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60"/>
  </p:normalViewPr>
  <p:slideViewPr>
    <p:cSldViewPr snapToGrid="0">
      <p:cViewPr varScale="1">
        <p:scale>
          <a:sx n="61" d="100"/>
          <a:sy n="61" d="100"/>
        </p:scale>
        <p:origin x="72"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12/11/2018</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‹Nº›</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55BA285-9698-1B45-8319-D90A8C63F150}" type="datetimeFigureOut">
              <a:rPr lang="en-US" dirty="0"/>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534695" y="2824269"/>
            <a:ext cx="4608576" cy="264445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454792" y="2821491"/>
            <a:ext cx="4608576" cy="2637371"/>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12/11/2018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12/11/2018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12/11/2018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61CFCDFD-B4CF-A241-8D71-E814B10BEAF4}" type="datetimeFigureOut">
              <a:rPr lang="en-US" dirty="0"/>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6A7B589-FD4B-7E46-869A-CBADC5FC564E}" type="datetimeFigureOut">
              <a:rPr lang="en-US" dirty="0"/>
              <a:t>12/11/2018</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dirty="0"/>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12/11/2018</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‹Nº›</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es-EC" dirty="0"/>
              <a:t>La jerarquización del mundo </a:t>
            </a:r>
            <a:endParaRPr lang="es-EC" dirty="0"/>
          </a:p>
        </p:txBody>
      </p:sp>
      <p:sp>
        <p:nvSpPr>
          <p:cNvPr id="3" name="Subtítulo 2"/>
          <p:cNvSpPr>
            <a:spLocks noGrp="1"/>
          </p:cNvSpPr>
          <p:nvPr>
            <p:ph type="subTitle" idx="1"/>
          </p:nvPr>
        </p:nvSpPr>
        <p:spPr/>
        <p:txBody>
          <a:bodyPr/>
          <a:lstStyle/>
          <a:p>
            <a:r>
              <a:rPr lang="es-ES" dirty="0" smtClean="0"/>
              <a:t>Por Daniela Almeida y diego </a:t>
            </a:r>
            <a:r>
              <a:rPr lang="es-ES" dirty="0" err="1" smtClean="0"/>
              <a:t>ayala</a:t>
            </a:r>
            <a:endParaRPr lang="es-EC" dirty="0"/>
          </a:p>
        </p:txBody>
      </p:sp>
    </p:spTree>
    <p:extLst>
      <p:ext uri="{BB962C8B-B14F-4D97-AF65-F5344CB8AC3E}">
        <p14:creationId xmlns:p14="http://schemas.microsoft.com/office/powerpoint/2010/main" val="18348220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EC" sz="4800" dirty="0"/>
              <a:t>Los desiguales intercambios en la hora universal</a:t>
            </a:r>
            <a:endParaRPr lang="es-EC" sz="48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smtClean="0"/>
              <a:t>en </a:t>
            </a:r>
            <a:r>
              <a:rPr lang="es-EC" dirty="0"/>
              <a:t>1884 veinticinco países deciden alinearse con Greenwich para fijar el tiempo universal. </a:t>
            </a:r>
            <a:endParaRPr lang="es-EC" dirty="0"/>
          </a:p>
        </p:txBody>
      </p:sp>
    </p:spTree>
    <p:extLst>
      <p:ext uri="{BB962C8B-B14F-4D97-AF65-F5344CB8AC3E}">
        <p14:creationId xmlns:p14="http://schemas.microsoft.com/office/powerpoint/2010/main" val="6155036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EC" sz="4800" dirty="0"/>
              <a:t>Los desiguales intercambios en la hora universal</a:t>
            </a:r>
            <a:endParaRPr lang="es-EC" sz="48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smtClean="0"/>
              <a:t>1911 convenio </a:t>
            </a:r>
            <a:r>
              <a:rPr lang="es-EC" dirty="0"/>
              <a:t>internacional </a:t>
            </a:r>
            <a:r>
              <a:rPr lang="es-EC" dirty="0" smtClean="0"/>
              <a:t>acuerda </a:t>
            </a:r>
            <a:r>
              <a:rPr lang="es-EC" dirty="0"/>
              <a:t>dividir la Tierra en 24 husos </a:t>
            </a:r>
            <a:r>
              <a:rPr lang="es-EC" dirty="0" smtClean="0"/>
              <a:t>horarios</a:t>
            </a:r>
          </a:p>
        </p:txBody>
      </p:sp>
    </p:spTree>
    <p:extLst>
      <p:ext uri="{BB962C8B-B14F-4D97-AF65-F5344CB8AC3E}">
        <p14:creationId xmlns:p14="http://schemas.microsoft.com/office/powerpoint/2010/main" val="5367495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EC" sz="6000" dirty="0"/>
              <a:t>El intercambio desigual</a:t>
            </a:r>
            <a:endParaRPr lang="es-EC" sz="44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smtClean="0"/>
              <a:t>la </a:t>
            </a:r>
            <a:r>
              <a:rPr lang="es-EC" dirty="0"/>
              <a:t>libra esterlina se impone como moneda internacional y Londres destrona </a:t>
            </a:r>
            <a:r>
              <a:rPr lang="es-EC" dirty="0" smtClean="0"/>
              <a:t>a </a:t>
            </a:r>
            <a:r>
              <a:rPr lang="es-EC" dirty="0"/>
              <a:t>Ámsterdam como plaza bancaria y bursátil</a:t>
            </a:r>
            <a:endParaRPr lang="es-EC" dirty="0" smtClean="0"/>
          </a:p>
        </p:txBody>
      </p:sp>
    </p:spTree>
    <p:extLst>
      <p:ext uri="{BB962C8B-B14F-4D97-AF65-F5344CB8AC3E}">
        <p14:creationId xmlns:p14="http://schemas.microsoft.com/office/powerpoint/2010/main" val="4248242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EC" sz="6000" dirty="0"/>
              <a:t>El intercambio desigual</a:t>
            </a:r>
            <a:endParaRPr lang="es-EC" sz="44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smtClean="0"/>
              <a:t>La </a:t>
            </a:r>
            <a:r>
              <a:rPr lang="es-EC" dirty="0"/>
              <a:t>expansión de los estados europeos alcanza </a:t>
            </a:r>
            <a:r>
              <a:rPr lang="es-EC" dirty="0" smtClean="0"/>
              <a:t>su esplendor </a:t>
            </a:r>
            <a:r>
              <a:rPr lang="es-EC" dirty="0"/>
              <a:t>entre 1884 y 1900. </a:t>
            </a:r>
            <a:endParaRPr lang="es-EC" dirty="0" smtClean="0"/>
          </a:p>
        </p:txBody>
      </p:sp>
    </p:spTree>
    <p:extLst>
      <p:ext uri="{BB962C8B-B14F-4D97-AF65-F5344CB8AC3E}">
        <p14:creationId xmlns:p14="http://schemas.microsoft.com/office/powerpoint/2010/main" val="3749643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EC" sz="6000" dirty="0"/>
              <a:t>El intercambio desigual</a:t>
            </a:r>
            <a:endParaRPr lang="es-EC" sz="44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smtClean="0"/>
              <a:t>El </a:t>
            </a:r>
            <a:r>
              <a:rPr lang="es-EC" dirty="0"/>
              <a:t>imperio británico se agranda en unos 6,75 millones de kilómetros cuadrados y 57 millones de habitantes.</a:t>
            </a:r>
          </a:p>
          <a:p>
            <a:pPr algn="ctr"/>
            <a:endParaRPr lang="es-EC" dirty="0" smtClean="0"/>
          </a:p>
        </p:txBody>
      </p:sp>
    </p:spTree>
    <p:extLst>
      <p:ext uri="{BB962C8B-B14F-4D97-AF65-F5344CB8AC3E}">
        <p14:creationId xmlns:p14="http://schemas.microsoft.com/office/powerpoint/2010/main" val="8378417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pPr algn="ctr"/>
            <a:r>
              <a:rPr lang="es-EC" dirty="0"/>
              <a:t>E</a:t>
            </a:r>
            <a:r>
              <a:rPr lang="es-EC" dirty="0" smtClean="0"/>
              <a:t>ra </a:t>
            </a:r>
            <a:r>
              <a:rPr lang="es-EC" dirty="0"/>
              <a:t>de la comunicación submarina</a:t>
            </a:r>
            <a:endParaRPr lang="es-EC" sz="44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a:t>A diferencia de la red francesa de explotación de cables submarinos (que es de corte público) la red inglesa está en manos privadas.</a:t>
            </a:r>
          </a:p>
          <a:p>
            <a:pPr algn="ctr"/>
            <a:endParaRPr lang="es-EC" dirty="0" smtClean="0"/>
          </a:p>
        </p:txBody>
      </p:sp>
    </p:spTree>
    <p:extLst>
      <p:ext uri="{BB962C8B-B14F-4D97-AF65-F5344CB8AC3E}">
        <p14:creationId xmlns:p14="http://schemas.microsoft.com/office/powerpoint/2010/main" val="25859856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pPr algn="ctr"/>
            <a:r>
              <a:rPr lang="es-EC" dirty="0"/>
              <a:t>E</a:t>
            </a:r>
            <a:r>
              <a:rPr lang="es-EC" dirty="0" smtClean="0"/>
              <a:t>ra </a:t>
            </a:r>
            <a:r>
              <a:rPr lang="es-EC" dirty="0"/>
              <a:t>de la comunicación submarina</a:t>
            </a:r>
            <a:endParaRPr lang="es-EC" sz="44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smtClean="0"/>
              <a:t>a </a:t>
            </a:r>
            <a:r>
              <a:rPr lang="es-EC" dirty="0"/>
              <a:t>partir de 1866 Inglaterra se dota de una flota de barcos cableros, la Eastern </a:t>
            </a:r>
            <a:r>
              <a:rPr lang="es-EC" dirty="0" err="1"/>
              <a:t>Telegraph</a:t>
            </a:r>
            <a:r>
              <a:rPr lang="es-EC" dirty="0"/>
              <a:t> Co</a:t>
            </a:r>
          </a:p>
          <a:p>
            <a:pPr algn="ctr"/>
            <a:endParaRPr lang="es-EC" dirty="0" smtClean="0"/>
          </a:p>
        </p:txBody>
      </p:sp>
    </p:spTree>
    <p:extLst>
      <p:ext uri="{BB962C8B-B14F-4D97-AF65-F5344CB8AC3E}">
        <p14:creationId xmlns:p14="http://schemas.microsoft.com/office/powerpoint/2010/main" val="35316913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pPr algn="ctr"/>
            <a:r>
              <a:rPr lang="es-EC" dirty="0"/>
              <a:t>E</a:t>
            </a:r>
            <a:r>
              <a:rPr lang="es-EC" dirty="0" smtClean="0"/>
              <a:t>ra </a:t>
            </a:r>
            <a:r>
              <a:rPr lang="es-EC" dirty="0"/>
              <a:t>de la comunicación submarina</a:t>
            </a:r>
            <a:endParaRPr lang="es-EC" sz="44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a:t>La supremacía de las compañías británicas es aplastante, en 1904 representan las dos terceras partes de la red mundial de cables submarinos.</a:t>
            </a:r>
          </a:p>
          <a:p>
            <a:pPr algn="ctr"/>
            <a:endParaRPr lang="es-EC" dirty="0" smtClean="0"/>
          </a:p>
        </p:txBody>
      </p:sp>
    </p:spTree>
    <p:extLst>
      <p:ext uri="{BB962C8B-B14F-4D97-AF65-F5344CB8AC3E}">
        <p14:creationId xmlns:p14="http://schemas.microsoft.com/office/powerpoint/2010/main" val="36835718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EC" sz="4800" dirty="0"/>
              <a:t>El mediterráneo norteamericano, nueva configuración regional</a:t>
            </a:r>
            <a:r>
              <a:rPr lang="es-EC" sz="4800" dirty="0" smtClean="0"/>
              <a:t> </a:t>
            </a:r>
            <a:endParaRPr lang="es-EC" sz="32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smtClean="0"/>
              <a:t>En Cuba </a:t>
            </a:r>
            <a:r>
              <a:rPr lang="es-EC" dirty="0"/>
              <a:t>en </a:t>
            </a:r>
            <a:r>
              <a:rPr lang="es-EC" dirty="0" smtClean="0"/>
              <a:t>1873 se </a:t>
            </a:r>
            <a:r>
              <a:rPr lang="es-EC" dirty="0"/>
              <a:t>generaliza el uso del tren para ponerlo a disposición de las centrales azucareras</a:t>
            </a:r>
            <a:endParaRPr lang="es-EC" dirty="0" smtClean="0"/>
          </a:p>
        </p:txBody>
      </p:sp>
    </p:spTree>
    <p:extLst>
      <p:ext uri="{BB962C8B-B14F-4D97-AF65-F5344CB8AC3E}">
        <p14:creationId xmlns:p14="http://schemas.microsoft.com/office/powerpoint/2010/main" val="2082815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EC" sz="4800" dirty="0"/>
              <a:t>El mediterráneo norteamericano, nueva configuración regional</a:t>
            </a:r>
            <a:r>
              <a:rPr lang="es-EC" sz="4800" dirty="0" smtClean="0"/>
              <a:t> </a:t>
            </a:r>
            <a:endParaRPr lang="es-EC" sz="32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smtClean="0"/>
              <a:t>En </a:t>
            </a:r>
            <a:r>
              <a:rPr lang="es-EC" dirty="0"/>
              <a:t>México en 1850 el primer tren inaugurado unió Veracruz con uno de sus suburbios, siete años más tarde el segundo conectó la capital con el lugar venerado por la devoción popular a </a:t>
            </a:r>
            <a:r>
              <a:rPr lang="es-EC" dirty="0" smtClean="0"/>
              <a:t>la virgen </a:t>
            </a:r>
            <a:r>
              <a:rPr lang="es-EC" dirty="0"/>
              <a:t>de Guadalupe</a:t>
            </a:r>
            <a:endParaRPr lang="es-EC" dirty="0" smtClean="0"/>
          </a:p>
        </p:txBody>
      </p:sp>
    </p:spTree>
    <p:extLst>
      <p:ext uri="{BB962C8B-B14F-4D97-AF65-F5344CB8AC3E}">
        <p14:creationId xmlns:p14="http://schemas.microsoft.com/office/powerpoint/2010/main" val="2607566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EC" dirty="0"/>
              <a:t>Imperialismo</a:t>
            </a:r>
            <a:endParaRPr lang="es-EC" sz="32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smtClean="0"/>
              <a:t>John </a:t>
            </a:r>
            <a:r>
              <a:rPr lang="es-EC" dirty="0" err="1"/>
              <a:t>Atkinson</a:t>
            </a:r>
            <a:r>
              <a:rPr lang="es-EC" dirty="0"/>
              <a:t> </a:t>
            </a:r>
            <a:r>
              <a:rPr lang="es-EC" dirty="0" err="1"/>
              <a:t>Hobson</a:t>
            </a:r>
            <a:r>
              <a:rPr lang="es-EC" dirty="0"/>
              <a:t> pública </a:t>
            </a:r>
            <a:r>
              <a:rPr lang="es-EC" i="1" dirty="0" err="1" smtClean="0"/>
              <a:t>Imperialism</a:t>
            </a:r>
            <a:r>
              <a:rPr lang="es-EC" i="1" dirty="0"/>
              <a:t>,</a:t>
            </a:r>
            <a:r>
              <a:rPr lang="es-EC" dirty="0" smtClean="0"/>
              <a:t> bajo </a:t>
            </a:r>
            <a:r>
              <a:rPr lang="es-EC" dirty="0"/>
              <a:t>este contexto el término queda acuñado</a:t>
            </a:r>
            <a:endParaRPr lang="es-EC" dirty="0" smtClean="0"/>
          </a:p>
        </p:txBody>
      </p:sp>
    </p:spTree>
    <p:extLst>
      <p:ext uri="{BB962C8B-B14F-4D97-AF65-F5344CB8AC3E}">
        <p14:creationId xmlns:p14="http://schemas.microsoft.com/office/powerpoint/2010/main" val="16583721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EC" dirty="0" smtClean="0"/>
              <a:t>África</a:t>
            </a:r>
            <a:endParaRPr lang="es-EC" sz="32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smtClean="0"/>
              <a:t>los </a:t>
            </a:r>
            <a:r>
              <a:rPr lang="es-EC" i="1" dirty="0"/>
              <a:t>Boers </a:t>
            </a:r>
            <a:r>
              <a:rPr lang="es-EC" dirty="0"/>
              <a:t>el primer pueblo en convertirse inequívocamente a la filosofía tribal del racismo</a:t>
            </a:r>
            <a:endParaRPr lang="es-EC" dirty="0" smtClean="0"/>
          </a:p>
        </p:txBody>
      </p:sp>
    </p:spTree>
    <p:extLst>
      <p:ext uri="{BB962C8B-B14F-4D97-AF65-F5344CB8AC3E}">
        <p14:creationId xmlns:p14="http://schemas.microsoft.com/office/powerpoint/2010/main" val="3477356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EC" dirty="0" smtClean="0"/>
              <a:t>África</a:t>
            </a:r>
            <a:endParaRPr lang="es-EC" sz="3200" dirty="0"/>
          </a:p>
        </p:txBody>
      </p:sp>
      <p:sp>
        <p:nvSpPr>
          <p:cNvPr id="3" name="Subtítulo 2"/>
          <p:cNvSpPr>
            <a:spLocks noGrp="1"/>
          </p:cNvSpPr>
          <p:nvPr>
            <p:ph type="subTitle" idx="1"/>
          </p:nvPr>
        </p:nvSpPr>
        <p:spPr>
          <a:xfrm>
            <a:off x="2493106" y="3531204"/>
            <a:ext cx="8561746" cy="2175913"/>
          </a:xfrm>
        </p:spPr>
        <p:txBody>
          <a:bodyPr>
            <a:normAutofit/>
          </a:bodyPr>
          <a:lstStyle/>
          <a:p>
            <a:pPr algn="ctr"/>
            <a:endParaRPr lang="es-EC" dirty="0" smtClean="0"/>
          </a:p>
          <a:p>
            <a:pPr algn="ctr"/>
            <a:r>
              <a:rPr lang="es-EC" dirty="0" smtClean="0"/>
              <a:t>Filosofía del racismo </a:t>
            </a:r>
            <a:r>
              <a:rPr lang="es-EC" dirty="0"/>
              <a:t>dividirá a la humanidad entre una raza de amos y una raza de </a:t>
            </a:r>
            <a:r>
              <a:rPr lang="es-EC" dirty="0" smtClean="0"/>
              <a:t>esclavos.</a:t>
            </a:r>
          </a:p>
        </p:txBody>
      </p:sp>
    </p:spTree>
    <p:extLst>
      <p:ext uri="{BB962C8B-B14F-4D97-AF65-F5344CB8AC3E}">
        <p14:creationId xmlns:p14="http://schemas.microsoft.com/office/powerpoint/2010/main" val="4062758611"/>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TM10001114[[fn=Galería]]</Template>
  <TotalTime>15</TotalTime>
  <Words>309</Words>
  <Application>Microsoft Office PowerPoint</Application>
  <PresentationFormat>Panorámica</PresentationFormat>
  <Paragraphs>41</Paragraphs>
  <Slides>14</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14</vt:i4>
      </vt:variant>
    </vt:vector>
  </HeadingPairs>
  <TitlesOfParts>
    <vt:vector size="17" baseType="lpstr">
      <vt:lpstr>Arial</vt:lpstr>
      <vt:lpstr>Palatino Linotype</vt:lpstr>
      <vt:lpstr>Gallery</vt:lpstr>
      <vt:lpstr>La jerarquización del mundo </vt:lpstr>
      <vt:lpstr>Los desiguales intercambios en la hora universal</vt:lpstr>
      <vt:lpstr>Los desiguales intercambios en la hora universal</vt:lpstr>
      <vt:lpstr>El intercambio desigual</vt:lpstr>
      <vt:lpstr>El intercambio desigual</vt:lpstr>
      <vt:lpstr>El intercambio desigual</vt:lpstr>
      <vt:lpstr>Era de la comunicación submarina</vt:lpstr>
      <vt:lpstr>Era de la comunicación submarina</vt:lpstr>
      <vt:lpstr>Era de la comunicación submarina</vt:lpstr>
      <vt:lpstr>El mediterráneo norteamericano, nueva configuración regional </vt:lpstr>
      <vt:lpstr>El mediterráneo norteamericano, nueva configuración regional </vt:lpstr>
      <vt:lpstr>Imperialismo</vt:lpstr>
      <vt:lpstr>África</vt:lpstr>
      <vt:lpstr>África</vt:lpstr>
    </vt:vector>
  </TitlesOfParts>
  <Company>PUCE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jerarquización del mundo</dc:title>
  <dc:creator>ESTUDIANTES</dc:creator>
  <cp:lastModifiedBy>ESTUDIANTES</cp:lastModifiedBy>
  <cp:revision>2</cp:revision>
  <dcterms:created xsi:type="dcterms:W3CDTF">2018-12-11T13:42:25Z</dcterms:created>
  <dcterms:modified xsi:type="dcterms:W3CDTF">2018-12-11T13:57:29Z</dcterms:modified>
</cp:coreProperties>
</file>