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61" autoAdjust="0"/>
    <p:restoredTop sz="95915"/>
  </p:normalViewPr>
  <p:slideViewPr>
    <p:cSldViewPr snapToGrid="0">
      <p:cViewPr varScale="1">
        <p:scale>
          <a:sx n="39" d="100"/>
          <a:sy n="39" d="100"/>
        </p:scale>
        <p:origin x="192" y="1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smtClean="0"/>
              <a:t>Clic para editar título</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4AAD347D-5ACD-4C99-B74B-A9C85AD731AF}" type="datetimeFigureOut">
              <a:rPr lang="en-US" smtClean="0"/>
              <a:t>12/11/18</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57F1E4F-1CFF-5643-939E-02111984F565}" type="slidenum">
              <a:rPr lang="en-US" smtClean="0"/>
              <a:t>‹Nr.›</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78740827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12/11/18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1176645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smtClean="0"/>
              <a:t>Clic para editar título</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9796027F-7875-4030-9381-8BD8C4F21935}" type="datetimeFigureOut">
              <a:rPr lang="en-US" smtClean="0"/>
              <a:t>12/11/18</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57F1E4F-1CFF-5643-939E-02111984F565}" type="slidenum">
              <a:rPr lang="en-US" smtClean="0"/>
              <a:t>‹Nr.›</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84495900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smtClean="0"/>
              <a:t>Clic para editar título</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12/11/18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709550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smtClean="0"/>
              <a:t>Clic para editar título</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12/11/18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44316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12/11/18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831573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12/11/18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433802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smtClean="0"/>
              <a:t>Clic para editar título</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509A250-FF31-4206-8172-F9D3106AACB1}" type="datetimeFigureOut">
              <a:rPr lang="en-US" smtClean="0"/>
              <a:t>12/11/18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7F1E4F-1CFF-5643-939E-02111984F565}" type="slidenum">
              <a:rPr lang="en-US" smtClean="0"/>
              <a:t>‹Nr.›</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938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smtClean="0"/>
              <a:t>Clic para editar título</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509A250-FF31-4206-8172-F9D3106AACB1}" type="datetimeFigureOut">
              <a:rPr lang="en-US" smtClean="0"/>
              <a:t>12/11/18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7F1E4F-1CFF-5643-939E-02111984F565}" type="slidenum">
              <a:rPr lang="en-US" smtClean="0"/>
              <a:t>‹Nr.›</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33759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12/11/18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86703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smtClean="0"/>
              <a:t>Clic para editar título</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12/11/18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18200387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smtClean="0"/>
              <a:t>Clic para editar título</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4AAD347D-5ACD-4C99-B74B-A9C85AD731AF}" type="datetimeFigureOut">
              <a:rPr lang="en-US" smtClean="0"/>
              <a:t>12/11/18</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57F1E4F-1CFF-5643-939E-02111984F565}" type="slidenum">
              <a:rPr lang="en-US" smtClean="0"/>
              <a:t>‹Nr.›</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105503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C" b="1" dirty="0" smtClean="0"/>
              <a:t>La encrucijada de la evolución</a:t>
            </a:r>
            <a:endParaRPr lang="es-EC" b="1" dirty="0"/>
          </a:p>
        </p:txBody>
      </p:sp>
      <p:sp>
        <p:nvSpPr>
          <p:cNvPr id="3" name="Subtítulo 2"/>
          <p:cNvSpPr>
            <a:spLocks noGrp="1"/>
          </p:cNvSpPr>
          <p:nvPr>
            <p:ph type="subTitle" idx="1"/>
          </p:nvPr>
        </p:nvSpPr>
        <p:spPr/>
        <p:txBody>
          <a:bodyPr/>
          <a:lstStyle/>
          <a:p>
            <a:r>
              <a:rPr lang="es-EC" dirty="0" smtClean="0"/>
              <a:t>Alex Herrera</a:t>
            </a:r>
          </a:p>
          <a:p>
            <a:r>
              <a:rPr lang="es-EC" dirty="0" smtClean="0"/>
              <a:t>Lisseth </a:t>
            </a:r>
            <a:r>
              <a:rPr lang="es-EC" dirty="0" smtClean="0"/>
              <a:t>Segura</a:t>
            </a:r>
            <a:endParaRPr lang="es-EC" dirty="0" smtClean="0"/>
          </a:p>
        </p:txBody>
      </p:sp>
    </p:spTree>
    <p:extLst>
      <p:ext uri="{BB962C8B-B14F-4D97-AF65-F5344CB8AC3E}">
        <p14:creationId xmlns:p14="http://schemas.microsoft.com/office/powerpoint/2010/main" val="2093495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La división del trabajo y el discurso de la sociedad en el siglo XIX</a:t>
            </a:r>
            <a:endParaRPr lang="es-EC" dirty="0"/>
          </a:p>
        </p:txBody>
      </p:sp>
      <p:sp>
        <p:nvSpPr>
          <p:cNvPr id="3" name="Marcador de contenido 2"/>
          <p:cNvSpPr>
            <a:spLocks noGrp="1"/>
          </p:cNvSpPr>
          <p:nvPr>
            <p:ph idx="1"/>
          </p:nvPr>
        </p:nvSpPr>
        <p:spPr/>
        <p:txBody>
          <a:bodyPr/>
          <a:lstStyle/>
          <a:p>
            <a:pPr algn="just"/>
            <a:r>
              <a:rPr lang="es-EC" dirty="0" smtClean="0"/>
              <a:t>La biología como base fundamental del evolucionismo, económico, político y filosófico del ser humano. Este es el discurso de una sociedad del siglo XIX; sin embargo, Adam Smith propone una forma diferente de ver el desarrollo de una civilización un desarrollo que esta conectado con la comunicación y es la división del trabajo.</a:t>
            </a:r>
          </a:p>
          <a:p>
            <a:endParaRPr lang="es-EC" dirty="0"/>
          </a:p>
        </p:txBody>
      </p:sp>
    </p:spTree>
    <p:extLst>
      <p:ext uri="{BB962C8B-B14F-4D97-AF65-F5344CB8AC3E}">
        <p14:creationId xmlns:p14="http://schemas.microsoft.com/office/powerpoint/2010/main" val="261282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La teoría de Adam </a:t>
            </a:r>
            <a:r>
              <a:rPr lang="es-EC" dirty="0"/>
              <a:t>S</a:t>
            </a:r>
            <a:r>
              <a:rPr lang="es-EC" dirty="0" smtClean="0"/>
              <a:t>mith</a:t>
            </a:r>
            <a:endParaRPr lang="es-EC" dirty="0"/>
          </a:p>
        </p:txBody>
      </p:sp>
      <p:sp>
        <p:nvSpPr>
          <p:cNvPr id="3" name="Marcador de contenido 2"/>
          <p:cNvSpPr>
            <a:spLocks noGrp="1"/>
          </p:cNvSpPr>
          <p:nvPr>
            <p:ph idx="1"/>
          </p:nvPr>
        </p:nvSpPr>
        <p:spPr/>
        <p:txBody>
          <a:bodyPr/>
          <a:lstStyle/>
          <a:p>
            <a:pPr algn="just"/>
            <a:r>
              <a:rPr lang="es-EC" dirty="0" smtClean="0"/>
              <a:t>La división del trabajo es la base fundamental para que una civilización pueda evolucionar y convertirse en el núcleo de la intelectualidad, del comercio y el desarrollo político, tecnológico y filosófico.</a:t>
            </a:r>
          </a:p>
          <a:p>
            <a:pPr algn="just"/>
            <a:r>
              <a:rPr lang="es-EC" dirty="0" smtClean="0"/>
              <a:t>La división del trabajo según Smith, se la puede definir en un solo ejemplo.</a:t>
            </a:r>
          </a:p>
          <a:p>
            <a:pPr algn="just"/>
            <a:r>
              <a:rPr lang="es-EC" dirty="0" smtClean="0"/>
              <a:t>Manufacturas de alfileres: “un obrero tira el metal, el otro lo endereza, el otro lo corta , el otro lo afila “ es la división de la fuerza de trabajo de cada obrero o trabajador.</a:t>
            </a:r>
            <a:endParaRPr lang="es-EC" dirty="0"/>
          </a:p>
        </p:txBody>
      </p:sp>
    </p:spTree>
    <p:extLst>
      <p:ext uri="{BB962C8B-B14F-4D97-AF65-F5344CB8AC3E}">
        <p14:creationId xmlns:p14="http://schemas.microsoft.com/office/powerpoint/2010/main" val="2355559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t>División del trabajo</a:t>
            </a:r>
            <a:endParaRPr lang="es-EC" dirty="0"/>
          </a:p>
        </p:txBody>
      </p:sp>
      <p:sp>
        <p:nvSpPr>
          <p:cNvPr id="3" name="Marcador de contenido 2"/>
          <p:cNvSpPr>
            <a:spLocks noGrp="1"/>
          </p:cNvSpPr>
          <p:nvPr>
            <p:ph idx="1"/>
          </p:nvPr>
        </p:nvSpPr>
        <p:spPr/>
        <p:txBody>
          <a:bodyPr/>
          <a:lstStyle/>
          <a:p>
            <a:pPr algn="just"/>
            <a:r>
              <a:rPr lang="es-EC" dirty="0" smtClean="0"/>
              <a:t>Smith extrae una ley que perfeccione una sociedad en la separación de los empleos y de los oficios.</a:t>
            </a:r>
          </a:p>
          <a:p>
            <a:pPr algn="just"/>
            <a:r>
              <a:rPr lang="es-EC" dirty="0" smtClean="0"/>
              <a:t>Lo que en una sociedad ruda y poco cultivada el trabajo lo hace un solo hombre un en un estado culto lo hacen varios.</a:t>
            </a:r>
          </a:p>
          <a:p>
            <a:endParaRPr lang="es-EC" dirty="0"/>
          </a:p>
        </p:txBody>
      </p:sp>
    </p:spTree>
    <p:extLst>
      <p:ext uri="{BB962C8B-B14F-4D97-AF65-F5344CB8AC3E}">
        <p14:creationId xmlns:p14="http://schemas.microsoft.com/office/powerpoint/2010/main" val="1692100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t>División del trabajo</a:t>
            </a:r>
            <a:endParaRPr lang="es-EC" dirty="0"/>
          </a:p>
        </p:txBody>
      </p:sp>
      <p:sp>
        <p:nvSpPr>
          <p:cNvPr id="3" name="Marcador de contenido 2"/>
          <p:cNvSpPr>
            <a:spLocks noGrp="1"/>
          </p:cNvSpPr>
          <p:nvPr>
            <p:ph idx="1"/>
          </p:nvPr>
        </p:nvSpPr>
        <p:spPr>
          <a:xfrm>
            <a:off x="1031200" y="2052918"/>
            <a:ext cx="8946541" cy="4195481"/>
          </a:xfrm>
        </p:spPr>
        <p:txBody>
          <a:bodyPr/>
          <a:lstStyle/>
          <a:p>
            <a:pPr algn="just"/>
            <a:r>
              <a:rPr lang="es-EC" dirty="0" smtClean="0"/>
              <a:t>La división del trabajo no es una premeditación humana, es una consecuencia necesaria para que el hombre de forma lenta y gradual vaya evolucionando.</a:t>
            </a:r>
          </a:p>
          <a:p>
            <a:pPr algn="just"/>
            <a:r>
              <a:rPr lang="es-EC" dirty="0" smtClean="0"/>
              <a:t>Por lo tanto, el comercio entre personas da lugar a la división del trabajo, el intercambio de bienes, sin embargo, se limita por la extensión del mercado, un mercado que est</a:t>
            </a:r>
            <a:r>
              <a:rPr lang="es-EC" dirty="0"/>
              <a:t>á</a:t>
            </a:r>
            <a:r>
              <a:rPr lang="es-EC" dirty="0" smtClean="0"/>
              <a:t> limitado por el estado.</a:t>
            </a:r>
          </a:p>
          <a:p>
            <a:pPr algn="just"/>
            <a:r>
              <a:rPr lang="es-EC" dirty="0" smtClean="0"/>
              <a:t>Smith, propone el libre mercado para que la división del trabajo se organice de mejor manera en la sociedad.</a:t>
            </a:r>
          </a:p>
          <a:p>
            <a:pPr algn="just"/>
            <a:r>
              <a:rPr lang="es-EC" dirty="0" smtClean="0"/>
              <a:t>Smith esta convencido del beneficio de la apertura al mundo entero, “ un mercado global”</a:t>
            </a:r>
            <a:endParaRPr lang="es-EC" dirty="0"/>
          </a:p>
        </p:txBody>
      </p:sp>
    </p:spTree>
    <p:extLst>
      <p:ext uri="{BB962C8B-B14F-4D97-AF65-F5344CB8AC3E}">
        <p14:creationId xmlns:p14="http://schemas.microsoft.com/office/powerpoint/2010/main" val="1207327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t>Papel de la Comunicación</a:t>
            </a:r>
            <a:endParaRPr lang="es-EC" dirty="0"/>
          </a:p>
        </p:txBody>
      </p:sp>
      <p:sp>
        <p:nvSpPr>
          <p:cNvPr id="3" name="Marcador de contenido 2"/>
          <p:cNvSpPr>
            <a:spLocks noGrp="1"/>
          </p:cNvSpPr>
          <p:nvPr>
            <p:ph idx="1"/>
          </p:nvPr>
        </p:nvSpPr>
        <p:spPr/>
        <p:txBody>
          <a:bodyPr/>
          <a:lstStyle/>
          <a:p>
            <a:pPr algn="just"/>
            <a:r>
              <a:rPr lang="es-EC" dirty="0" smtClean="0"/>
              <a:t>La comunicación es el principal factor para la creación de una civilización.</a:t>
            </a:r>
          </a:p>
          <a:p>
            <a:pPr algn="just"/>
            <a:r>
              <a:rPr lang="es-EC" dirty="0" smtClean="0"/>
              <a:t>La comunicación da pie al intercambio, por lo tanto, la división del trabajo se da gracias a la comunicación.</a:t>
            </a:r>
          </a:p>
          <a:p>
            <a:pPr algn="just"/>
            <a:r>
              <a:rPr lang="es-EC" dirty="0" smtClean="0"/>
              <a:t>Existe una comunicación entre los productores y los consumidores que ayuda a que el mercado se expanda.</a:t>
            </a:r>
          </a:p>
          <a:p>
            <a:pPr algn="just"/>
            <a:r>
              <a:rPr lang="es-EC" dirty="0" smtClean="0"/>
              <a:t>La comunicación logra que el mercado se expanda porque el intercambio de bienes entre ciudades y naciones se da a lugar, por lo tanto, la división del trabajo se fortalece y los convenios internacionales se crean.</a:t>
            </a:r>
            <a:endParaRPr lang="es-EC" dirty="0"/>
          </a:p>
        </p:txBody>
      </p:sp>
    </p:spTree>
    <p:extLst>
      <p:ext uri="{BB962C8B-B14F-4D97-AF65-F5344CB8AC3E}">
        <p14:creationId xmlns:p14="http://schemas.microsoft.com/office/powerpoint/2010/main" val="2003162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Un nuevo elemento para la división del trabajo</a:t>
            </a:r>
            <a:endParaRPr lang="es-EC" dirty="0"/>
          </a:p>
        </p:txBody>
      </p:sp>
      <p:sp>
        <p:nvSpPr>
          <p:cNvPr id="3" name="Marcador de contenido 2"/>
          <p:cNvSpPr>
            <a:spLocks noGrp="1"/>
          </p:cNvSpPr>
          <p:nvPr>
            <p:ph idx="1"/>
          </p:nvPr>
        </p:nvSpPr>
        <p:spPr/>
        <p:txBody>
          <a:bodyPr/>
          <a:lstStyle/>
          <a:p>
            <a:pPr algn="just"/>
            <a:r>
              <a:rPr lang="es-EC" dirty="0" smtClean="0"/>
              <a:t>Wakefield y Stuart </a:t>
            </a:r>
            <a:r>
              <a:rPr lang="es-EC" dirty="0" err="1" smtClean="0"/>
              <a:t>Mill</a:t>
            </a:r>
            <a:r>
              <a:rPr lang="es-EC" dirty="0" smtClean="0"/>
              <a:t>: una nueva propuesta para la división del trabajo una, que una la división del trabajo de Smith con la organización de la sociedad.</a:t>
            </a:r>
          </a:p>
          <a:p>
            <a:pPr algn="just"/>
            <a:r>
              <a:rPr lang="es-EC" dirty="0" smtClean="0"/>
              <a:t>Existe un trabajo demasiado delicado para la mano obrera, por lo tanto, según la época está nueva implementación era conceptual pero hoy en día puede ser realidad y es la implementación de las máquinas dentro la división del trabajo.</a:t>
            </a:r>
            <a:endParaRPr lang="es-EC" dirty="0"/>
          </a:p>
        </p:txBody>
      </p:sp>
    </p:spTree>
    <p:extLst>
      <p:ext uri="{BB962C8B-B14F-4D97-AF65-F5344CB8AC3E}">
        <p14:creationId xmlns:p14="http://schemas.microsoft.com/office/powerpoint/2010/main" val="729565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Nuevos elementos de la división del trabajo</a:t>
            </a:r>
            <a:endParaRPr lang="es-EC" dirty="0"/>
          </a:p>
        </p:txBody>
      </p:sp>
      <p:sp>
        <p:nvSpPr>
          <p:cNvPr id="3" name="Marcador de contenido 2"/>
          <p:cNvSpPr>
            <a:spLocks noGrp="1"/>
          </p:cNvSpPr>
          <p:nvPr>
            <p:ph idx="1"/>
          </p:nvPr>
        </p:nvSpPr>
        <p:spPr/>
        <p:txBody>
          <a:bodyPr/>
          <a:lstStyle/>
          <a:p>
            <a:pPr algn="just"/>
            <a:r>
              <a:rPr lang="es-EC" dirty="0" smtClean="0"/>
              <a:t>Algo que Smith no puede ni siquiera percibir en su teoría, es que cuando divides el trabajo entre los obreros, se puede ver el desarrollo intelectual de cada uno de los obreros y sus diferentes capacidades.</a:t>
            </a:r>
          </a:p>
          <a:p>
            <a:pPr algn="just"/>
            <a:r>
              <a:rPr lang="es-EC" dirty="0" smtClean="0"/>
              <a:t>Los obreros enrevesados pueden llegar a cometer errores y acabar con el equilibrio de la sociedad, por lo tanto, las máquinas pueden ser capaces de reemplazarles y llevar a la división del trabajo a otro nivel.</a:t>
            </a:r>
          </a:p>
          <a:p>
            <a:pPr algn="just"/>
            <a:r>
              <a:rPr lang="es-EC" dirty="0" smtClean="0"/>
              <a:t>Toda esta postura de evolución de una nación se ve </a:t>
            </a:r>
            <a:r>
              <a:rPr lang="es-EC" dirty="0" err="1" smtClean="0"/>
              <a:t>contrataria</a:t>
            </a:r>
            <a:r>
              <a:rPr lang="es-EC" dirty="0" smtClean="0"/>
              <a:t> con la postura de evolución biológica que </a:t>
            </a:r>
            <a:r>
              <a:rPr lang="es-EC" dirty="0" err="1" smtClean="0"/>
              <a:t>Comté</a:t>
            </a:r>
            <a:r>
              <a:rPr lang="es-EC" dirty="0" smtClean="0"/>
              <a:t> y Darwin sobre todo proponen.</a:t>
            </a:r>
            <a:endParaRPr lang="es-EC" dirty="0"/>
          </a:p>
        </p:txBody>
      </p:sp>
    </p:spTree>
    <p:extLst>
      <p:ext uri="{BB962C8B-B14F-4D97-AF65-F5344CB8AC3E}">
        <p14:creationId xmlns:p14="http://schemas.microsoft.com/office/powerpoint/2010/main" val="441650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03856" y="2040577"/>
            <a:ext cx="8144134" cy="1814841"/>
          </a:xfrm>
        </p:spPr>
        <p:txBody>
          <a:bodyPr/>
          <a:lstStyle/>
          <a:p>
            <a:pPr algn="ctr"/>
            <a:r>
              <a:rPr lang="es-ES_tradnl" sz="3200" b="1" dirty="0" smtClean="0">
                <a:latin typeface="Arial" charset="0"/>
                <a:ea typeface="Arial" charset="0"/>
                <a:cs typeface="Arial" charset="0"/>
              </a:rPr>
              <a:t/>
            </a:r>
            <a:br>
              <a:rPr lang="es-ES_tradnl" sz="3200" b="1" dirty="0" smtClean="0">
                <a:latin typeface="Arial" charset="0"/>
                <a:ea typeface="Arial" charset="0"/>
                <a:cs typeface="Arial" charset="0"/>
              </a:rPr>
            </a:br>
            <a:r>
              <a:rPr lang="es-ES_tradnl" sz="3200" b="1" dirty="0">
                <a:latin typeface="Arial" charset="0"/>
                <a:ea typeface="Arial" charset="0"/>
                <a:cs typeface="Arial" charset="0"/>
              </a:rPr>
              <a:t/>
            </a:r>
            <a:br>
              <a:rPr lang="es-ES_tradnl" sz="3200" b="1" dirty="0">
                <a:latin typeface="Arial" charset="0"/>
                <a:ea typeface="Arial" charset="0"/>
                <a:cs typeface="Arial" charset="0"/>
              </a:rPr>
            </a:br>
            <a:r>
              <a:rPr lang="es-ES_tradnl" sz="3200" b="1" dirty="0" smtClean="0">
                <a:latin typeface="Arial" charset="0"/>
                <a:ea typeface="Arial" charset="0"/>
                <a:cs typeface="Arial" charset="0"/>
              </a:rPr>
              <a:t/>
            </a:r>
            <a:br>
              <a:rPr lang="es-ES_tradnl" sz="3200" b="1" dirty="0" smtClean="0">
                <a:latin typeface="Arial" charset="0"/>
                <a:ea typeface="Arial" charset="0"/>
                <a:cs typeface="Arial" charset="0"/>
              </a:rPr>
            </a:br>
            <a:r>
              <a:rPr lang="es-ES_tradnl" sz="3200" b="1" dirty="0" smtClean="0">
                <a:latin typeface="Arial" charset="0"/>
                <a:ea typeface="Arial" charset="0"/>
                <a:cs typeface="Arial" charset="0"/>
              </a:rPr>
              <a:t>La decisiva influencia del evolucionismo Darwiniano</a:t>
            </a:r>
            <a:r>
              <a:rPr lang="es-ES_tradnl" sz="3200" b="1" dirty="0">
                <a:latin typeface="Arial" charset="0"/>
                <a:ea typeface="Arial" charset="0"/>
                <a:cs typeface="Arial" charset="0"/>
              </a:rPr>
              <a:t/>
            </a:r>
            <a:br>
              <a:rPr lang="es-ES_tradnl" sz="3200" b="1" dirty="0">
                <a:latin typeface="Arial" charset="0"/>
                <a:ea typeface="Arial" charset="0"/>
                <a:cs typeface="Arial" charset="0"/>
              </a:rPr>
            </a:br>
            <a:r>
              <a:rPr lang="es-ES_tradnl" sz="3200" b="1" dirty="0" smtClean="0">
                <a:latin typeface="Arial" charset="0"/>
                <a:ea typeface="Arial" charset="0"/>
                <a:cs typeface="Arial" charset="0"/>
              </a:rPr>
              <a:t/>
            </a:r>
            <a:br>
              <a:rPr lang="es-ES_tradnl" sz="3200" b="1" dirty="0" smtClean="0">
                <a:latin typeface="Arial" charset="0"/>
                <a:ea typeface="Arial" charset="0"/>
                <a:cs typeface="Arial" charset="0"/>
              </a:rPr>
            </a:br>
            <a:endParaRPr lang="es-ES_tradnl" sz="3200" dirty="0">
              <a:latin typeface="Arial" charset="0"/>
              <a:ea typeface="Arial" charset="0"/>
              <a:cs typeface="Arial"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527" y="3751561"/>
            <a:ext cx="3562927" cy="1861917"/>
          </a:xfrm>
          <a:prstGeom prst="rect">
            <a:avLst/>
          </a:prstGeom>
        </p:spPr>
      </p:pic>
    </p:spTree>
    <p:extLst>
      <p:ext uri="{BB962C8B-B14F-4D97-AF65-F5344CB8AC3E}">
        <p14:creationId xmlns:p14="http://schemas.microsoft.com/office/powerpoint/2010/main" val="712415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err="1" smtClean="0"/>
              <a:t>Teor</a:t>
            </a:r>
            <a:r>
              <a:rPr lang="es-ES" dirty="0" err="1" smtClean="0"/>
              <a:t>ía</a:t>
            </a:r>
            <a:r>
              <a:rPr lang="es-ES" dirty="0" smtClean="0"/>
              <a:t> del Darwinismo</a:t>
            </a:r>
            <a:endParaRPr lang="es-ES_tradnl" dirty="0"/>
          </a:p>
        </p:txBody>
      </p:sp>
      <p:sp>
        <p:nvSpPr>
          <p:cNvPr id="3" name="Marcador de contenido 2"/>
          <p:cNvSpPr>
            <a:spLocks noGrp="1"/>
          </p:cNvSpPr>
          <p:nvPr>
            <p:ph idx="1"/>
          </p:nvPr>
        </p:nvSpPr>
        <p:spPr/>
        <p:txBody>
          <a:bodyPr/>
          <a:lstStyle/>
          <a:p>
            <a:r>
              <a:rPr lang="es-ES_tradnl" b="1" dirty="0" smtClean="0"/>
              <a:t>Charles Darwin es conocido como el padre de la teoría de la evolución</a:t>
            </a:r>
          </a:p>
          <a:p>
            <a:r>
              <a:rPr lang="es-ES_tradnl" b="1" dirty="0" smtClean="0"/>
              <a:t>Revoluciono el el hombre y </a:t>
            </a:r>
            <a:r>
              <a:rPr lang="es-ES_tradnl" b="1" dirty="0" err="1" smtClean="0"/>
              <a:t>plant</a:t>
            </a:r>
            <a:r>
              <a:rPr lang="es-ES" b="1" dirty="0" err="1" smtClean="0"/>
              <a:t>ó</a:t>
            </a:r>
            <a:r>
              <a:rPr lang="es-ES" b="1" dirty="0" smtClean="0"/>
              <a:t> el germen de la nueva ciencia del siglo XX</a:t>
            </a:r>
          </a:p>
          <a:p>
            <a:pPr lvl="0"/>
            <a:r>
              <a:rPr lang="es-ES" b="1" dirty="0" smtClean="0"/>
              <a:t> Su obra </a:t>
            </a:r>
            <a:r>
              <a:rPr lang="es-ES_tradnl" b="1" dirty="0" err="1"/>
              <a:t>On</a:t>
            </a:r>
            <a:r>
              <a:rPr lang="es-ES_tradnl" b="1" dirty="0"/>
              <a:t> </a:t>
            </a:r>
            <a:r>
              <a:rPr lang="es-ES_tradnl" b="1" dirty="0" err="1"/>
              <a:t>the</a:t>
            </a:r>
            <a:r>
              <a:rPr lang="es-ES_tradnl" b="1" dirty="0"/>
              <a:t> </a:t>
            </a:r>
            <a:r>
              <a:rPr lang="es-ES_tradnl" b="1" dirty="0" err="1"/>
              <a:t>Origin</a:t>
            </a:r>
            <a:r>
              <a:rPr lang="es-ES_tradnl" b="1" dirty="0"/>
              <a:t> of </a:t>
            </a:r>
            <a:r>
              <a:rPr lang="es-ES_tradnl" b="1" dirty="0" err="1"/>
              <a:t>Species</a:t>
            </a:r>
            <a:r>
              <a:rPr lang="es-ES_tradnl" b="1" dirty="0"/>
              <a:t> </a:t>
            </a:r>
            <a:r>
              <a:rPr lang="es-ES_tradnl" b="1" dirty="0" err="1"/>
              <a:t>by</a:t>
            </a:r>
            <a:r>
              <a:rPr lang="es-ES_tradnl" b="1" dirty="0"/>
              <a:t> </a:t>
            </a:r>
            <a:r>
              <a:rPr lang="es-ES_tradnl" b="1" dirty="0" err="1"/>
              <a:t>Means</a:t>
            </a:r>
            <a:r>
              <a:rPr lang="es-ES_tradnl" b="1" dirty="0"/>
              <a:t> of Natural </a:t>
            </a:r>
            <a:r>
              <a:rPr lang="es-ES_tradnl" b="1" dirty="0" err="1"/>
              <a:t>Selection</a:t>
            </a:r>
            <a:r>
              <a:rPr lang="es-ES_tradnl" b="1" dirty="0"/>
              <a:t>,</a:t>
            </a:r>
          </a:p>
        </p:txBody>
      </p:sp>
    </p:spTree>
    <p:extLst>
      <p:ext uri="{BB962C8B-B14F-4D97-AF65-F5344CB8AC3E}">
        <p14:creationId xmlns:p14="http://schemas.microsoft.com/office/powerpoint/2010/main" val="1150499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err="1" smtClean="0"/>
              <a:t>Teor</a:t>
            </a:r>
            <a:r>
              <a:rPr lang="es-ES" dirty="0" err="1" smtClean="0"/>
              <a:t>ía</a:t>
            </a:r>
            <a:r>
              <a:rPr lang="es-ES" dirty="0" smtClean="0"/>
              <a:t> del Darwinismo</a:t>
            </a:r>
            <a:endParaRPr lang="es-ES_tradnl" dirty="0"/>
          </a:p>
        </p:txBody>
      </p:sp>
      <p:sp>
        <p:nvSpPr>
          <p:cNvPr id="3" name="Marcador de contenido 2"/>
          <p:cNvSpPr>
            <a:spLocks noGrp="1"/>
          </p:cNvSpPr>
          <p:nvPr>
            <p:ph idx="1"/>
          </p:nvPr>
        </p:nvSpPr>
        <p:spPr/>
        <p:txBody>
          <a:bodyPr/>
          <a:lstStyle/>
          <a:p>
            <a:r>
              <a:rPr lang="es-ES_tradnl" b="1" dirty="0" smtClean="0"/>
              <a:t>Charles Darwin es conocido como el padre de la </a:t>
            </a:r>
            <a:r>
              <a:rPr lang="es-ES_tradnl" b="1" dirty="0" err="1" smtClean="0"/>
              <a:t>teoria</a:t>
            </a:r>
            <a:r>
              <a:rPr lang="es-ES_tradnl" b="1" dirty="0" smtClean="0"/>
              <a:t> de la evolución</a:t>
            </a:r>
          </a:p>
          <a:p>
            <a:r>
              <a:rPr lang="es-ES_tradnl" b="1" dirty="0" smtClean="0"/>
              <a:t>Revoluciono el el hombre y </a:t>
            </a:r>
            <a:r>
              <a:rPr lang="es-ES_tradnl" b="1" dirty="0" err="1" smtClean="0"/>
              <a:t>plant</a:t>
            </a:r>
            <a:r>
              <a:rPr lang="es-ES" b="1" dirty="0" err="1" smtClean="0"/>
              <a:t>ó</a:t>
            </a:r>
            <a:r>
              <a:rPr lang="es-ES" b="1" dirty="0" smtClean="0"/>
              <a:t> el germen de la nueva ciencia del siglo XX</a:t>
            </a:r>
          </a:p>
          <a:p>
            <a:r>
              <a:rPr lang="es-ES" b="1" dirty="0" smtClean="0"/>
              <a:t> Su obra </a:t>
            </a:r>
            <a:r>
              <a:rPr lang="es-ES" b="1" dirty="0" err="1" smtClean="0"/>
              <a:t>On</a:t>
            </a:r>
            <a:r>
              <a:rPr lang="es-ES" b="1" dirty="0" smtClean="0"/>
              <a:t> </a:t>
            </a:r>
            <a:r>
              <a:rPr lang="es-ES" b="1" dirty="0" err="1" smtClean="0"/>
              <a:t>the</a:t>
            </a:r>
            <a:r>
              <a:rPr lang="es-ES" b="1" dirty="0" smtClean="0"/>
              <a:t> </a:t>
            </a:r>
            <a:r>
              <a:rPr lang="es-ES" b="1" dirty="0" err="1" smtClean="0"/>
              <a:t>origin</a:t>
            </a:r>
            <a:r>
              <a:rPr lang="es-ES" b="1" dirty="0" smtClean="0"/>
              <a:t> of </a:t>
            </a:r>
            <a:r>
              <a:rPr lang="es-ES" b="1" dirty="0" err="1" smtClean="0"/>
              <a:t>species</a:t>
            </a:r>
            <a:r>
              <a:rPr lang="es-ES" b="1" dirty="0" smtClean="0"/>
              <a:t> </a:t>
            </a:r>
            <a:r>
              <a:rPr lang="es-ES" b="1" dirty="0" err="1" smtClean="0"/>
              <a:t>by</a:t>
            </a:r>
            <a:r>
              <a:rPr lang="es-ES" b="1" dirty="0" smtClean="0"/>
              <a:t> </a:t>
            </a:r>
            <a:r>
              <a:rPr lang="es-ES" b="1" dirty="0" err="1" smtClean="0"/>
              <a:t>means</a:t>
            </a:r>
            <a:r>
              <a:rPr lang="es-ES" b="1" dirty="0" smtClean="0"/>
              <a:t> of natural </a:t>
            </a:r>
            <a:r>
              <a:rPr lang="es-ES" b="1" dirty="0" err="1" smtClean="0"/>
              <a:t>selection</a:t>
            </a:r>
            <a:r>
              <a:rPr lang="es-ES" b="1" dirty="0" smtClean="0"/>
              <a:t>, </a:t>
            </a:r>
            <a:r>
              <a:rPr lang="es-ES" b="1" dirty="0" err="1" smtClean="0"/>
              <a:t>or</a:t>
            </a:r>
            <a:r>
              <a:rPr lang="es-ES" b="1" dirty="0" smtClean="0"/>
              <a:t> </a:t>
            </a:r>
            <a:r>
              <a:rPr lang="es-ES" b="1" dirty="0" err="1" smtClean="0"/>
              <a:t>the</a:t>
            </a:r>
            <a:r>
              <a:rPr lang="es-ES" b="1" dirty="0" smtClean="0"/>
              <a:t> </a:t>
            </a:r>
            <a:r>
              <a:rPr lang="es-ES" b="1" dirty="0" err="1" smtClean="0"/>
              <a:t>preservation</a:t>
            </a:r>
            <a:r>
              <a:rPr lang="es-ES" b="1" dirty="0" smtClean="0"/>
              <a:t> of </a:t>
            </a:r>
            <a:r>
              <a:rPr lang="es-ES" b="1" dirty="0" err="1" smtClean="0"/>
              <a:t>favoured</a:t>
            </a:r>
            <a:r>
              <a:rPr lang="es-ES" b="1" dirty="0" smtClean="0"/>
              <a:t> reces in </a:t>
            </a:r>
            <a:r>
              <a:rPr lang="es-ES" b="1" dirty="0" err="1" smtClean="0"/>
              <a:t>the</a:t>
            </a:r>
            <a:r>
              <a:rPr lang="es-ES" b="1" dirty="0" smtClean="0"/>
              <a:t> </a:t>
            </a:r>
            <a:r>
              <a:rPr lang="es-ES" b="1" dirty="0" err="1" smtClean="0"/>
              <a:t>strggke</a:t>
            </a:r>
            <a:r>
              <a:rPr lang="es-ES" b="1" dirty="0" smtClean="0"/>
              <a:t> </a:t>
            </a:r>
            <a:r>
              <a:rPr lang="es-ES" b="1" dirty="0" err="1" smtClean="0"/>
              <a:t>for</a:t>
            </a:r>
            <a:r>
              <a:rPr lang="es-ES" b="1" dirty="0" smtClean="0"/>
              <a:t> </a:t>
            </a:r>
            <a:r>
              <a:rPr lang="es-ES" b="1" dirty="0" err="1" smtClean="0"/>
              <a:t>life</a:t>
            </a:r>
            <a:r>
              <a:rPr lang="es-ES" b="1" dirty="0" smtClean="0"/>
              <a:t>.</a:t>
            </a:r>
            <a:endParaRPr lang="es-ES_tradnl" b="1" dirty="0"/>
          </a:p>
        </p:txBody>
      </p:sp>
    </p:spTree>
    <p:extLst>
      <p:ext uri="{BB962C8B-B14F-4D97-AF65-F5344CB8AC3E}">
        <p14:creationId xmlns:p14="http://schemas.microsoft.com/office/powerpoint/2010/main" val="504086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Teo</a:t>
            </a:r>
            <a:r>
              <a:rPr lang="es-ES" dirty="0" smtClean="0"/>
              <a:t>ría</a:t>
            </a:r>
            <a:endParaRPr lang="es-ES_tradnl" dirty="0"/>
          </a:p>
        </p:txBody>
      </p:sp>
      <p:sp>
        <p:nvSpPr>
          <p:cNvPr id="3" name="Marcador de contenido 2"/>
          <p:cNvSpPr>
            <a:spLocks noGrp="1"/>
          </p:cNvSpPr>
          <p:nvPr>
            <p:ph idx="1"/>
          </p:nvPr>
        </p:nvSpPr>
        <p:spPr>
          <a:xfrm>
            <a:off x="736601" y="1754982"/>
            <a:ext cx="11633200" cy="3599316"/>
          </a:xfrm>
        </p:spPr>
        <p:txBody>
          <a:bodyPr/>
          <a:lstStyle/>
          <a:p>
            <a:r>
              <a:rPr lang="es-ES_tradnl" dirty="0" smtClean="0"/>
              <a:t>Una sociedad es un conjunto, que se considera de las unidades vivientes que lo componen, presenta fenómenos de crecimiento, de estructura y de funciones, análogos a los fenómenos de crecimiento, de estructura y de funciones que presenta el individuo  </a:t>
            </a:r>
          </a:p>
          <a:p>
            <a:pPr marL="0" indent="0">
              <a:buNone/>
            </a:pPr>
            <a:endParaRPr lang="es-ES_tradnl"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1" y="3019808"/>
            <a:ext cx="3937000" cy="20574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444550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Ley de la inestabilidad de lo homogéneo </a:t>
            </a:r>
            <a:endParaRPr lang="es-ES_tradnl" dirty="0"/>
          </a:p>
        </p:txBody>
      </p:sp>
      <p:sp>
        <p:nvSpPr>
          <p:cNvPr id="3" name="Marcador de contenido 2"/>
          <p:cNvSpPr>
            <a:spLocks noGrp="1"/>
          </p:cNvSpPr>
          <p:nvPr>
            <p:ph idx="1"/>
          </p:nvPr>
        </p:nvSpPr>
        <p:spPr/>
        <p:txBody>
          <a:bodyPr>
            <a:normAutofit/>
          </a:bodyPr>
          <a:lstStyle/>
          <a:p>
            <a:pPr marL="0" indent="0">
              <a:buNone/>
            </a:pPr>
            <a:r>
              <a:rPr lang="es-ES_tradnl" dirty="0" smtClean="0"/>
              <a:t>La vida consiste en una acción y una reacción de fuerzas diversas, estas fuerzas siempre tienen el equilibrio, pero tan pronto como un </a:t>
            </a:r>
            <a:r>
              <a:rPr lang="es-ES_tradnl" dirty="0"/>
              <a:t>motivo cualquiera se perturba esta tendencia al equilibrio , las fuerzas vitales recuperan energía. </a:t>
            </a:r>
            <a:r>
              <a:rPr lang="es-ES_tradnl" dirty="0" smtClean="0"/>
              <a:t>				</a:t>
            </a:r>
            <a:endParaRPr lang="es-ES_tradnl" dirty="0"/>
          </a:p>
        </p:txBody>
      </p:sp>
      <p:pic>
        <p:nvPicPr>
          <p:cNvPr id="2050" name="Picture 2" descr="esultado de imagen para imagenes del darwinis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6914" y="3058798"/>
            <a:ext cx="2415886" cy="34662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418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dirty="0"/>
          </a:p>
        </p:txBody>
      </p:sp>
      <p:sp>
        <p:nvSpPr>
          <p:cNvPr id="3" name="Marcador de contenido 2"/>
          <p:cNvSpPr>
            <a:spLocks noGrp="1"/>
          </p:cNvSpPr>
          <p:nvPr>
            <p:ph idx="1"/>
          </p:nvPr>
        </p:nvSpPr>
        <p:spPr>
          <a:xfrm>
            <a:off x="1358939" y="1964089"/>
            <a:ext cx="9613861" cy="3599316"/>
          </a:xfrm>
        </p:spPr>
        <p:txBody>
          <a:bodyPr/>
          <a:lstStyle/>
          <a:p>
            <a:r>
              <a:rPr lang="es-ES_tradnl" dirty="0" smtClean="0"/>
              <a:t>En el </a:t>
            </a:r>
            <a:r>
              <a:rPr lang="es-ES_tradnl" dirty="0"/>
              <a:t>estado teológico o ficticio, el espíritu humano busca las causas primeras y finales. Atribuye todos los fenómenos a agente sobrenaturales a fuerzas </a:t>
            </a:r>
            <a:r>
              <a:rPr lang="es-ES_tradnl" dirty="0" smtClean="0"/>
              <a:t>misteriosas.</a:t>
            </a:r>
            <a:endParaRPr lang="es-ES_tradnl" dirty="0"/>
          </a:p>
        </p:txBody>
      </p:sp>
      <p:pic>
        <p:nvPicPr>
          <p:cNvPr id="3074" name="Picture 2" descr="esultado de imagen para imagenes del darwinis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0582" y="3763747"/>
            <a:ext cx="3536950" cy="2302834"/>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972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dirty="0"/>
              <a:t>Las leyes del desarrollo y el positivismo de Auguste </a:t>
            </a:r>
            <a:r>
              <a:rPr lang="es-ES_tradnl" dirty="0" smtClean="0"/>
              <a:t>Comte</a:t>
            </a:r>
            <a:endParaRPr lang="es-ES_tradnl" dirty="0"/>
          </a:p>
        </p:txBody>
      </p:sp>
      <p:sp>
        <p:nvSpPr>
          <p:cNvPr id="3" name="Marcador de contenido 2"/>
          <p:cNvSpPr>
            <a:spLocks noGrp="1"/>
          </p:cNvSpPr>
          <p:nvPr>
            <p:ph idx="1"/>
          </p:nvPr>
        </p:nvSpPr>
        <p:spPr/>
        <p:txBody>
          <a:bodyPr>
            <a:normAutofit/>
          </a:bodyPr>
          <a:lstStyle/>
          <a:p>
            <a:r>
              <a:rPr lang="es-ES_tradnl" dirty="0"/>
              <a:t>La ley biogenética fundamental </a:t>
            </a:r>
            <a:r>
              <a:rPr lang="es-ES_tradnl" dirty="0" smtClean="0"/>
              <a:t>diferenciación, </a:t>
            </a:r>
            <a:r>
              <a:rPr lang="es-ES_tradnl" dirty="0"/>
              <a:t>heterogeneidad: estos conceptos emigraran fuera del ámbito de origen y servirán de puntos </a:t>
            </a:r>
            <a:r>
              <a:rPr lang="es-ES_tradnl" dirty="0" smtClean="0"/>
              <a:t>de apoyo-</a:t>
            </a:r>
          </a:p>
          <a:p>
            <a:r>
              <a:rPr lang="es-ES_tradnl" dirty="0" smtClean="0"/>
              <a:t> Ayudo  </a:t>
            </a:r>
            <a:r>
              <a:rPr lang="es-ES_tradnl" dirty="0"/>
              <a:t>la naciente sociología que los cruzara con la noción de división de trabajo proporcionada por la economía política de Adán Smith , el primero a apropiarse </a:t>
            </a:r>
            <a:r>
              <a:rPr lang="es-ES_tradnl" dirty="0" smtClean="0"/>
              <a:t>y sintetizarlos </a:t>
            </a:r>
            <a:r>
              <a:rPr lang="es-ES_tradnl" dirty="0"/>
              <a:t>en Auguste Comte su proyecto es entrar las bases en una verdadera ciencia del desarrollo social , una física social calcada del proceso biológico. </a:t>
            </a:r>
            <a:endParaRPr lang="es-ES_tradnl" dirty="0" smtClean="0"/>
          </a:p>
          <a:p>
            <a:pPr marL="0" indent="0">
              <a:buNone/>
            </a:pPr>
            <a:endParaRPr lang="es-ES_tradnl" dirty="0"/>
          </a:p>
        </p:txBody>
      </p:sp>
    </p:spTree>
    <p:extLst>
      <p:ext uri="{BB962C8B-B14F-4D97-AF65-F5344CB8AC3E}">
        <p14:creationId xmlns:p14="http://schemas.microsoft.com/office/powerpoint/2010/main" val="1642524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a:p>
        </p:txBody>
      </p:sp>
      <p:sp>
        <p:nvSpPr>
          <p:cNvPr id="3" name="Marcador de contenido 2"/>
          <p:cNvSpPr>
            <a:spLocks noGrp="1"/>
          </p:cNvSpPr>
          <p:nvPr>
            <p:ph idx="1"/>
          </p:nvPr>
        </p:nvSpPr>
        <p:spPr/>
        <p:txBody>
          <a:bodyPr/>
          <a:lstStyle/>
          <a:p>
            <a:r>
              <a:rPr lang="es-ES_tradnl" dirty="0"/>
              <a:t>El progreso esta predeterminado , no puede transgredir ciertos limites.</a:t>
            </a:r>
          </a:p>
          <a:p>
            <a:r>
              <a:rPr lang="es-ES_tradnl" dirty="0"/>
              <a:t> Ese organismo colectivo que es la sociedad obedece a una ley fisiológica de desarrollo </a:t>
            </a:r>
            <a:r>
              <a:rPr lang="es-ES_tradnl" dirty="0" smtClean="0"/>
              <a:t>progresivo.</a:t>
            </a:r>
            <a:endParaRPr lang="es-ES_tradnl" dirty="0"/>
          </a:p>
          <a:p>
            <a:endParaRPr lang="es-ES_tradnl" dirty="0"/>
          </a:p>
        </p:txBody>
      </p:sp>
    </p:spTree>
    <p:extLst>
      <p:ext uri="{BB962C8B-B14F-4D97-AF65-F5344CB8AC3E}">
        <p14:creationId xmlns:p14="http://schemas.microsoft.com/office/powerpoint/2010/main" val="1232326586"/>
      </p:ext>
    </p:extLst>
  </p:cSld>
  <p:clrMapOvr>
    <a:masterClrMapping/>
  </p:clrMapOvr>
</p:sld>
</file>

<file path=ppt/theme/theme1.xml><?xml version="1.0" encoding="utf-8"?>
<a:theme xmlns:a="http://schemas.openxmlformats.org/drawingml/2006/main" name="Recortar">
  <a:themeElements>
    <a:clrScheme name="Recortar">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ar">
      <a:majorFont>
        <a:latin typeface="Franklin Gothic Book" panose="020B0503020102020204"/>
        <a:ea typeface=""/>
        <a:cs typeface=""/>
      </a:majorFont>
      <a:minorFont>
        <a:latin typeface="Franklin Gothic Book" panose="020B0503020102020204"/>
        <a:ea typeface=""/>
        <a:cs typeface=""/>
      </a:minorFont>
    </a:fontScheme>
    <a:fmtScheme name="Recortar">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Crop</Template>
  <TotalTime>72</TotalTime>
  <Words>960</Words>
  <Application>Microsoft Macintosh PowerPoint</Application>
  <PresentationFormat>Panorámica</PresentationFormat>
  <Paragraphs>48</Paragraphs>
  <Slides>16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16</vt:i4>
      </vt:variant>
    </vt:vector>
  </HeadingPairs>
  <TitlesOfParts>
    <vt:vector size="19" baseType="lpstr">
      <vt:lpstr>Franklin Gothic Book</vt:lpstr>
      <vt:lpstr>Arial</vt:lpstr>
      <vt:lpstr>Recortar</vt:lpstr>
      <vt:lpstr>La encrucijada de la evolución</vt:lpstr>
      <vt:lpstr>La división del trabajo y el discurso de la sociedad en el siglo XIX</vt:lpstr>
      <vt:lpstr>La teoría de Adam Smith</vt:lpstr>
      <vt:lpstr>División del trabajo</vt:lpstr>
      <vt:lpstr>División del trabajo</vt:lpstr>
      <vt:lpstr>Papel de la Comunicación</vt:lpstr>
      <vt:lpstr>Un nuevo elemento para la división del trabajo</vt:lpstr>
      <vt:lpstr>Nuevos elementos de la división del trabajo</vt:lpstr>
      <vt:lpstr>   La decisiva influencia del evolucionismo Darwiniano  </vt:lpstr>
      <vt:lpstr>Teoría del Darwinismo</vt:lpstr>
      <vt:lpstr>Teoría del Darwinismo</vt:lpstr>
      <vt:lpstr>Teoría</vt:lpstr>
      <vt:lpstr>Ley de la inestabilidad de lo homogéneo </vt:lpstr>
      <vt:lpstr>Presentación de PowerPoint</vt:lpstr>
      <vt:lpstr>Las leyes del desarrollo y el positivismo de Auguste Comte</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encrucijada de la evolución</dc:title>
  <dc:creator>Invitado</dc:creator>
  <cp:lastModifiedBy>Usuario de Microsoft Office</cp:lastModifiedBy>
  <cp:revision>9</cp:revision>
  <dcterms:created xsi:type="dcterms:W3CDTF">2018-12-10T22:36:31Z</dcterms:created>
  <dcterms:modified xsi:type="dcterms:W3CDTF">2018-12-11T13:06:12Z</dcterms:modified>
</cp:coreProperties>
</file>