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0"/>
  </p:notesMasterIdLst>
  <p:sldIdLst>
    <p:sldId id="256" r:id="rId2"/>
    <p:sldId id="258" r:id="rId3"/>
    <p:sldId id="394" r:id="rId4"/>
    <p:sldId id="393" r:id="rId5"/>
    <p:sldId id="448" r:id="rId6"/>
    <p:sldId id="446" r:id="rId7"/>
    <p:sldId id="447" r:id="rId8"/>
    <p:sldId id="450" r:id="rId9"/>
    <p:sldId id="400" r:id="rId10"/>
    <p:sldId id="423" r:id="rId11"/>
    <p:sldId id="406" r:id="rId12"/>
    <p:sldId id="431" r:id="rId13"/>
    <p:sldId id="404" r:id="rId14"/>
    <p:sldId id="407" r:id="rId15"/>
    <p:sldId id="434" r:id="rId16"/>
    <p:sldId id="409" r:id="rId17"/>
    <p:sldId id="411" r:id="rId18"/>
    <p:sldId id="413" r:id="rId19"/>
    <p:sldId id="414" r:id="rId20"/>
    <p:sldId id="417" r:id="rId21"/>
    <p:sldId id="418" r:id="rId22"/>
    <p:sldId id="419" r:id="rId23"/>
    <p:sldId id="420" r:id="rId24"/>
    <p:sldId id="421" r:id="rId25"/>
    <p:sldId id="437" r:id="rId26"/>
    <p:sldId id="438" r:id="rId27"/>
    <p:sldId id="440" r:id="rId28"/>
    <p:sldId id="441" r:id="rId29"/>
    <p:sldId id="442" r:id="rId30"/>
    <p:sldId id="452" r:id="rId31"/>
    <p:sldId id="264" r:id="rId32"/>
    <p:sldId id="265" r:id="rId33"/>
    <p:sldId id="266" r:id="rId34"/>
    <p:sldId id="454" r:id="rId35"/>
    <p:sldId id="453" r:id="rId36"/>
    <p:sldId id="269" r:id="rId37"/>
    <p:sldId id="274" r:id="rId38"/>
    <p:sldId id="276" r:id="rId39"/>
    <p:sldId id="455" r:id="rId40"/>
    <p:sldId id="278" r:id="rId41"/>
    <p:sldId id="279" r:id="rId42"/>
    <p:sldId id="280" r:id="rId43"/>
    <p:sldId id="281" r:id="rId44"/>
    <p:sldId id="282" r:id="rId45"/>
    <p:sldId id="283" r:id="rId46"/>
    <p:sldId id="284" r:id="rId47"/>
    <p:sldId id="285" r:id="rId48"/>
    <p:sldId id="286" r:id="rId49"/>
    <p:sldId id="287" r:id="rId50"/>
    <p:sldId id="289" r:id="rId51"/>
    <p:sldId id="290" r:id="rId52"/>
    <p:sldId id="291" r:id="rId53"/>
    <p:sldId id="292" r:id="rId54"/>
    <p:sldId id="456" r:id="rId55"/>
    <p:sldId id="295" r:id="rId56"/>
    <p:sldId id="457" r:id="rId57"/>
    <p:sldId id="458" r:id="rId58"/>
    <p:sldId id="459"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70"/>
    <p:restoredTop sz="93140"/>
  </p:normalViewPr>
  <p:slideViewPr>
    <p:cSldViewPr snapToGrid="0" snapToObjects="1">
      <p:cViewPr varScale="1">
        <p:scale>
          <a:sx n="105" d="100"/>
          <a:sy n="105" d="100"/>
        </p:scale>
        <p:origin x="752"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57A505-6236-164B-BF27-6B8F67A2B97F}" type="datetimeFigureOut">
              <a:rPr lang="es-ES" smtClean="0"/>
              <a:t>25/11/18</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B6BB9F-192B-A64E-B86D-63142ED6AF8F}" type="slidenum">
              <a:rPr lang="es-ES" smtClean="0"/>
              <a:t>‹Nº›</a:t>
            </a:fld>
            <a:endParaRPr lang="es-ES"/>
          </a:p>
        </p:txBody>
      </p:sp>
    </p:spTree>
    <p:extLst>
      <p:ext uri="{BB962C8B-B14F-4D97-AF65-F5344CB8AC3E}">
        <p14:creationId xmlns:p14="http://schemas.microsoft.com/office/powerpoint/2010/main" val="8477578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4</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8</a:t>
            </a:fld>
            <a:endParaRPr lang="es-ES"/>
          </a:p>
        </p:txBody>
      </p:sp>
    </p:spTree>
    <p:extLst>
      <p:ext uri="{BB962C8B-B14F-4D97-AF65-F5344CB8AC3E}">
        <p14:creationId xmlns:p14="http://schemas.microsoft.com/office/powerpoint/2010/main" val="1738585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9</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10</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11</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12</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13</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14</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15</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16</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17</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18</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19</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20</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21</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22</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23</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24</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25</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26</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27</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28</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29</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C" sz="1200" kern="1200" dirty="0">
                <a:solidFill>
                  <a:schemeClr val="tx1"/>
                </a:solidFill>
                <a:effectLst/>
                <a:latin typeface="+mn-lt"/>
                <a:ea typeface="+mn-ea"/>
                <a:cs typeface="+mn-cs"/>
              </a:rPr>
              <a:t>como la asistencia médica personalizada, el desarrollo de armas no letales, dinero programable, el estudio de la materia oscura y la antimateria, clonación, fabricación de computadoras portátiles, gestión de riesgo, la hiperagricultura, Internet, la investigación con células madre, mercados instantáneos, los nanocéuticos, la neuroestimulación, nuevas formas de educación, nuevas fuentes de energía, sensores de privacidad que nos indican cuando estamos siendo observados, Big Data, Internet de las cosas (IOT), sistemas de pagos clasificados, sistemas de transporte inteligente, sistemas de posicionamiento global, </a:t>
            </a:r>
            <a:r>
              <a:rPr lang="es-ES" sz="1200" kern="1200" dirty="0">
                <a:solidFill>
                  <a:schemeClr val="tx1"/>
                </a:solidFill>
                <a:effectLst/>
                <a:latin typeface="+mn-lt"/>
                <a:ea typeface="+mn-ea"/>
                <a:cs typeface="+mn-cs"/>
              </a:rPr>
              <a:t>búsqueda en línea y las plataformas de redes sociales; los rápidos aumentos en el poder de la computación permiten grandes avances en materia de genética, nanotecnología, cadenas de bloques y </a:t>
            </a:r>
            <a:r>
              <a:rPr lang="es-ES" sz="1200" kern="1200" dirty="0" err="1">
                <a:solidFill>
                  <a:schemeClr val="tx1"/>
                </a:solidFill>
                <a:effectLst/>
                <a:latin typeface="+mn-lt"/>
                <a:ea typeface="+mn-ea"/>
                <a:cs typeface="+mn-cs"/>
              </a:rPr>
              <a:t>criptomonedas</a:t>
            </a:r>
            <a:r>
              <a:rPr lang="es-ES" sz="1200" kern="1200" dirty="0">
                <a:solidFill>
                  <a:schemeClr val="tx1"/>
                </a:solidFill>
                <a:effectLst/>
                <a:latin typeface="+mn-lt"/>
                <a:ea typeface="+mn-ea"/>
                <a:cs typeface="+mn-cs"/>
              </a:rPr>
              <a:t>. </a:t>
            </a:r>
            <a:endParaRPr lang="es-EC" sz="1200" kern="1200" dirty="0">
              <a:solidFill>
                <a:schemeClr val="tx1"/>
              </a:solidFill>
              <a:effectLst/>
              <a:latin typeface="+mn-lt"/>
              <a:ea typeface="+mn-ea"/>
              <a:cs typeface="+mn-cs"/>
            </a:endParaRP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31</a:t>
            </a:fld>
            <a:endParaRPr lang="es-EC"/>
          </a:p>
        </p:txBody>
      </p:sp>
    </p:spTree>
    <p:extLst>
      <p:ext uri="{BB962C8B-B14F-4D97-AF65-F5344CB8AC3E}">
        <p14:creationId xmlns:p14="http://schemas.microsoft.com/office/powerpoint/2010/main" val="10092058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sz="1200" kern="1200" dirty="0">
                <a:solidFill>
                  <a:schemeClr val="tx1"/>
                </a:solidFill>
                <a:effectLst/>
                <a:latin typeface="+mn-lt"/>
                <a:ea typeface="+mn-ea"/>
                <a:cs typeface="+mn-cs"/>
              </a:rPr>
              <a:t> Hace 21 años, cuando no existía Google, los principales estudios especializados en determinar el valor de las principales marcas en el mundo, ubicaban a Coca Cola en primer lugar. </a:t>
            </a:r>
          </a:p>
          <a:p>
            <a:r>
              <a:rPr lang="es-EC" sz="1200" kern="1200" dirty="0">
                <a:solidFill>
                  <a:schemeClr val="tx1"/>
                </a:solidFill>
                <a:effectLst/>
                <a:latin typeface="+mn-lt"/>
                <a:ea typeface="+mn-ea"/>
                <a:cs typeface="+mn-cs"/>
              </a:rPr>
              <a:t> En la relación de las diez marcas más valiosas entonces figuraban firmas del sector automotriz y de la industria del petroleo. </a:t>
            </a:r>
            <a:endParaRPr lang="es-EC" dirty="0"/>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32</a:t>
            </a:fld>
            <a:endParaRPr lang="es-EC"/>
          </a:p>
        </p:txBody>
      </p:sp>
    </p:spTree>
    <p:extLst>
      <p:ext uri="{BB962C8B-B14F-4D97-AF65-F5344CB8AC3E}">
        <p14:creationId xmlns:p14="http://schemas.microsoft.com/office/powerpoint/2010/main" val="9882506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C" sz="1200" kern="1200" dirty="0">
                <a:solidFill>
                  <a:schemeClr val="tx1"/>
                </a:solidFill>
                <a:effectLst/>
                <a:latin typeface="+mn-lt"/>
                <a:ea typeface="+mn-ea"/>
                <a:cs typeface="+mn-cs"/>
              </a:rPr>
              <a:t>En el </a:t>
            </a:r>
            <a:r>
              <a:rPr lang="es-EC" sz="1200" i="1" kern="1200" dirty="0">
                <a:solidFill>
                  <a:schemeClr val="tx1"/>
                </a:solidFill>
                <a:effectLst/>
                <a:latin typeface="+mn-lt"/>
                <a:ea typeface="+mn-ea"/>
                <a:cs typeface="+mn-cs"/>
              </a:rPr>
              <a:t>top ten</a:t>
            </a:r>
            <a:r>
              <a:rPr lang="es-EC" sz="1200" kern="1200" dirty="0">
                <a:solidFill>
                  <a:schemeClr val="tx1"/>
                </a:solidFill>
                <a:effectLst/>
                <a:latin typeface="+mn-lt"/>
                <a:ea typeface="+mn-ea"/>
                <a:cs typeface="+mn-cs"/>
              </a:rPr>
              <a:t> de los estudios más importantes sobre las marcas más valiosas  (Forbes, Kantar Millward Brown e Interbrand) fundamentalmente aparecen marcas asociadas con el desarrollo de la Economía del Conocimiento, como Apple, Google, Amazon, IBM, Microsoft, Facebook. Particulamente dos </a:t>
            </a:r>
            <a:r>
              <a:rPr lang="es-ES" sz="1200" kern="1200" dirty="0">
                <a:solidFill>
                  <a:schemeClr val="tx1"/>
                </a:solidFill>
                <a:effectLst/>
                <a:latin typeface="+mn-lt"/>
                <a:ea typeface="+mn-ea"/>
                <a:cs typeface="+mn-cs"/>
              </a:rPr>
              <a:t>de las marcas emblemáticas de Internet -Apple y Amazon- hoy son reconocidas como las más valiosas en la bolsa de valores. Este año, el valor bursátil de ambas superó el billón de dólares. Primero lo alcanzó Apple, y días después Amazon. Las ganancias de esas firmas, por separado, superan, y por mucho, el producto interno bruto de un considerable número de naciones en el mundo desarrollado. </a:t>
            </a:r>
            <a:endParaRPr lang="es-EC" sz="1200" kern="1200" dirty="0">
              <a:solidFill>
                <a:schemeClr val="tx1"/>
              </a:solidFill>
              <a:effectLst/>
              <a:latin typeface="+mn-lt"/>
              <a:ea typeface="+mn-ea"/>
              <a:cs typeface="+mn-cs"/>
            </a:endParaRP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33</a:t>
            </a:fld>
            <a:endParaRPr lang="es-EC"/>
          </a:p>
        </p:txBody>
      </p:sp>
    </p:spTree>
    <p:extLst>
      <p:ext uri="{BB962C8B-B14F-4D97-AF65-F5344CB8AC3E}">
        <p14:creationId xmlns:p14="http://schemas.microsoft.com/office/powerpoint/2010/main" val="22521504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C" sz="1200" kern="1200" dirty="0">
                <a:solidFill>
                  <a:schemeClr val="tx1"/>
                </a:solidFill>
                <a:effectLst/>
                <a:latin typeface="+mn-lt"/>
                <a:ea typeface="+mn-ea"/>
                <a:cs typeface="+mn-cs"/>
              </a:rPr>
              <a:t>En el </a:t>
            </a:r>
            <a:r>
              <a:rPr lang="es-EC" sz="1200" i="1" kern="1200" dirty="0">
                <a:solidFill>
                  <a:schemeClr val="tx1"/>
                </a:solidFill>
                <a:effectLst/>
                <a:latin typeface="+mn-lt"/>
                <a:ea typeface="+mn-ea"/>
                <a:cs typeface="+mn-cs"/>
              </a:rPr>
              <a:t>top ten</a:t>
            </a:r>
            <a:r>
              <a:rPr lang="es-EC" sz="1200" kern="1200" dirty="0">
                <a:solidFill>
                  <a:schemeClr val="tx1"/>
                </a:solidFill>
                <a:effectLst/>
                <a:latin typeface="+mn-lt"/>
                <a:ea typeface="+mn-ea"/>
                <a:cs typeface="+mn-cs"/>
              </a:rPr>
              <a:t> de los estudios más importantes sobre las marcas más valiosas  (Forbes, Kantar Millward Brown e Interbrand) fundamentalmente aparecen marcas asociadas con el desarrollo de la Economía del Conocimiento, como Apple, Google, Amazon, IBM, Microsoft, Facebook. Particulamente dos </a:t>
            </a:r>
            <a:r>
              <a:rPr lang="es-ES" sz="1200" kern="1200" dirty="0">
                <a:solidFill>
                  <a:schemeClr val="tx1"/>
                </a:solidFill>
                <a:effectLst/>
                <a:latin typeface="+mn-lt"/>
                <a:ea typeface="+mn-ea"/>
                <a:cs typeface="+mn-cs"/>
              </a:rPr>
              <a:t>de las marcas emblemáticas de Internet -Apple y Amazon- hoy son reconocidas como las más valiosas en la bolsa de valores. Este año, el valor bursátil de ambas superó el billón de dólares. Primero lo alcanzó Apple, y días después Amazon. Las ganancias de esas firmas, por separado, superan, y por mucho, el producto interno bruto de un considerable número de naciones en el mundo desarrollado. </a:t>
            </a:r>
            <a:endParaRPr lang="es-EC" sz="1200" kern="1200" dirty="0">
              <a:solidFill>
                <a:schemeClr val="tx1"/>
              </a:solidFill>
              <a:effectLst/>
              <a:latin typeface="+mn-lt"/>
              <a:ea typeface="+mn-ea"/>
              <a:cs typeface="+mn-cs"/>
            </a:endParaRP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34</a:t>
            </a:fld>
            <a:endParaRPr lang="es-EC"/>
          </a:p>
        </p:txBody>
      </p:sp>
    </p:spTree>
    <p:extLst>
      <p:ext uri="{BB962C8B-B14F-4D97-AF65-F5344CB8AC3E}">
        <p14:creationId xmlns:p14="http://schemas.microsoft.com/office/powerpoint/2010/main" val="7938022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C" sz="1200" kern="1200" dirty="0">
                <a:solidFill>
                  <a:schemeClr val="tx1"/>
                </a:solidFill>
                <a:effectLst/>
                <a:latin typeface="+mn-lt"/>
                <a:ea typeface="+mn-ea"/>
                <a:cs typeface="+mn-cs"/>
              </a:rPr>
              <a:t>En el </a:t>
            </a:r>
            <a:r>
              <a:rPr lang="es-EC" sz="1200" i="1" kern="1200" dirty="0">
                <a:solidFill>
                  <a:schemeClr val="tx1"/>
                </a:solidFill>
                <a:effectLst/>
                <a:latin typeface="+mn-lt"/>
                <a:ea typeface="+mn-ea"/>
                <a:cs typeface="+mn-cs"/>
              </a:rPr>
              <a:t>top ten</a:t>
            </a:r>
            <a:r>
              <a:rPr lang="es-EC" sz="1200" kern="1200" dirty="0">
                <a:solidFill>
                  <a:schemeClr val="tx1"/>
                </a:solidFill>
                <a:effectLst/>
                <a:latin typeface="+mn-lt"/>
                <a:ea typeface="+mn-ea"/>
                <a:cs typeface="+mn-cs"/>
              </a:rPr>
              <a:t> de los estudios más importantes sobre las marcas más valiosas  (Forbes, Kantar Millward Brown e Interbrand) fundamentalmente aparecen marcas asociadas con el desarrollo de la Economía del Conocimiento, como Apple, Google, Amazon, IBM, Microsoft, Facebook. Particulamente dos </a:t>
            </a:r>
            <a:r>
              <a:rPr lang="es-ES" sz="1200" kern="1200" dirty="0">
                <a:solidFill>
                  <a:schemeClr val="tx1"/>
                </a:solidFill>
                <a:effectLst/>
                <a:latin typeface="+mn-lt"/>
                <a:ea typeface="+mn-ea"/>
                <a:cs typeface="+mn-cs"/>
              </a:rPr>
              <a:t>de las marcas emblemáticas de Internet -Apple y Amazon- hoy son reconocidas como las más valiosas en la bolsa de valores. Este año, el valor bursátil de ambas superó el billón de dólares. Primero lo alcanzó Apple, y días después Amazon. Las ganancias de esas firmas, por separado, superan, y por mucho, el producto interno bruto de un considerable número de naciones en el mundo desarrollado. </a:t>
            </a:r>
            <a:endParaRPr lang="es-EC" sz="1200" kern="1200" dirty="0">
              <a:solidFill>
                <a:schemeClr val="tx1"/>
              </a:solidFill>
              <a:effectLst/>
              <a:latin typeface="+mn-lt"/>
              <a:ea typeface="+mn-ea"/>
              <a:cs typeface="+mn-cs"/>
            </a:endParaRP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35</a:t>
            </a:fld>
            <a:endParaRPr lang="es-EC"/>
          </a:p>
        </p:txBody>
      </p:sp>
    </p:spTree>
    <p:extLst>
      <p:ext uri="{BB962C8B-B14F-4D97-AF65-F5344CB8AC3E}">
        <p14:creationId xmlns:p14="http://schemas.microsoft.com/office/powerpoint/2010/main" val="42200074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dirty="0"/>
              <a:t>Arthur Clarke</a:t>
            </a:r>
            <a:br>
              <a:rPr lang="es-ES" sz="1200" b="0" dirty="0"/>
            </a:br>
            <a:r>
              <a:rPr lang="es-ES" sz="1200" b="0" dirty="0"/>
              <a:t>2001 Odisea del espacio</a:t>
            </a: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36</a:t>
            </a:fld>
            <a:endParaRPr lang="es-EC"/>
          </a:p>
        </p:txBody>
      </p:sp>
    </p:spTree>
    <p:extLst>
      <p:ext uri="{BB962C8B-B14F-4D97-AF65-F5344CB8AC3E}">
        <p14:creationId xmlns:p14="http://schemas.microsoft.com/office/powerpoint/2010/main" val="42344495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solidFill>
                  <a:schemeClr val="tx1"/>
                </a:solidFill>
                <a:latin typeface="Baskerville" panose="02020502070401020303" pitchFamily="18" charset="0"/>
                <a:ea typeface="Baskerville" panose="02020502070401020303" pitchFamily="18" charset="0"/>
              </a:rPr>
              <a:t>Las tecnologías de frontera abren grandes esperanzas a la humanidad, pues se espera puedan ser capaces de </a:t>
            </a:r>
            <a:r>
              <a:rPr lang="es-ES_tradnl" i="1" dirty="0">
                <a:solidFill>
                  <a:schemeClr val="tx1"/>
                </a:solidFill>
                <a:latin typeface="Baskerville" panose="02020502070401020303" pitchFamily="18" charset="0"/>
                <a:ea typeface="Baskerville" panose="02020502070401020303" pitchFamily="18" charset="0"/>
              </a:rPr>
              <a:t>erradicar el hambre </a:t>
            </a:r>
            <a:r>
              <a:rPr lang="es-ES" i="1" dirty="0">
                <a:solidFill>
                  <a:schemeClr val="tx1"/>
                </a:solidFill>
                <a:latin typeface="Baskerville" panose="02020502070401020303" pitchFamily="18" charset="0"/>
                <a:ea typeface="Baskerville" panose="02020502070401020303" pitchFamily="18" charset="0"/>
              </a:rPr>
              <a:t>y las epidemias, aumentar la esperanza de vida, reducir las emisiones de carbono, automatizar tareas manuales y repetitivas, crear empleos decentes, mejorar la calidad de vida y facilitar procesos de toma de decisiones cada vez más complejas. </a:t>
            </a:r>
            <a:endParaRPr lang="es-EC" i="1" dirty="0">
              <a:solidFill>
                <a:schemeClr val="tx1"/>
              </a:solidFill>
              <a:latin typeface="Baskerville" panose="02020502070401020303" pitchFamily="18" charset="0"/>
              <a:ea typeface="Baskerville" panose="02020502070401020303" pitchFamily="18" charset="0"/>
            </a:endParaRP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49</a:t>
            </a:fld>
            <a:endParaRPr lang="es-EC"/>
          </a:p>
        </p:txBody>
      </p:sp>
    </p:spTree>
    <p:extLst>
      <p:ext uri="{BB962C8B-B14F-4D97-AF65-F5344CB8AC3E}">
        <p14:creationId xmlns:p14="http://schemas.microsoft.com/office/powerpoint/2010/main" val="5201635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sz="1200" kern="1200" dirty="0">
                <a:solidFill>
                  <a:schemeClr val="tx1"/>
                </a:solidFill>
                <a:effectLst/>
                <a:latin typeface="+mn-lt"/>
                <a:ea typeface="+mn-ea"/>
                <a:cs typeface="+mn-cs"/>
              </a:rPr>
              <a:t>La conectividad “inteligente” de la Cuarta Revolución Industrial, a través de un extenso repertorio de tecnologías de frontera, propicia el desarrollo de complejos ambientes integrados, los cuales seguramente impondrán profundas transformaciones en la ecología cultural de las sociedades. </a:t>
            </a:r>
          </a:p>
          <a:p>
            <a:pPr marL="0" marR="0" lvl="0" indent="0" algn="l" defTabSz="914400" rtl="0" eaLnBrk="1" fontAlgn="auto" latinLnBrk="0" hangingPunct="1">
              <a:lnSpc>
                <a:spcPct val="100000"/>
              </a:lnSpc>
              <a:spcBef>
                <a:spcPts val="0"/>
              </a:spcBef>
              <a:spcAft>
                <a:spcPts val="0"/>
              </a:spcAft>
              <a:buClrTx/>
              <a:buSzPct val="127272"/>
              <a:buFontTx/>
              <a:buNone/>
              <a:tabLst/>
              <a:defRPr/>
            </a:pPr>
            <a:endParaRPr lang="es-E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C" sz="1200" kern="1200" dirty="0">
                <a:solidFill>
                  <a:schemeClr val="tx1"/>
                </a:solidFill>
                <a:effectLst/>
                <a:latin typeface="+mn-lt"/>
                <a:ea typeface="+mn-ea"/>
                <a:cs typeface="+mn-cs"/>
              </a:rPr>
              <a:t>Las tecnologías de frontera -algunas de ellas anticipadas por la ciencia ficción-, comprenden </a:t>
            </a:r>
            <a:r>
              <a:rPr lang="es-ES" sz="1200" kern="1200" dirty="0">
                <a:solidFill>
                  <a:schemeClr val="tx1"/>
                </a:solidFill>
                <a:effectLst/>
                <a:latin typeface="+mn-lt"/>
                <a:ea typeface="+mn-ea"/>
                <a:cs typeface="+mn-cs"/>
              </a:rPr>
              <a:t>una variedad de nuevos materiales, productos, aplicaciones, procesos y modelos de negocios. Son interdependientes y capaces de poder reforzarse entre sí. Los avances en una tecnología inciden inmediatamente en el desarrollo de las otras. </a:t>
            </a:r>
          </a:p>
          <a:p>
            <a:pPr marL="0" marR="0" lvl="0" indent="0" algn="l" defTabSz="914400" rtl="0" eaLnBrk="1" fontAlgn="auto" latinLnBrk="0" hangingPunct="1">
              <a:lnSpc>
                <a:spcPct val="100000"/>
              </a:lnSpc>
              <a:spcBef>
                <a:spcPts val="0"/>
              </a:spcBef>
              <a:spcAft>
                <a:spcPts val="0"/>
              </a:spcAft>
              <a:buClrTx/>
              <a:buSzPct val="127272"/>
              <a:buFontTx/>
              <a:buNone/>
              <a:tabLst/>
              <a:defRPr/>
            </a:pPr>
            <a:endParaRPr lang="es-E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sz="1200" kern="1200" dirty="0">
                <a:solidFill>
                  <a:schemeClr val="tx1"/>
                </a:solidFill>
                <a:effectLst/>
                <a:latin typeface="+mn-lt"/>
                <a:ea typeface="+mn-ea"/>
                <a:cs typeface="+mn-cs"/>
              </a:rPr>
              <a:t>La invención de nuevos materiales está transformando la producción y el almacenamiento de energía, la fabricación aditiva y la impresión 3D. La inteligencia artificial (IA) favorece la automatización, los motores de búsqueda en línea y las plataformas de redes sociales; los rápidos aumentos en el poder de la computación permiten grandes avances en materia de genética, nanotecnología, cadenas de bloques y </a:t>
            </a:r>
            <a:r>
              <a:rPr lang="es-ES" sz="1200" kern="1200" dirty="0" err="1">
                <a:solidFill>
                  <a:schemeClr val="tx1"/>
                </a:solidFill>
                <a:effectLst/>
                <a:latin typeface="+mn-lt"/>
                <a:ea typeface="+mn-ea"/>
                <a:cs typeface="+mn-cs"/>
              </a:rPr>
              <a:t>criptomonedas</a:t>
            </a:r>
            <a:r>
              <a:rPr lang="es-ES" sz="1200" kern="1200" dirty="0">
                <a:solidFill>
                  <a:schemeClr val="tx1"/>
                </a:solidFill>
                <a:effectLst/>
                <a:latin typeface="+mn-lt"/>
                <a:ea typeface="+mn-ea"/>
                <a:cs typeface="+mn-cs"/>
              </a:rPr>
              <a:t>. </a:t>
            </a:r>
            <a:endParaRPr lang="es-EC" sz="1200" kern="1200" dirty="0">
              <a:solidFill>
                <a:schemeClr val="tx1"/>
              </a:solidFill>
              <a:effectLst/>
              <a:latin typeface="+mn-lt"/>
              <a:ea typeface="+mn-ea"/>
              <a:cs typeface="+mn-cs"/>
            </a:endParaRP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50</a:t>
            </a:fld>
            <a:endParaRPr lang="es-EC"/>
          </a:p>
        </p:txBody>
      </p:sp>
    </p:spTree>
    <p:extLst>
      <p:ext uri="{BB962C8B-B14F-4D97-AF65-F5344CB8AC3E}">
        <p14:creationId xmlns:p14="http://schemas.microsoft.com/office/powerpoint/2010/main" val="8848604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sz="1200" kern="1200" dirty="0">
                <a:solidFill>
                  <a:schemeClr val="tx1"/>
                </a:solidFill>
                <a:effectLst/>
                <a:latin typeface="+mn-lt"/>
                <a:ea typeface="+mn-ea"/>
                <a:cs typeface="+mn-cs"/>
              </a:rPr>
              <a:t>El 25 de septiembre de 2015, Naciones Unidas incorporó una nueva agenda de desarrollo sostenible, con base en 17 objetivos globales destinados a erradicar la pobreza, proteger el planeta y asegurar prosperidad para todos. Naciones Unidas pretende alcanzar los 17 objetivos en el año 2030</a:t>
            </a:r>
            <a:r>
              <a:rPr lang="es-ES" sz="1200" kern="1200" dirty="0">
                <a:solidFill>
                  <a:schemeClr val="tx1"/>
                </a:solidFill>
                <a:effectLst/>
                <a:latin typeface="+mn-lt"/>
                <a:ea typeface="+mn-ea"/>
                <a:cs typeface="+mn-cs"/>
              </a:rPr>
              <a:t>. </a:t>
            </a:r>
            <a:endParaRPr lang="es-EC" sz="1200" kern="1200" dirty="0">
              <a:solidFill>
                <a:schemeClr val="tx1"/>
              </a:solidFill>
              <a:effectLst/>
              <a:latin typeface="+mn-lt"/>
              <a:ea typeface="+mn-ea"/>
              <a:cs typeface="+mn-cs"/>
            </a:endParaRPr>
          </a:p>
          <a:p>
            <a:r>
              <a:rPr lang="es-EC" sz="1200" kern="1200" dirty="0">
                <a:solidFill>
                  <a:schemeClr val="tx1"/>
                </a:solidFill>
                <a:effectLst/>
                <a:latin typeface="+mn-lt"/>
                <a:ea typeface="+mn-ea"/>
                <a:cs typeface="+mn-cs"/>
              </a:rPr>
              <a:t>1.- Poner fin a la pobreza en todas sus formas en todo el mundo.</a:t>
            </a:r>
          </a:p>
          <a:p>
            <a:r>
              <a:rPr lang="es-EC" sz="1200" kern="1200" dirty="0">
                <a:solidFill>
                  <a:schemeClr val="tx1"/>
                </a:solidFill>
                <a:effectLst/>
                <a:latin typeface="+mn-lt"/>
                <a:ea typeface="+mn-ea"/>
                <a:cs typeface="+mn-cs"/>
              </a:rPr>
              <a:t>2.- Poner fin al hambre, lograr la seguridad alimentaria y la mejora de la nutrición y promover una agricultura sostenible. </a:t>
            </a:r>
          </a:p>
          <a:p>
            <a:r>
              <a:rPr lang="es-EC" sz="1200" kern="1200" dirty="0">
                <a:solidFill>
                  <a:schemeClr val="tx1"/>
                </a:solidFill>
                <a:effectLst/>
                <a:latin typeface="+mn-lt"/>
                <a:ea typeface="+mn-ea"/>
                <a:cs typeface="+mn-cs"/>
              </a:rPr>
              <a:t>3.- Garantizar una vida sana y promover el bienestar para todos en todas las edades. </a:t>
            </a:r>
          </a:p>
          <a:p>
            <a:r>
              <a:rPr lang="es-EC" sz="1200" kern="1200" dirty="0">
                <a:solidFill>
                  <a:schemeClr val="tx1"/>
                </a:solidFill>
                <a:effectLst/>
                <a:latin typeface="+mn-lt"/>
                <a:ea typeface="+mn-ea"/>
                <a:cs typeface="+mn-cs"/>
              </a:rPr>
              <a:t>4.- Garantizar una educación inclusiva, equitativa y de calidad y promover oportunidades de aprendizaje durante toda la vida para todos.</a:t>
            </a:r>
          </a:p>
          <a:p>
            <a:r>
              <a:rPr lang="es-EC" sz="1200" kern="1200" dirty="0">
                <a:solidFill>
                  <a:schemeClr val="tx1"/>
                </a:solidFill>
                <a:effectLst/>
                <a:latin typeface="+mn-lt"/>
                <a:ea typeface="+mn-ea"/>
                <a:cs typeface="+mn-cs"/>
              </a:rPr>
              <a:t>5.- </a:t>
            </a:r>
            <a:r>
              <a:rPr lang="es-ES" sz="1200" kern="1200" dirty="0">
                <a:solidFill>
                  <a:schemeClr val="tx1"/>
                </a:solidFill>
                <a:effectLst/>
                <a:latin typeface="+mn-lt"/>
                <a:ea typeface="+mn-ea"/>
                <a:cs typeface="+mn-cs"/>
              </a:rPr>
              <a:t>Lograr la igualdad entre los géneros y empoderar a todas las mujeres y a las niñas.</a:t>
            </a:r>
            <a:endParaRPr lang="es-EC"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6.- Garantizar la disponibilidad de agua y su gestión sostenible y el saneamiento para todos.</a:t>
            </a:r>
            <a:endParaRPr lang="es-EC"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7.- Garantizar el acceso a una energía asequible, segura, sostenible y moderna para todos.</a:t>
            </a:r>
            <a:endParaRPr lang="es-EC" sz="1200" kern="1200" dirty="0">
              <a:solidFill>
                <a:schemeClr val="tx1"/>
              </a:solidFill>
              <a:effectLst/>
              <a:latin typeface="+mn-lt"/>
              <a:ea typeface="+mn-ea"/>
              <a:cs typeface="+mn-cs"/>
            </a:endParaRPr>
          </a:p>
          <a:p>
            <a:r>
              <a:rPr lang="es-EC" sz="1200" kern="1200" dirty="0">
                <a:solidFill>
                  <a:schemeClr val="tx1"/>
                </a:solidFill>
                <a:effectLst/>
                <a:latin typeface="+mn-lt"/>
                <a:ea typeface="+mn-ea"/>
                <a:cs typeface="+mn-cs"/>
              </a:rPr>
              <a:t>8</a:t>
            </a:r>
            <a:r>
              <a:rPr lang="es-ES" sz="1200" kern="1200" dirty="0">
                <a:solidFill>
                  <a:schemeClr val="tx1"/>
                </a:solidFill>
                <a:effectLst/>
                <a:latin typeface="+mn-lt"/>
                <a:ea typeface="+mn-ea"/>
                <a:cs typeface="+mn-cs"/>
              </a:rPr>
              <a:t>.- Promover el crecimiento económico sostenido, inclusivo y sostenible, el empleo pleno y productivo y el trabajo decente para todos</a:t>
            </a:r>
            <a:endParaRPr lang="es-EC"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9.- Construir infraestructura resistente, promover la industrialización inclusiva y sostenible y fomentar la innovación.</a:t>
            </a:r>
            <a:endParaRPr lang="es-EC" sz="1200" kern="1200" dirty="0">
              <a:solidFill>
                <a:schemeClr val="tx1"/>
              </a:solidFill>
              <a:effectLst/>
              <a:latin typeface="+mn-lt"/>
              <a:ea typeface="+mn-ea"/>
              <a:cs typeface="+mn-cs"/>
            </a:endParaRPr>
          </a:p>
          <a:p>
            <a:r>
              <a:rPr lang="es-EC" sz="1200" kern="1200" dirty="0">
                <a:solidFill>
                  <a:schemeClr val="tx1"/>
                </a:solidFill>
                <a:effectLst/>
                <a:latin typeface="+mn-lt"/>
                <a:ea typeface="+mn-ea"/>
                <a:cs typeface="+mn-cs"/>
              </a:rPr>
              <a:t>10.- Reducir la desigualdad en y entre los países.</a:t>
            </a:r>
          </a:p>
          <a:p>
            <a:r>
              <a:rPr lang="es-EC" sz="1200" kern="1200" dirty="0">
                <a:solidFill>
                  <a:schemeClr val="tx1"/>
                </a:solidFill>
                <a:effectLst/>
                <a:latin typeface="+mn-lt"/>
                <a:ea typeface="+mn-ea"/>
                <a:cs typeface="+mn-cs"/>
              </a:rPr>
              <a:t>11.- Lograr que las</a:t>
            </a:r>
            <a:r>
              <a:rPr lang="es-ES" sz="1200" kern="1200" dirty="0">
                <a:solidFill>
                  <a:schemeClr val="tx1"/>
                </a:solidFill>
                <a:effectLst/>
                <a:latin typeface="+mn-lt"/>
                <a:ea typeface="+mn-ea"/>
                <a:cs typeface="+mn-cs"/>
              </a:rPr>
              <a:t> ciudades y asentamientos humanos sean inclusivos, seguros, </a:t>
            </a:r>
            <a:r>
              <a:rPr lang="es-ES" sz="1200" kern="1200" dirty="0" err="1">
                <a:solidFill>
                  <a:schemeClr val="tx1"/>
                </a:solidFill>
                <a:effectLst/>
                <a:latin typeface="+mn-lt"/>
                <a:ea typeface="+mn-ea"/>
                <a:cs typeface="+mn-cs"/>
              </a:rPr>
              <a:t>resilentes</a:t>
            </a:r>
            <a:r>
              <a:rPr lang="es-ES" sz="1200" kern="1200" dirty="0">
                <a:solidFill>
                  <a:schemeClr val="tx1"/>
                </a:solidFill>
                <a:effectLst/>
                <a:latin typeface="+mn-lt"/>
                <a:ea typeface="+mn-ea"/>
                <a:cs typeface="+mn-cs"/>
              </a:rPr>
              <a:t> y sostenibles.</a:t>
            </a:r>
            <a:endParaRPr lang="es-EC" sz="1200" kern="1200" dirty="0">
              <a:solidFill>
                <a:schemeClr val="tx1"/>
              </a:solidFill>
              <a:effectLst/>
              <a:latin typeface="+mn-lt"/>
              <a:ea typeface="+mn-ea"/>
              <a:cs typeface="+mn-cs"/>
            </a:endParaRPr>
          </a:p>
          <a:p>
            <a:r>
              <a:rPr lang="es-EC" sz="1200" kern="1200" dirty="0">
                <a:solidFill>
                  <a:schemeClr val="tx1"/>
                </a:solidFill>
                <a:effectLst/>
                <a:latin typeface="+mn-lt"/>
                <a:ea typeface="+mn-ea"/>
                <a:cs typeface="+mn-cs"/>
              </a:rPr>
              <a:t>12.- </a:t>
            </a:r>
            <a:r>
              <a:rPr lang="es-ES" sz="1200" kern="1200" dirty="0">
                <a:solidFill>
                  <a:schemeClr val="tx1"/>
                </a:solidFill>
                <a:effectLst/>
                <a:latin typeface="+mn-lt"/>
                <a:ea typeface="+mn-ea"/>
                <a:cs typeface="+mn-cs"/>
              </a:rPr>
              <a:t>Garantizar modalidades de consumo y producción sostenible. </a:t>
            </a:r>
            <a:endParaRPr lang="es-EC" sz="1200" kern="1200" dirty="0">
              <a:solidFill>
                <a:schemeClr val="tx1"/>
              </a:solidFill>
              <a:effectLst/>
              <a:latin typeface="+mn-lt"/>
              <a:ea typeface="+mn-ea"/>
              <a:cs typeface="+mn-cs"/>
            </a:endParaRPr>
          </a:p>
          <a:p>
            <a:r>
              <a:rPr lang="es-EC" sz="1200" kern="1200" dirty="0">
                <a:solidFill>
                  <a:schemeClr val="tx1"/>
                </a:solidFill>
                <a:effectLst/>
                <a:latin typeface="+mn-lt"/>
                <a:ea typeface="+mn-ea"/>
                <a:cs typeface="+mn-cs"/>
              </a:rPr>
              <a:t>13.- Adoptar medidas urgentes para combatir el cambio climático.</a:t>
            </a:r>
          </a:p>
          <a:p>
            <a:r>
              <a:rPr lang="es-EC" sz="1200" kern="1200" dirty="0">
                <a:solidFill>
                  <a:schemeClr val="tx1"/>
                </a:solidFill>
                <a:effectLst/>
                <a:latin typeface="+mn-lt"/>
                <a:ea typeface="+mn-ea"/>
                <a:cs typeface="+mn-cs"/>
              </a:rPr>
              <a:t>14.- Conservar y utilizar de forma sostenible los océanos, mares y recursos marinos para el desarrollo sostenible.</a:t>
            </a:r>
          </a:p>
          <a:p>
            <a:r>
              <a:rPr lang="es-EC" sz="1200" kern="1200" dirty="0">
                <a:solidFill>
                  <a:schemeClr val="tx1"/>
                </a:solidFill>
                <a:effectLst/>
                <a:latin typeface="+mn-lt"/>
                <a:ea typeface="+mn-ea"/>
                <a:cs typeface="+mn-cs"/>
              </a:rPr>
              <a:t>15. Gestionar sosteniblemente los bosques, luchar contra la desertificación, detener e invertir la degradación de las tierras y y retr. La degradación de la tierra y detener la pérdida de biodiversidad.</a:t>
            </a:r>
          </a:p>
          <a:p>
            <a:r>
              <a:rPr lang="es-EC" sz="1200" kern="1200" dirty="0">
                <a:solidFill>
                  <a:schemeClr val="tx1"/>
                </a:solidFill>
                <a:effectLst/>
                <a:latin typeface="+mn-lt"/>
                <a:ea typeface="+mn-ea"/>
                <a:cs typeface="+mn-cs"/>
              </a:rPr>
              <a:t>16. </a:t>
            </a:r>
            <a:r>
              <a:rPr lang="es-ES" sz="1200" kern="1200" dirty="0">
                <a:solidFill>
                  <a:schemeClr val="tx1"/>
                </a:solidFill>
                <a:effectLst/>
                <a:latin typeface="+mn-lt"/>
                <a:ea typeface="+mn-ea"/>
                <a:cs typeface="+mn-cs"/>
              </a:rPr>
              <a:t>Promover sociedades justas, pacíficas e inclusivas. </a:t>
            </a:r>
            <a:endParaRPr lang="es-EC"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17. Revitalizar la Alianza Global para el Desarrollo Sostenible.</a:t>
            </a:r>
            <a:endParaRPr lang="es-EC" sz="1200" kern="1200" dirty="0">
              <a:solidFill>
                <a:schemeClr val="tx1"/>
              </a:solidFill>
              <a:effectLst/>
              <a:latin typeface="+mn-lt"/>
              <a:ea typeface="+mn-ea"/>
              <a:cs typeface="+mn-cs"/>
            </a:endParaRP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51</a:t>
            </a:fld>
            <a:endParaRPr lang="es-EC"/>
          </a:p>
        </p:txBody>
      </p:sp>
    </p:spTree>
    <p:extLst>
      <p:ext uri="{BB962C8B-B14F-4D97-AF65-F5344CB8AC3E}">
        <p14:creationId xmlns:p14="http://schemas.microsoft.com/office/powerpoint/2010/main" val="2367910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El estudio es realizado a partir de cuatro subíndices: ambiente, preparación, uso e impacto. </a:t>
            </a:r>
            <a:br>
              <a:rPr lang="es-ES" sz="1200" kern="1200" dirty="0">
                <a:solidFill>
                  <a:schemeClr val="tx1"/>
                </a:solidFill>
                <a:effectLst/>
                <a:latin typeface="+mn-lt"/>
                <a:ea typeface="+mn-ea"/>
                <a:cs typeface="+mn-cs"/>
              </a:rPr>
            </a:br>
            <a:endParaRPr lang="es-ES"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 De los cuatro subíndices se desprenden 10 pilares y 53 indicadores.</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 </a:t>
            </a:r>
          </a:p>
          <a:p>
            <a:r>
              <a:rPr lang="es-ES" sz="1200" kern="1200" dirty="0">
                <a:solidFill>
                  <a:schemeClr val="tx1"/>
                </a:solidFill>
                <a:effectLst/>
                <a:latin typeface="+mn-lt"/>
                <a:ea typeface="+mn-ea"/>
                <a:cs typeface="+mn-cs"/>
              </a:rPr>
              <a:t> 1. Subíndice ambiente.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Pilar 1. Entorno político y normativo.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1.1 Efectividad de los cuerpos legislativos.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1.2 Leyes relacionadas con las TIC Independencia judicial.</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1.3  Eficiencia del sistema legal para resolver disputas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1.4 Eficiencia del sistema legal en regulaciones desafiantes.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1.5 Protección de la propiedad intelectual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1.6 Tasa de piratería de software, % de software instalado.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1.7 Número de procedimientos para hacer cumplir un contrato.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1.8 Número de días para hacer cumplir un contrato.</a:t>
            </a:r>
            <a:br>
              <a:rPr lang="es-ES" sz="1200" kern="1200" dirty="0">
                <a:solidFill>
                  <a:schemeClr val="tx1"/>
                </a:solidFill>
                <a:effectLst/>
                <a:latin typeface="+mn-lt"/>
                <a:ea typeface="+mn-ea"/>
                <a:cs typeface="+mn-cs"/>
              </a:rPr>
            </a:b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Pilar 2. Entorno empresarial y de innovación. </a:t>
            </a:r>
            <a:br>
              <a:rPr lang="es-ES"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2.1 Disponibilidad de las últimas tecnologías.</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2.2 Disponibilidad de capital de riesgo.</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2.3 Tasa impositiva total, % ganancias.2.4 Días para iniciar un negocio.2.5 Procedimientos para iniciar un negocio 2.6 Intensidad de la competencia local 2.7 Tasa bruta de matriculación en educación terciaria2.8 Calidad de las escuelas de negocios.2.9 Adquisición de tecnología avanzada en el gobierno.</a:t>
            </a:r>
            <a:r>
              <a:rPr lang="es-ES" sz="1200" kern="1200" dirty="0">
                <a:solidFill>
                  <a:schemeClr val="tx1"/>
                </a:solidFill>
                <a:effectLst/>
                <a:latin typeface="+mn-lt"/>
                <a:ea typeface="+mn-ea"/>
                <a:cs typeface="+mn-cs"/>
              </a:rPr>
              <a:t> 2. Subíndice Preparación.</a:t>
            </a:r>
            <a:r>
              <a:rPr lang="es-EC" sz="1200" kern="1200" dirty="0">
                <a:solidFill>
                  <a:schemeClr val="tx1"/>
                </a:solidFill>
                <a:effectLst/>
                <a:latin typeface="+mn-lt"/>
                <a:ea typeface="+mn-ea"/>
                <a:cs typeface="+mn-cs"/>
              </a:rPr>
              <a:t> </a:t>
            </a:r>
            <a:r>
              <a:rPr lang="es-EC" dirty="0">
                <a:effectLst/>
              </a:rPr>
              <a:t> </a:t>
            </a:r>
            <a:br>
              <a:rPr lang="es-EC" dirty="0">
                <a:effectLst/>
              </a:rPr>
            </a:br>
            <a:endParaRPr lang="es-EC" dirty="0">
              <a:effectLst/>
            </a:endParaRPr>
          </a:p>
          <a:p>
            <a:r>
              <a:rPr lang="es-EC" sz="1200" kern="1200" dirty="0">
                <a:solidFill>
                  <a:schemeClr val="tx1"/>
                </a:solidFill>
                <a:effectLst/>
                <a:latin typeface="+mn-lt"/>
                <a:ea typeface="+mn-ea"/>
                <a:cs typeface="+mn-cs"/>
              </a:rPr>
              <a:t> Pilar 3. Infraestructura. </a:t>
            </a:r>
            <a:r>
              <a:rPr lang="es-ES" sz="1200" kern="1200" dirty="0">
                <a:solidFill>
                  <a:schemeClr val="tx1"/>
                </a:solidFill>
                <a:effectLst/>
                <a:latin typeface="+mn-lt"/>
                <a:ea typeface="+mn-ea"/>
                <a:cs typeface="+mn-cs"/>
              </a:rPr>
              <a:t>Producción de electricidad, </a:t>
            </a:r>
            <a:r>
              <a:rPr lang="es-ES" sz="1200" kern="1200" dirty="0" err="1">
                <a:solidFill>
                  <a:schemeClr val="tx1"/>
                </a:solidFill>
                <a:effectLst/>
                <a:latin typeface="+mn-lt"/>
                <a:ea typeface="+mn-ea"/>
                <a:cs typeface="+mn-cs"/>
              </a:rPr>
              <a:t>kWh</a:t>
            </a:r>
            <a:r>
              <a:rPr lang="es-ES" sz="1200" kern="1200" dirty="0">
                <a:solidFill>
                  <a:schemeClr val="tx1"/>
                </a:solidFill>
                <a:effectLst/>
                <a:latin typeface="+mn-lt"/>
                <a:ea typeface="+mn-ea"/>
                <a:cs typeface="+mn-cs"/>
              </a:rPr>
              <a:t> / cápita </a:t>
            </a:r>
            <a:br>
              <a:rPr lang="es-EC" sz="1200" kern="1200" dirty="0">
                <a:solidFill>
                  <a:schemeClr val="tx1"/>
                </a:solidFill>
                <a:effectLst/>
                <a:latin typeface="+mn-lt"/>
                <a:ea typeface="+mn-ea"/>
                <a:cs typeface="+mn-cs"/>
              </a:rPr>
            </a:br>
            <a:r>
              <a:rPr lang="es-EC" sz="1200" kern="1200" dirty="0">
                <a:solidFill>
                  <a:schemeClr val="tx1"/>
                </a:solidFill>
                <a:effectLst/>
                <a:latin typeface="+mn-lt"/>
                <a:ea typeface="+mn-ea"/>
                <a:cs typeface="+mn-cs"/>
              </a:rPr>
              <a:t>3.1 </a:t>
            </a:r>
            <a:r>
              <a:rPr lang="es-ES" sz="1200" kern="1200" dirty="0">
                <a:solidFill>
                  <a:schemeClr val="tx1"/>
                </a:solidFill>
                <a:effectLst/>
                <a:latin typeface="+mn-lt"/>
                <a:ea typeface="+mn-ea"/>
                <a:cs typeface="+mn-cs"/>
              </a:rPr>
              <a:t>Cobertura de red móvil,% población. </a:t>
            </a:r>
            <a:br>
              <a:rPr lang="es-EC" sz="1200" kern="1200" dirty="0">
                <a:solidFill>
                  <a:schemeClr val="tx1"/>
                </a:solidFill>
                <a:effectLst/>
                <a:latin typeface="+mn-lt"/>
                <a:ea typeface="+mn-ea"/>
                <a:cs typeface="+mn-cs"/>
              </a:rPr>
            </a:br>
            <a:r>
              <a:rPr lang="es-EC" sz="1200" kern="1200" dirty="0">
                <a:solidFill>
                  <a:schemeClr val="tx1"/>
                </a:solidFill>
                <a:effectLst/>
                <a:latin typeface="+mn-lt"/>
                <a:ea typeface="+mn-ea"/>
                <a:cs typeface="+mn-cs"/>
              </a:rPr>
              <a:t>3.2 </a:t>
            </a:r>
            <a:r>
              <a:rPr lang="es-ES" sz="1200" kern="1200" dirty="0">
                <a:solidFill>
                  <a:schemeClr val="tx1"/>
                </a:solidFill>
                <a:effectLst/>
                <a:latin typeface="+mn-lt"/>
                <a:ea typeface="+mn-ea"/>
                <a:cs typeface="+mn-cs"/>
              </a:rPr>
              <a:t>Ancho de banda de Internet internacional, kb / s por usuario </a:t>
            </a:r>
            <a:br>
              <a:rPr lang="es-EC" sz="1200" kern="1200" dirty="0">
                <a:solidFill>
                  <a:schemeClr val="tx1"/>
                </a:solidFill>
                <a:effectLst/>
                <a:latin typeface="+mn-lt"/>
                <a:ea typeface="+mn-ea"/>
                <a:cs typeface="+mn-cs"/>
              </a:rPr>
            </a:br>
            <a:r>
              <a:rPr lang="es-EC" sz="1200" kern="1200" dirty="0">
                <a:solidFill>
                  <a:schemeClr val="tx1"/>
                </a:solidFill>
                <a:effectLst/>
                <a:latin typeface="+mn-lt"/>
                <a:ea typeface="+mn-ea"/>
                <a:cs typeface="+mn-cs"/>
              </a:rPr>
              <a:t>3.3 </a:t>
            </a:r>
            <a:r>
              <a:rPr lang="es-ES" sz="1200" kern="1200" dirty="0">
                <a:solidFill>
                  <a:schemeClr val="tx1"/>
                </a:solidFill>
                <a:effectLst/>
                <a:latin typeface="+mn-lt"/>
                <a:ea typeface="+mn-ea"/>
                <a:cs typeface="+mn-cs"/>
              </a:rPr>
              <a:t>Servidores de Internet seguros / millón población</a:t>
            </a:r>
            <a:br>
              <a:rPr lang="es-EC" sz="1200" kern="1200" dirty="0">
                <a:solidFill>
                  <a:schemeClr val="tx1"/>
                </a:solidFill>
                <a:effectLst/>
                <a:latin typeface="+mn-lt"/>
                <a:ea typeface="+mn-ea"/>
                <a:cs typeface="+mn-cs"/>
              </a:rPr>
            </a:br>
            <a:br>
              <a:rPr lang="es-EC"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Pilar 4. Asequibilidad.</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4.1 Tarifas celulares móviles prepagas, PPP $ / min.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4.2 Tarifas de Internet de banda ancha fija, PPA $ / mes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4.3 Competencia de telefonía e Internet, 0–2 (mejor). </a:t>
            </a:r>
            <a:br>
              <a:rPr lang="es-ES" sz="1200" kern="1200" dirty="0">
                <a:solidFill>
                  <a:schemeClr val="tx1"/>
                </a:solidFill>
                <a:effectLst/>
                <a:latin typeface="+mn-lt"/>
                <a:ea typeface="+mn-ea"/>
                <a:cs typeface="+mn-cs"/>
              </a:rPr>
            </a:b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Pilar 5. Habilidades.</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5.1 </a:t>
            </a:r>
            <a:r>
              <a:rPr lang="es-ES_tradnl" sz="1200" kern="1200" dirty="0">
                <a:solidFill>
                  <a:schemeClr val="tx1"/>
                </a:solidFill>
                <a:effectLst/>
                <a:latin typeface="+mn-lt"/>
                <a:ea typeface="+mn-ea"/>
                <a:cs typeface="+mn-cs"/>
              </a:rPr>
              <a:t>Sistema de calidad de la educación. </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5.2 Calidad de la educación en matemáticas y ciencias. </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5.3 Tasa bruta de matriculación en educación secundaria. </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5.4 Tasa de alfabetización de adultos,% </a:t>
            </a:r>
            <a:r>
              <a:rPr lang="es-ES" sz="1200" kern="1200" dirty="0">
                <a:solidFill>
                  <a:schemeClr val="tx1"/>
                </a:solidFill>
                <a:effectLst/>
                <a:latin typeface="+mn-lt"/>
                <a:ea typeface="+mn-ea"/>
                <a:cs typeface="+mn-cs"/>
              </a:rPr>
              <a:t>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5.5 Subíndice uso.  </a:t>
            </a:r>
            <a:br>
              <a:rPr lang="es-ES" sz="1200" kern="1200" dirty="0">
                <a:solidFill>
                  <a:schemeClr val="tx1"/>
                </a:solidFill>
                <a:effectLst/>
                <a:latin typeface="+mn-lt"/>
                <a:ea typeface="+mn-ea"/>
                <a:cs typeface="+mn-cs"/>
              </a:rPr>
            </a:b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Pilar 6. Uso individual.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6.1 </a:t>
            </a:r>
            <a:r>
              <a:rPr lang="es-ES_tradnl" sz="1200" kern="1200" dirty="0">
                <a:solidFill>
                  <a:schemeClr val="tx1"/>
                </a:solidFill>
                <a:effectLst/>
                <a:latin typeface="+mn-lt"/>
                <a:ea typeface="+mn-ea"/>
                <a:cs typeface="+mn-cs"/>
              </a:rPr>
              <a:t>Suscripciones a teléfonos móviles / 100 población. </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6.2 Personas que usan Internet</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6.3 % Hogares con computadora personal</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6.4 %Hogares con acceso a Internet</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6.5 % Internet de banda ancha fija </a:t>
            </a:r>
            <a:r>
              <a:rPr lang="es-ES_tradnl" sz="1200" kern="1200" dirty="0" err="1">
                <a:solidFill>
                  <a:schemeClr val="tx1"/>
                </a:solidFill>
                <a:effectLst/>
                <a:latin typeface="+mn-lt"/>
                <a:ea typeface="+mn-ea"/>
                <a:cs typeface="+mn-cs"/>
              </a:rPr>
              <a:t>subs</a:t>
            </a:r>
            <a:r>
              <a:rPr lang="es-ES_tradnl" sz="1200" kern="1200" dirty="0">
                <a:solidFill>
                  <a:schemeClr val="tx1"/>
                </a:solidFill>
                <a:effectLst/>
                <a:latin typeface="+mn-lt"/>
                <a:ea typeface="+mn-ea"/>
                <a:cs typeface="+mn-cs"/>
              </a:rPr>
              <a:t> / 100 población. </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6.6 Suscripciones de banda ancha móvil / 100 población </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6.7 Uso de redes sociales virtuales.</a:t>
            </a:r>
            <a:r>
              <a:rPr lang="es-EC" sz="1200" kern="1200" dirty="0">
                <a:solidFill>
                  <a:schemeClr val="tx1"/>
                </a:solidFill>
                <a:effectLst/>
                <a:latin typeface="+mn-lt"/>
                <a:ea typeface="+mn-ea"/>
                <a:cs typeface="+mn-cs"/>
              </a:rPr>
              <a:t> </a:t>
            </a:r>
            <a:br>
              <a:rPr lang="es-EC" sz="1200" kern="1200" dirty="0">
                <a:solidFill>
                  <a:schemeClr val="tx1"/>
                </a:solidFill>
                <a:effectLst/>
                <a:latin typeface="+mn-lt"/>
                <a:ea typeface="+mn-ea"/>
                <a:cs typeface="+mn-cs"/>
              </a:rPr>
            </a:br>
            <a:br>
              <a:rPr lang="es-EC" sz="1200" kern="1200" dirty="0">
                <a:solidFill>
                  <a:schemeClr val="tx1"/>
                </a:solidFill>
                <a:effectLst/>
                <a:latin typeface="+mn-lt"/>
                <a:ea typeface="+mn-ea"/>
                <a:cs typeface="+mn-cs"/>
              </a:rPr>
            </a:br>
            <a:r>
              <a:rPr lang="es-EC" sz="1200" kern="1200" dirty="0">
                <a:solidFill>
                  <a:schemeClr val="tx1"/>
                </a:solidFill>
                <a:effectLst/>
                <a:latin typeface="+mn-lt"/>
                <a:ea typeface="+mn-ea"/>
                <a:cs typeface="+mn-cs"/>
              </a:rPr>
              <a:t>Pilar 7. </a:t>
            </a:r>
            <a:r>
              <a:rPr lang="es-ES" sz="1200" kern="1200" dirty="0">
                <a:solidFill>
                  <a:schemeClr val="tx1"/>
                </a:solidFill>
                <a:effectLst/>
                <a:latin typeface="+mn-lt"/>
                <a:ea typeface="+mn-ea"/>
                <a:cs typeface="+mn-cs"/>
              </a:rPr>
              <a:t>Uso comercial.</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7.1 </a:t>
            </a:r>
            <a:r>
              <a:rPr lang="es-ES_tradnl" sz="1200" kern="1200" dirty="0">
                <a:solidFill>
                  <a:schemeClr val="tx1"/>
                </a:solidFill>
                <a:effectLst/>
                <a:latin typeface="+mn-lt"/>
                <a:ea typeface="+mn-ea"/>
                <a:cs typeface="+mn-cs"/>
              </a:rPr>
              <a:t>Absorción de tecnología a nivel de empresa. </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7.2 Capacidad de innovación. </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7.3 Patentes PCT, aplicaciones / millón población. </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7.4 Uso de TIC para transacciones de empresa a empresa. </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7.5 Uso de Internet de empresa a consumidor. </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7.6 Alcance de la capacitación del personal.</a:t>
            </a:r>
            <a:r>
              <a:rPr lang="es-EC" sz="1200" kern="1200" dirty="0">
                <a:solidFill>
                  <a:schemeClr val="tx1"/>
                </a:solidFill>
                <a:effectLst/>
                <a:latin typeface="+mn-lt"/>
                <a:ea typeface="+mn-ea"/>
                <a:cs typeface="+mn-cs"/>
              </a:rPr>
              <a:t> </a:t>
            </a:r>
            <a:br>
              <a:rPr lang="es-EC" sz="1200" kern="1200" dirty="0">
                <a:solidFill>
                  <a:schemeClr val="tx1"/>
                </a:solidFill>
                <a:effectLst/>
                <a:latin typeface="+mn-lt"/>
                <a:ea typeface="+mn-ea"/>
                <a:cs typeface="+mn-cs"/>
              </a:rPr>
            </a:br>
            <a:br>
              <a:rPr lang="es-EC"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Pilar 8. Uso del gobierno.</a:t>
            </a:r>
            <a:br>
              <a:rPr lang="es-ES"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8.1 Importancia de las TIC para la visión del gobierno.</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8.2 Índice de servicio en línea del gobierno, 0–1 (el mejor).</a:t>
            </a:r>
            <a:br>
              <a:rPr lang="es-ES_tradnl" sz="1200" kern="1200" dirty="0">
                <a:solidFill>
                  <a:schemeClr val="tx1"/>
                </a:solidFill>
                <a:effectLst/>
                <a:latin typeface="+mn-lt"/>
                <a:ea typeface="+mn-ea"/>
                <a:cs typeface="+mn-cs"/>
              </a:rPr>
            </a:br>
            <a:r>
              <a:rPr lang="es-ES_tradnl" sz="1200" kern="1200" dirty="0">
                <a:solidFill>
                  <a:schemeClr val="tx1"/>
                </a:solidFill>
                <a:effectLst/>
                <a:latin typeface="+mn-lt"/>
                <a:ea typeface="+mn-ea"/>
                <a:cs typeface="+mn-cs"/>
              </a:rPr>
              <a:t>8.3 Éxito del gobierno en la promoción de las TIC.</a:t>
            </a:r>
            <a:r>
              <a:rPr lang="es-EC" sz="1200" kern="1200" dirty="0">
                <a:solidFill>
                  <a:schemeClr val="tx1"/>
                </a:solidFill>
                <a:effectLst/>
                <a:latin typeface="+mn-lt"/>
                <a:ea typeface="+mn-ea"/>
                <a:cs typeface="+mn-cs"/>
              </a:rPr>
              <a:t> </a:t>
            </a:r>
            <a:br>
              <a:rPr lang="es-EC" sz="1200" kern="1200" dirty="0">
                <a:solidFill>
                  <a:schemeClr val="tx1"/>
                </a:solidFill>
                <a:effectLst/>
                <a:latin typeface="+mn-lt"/>
                <a:ea typeface="+mn-ea"/>
                <a:cs typeface="+mn-cs"/>
              </a:rPr>
            </a:br>
            <a:br>
              <a:rPr lang="es-EC" sz="1200" kern="1200" dirty="0">
                <a:solidFill>
                  <a:schemeClr val="tx1"/>
                </a:solidFill>
                <a:effectLst/>
                <a:latin typeface="+mn-lt"/>
                <a:ea typeface="+mn-ea"/>
                <a:cs typeface="+mn-cs"/>
              </a:rPr>
            </a:br>
            <a:r>
              <a:rPr lang="es-EC" sz="1200" kern="1200" dirty="0">
                <a:solidFill>
                  <a:schemeClr val="tx1"/>
                </a:solidFill>
                <a:effectLst/>
                <a:latin typeface="+mn-lt"/>
                <a:ea typeface="+mn-ea"/>
                <a:cs typeface="+mn-cs"/>
              </a:rPr>
              <a:t>S</a:t>
            </a:r>
            <a:r>
              <a:rPr lang="es-ES" sz="1200" kern="1200" dirty="0" err="1">
                <a:solidFill>
                  <a:schemeClr val="tx1"/>
                </a:solidFill>
                <a:effectLst/>
                <a:latin typeface="+mn-lt"/>
                <a:ea typeface="+mn-ea"/>
                <a:cs typeface="+mn-cs"/>
              </a:rPr>
              <a:t>ubíndice</a:t>
            </a:r>
            <a:r>
              <a:rPr lang="es-ES" sz="1200" kern="1200" dirty="0">
                <a:solidFill>
                  <a:schemeClr val="tx1"/>
                </a:solidFill>
                <a:effectLst/>
                <a:latin typeface="+mn-lt"/>
                <a:ea typeface="+mn-ea"/>
                <a:cs typeface="+mn-cs"/>
              </a:rPr>
              <a:t> impacto. </a:t>
            </a:r>
            <a:br>
              <a:rPr lang="es-ES" sz="1200" kern="1200" dirty="0">
                <a:solidFill>
                  <a:schemeClr val="tx1"/>
                </a:solidFill>
                <a:effectLst/>
                <a:latin typeface="+mn-lt"/>
                <a:ea typeface="+mn-ea"/>
                <a:cs typeface="+mn-cs"/>
              </a:rPr>
            </a:b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Pilar 9. Impacto económico.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9.1 Impacto de las TIC en los modelos de negocios.</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9.2 Patentes TIC PCT, aplicaciones / millón población.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9.3 Impacto de las TIC en los modelos organizativos.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9.4 Empleos intensivos en conocimiento,% fuerza laboral. </a:t>
            </a:r>
            <a:br>
              <a:rPr lang="es-ES" sz="1200" kern="1200" dirty="0">
                <a:solidFill>
                  <a:schemeClr val="tx1"/>
                </a:solidFill>
                <a:effectLst/>
                <a:latin typeface="+mn-lt"/>
                <a:ea typeface="+mn-ea"/>
                <a:cs typeface="+mn-cs"/>
              </a:rPr>
            </a:b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Pilar 10. Impacto social.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10. 1 Impacto de las TIC en el acceso a servicios básicos.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10.2 Acceso a Internet en las escuelas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10.3 Uso de TIC y eficiencia del gobierno. </a:t>
            </a: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10.4 Índice de participación electrónica, 0–1 (mejor). </a:t>
            </a:r>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52</a:t>
            </a:fld>
            <a:endParaRPr lang="es-EC"/>
          </a:p>
        </p:txBody>
      </p:sp>
    </p:spTree>
    <p:extLst>
      <p:ext uri="{BB962C8B-B14F-4D97-AF65-F5344CB8AC3E}">
        <p14:creationId xmlns:p14="http://schemas.microsoft.com/office/powerpoint/2010/main" val="29448608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El indicador relativo al empleo de las redes sociales </a:t>
            </a:r>
            <a:r>
              <a:rPr lang="es-ES" sz="1200" i="1" kern="1200" dirty="0">
                <a:solidFill>
                  <a:schemeClr val="tx1"/>
                </a:solidFill>
                <a:effectLst/>
                <a:latin typeface="+mn-lt"/>
                <a:ea typeface="+mn-ea"/>
                <a:cs typeface="+mn-cs"/>
              </a:rPr>
              <a:t>–use of virtual social </a:t>
            </a:r>
            <a:r>
              <a:rPr lang="es-ES" sz="1200" i="1" kern="1200" dirty="0" err="1">
                <a:solidFill>
                  <a:schemeClr val="tx1"/>
                </a:solidFill>
                <a:effectLst/>
                <a:latin typeface="+mn-lt"/>
                <a:ea typeface="+mn-ea"/>
                <a:cs typeface="+mn-cs"/>
              </a:rPr>
              <a:t>networks</a:t>
            </a:r>
            <a:r>
              <a:rPr lang="es-ES" sz="1200" i="1" kern="1200" dirty="0">
                <a:solidFill>
                  <a:schemeClr val="tx1"/>
                </a:solidFill>
                <a:effectLst/>
                <a:latin typeface="+mn-lt"/>
                <a:ea typeface="+mn-ea"/>
                <a:cs typeface="+mn-cs"/>
              </a:rPr>
              <a:t>- </a:t>
            </a:r>
            <a:r>
              <a:rPr lang="es-ES" sz="1200" kern="1200" dirty="0">
                <a:solidFill>
                  <a:schemeClr val="tx1"/>
                </a:solidFill>
                <a:effectLst/>
                <a:latin typeface="+mn-lt"/>
                <a:ea typeface="+mn-ea"/>
                <a:cs typeface="+mn-cs"/>
              </a:rPr>
              <a:t>fue incorporado en el estudio correspondiente a 2010-2011. En el estudio correspondiente a 2016, el referido indicador fue considerado en el grupo de siete indicadores que forman parte de la subcategoría “uso individual”, comprendida en la categoría uso. </a:t>
            </a:r>
            <a:endParaRPr lang="es-EC" sz="1200" kern="1200" dirty="0">
              <a:solidFill>
                <a:schemeClr val="tx1"/>
              </a:solidFill>
              <a:effectLst/>
              <a:latin typeface="+mn-lt"/>
              <a:ea typeface="+mn-ea"/>
              <a:cs typeface="+mn-cs"/>
            </a:endParaRPr>
          </a:p>
          <a:p>
            <a:endParaRPr lang="es-EC"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En el estudio </a:t>
            </a:r>
            <a:r>
              <a:rPr lang="es-ES_tradnl" sz="1200" i="1" kern="1200" dirty="0" err="1">
                <a:solidFill>
                  <a:schemeClr val="tx1"/>
                </a:solidFill>
                <a:effectLst/>
                <a:latin typeface="+mn-lt"/>
                <a:ea typeface="+mn-ea"/>
                <a:cs typeface="+mn-cs"/>
              </a:rPr>
              <a:t>The</a:t>
            </a:r>
            <a:r>
              <a:rPr lang="es-ES_tradnl" sz="1200" i="1" kern="1200" dirty="0">
                <a:solidFill>
                  <a:schemeClr val="tx1"/>
                </a:solidFill>
                <a:effectLst/>
                <a:latin typeface="+mn-lt"/>
                <a:ea typeface="+mn-ea"/>
                <a:cs typeface="+mn-cs"/>
              </a:rPr>
              <a:t> Global </a:t>
            </a:r>
            <a:r>
              <a:rPr lang="es-ES_tradnl" sz="1200" i="1" kern="1200" dirty="0" err="1">
                <a:solidFill>
                  <a:schemeClr val="tx1"/>
                </a:solidFill>
                <a:effectLst/>
                <a:latin typeface="+mn-lt"/>
                <a:ea typeface="+mn-ea"/>
                <a:cs typeface="+mn-cs"/>
              </a:rPr>
              <a:t>Information</a:t>
            </a:r>
            <a:r>
              <a:rPr lang="es-ES_tradnl" sz="1200" i="1" kern="1200" dirty="0">
                <a:solidFill>
                  <a:schemeClr val="tx1"/>
                </a:solidFill>
                <a:effectLst/>
                <a:latin typeface="+mn-lt"/>
                <a:ea typeface="+mn-ea"/>
                <a:cs typeface="+mn-cs"/>
              </a:rPr>
              <a:t> </a:t>
            </a:r>
            <a:r>
              <a:rPr lang="es-ES_tradnl" sz="1200" i="1" kern="1200" dirty="0" err="1">
                <a:solidFill>
                  <a:schemeClr val="tx1"/>
                </a:solidFill>
                <a:effectLst/>
                <a:latin typeface="+mn-lt"/>
                <a:ea typeface="+mn-ea"/>
                <a:cs typeface="+mn-cs"/>
              </a:rPr>
              <a:t>Technology</a:t>
            </a:r>
            <a:r>
              <a:rPr lang="es-ES_tradnl" sz="1200" i="1" kern="1200" dirty="0">
                <a:solidFill>
                  <a:schemeClr val="tx1"/>
                </a:solidFill>
                <a:effectLst/>
                <a:latin typeface="+mn-lt"/>
                <a:ea typeface="+mn-ea"/>
                <a:cs typeface="+mn-cs"/>
              </a:rPr>
              <a:t> </a:t>
            </a:r>
            <a:r>
              <a:rPr lang="es-ES_tradnl" sz="1200" i="1" kern="1200" dirty="0" err="1">
                <a:solidFill>
                  <a:schemeClr val="tx1"/>
                </a:solidFill>
                <a:effectLst/>
                <a:latin typeface="+mn-lt"/>
                <a:ea typeface="+mn-ea"/>
                <a:cs typeface="+mn-cs"/>
              </a:rPr>
              <a:t>Report</a:t>
            </a:r>
            <a:r>
              <a:rPr lang="es-ES_tradnl" sz="1200" i="1" kern="1200" dirty="0">
                <a:solidFill>
                  <a:schemeClr val="tx1"/>
                </a:solidFill>
                <a:effectLst/>
                <a:latin typeface="+mn-lt"/>
                <a:ea typeface="+mn-ea"/>
                <a:cs typeface="+mn-cs"/>
              </a:rPr>
              <a:t> 2016, </a:t>
            </a:r>
            <a:r>
              <a:rPr lang="es-ES" sz="1200" kern="1200" dirty="0">
                <a:solidFill>
                  <a:schemeClr val="tx1"/>
                </a:solidFill>
                <a:effectLst/>
                <a:latin typeface="+mn-lt"/>
                <a:ea typeface="+mn-ea"/>
                <a:cs typeface="+mn-cs"/>
              </a:rPr>
              <a:t>fueron analizados 24 países en el continente americano. </a:t>
            </a:r>
            <a:r>
              <a:rPr lang="es-ES_tradnl" sz="1200" kern="1200" dirty="0">
                <a:solidFill>
                  <a:schemeClr val="tx1"/>
                </a:solidFill>
                <a:effectLst/>
                <a:latin typeface="+mn-lt"/>
                <a:ea typeface="+mn-ea"/>
                <a:cs typeface="+mn-cs"/>
              </a:rPr>
              <a:t>Las mejores evaluaciones en el </a:t>
            </a:r>
            <a:r>
              <a:rPr lang="es-EC" sz="1200" i="1" kern="1200" dirty="0">
                <a:solidFill>
                  <a:schemeClr val="tx1"/>
                </a:solidFill>
                <a:effectLst/>
                <a:latin typeface="+mn-lt"/>
                <a:ea typeface="+mn-ea"/>
                <a:cs typeface="+mn-cs"/>
              </a:rPr>
              <a:t>Networked Readiness Index</a:t>
            </a:r>
            <a:r>
              <a:rPr lang="es-ES" sz="1200" kern="1200" dirty="0">
                <a:solidFill>
                  <a:schemeClr val="tx1"/>
                </a:solidFill>
                <a:effectLst/>
                <a:latin typeface="+mn-lt"/>
                <a:ea typeface="+mn-ea"/>
                <a:cs typeface="+mn-cs"/>
              </a:rPr>
              <a:t> fueron asignadas a Estados Unidos (5), Canadá (14), Chile (38), Uruguay (43), Costa Rica (44). </a:t>
            </a:r>
            <a:br>
              <a:rPr lang="es-ES" sz="1200" kern="1200" dirty="0">
                <a:solidFill>
                  <a:schemeClr val="tx1"/>
                </a:solidFill>
                <a:effectLst/>
                <a:latin typeface="+mn-lt"/>
                <a:ea typeface="+mn-ea"/>
                <a:cs typeface="+mn-cs"/>
              </a:rPr>
            </a:b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Por lo que respecta al uso de redes sociales, las mejores posiciones en el estudio correspondieron a Estados Unidos (3), Canadá (18), Chile (37), Panamá (39), Costa Rica (44). </a:t>
            </a:r>
            <a:endParaRPr lang="es-EC" sz="1100" kern="1200" dirty="0">
              <a:solidFill>
                <a:schemeClr val="tx1"/>
              </a:solidFill>
              <a:effectLst/>
              <a:latin typeface="+mn-lt"/>
              <a:ea typeface="+mn-ea"/>
              <a:cs typeface="+mn-cs"/>
            </a:endParaRP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53</a:t>
            </a:fld>
            <a:endParaRPr lang="es-EC"/>
          </a:p>
        </p:txBody>
      </p:sp>
    </p:spTree>
    <p:extLst>
      <p:ext uri="{BB962C8B-B14F-4D97-AF65-F5344CB8AC3E}">
        <p14:creationId xmlns:p14="http://schemas.microsoft.com/office/powerpoint/2010/main" val="8526672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El estudio </a:t>
            </a:r>
            <a:r>
              <a:rPr lang="es-ES" sz="1200" i="1" kern="1200" dirty="0" err="1">
                <a:solidFill>
                  <a:schemeClr val="tx1"/>
                </a:solidFill>
                <a:effectLst/>
                <a:latin typeface="+mn-lt"/>
                <a:ea typeface="+mn-ea"/>
                <a:cs typeface="+mn-cs"/>
              </a:rPr>
              <a:t>The</a:t>
            </a:r>
            <a:r>
              <a:rPr lang="es-ES" sz="1200" i="1" kern="1200" dirty="0">
                <a:solidFill>
                  <a:schemeClr val="tx1"/>
                </a:solidFill>
                <a:effectLst/>
                <a:latin typeface="+mn-lt"/>
                <a:ea typeface="+mn-ea"/>
                <a:cs typeface="+mn-cs"/>
              </a:rPr>
              <a:t> Global </a:t>
            </a:r>
            <a:r>
              <a:rPr lang="es-ES" sz="1200" i="1" kern="1200" dirty="0" err="1">
                <a:solidFill>
                  <a:schemeClr val="tx1"/>
                </a:solidFill>
                <a:effectLst/>
                <a:latin typeface="+mn-lt"/>
                <a:ea typeface="+mn-ea"/>
                <a:cs typeface="+mn-cs"/>
              </a:rPr>
              <a:t>Competitiveness</a:t>
            </a:r>
            <a:r>
              <a:rPr lang="es-ES" sz="1200" i="1" kern="1200" dirty="0">
                <a:solidFill>
                  <a:schemeClr val="tx1"/>
                </a:solidFill>
                <a:effectLst/>
                <a:latin typeface="+mn-lt"/>
                <a:ea typeface="+mn-ea"/>
                <a:cs typeface="+mn-cs"/>
              </a:rPr>
              <a:t> </a:t>
            </a:r>
            <a:r>
              <a:rPr lang="es-ES" sz="1200" i="1" kern="1200" dirty="0" err="1">
                <a:solidFill>
                  <a:schemeClr val="tx1"/>
                </a:solidFill>
                <a:effectLst/>
                <a:latin typeface="+mn-lt"/>
                <a:ea typeface="+mn-ea"/>
                <a:cs typeface="+mn-cs"/>
              </a:rPr>
              <a:t>Report</a:t>
            </a:r>
            <a:r>
              <a:rPr lang="es-ES" sz="1200" i="1" kern="1200" dirty="0">
                <a:solidFill>
                  <a:schemeClr val="tx1"/>
                </a:solidFill>
                <a:effectLst/>
                <a:latin typeface="+mn-lt"/>
                <a:ea typeface="+mn-ea"/>
                <a:cs typeface="+mn-cs"/>
              </a:rPr>
              <a:t> </a:t>
            </a:r>
            <a:r>
              <a:rPr lang="es-ES" sz="1200" kern="1200" dirty="0">
                <a:solidFill>
                  <a:schemeClr val="tx1"/>
                </a:solidFill>
                <a:effectLst/>
                <a:latin typeface="+mn-lt"/>
                <a:ea typeface="+mn-ea"/>
                <a:cs typeface="+mn-cs"/>
              </a:rPr>
              <a:t>-en </a:t>
            </a:r>
            <a:r>
              <a:rPr lang="es-ES" sz="1200" kern="1200" dirty="0" err="1">
                <a:solidFill>
                  <a:schemeClr val="tx1"/>
                </a:solidFill>
                <a:effectLst/>
                <a:latin typeface="+mn-lt"/>
                <a:ea typeface="+mn-ea"/>
                <a:cs typeface="+mn-cs"/>
              </a:rPr>
              <a:t>castelllano</a:t>
            </a:r>
            <a:r>
              <a:rPr lang="es-ES" sz="1200" kern="1200" dirty="0">
                <a:solidFill>
                  <a:schemeClr val="tx1"/>
                </a:solidFill>
                <a:effectLst/>
                <a:latin typeface="+mn-lt"/>
                <a:ea typeface="+mn-ea"/>
                <a:cs typeface="+mn-cs"/>
              </a:rPr>
              <a:t>: Reporte Global de Competitividad-, realizado por el Foro Económico Mundial, cuya versión más reciente, correspondiente a 2018, fue liberada el 18 de octubre, y comprendió el riguroso análisis de los esfuerzos realizados en 140 países por elevar su competitividad e innovación. </a:t>
            </a:r>
            <a:endParaRPr lang="es-EC" sz="1200" kern="1200" dirty="0">
              <a:solidFill>
                <a:schemeClr val="tx1"/>
              </a:solidFill>
              <a:effectLst/>
              <a:latin typeface="+mn-lt"/>
              <a:ea typeface="+mn-ea"/>
              <a:cs typeface="+mn-cs"/>
            </a:endParaRP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54</a:t>
            </a:fld>
            <a:endParaRPr lang="es-EC"/>
          </a:p>
        </p:txBody>
      </p:sp>
    </p:spTree>
    <p:extLst>
      <p:ext uri="{BB962C8B-B14F-4D97-AF65-F5344CB8AC3E}">
        <p14:creationId xmlns:p14="http://schemas.microsoft.com/office/powerpoint/2010/main" val="142538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sz="1200" kern="1200" dirty="0">
                <a:solidFill>
                  <a:schemeClr val="tx1"/>
                </a:solidFill>
                <a:effectLst/>
                <a:latin typeface="+mn-lt"/>
                <a:ea typeface="+mn-ea"/>
                <a:cs typeface="+mn-cs"/>
              </a:rPr>
              <a:t>La metodología empleada para evaluar la competitividad digital de las naciones </a:t>
            </a:r>
            <a:r>
              <a:rPr lang="es-ES" sz="1200" kern="1200" dirty="0">
                <a:solidFill>
                  <a:schemeClr val="tx1"/>
                </a:solidFill>
                <a:effectLst/>
                <a:latin typeface="+mn-lt"/>
                <a:ea typeface="+mn-ea"/>
                <a:cs typeface="+mn-cs"/>
              </a:rPr>
              <a:t>comprende cuatro subíndices: 1.- Idoneidad del ambiente, 2.- Mercados, 3.- Capital humano, 4.- Ecosistema de innovación. </a:t>
            </a:r>
            <a:br>
              <a:rPr lang="es-ES" sz="1200" kern="1200" dirty="0">
                <a:solidFill>
                  <a:schemeClr val="tx1"/>
                </a:solidFill>
                <a:effectLst/>
                <a:latin typeface="+mn-lt"/>
                <a:ea typeface="+mn-ea"/>
                <a:cs typeface="+mn-cs"/>
              </a:rPr>
            </a:br>
            <a:br>
              <a:rPr lang="es-ES"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Los subíndices incluyen 12 pilares -solo uno comprende el desarrollo de tecnologías de la información-, los cuales fueron agrupados de la siguiente manera: </a:t>
            </a:r>
            <a:br>
              <a:rPr lang="es-EC"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 </a:t>
            </a:r>
            <a:endParaRPr lang="es-EC"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Subíndice 1.- Idoneidad del ambiente: Pilar 1. Instituciones; Pilar 2. Infraestructura; Pilar 3. Adopción de las Tecnologías de Información, Pilar 4.- Estabilidad macroeconómica. </a:t>
            </a:r>
            <a:br>
              <a:rPr lang="es-EC" sz="1200" kern="1200" dirty="0">
                <a:solidFill>
                  <a:schemeClr val="tx1"/>
                </a:solidFill>
                <a:effectLst/>
                <a:latin typeface="+mn-lt"/>
                <a:ea typeface="+mn-ea"/>
                <a:cs typeface="+mn-cs"/>
              </a:rPr>
            </a:br>
            <a:endParaRPr lang="es-EC"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Subíndice 2.- Capital humano. Pilar 5. Salud, Pilar 6. Habilidades. </a:t>
            </a:r>
            <a:br>
              <a:rPr lang="es-EC" sz="1200" kern="1200" dirty="0">
                <a:solidFill>
                  <a:schemeClr val="tx1"/>
                </a:solidFill>
                <a:effectLst/>
                <a:latin typeface="+mn-lt"/>
                <a:ea typeface="+mn-ea"/>
                <a:cs typeface="+mn-cs"/>
              </a:rPr>
            </a:br>
            <a:r>
              <a:rPr lang="es-ES" sz="1200" kern="1200" dirty="0">
                <a:solidFill>
                  <a:schemeClr val="tx1"/>
                </a:solidFill>
                <a:effectLst/>
                <a:latin typeface="+mn-lt"/>
                <a:ea typeface="+mn-ea"/>
                <a:cs typeface="+mn-cs"/>
              </a:rPr>
              <a:t> </a:t>
            </a:r>
            <a:endParaRPr lang="es-EC"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Subíndice 3. Mercados. Pilar 7. Mercado de productos, Pilar 8. Mercado de trabajo, Pilar 9. Sistema financiero, Pilar 10. Tamaño del mercado.</a:t>
            </a:r>
            <a:br>
              <a:rPr lang="es-EC" sz="1200" kern="1200" dirty="0">
                <a:solidFill>
                  <a:schemeClr val="tx1"/>
                </a:solidFill>
                <a:effectLst/>
                <a:latin typeface="+mn-lt"/>
                <a:ea typeface="+mn-ea"/>
                <a:cs typeface="+mn-cs"/>
              </a:rPr>
            </a:br>
            <a:endParaRPr lang="es-EC"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Subíndice 4. Ecosistema de innovación. Pilar 11. Dinamismo empresarial, Pilar 12 Capacidad de innovación. </a:t>
            </a: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55</a:t>
            </a:fld>
            <a:endParaRPr lang="es-EC"/>
          </a:p>
        </p:txBody>
      </p:sp>
    </p:spTree>
    <p:extLst>
      <p:ext uri="{BB962C8B-B14F-4D97-AF65-F5344CB8AC3E}">
        <p14:creationId xmlns:p14="http://schemas.microsoft.com/office/powerpoint/2010/main" val="31601756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s-ES_tradnl"/>
              <a:t>Clic para editar título</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2DF66AD8-BC4A-4004-9882-414398D930CA}" type="datetimeFigureOut">
              <a:rPr lang="en-US" smtClean="0"/>
              <a:t>11/25/18</a:t>
            </a:fld>
            <a:endParaRPr lang="en-US"/>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B9D2C864-9362-43C7-A136-D9C41D93A96D}"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idx="1"/>
          </p:nvPr>
        </p:nvSpPr>
        <p:spPr/>
        <p:txBody>
          <a:bodyPr/>
          <a:lstStyle>
            <a:lvl5pPr>
              <a:defRPr/>
            </a:lvl5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11/25/18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a de título con marca de agua">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s-ES_tradnl"/>
              <a:t>Haga clic para modificar el estilo de texto del patrón</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s-ES_tradnl"/>
              <a:t>Clic para editar título</a:t>
            </a:r>
            <a:endParaRPr dirty="0"/>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dirty="0"/>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2DF66AD8-BC4A-4004-9882-414398D930CA}" type="datetimeFigureOut">
              <a:rPr lang="en-US" smtClean="0"/>
              <a:t>11/25/18</a:t>
            </a:fld>
            <a:endParaRPr lang="en-US"/>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endParaRPr lang="en-US"/>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B9D2C864-9362-43C7-A136-D9C41D93A96D}"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s-ES_tradnl"/>
              <a:t>Clic para editar título</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ts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s-ES_tradnl"/>
              <a:t>Haga clic para modificar el estilo de texto del patrón</a:t>
            </a:r>
          </a:p>
        </p:txBody>
      </p:sp>
      <p:sp>
        <p:nvSpPr>
          <p:cNvPr id="4" name="Date Placeholder 3"/>
          <p:cNvSpPr>
            <a:spLocks noGrp="1"/>
          </p:cNvSpPr>
          <p:nvPr>
            <p:ph type="dt" sz="half" idx="10"/>
          </p:nvPr>
        </p:nvSpPr>
        <p:spPr/>
        <p:txBody>
          <a:bodyPr/>
          <a:lstStyle/>
          <a:p>
            <a:fld id="{2DF66AD8-BC4A-4004-9882-414398D930CA}" type="datetimeFigureOut">
              <a:rPr lang="en-US" smtClean="0"/>
              <a:t>11/25/18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ción con marca de agua">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s-ES_tradnl"/>
              <a:t>Haga clic para modificar el estilo de texto del patrón</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s-ES_tradnl"/>
              <a:t>Clic para editar título</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Date Placeholder 3"/>
          <p:cNvSpPr>
            <a:spLocks noGrp="1"/>
          </p:cNvSpPr>
          <p:nvPr>
            <p:ph type="dt" sz="half" idx="10"/>
          </p:nvPr>
        </p:nvSpPr>
        <p:spPr/>
        <p:txBody>
          <a:bodyPr/>
          <a:lstStyle/>
          <a:p>
            <a:fld id="{2DF66AD8-BC4A-4004-9882-414398D930CA}" type="datetimeFigureOut">
              <a:rPr lang="en-US" smtClean="0"/>
              <a:t>11/25/18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ción con imagen">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s-ES_tradnl"/>
              <a:t>Clic para editar título</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11/25/18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a:t>Clic para editar título</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7" name="Date Placeholder 6"/>
          <p:cNvSpPr>
            <a:spLocks noGrp="1"/>
          </p:cNvSpPr>
          <p:nvPr>
            <p:ph type="dt" sz="half" idx="10"/>
          </p:nvPr>
        </p:nvSpPr>
        <p:spPr/>
        <p:txBody>
          <a:bodyPr/>
          <a:lstStyle/>
          <a:p>
            <a:fld id="{2DF66AD8-BC4A-4004-9882-414398D930CA}" type="datetimeFigureOut">
              <a:rPr lang="en-US" smtClean="0"/>
              <a:t>11/25/18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D2C864-9362-43C7-A136-D9C41D93A96D}" type="slidenum">
              <a:rPr lang="en-US" smtClean="0"/>
              <a:t>‹Nº›</a:t>
            </a:fld>
            <a:endParaRPr lang="en-US"/>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objetos, superior e inferi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11/25/18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5" name="Date Placeholder 4"/>
          <p:cNvSpPr>
            <a:spLocks noGrp="1"/>
          </p:cNvSpPr>
          <p:nvPr>
            <p:ph type="dt" sz="half" idx="10"/>
          </p:nvPr>
        </p:nvSpPr>
        <p:spPr/>
        <p:txBody>
          <a:bodyPr/>
          <a:lstStyle/>
          <a:p>
            <a:fld id="{2DF66AD8-BC4A-4004-9882-414398D930CA}" type="datetimeFigureOut">
              <a:rPr lang="en-US" smtClean="0"/>
              <a:t>11/25/18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tabLst/>
              <a:defRPr sz="1800"/>
            </a:lvl6pPr>
            <a:lvl7pPr marL="2290763" indent="-344488">
              <a:tabLst/>
              <a:defRPr sz="1800"/>
            </a:lvl7pPr>
            <a:lvl8pPr marL="2290763" indent="-344488">
              <a:tabLst/>
              <a:defRPr sz="1800"/>
            </a:lvl8pPr>
            <a:lvl9pPr marL="2290763" indent="-344488">
              <a:tabLst/>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11/25/18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Date Placeholder 2"/>
          <p:cNvSpPr>
            <a:spLocks noGrp="1"/>
          </p:cNvSpPr>
          <p:nvPr>
            <p:ph type="dt" sz="half" idx="10"/>
          </p:nvPr>
        </p:nvSpPr>
        <p:spPr/>
        <p:txBody>
          <a:bodyPr/>
          <a:lstStyle/>
          <a:p>
            <a:fld id="{2DF66AD8-BC4A-4004-9882-414398D930CA}" type="datetimeFigureOut">
              <a:rPr lang="en-US" smtClean="0"/>
              <a:t>11/25/18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F66AD8-BC4A-4004-9882-414398D930CA}" type="datetimeFigureOut">
              <a:rPr lang="en-US" smtClean="0"/>
              <a:t>11/25/18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s-ES_tradnl"/>
              <a:t>Clic para editar título</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marL="2290763" indent="-344488">
              <a:defRPr sz="2000"/>
            </a:lvl7pPr>
            <a:lvl8pPr marL="2290763" indent="-344488">
              <a:defRPr sz="2000"/>
            </a:lvl8pPr>
            <a:lvl9pPr marL="2290763" indent="-344488">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Text Placeholder 3"/>
          <p:cNvSpPr>
            <a:spLocks noGrp="1"/>
          </p:cNvSpPr>
          <p:nvPr>
            <p:ph type="body" sz="half" idx="2"/>
          </p:nvPr>
        </p:nvSpPr>
        <p:spPr>
          <a:xfrm>
            <a:off x="914398" y="2866030"/>
            <a:ext cx="3563938"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s-ES_tradnl"/>
              <a:t>Clic para editar título</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imágenes con título">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s-ES_tradnl"/>
              <a:t>Clic para editar título</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magen encima del título">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s-ES_tradnl"/>
              <a:t>Clic para editar título</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imágenes encima del título">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s-ES_tradnl"/>
              <a:t>Clic para editar título</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Vertical Text Placeholder 2"/>
          <p:cNvSpPr>
            <a:spLocks noGrp="1"/>
          </p:cNvSpPr>
          <p:nvPr>
            <p:ph type="body" orient="vert" idx="1"/>
          </p:nvPr>
        </p:nvSpPr>
        <p:spPr/>
        <p:txBody>
          <a:bodyPr vert="eaVert"/>
          <a:lstStyle>
            <a:lvl5pPr>
              <a:defRPr/>
            </a:lvl5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11/25/18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s-ES_tradnl"/>
              <a:t>Clic para editar título</a:t>
            </a:r>
            <a:endParaRPr/>
          </a:p>
        </p:txBody>
      </p:sp>
      <p:sp>
        <p:nvSpPr>
          <p:cNvPr id="3" name="Vertical Text Placeholder 2"/>
          <p:cNvSpPr>
            <a:spLocks noGrp="1"/>
          </p:cNvSpPr>
          <p:nvPr>
            <p:ph type="body" orient="vert" idx="1"/>
          </p:nvPr>
        </p:nvSpPr>
        <p:spPr>
          <a:xfrm>
            <a:off x="914400" y="450851"/>
            <a:ext cx="5943600" cy="5357812"/>
          </a:xfrm>
        </p:spPr>
        <p:txBody>
          <a:bodyPr vert="eaVert"/>
          <a:lstStyle>
            <a:lvl5pPr>
              <a:defRPr/>
            </a:lvl5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11/25/18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8.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7.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s-ES_tradnl"/>
              <a:t>Clic para editar título</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2DF66AD8-BC4A-4004-9882-414398D930CA}" type="datetimeFigureOut">
              <a:rPr lang="en-US" smtClean="0"/>
              <a:t>11/25/18</a:t>
            </a:fld>
            <a:endParaRPr lang="en-US"/>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B9D2C864-9362-43C7-A136-D9C41D93A96D}" type="slidenum">
              <a:rPr lang="en-US" smtClean="0"/>
              <a:t>‹Nº›</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24"/>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23"/>
        </a:buBlip>
        <a:defRPr lang="en-US" sz="1800" kern="1200" dirty="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hyperlink" Target="mailto:Joseoctavio.islas@gmail.com" TargetMode="Externa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5.jpg"/></Relationships>
</file>

<file path=ppt/slides/_rels/slide2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0.gi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0.gif"/><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5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53.jpg"/></Relationships>
</file>

<file path=ppt/slides/_rels/slide5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5175593" y="3505527"/>
            <a:ext cx="3854106" cy="3352473"/>
          </a:xfrm>
          <a:noFill/>
        </p:spPr>
        <p:txBody>
          <a:bodyPr>
            <a:normAutofit fontScale="90000"/>
          </a:bodyPr>
          <a:lstStyle/>
          <a:p>
            <a:pPr>
              <a:spcBef>
                <a:spcPts val="0"/>
              </a:spcBef>
            </a:pPr>
            <a:br>
              <a:rPr lang="es-ES" sz="1200" dirty="0"/>
            </a:br>
            <a:r>
              <a:rPr lang="es-ES" sz="1200" dirty="0"/>
              <a:t> </a:t>
            </a:r>
            <a:br>
              <a:rPr lang="es-MX" sz="1800" i="1" dirty="0">
                <a:latin typeface="Zapfino" panose="03030300040707070C03" pitchFamily="66" charset="77"/>
                <a:cs typeface="American Typewriter"/>
              </a:rPr>
            </a:br>
            <a:r>
              <a:rPr lang="es-MX" sz="1800" i="1" dirty="0">
                <a:latin typeface="Zapfino" panose="03030300040707070C03" pitchFamily="66" charset="77"/>
                <a:cs typeface="Baskerville"/>
              </a:rPr>
              <a:t>Dr. Octavio Islas.</a:t>
            </a:r>
            <a:br>
              <a:rPr lang="es-MX" sz="1800" i="1" dirty="0">
                <a:latin typeface="Zapfino" panose="03030300040707070C03" pitchFamily="66" charset="77"/>
                <a:cs typeface="Baskerville"/>
              </a:rPr>
            </a:br>
            <a:r>
              <a:rPr lang="es-MX" sz="1800" i="1" dirty="0">
                <a:latin typeface="Zapfino" panose="03030300040707070C03" pitchFamily="66" charset="77"/>
                <a:cs typeface="Baskerville"/>
                <a:hlinkClick r:id="rId2"/>
              </a:rPr>
              <a:t>Joseoctavio.islas@gmail.com</a:t>
            </a:r>
            <a:br>
              <a:rPr lang="es-MX" sz="1800" i="1" dirty="0">
                <a:latin typeface="Zapfino" panose="03030300040707070C03" pitchFamily="66" charset="77"/>
                <a:cs typeface="Baskerville"/>
              </a:rPr>
            </a:br>
            <a:r>
              <a:rPr lang="es-MX" sz="1800" i="1" dirty="0">
                <a:latin typeface="Zapfino" panose="03030300040707070C03" pitchFamily="66" charset="77"/>
                <a:cs typeface="Baskerville"/>
              </a:rPr>
              <a:t>@octavioislas </a:t>
            </a:r>
            <a:br>
              <a:rPr lang="es-MX" sz="1800" i="1" dirty="0">
                <a:latin typeface="Zapfino" panose="03030300040707070C03" pitchFamily="66" charset="77"/>
                <a:cs typeface="Baskerville"/>
              </a:rPr>
            </a:br>
            <a:r>
              <a:rPr lang="es-MX" sz="1800" i="1" dirty="0">
                <a:latin typeface="Zapfino" panose="03030300040707070C03" pitchFamily="66" charset="77"/>
                <a:cs typeface="Baskerville"/>
              </a:rPr>
              <a:t>https://octavioislas.com.</a:t>
            </a:r>
            <a:br>
              <a:rPr lang="es-MX" sz="1200" i="1" dirty="0">
                <a:latin typeface="Zapfino" panose="03030300040707070C03" pitchFamily="66" charset="77"/>
                <a:cs typeface="Baskerville"/>
              </a:rPr>
            </a:br>
            <a:endParaRPr lang="es-ES" sz="1200" i="1" dirty="0">
              <a:latin typeface="Zapfino" panose="03030300040707070C03" pitchFamily="66" charset="77"/>
              <a:cs typeface="Baskerville"/>
            </a:endParaRPr>
          </a:p>
        </p:txBody>
      </p:sp>
      <p:sp>
        <p:nvSpPr>
          <p:cNvPr id="28" name="Rectangle 27">
            <a:extLst>
              <a:ext uri="{FF2B5EF4-FFF2-40B4-BE49-F238E27FC236}">
                <a16:creationId xmlns:a16="http://schemas.microsoft.com/office/drawing/2014/main" id="{4913D8DA-B72B-46FB-9E5D-656A0EB0A4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580687" cy="6861717"/>
          </a:xfrm>
          <a:prstGeom prst="rect">
            <a:avLst/>
          </a:prstGeom>
          <a:solidFill>
            <a:srgbClr val="72B5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6">
            <a:extLst>
              <a:ext uri="{FF2B5EF4-FFF2-40B4-BE49-F238E27FC236}">
                <a16:creationId xmlns:a16="http://schemas.microsoft.com/office/drawing/2014/main" id="{63CDDC8E-3FD0-4545-A664-7661835B4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5058" y="640080"/>
            <a:ext cx="3606882"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0CC73E1C-954B-D046-A712-70B1500121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875" y="4745549"/>
            <a:ext cx="3127248" cy="1196172"/>
          </a:xfrm>
          <a:prstGeom prst="rect">
            <a:avLst/>
          </a:prstGeom>
          <a:effectLst/>
        </p:spPr>
      </p:pic>
      <p:pic>
        <p:nvPicPr>
          <p:cNvPr id="4" name="Imagen 3">
            <a:extLst>
              <a:ext uri="{FF2B5EF4-FFF2-40B4-BE49-F238E27FC236}">
                <a16:creationId xmlns:a16="http://schemas.microsoft.com/office/drawing/2014/main" id="{9A7E4E86-6C33-7D4B-9C4F-7D8E85A4DE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7574" y="640080"/>
            <a:ext cx="2092493" cy="2092493"/>
          </a:xfrm>
          <a:prstGeom prst="rect">
            <a:avLst/>
          </a:prstGeom>
        </p:spPr>
      </p:pic>
      <p:sp>
        <p:nvSpPr>
          <p:cNvPr id="6" name="Rectángulo 5">
            <a:extLst>
              <a:ext uri="{FF2B5EF4-FFF2-40B4-BE49-F238E27FC236}">
                <a16:creationId xmlns:a16="http://schemas.microsoft.com/office/drawing/2014/main" id="{3E48E607-DFE4-D247-8853-533AF57FCE2F}"/>
              </a:ext>
            </a:extLst>
          </p:cNvPr>
          <p:cNvSpPr/>
          <p:nvPr/>
        </p:nvSpPr>
        <p:spPr>
          <a:xfrm>
            <a:off x="4816646" y="976392"/>
            <a:ext cx="4213053" cy="2246769"/>
          </a:xfrm>
          <a:prstGeom prst="rect">
            <a:avLst/>
          </a:prstGeom>
        </p:spPr>
        <p:txBody>
          <a:bodyPr wrap="square">
            <a:spAutoFit/>
          </a:bodyPr>
          <a:lstStyle/>
          <a:p>
            <a:pPr lvl="0"/>
            <a:r>
              <a:rPr lang="es-EC" sz="2800" b="1" dirty="0"/>
              <a:t>Conversatorio “Tecnologías y nuevos escenarios discursivos: reconfiguraciones en el campo de los medios”</a:t>
            </a:r>
            <a:endParaRPr lang="es-EC" sz="2800" dirty="0"/>
          </a:p>
        </p:txBody>
      </p:sp>
    </p:spTree>
    <p:extLst>
      <p:ext uri="{BB962C8B-B14F-4D97-AF65-F5344CB8AC3E}">
        <p14:creationId xmlns:p14="http://schemas.microsoft.com/office/powerpoint/2010/main" val="1721672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190788" y="759038"/>
            <a:ext cx="7302112" cy="5339923"/>
          </a:xfrm>
          <a:prstGeom prst="rect">
            <a:avLst/>
          </a:prstGeom>
        </p:spPr>
        <p:txBody>
          <a:bodyPr wrap="square">
            <a:spAutoFit/>
          </a:bodyPr>
          <a:lstStyle/>
          <a:p>
            <a:pPr algn="r">
              <a:spcBef>
                <a:spcPct val="50000"/>
              </a:spcBef>
            </a:pPr>
            <a:r>
              <a:rPr lang="es-MX" sz="4400" i="1" dirty="0">
                <a:solidFill>
                  <a:schemeClr val="bg1">
                    <a:lumMod val="50000"/>
                  </a:schemeClr>
                </a:solidFill>
                <a:latin typeface="Baskerville"/>
                <a:cs typeface="Baskerville"/>
              </a:rPr>
              <a:t>Itinerario</a:t>
            </a:r>
            <a:endParaRPr lang="es-MX" dirty="0">
              <a:solidFill>
                <a:schemeClr val="bg1">
                  <a:lumMod val="50000"/>
                </a:schemeClr>
              </a:solidFill>
              <a:latin typeface="Baskerville"/>
              <a:cs typeface="Baskerville"/>
            </a:endParaRPr>
          </a:p>
          <a:p>
            <a:pPr lvl="0"/>
            <a:endParaRPr lang="es-EC" b="1" dirty="0"/>
          </a:p>
          <a:p>
            <a:pPr lvl="0"/>
            <a:endParaRPr lang="es-EC" b="1" dirty="0"/>
          </a:p>
          <a:p>
            <a:pPr lvl="0"/>
            <a:r>
              <a:rPr lang="es-EC" b="1" dirty="0"/>
              <a:t>Conversatorio “Tecnologías y nuevos escenarios discursivos: reconfiguraciones en el campo de los medios”</a:t>
            </a:r>
            <a:endParaRPr lang="es-EC" dirty="0"/>
          </a:p>
          <a:p>
            <a:endParaRPr lang="es-EC" b="1" dirty="0"/>
          </a:p>
          <a:p>
            <a:r>
              <a:rPr lang="es-EC" b="1" dirty="0"/>
              <a:t>Duración: </a:t>
            </a:r>
            <a:r>
              <a:rPr lang="es-EC" dirty="0"/>
              <a:t>180 minutos</a:t>
            </a:r>
          </a:p>
          <a:p>
            <a:endParaRPr lang="es-EC" b="1" dirty="0"/>
          </a:p>
          <a:p>
            <a:r>
              <a:rPr lang="es-EC" b="1" dirty="0"/>
              <a:t>Horario: </a:t>
            </a:r>
            <a:r>
              <a:rPr lang="es-EC" dirty="0"/>
              <a:t>De 17:00 a 20:00</a:t>
            </a:r>
          </a:p>
          <a:p>
            <a:endParaRPr lang="es-EC" b="1" dirty="0"/>
          </a:p>
          <a:p>
            <a:r>
              <a:rPr lang="es-EC" b="1" dirty="0"/>
              <a:t>Objetivo: </a:t>
            </a:r>
            <a:r>
              <a:rPr lang="es-EC" dirty="0"/>
              <a:t>Debatir sobre el impacto de las tecnologías en el campo de los medios en un contexto de globalización de la cultura y de la mediatización de las prácticas sociales y en tiempos en los que surgen nuevos actores y discursos que descentralizan los procesos comunicacionales, se vive un momento de crisis de las estructuras hegemónicas de los medios que exigen reconfiguraciones en sus lógicas productivas y de mercado. </a:t>
            </a:r>
          </a:p>
          <a:p>
            <a:pPr algn="just">
              <a:spcBef>
                <a:spcPct val="50000"/>
              </a:spcBef>
            </a:pPr>
            <a:endParaRPr lang="es-MX" dirty="0">
              <a:solidFill>
                <a:srgbClr val="953735"/>
              </a:solidFill>
              <a:latin typeface="American Typewriter"/>
              <a:cs typeface="American Typewriter"/>
            </a:endParaRPr>
          </a:p>
        </p:txBody>
      </p:sp>
    </p:spTree>
    <p:extLst>
      <p:ext uri="{BB962C8B-B14F-4D97-AF65-F5344CB8AC3E}">
        <p14:creationId xmlns:p14="http://schemas.microsoft.com/office/powerpoint/2010/main" val="2147403597"/>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60045"/>
            <a:ext cx="4694659" cy="573405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6" name="Picture 15">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10299"/>
          <a:stretch/>
        </p:blipFill>
        <p:spPr>
          <a:xfrm>
            <a:off x="-1" y="857250"/>
            <a:ext cx="9144001" cy="5734050"/>
          </a:xfrm>
          <a:prstGeom prst="rect">
            <a:avLst/>
          </a:prstGeom>
        </p:spPr>
      </p:pic>
      <p:sp>
        <p:nvSpPr>
          <p:cNvPr id="18"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25" y="1468363"/>
            <a:ext cx="4180922" cy="4515805"/>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4" name="Imagen 3" descr="mea_logo_b&amp;w.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012" y="2444301"/>
            <a:ext cx="3061697" cy="2296272"/>
          </a:xfrm>
          <a:prstGeom prst="rect">
            <a:avLst/>
          </a:prstGeom>
        </p:spPr>
      </p:pic>
      <p:sp>
        <p:nvSpPr>
          <p:cNvPr id="2" name="CuadroTexto 1"/>
          <p:cNvSpPr txBox="1"/>
          <p:nvPr/>
        </p:nvSpPr>
        <p:spPr>
          <a:xfrm>
            <a:off x="4694659" y="2260681"/>
            <a:ext cx="4003614" cy="2927188"/>
          </a:xfrm>
          <a:prstGeom prst="rect">
            <a:avLst/>
          </a:prstGeom>
        </p:spPr>
        <p:txBody>
          <a:bodyPr vert="horz" lIns="91440" tIns="45720" rIns="91440" bIns="45720" rtlCol="0" anchor="ctr">
            <a:noAutofit/>
          </a:bodyPr>
          <a:lstStyle/>
          <a:p>
            <a:pPr>
              <a:lnSpc>
                <a:spcPct val="90000"/>
              </a:lnSpc>
              <a:spcAft>
                <a:spcPts val="600"/>
              </a:spcAft>
            </a:pPr>
            <a:r>
              <a:rPr lang="en-US" sz="2800" dirty="0">
                <a:solidFill>
                  <a:srgbClr val="000000"/>
                </a:solidFill>
              </a:rPr>
              <a:t>Media Ecology</a:t>
            </a:r>
          </a:p>
          <a:p>
            <a:pPr indent="-228600">
              <a:lnSpc>
                <a:spcPct val="90000"/>
              </a:lnSpc>
              <a:spcAft>
                <a:spcPts val="600"/>
              </a:spcAft>
              <a:buFont typeface="Arial" panose="020B0604020202020204" pitchFamily="34" charset="0"/>
              <a:buChar char="•"/>
            </a:pPr>
            <a:endParaRPr lang="en-US" sz="2800" dirty="0">
              <a:solidFill>
                <a:srgbClr val="000000"/>
              </a:solidFill>
            </a:endParaRPr>
          </a:p>
          <a:p>
            <a:pPr marL="114300">
              <a:lnSpc>
                <a:spcPct val="90000"/>
              </a:lnSpc>
              <a:spcAft>
                <a:spcPts val="600"/>
              </a:spcAft>
            </a:pPr>
            <a:r>
              <a:rPr lang="en-US" sz="2800" dirty="0" err="1">
                <a:solidFill>
                  <a:srgbClr val="000000"/>
                </a:solidFill>
              </a:rPr>
              <a:t>Es</a:t>
            </a:r>
            <a:r>
              <a:rPr lang="en-US" sz="2800" dirty="0">
                <a:solidFill>
                  <a:srgbClr val="000000"/>
                </a:solidFill>
              </a:rPr>
              <a:t> </a:t>
            </a:r>
            <a:r>
              <a:rPr lang="en-US" sz="2800" dirty="0" err="1">
                <a:solidFill>
                  <a:srgbClr val="000000"/>
                </a:solidFill>
              </a:rPr>
              <a:t>una</a:t>
            </a:r>
            <a:r>
              <a:rPr lang="en-US" sz="2800" dirty="0">
                <a:solidFill>
                  <a:srgbClr val="000000"/>
                </a:solidFill>
              </a:rPr>
              <a:t> </a:t>
            </a:r>
            <a:r>
              <a:rPr lang="en-US" sz="2800" dirty="0" err="1">
                <a:solidFill>
                  <a:srgbClr val="000000"/>
                </a:solidFill>
              </a:rPr>
              <a:t>metadisciplina</a:t>
            </a:r>
            <a:r>
              <a:rPr lang="en-US" sz="2800" dirty="0">
                <a:solidFill>
                  <a:srgbClr val="000000"/>
                </a:solidFill>
              </a:rPr>
              <a:t> </a:t>
            </a:r>
            <a:r>
              <a:rPr lang="en-US" sz="2800" dirty="0" err="1">
                <a:solidFill>
                  <a:srgbClr val="000000"/>
                </a:solidFill>
              </a:rPr>
              <a:t>compleja</a:t>
            </a:r>
            <a:r>
              <a:rPr lang="en-US" sz="2800" dirty="0">
                <a:solidFill>
                  <a:srgbClr val="000000"/>
                </a:solidFill>
              </a:rPr>
              <a:t> que </a:t>
            </a:r>
            <a:r>
              <a:rPr lang="en-US" sz="2800" dirty="0" err="1">
                <a:solidFill>
                  <a:srgbClr val="000000"/>
                </a:solidFill>
              </a:rPr>
              <a:t>estudia</a:t>
            </a:r>
            <a:r>
              <a:rPr lang="en-US" sz="2800" dirty="0">
                <a:solidFill>
                  <a:srgbClr val="000000"/>
                </a:solidFill>
              </a:rPr>
              <a:t> el </a:t>
            </a:r>
            <a:r>
              <a:rPr lang="en-US" sz="2800" dirty="0" err="1">
                <a:solidFill>
                  <a:srgbClr val="000000"/>
                </a:solidFill>
              </a:rPr>
              <a:t>impacto</a:t>
            </a:r>
            <a:r>
              <a:rPr lang="en-US" sz="2800" dirty="0">
                <a:solidFill>
                  <a:srgbClr val="000000"/>
                </a:solidFill>
              </a:rPr>
              <a:t> de las </a:t>
            </a:r>
            <a:r>
              <a:rPr lang="en-US" sz="2800" dirty="0" err="1">
                <a:solidFill>
                  <a:srgbClr val="000000"/>
                </a:solidFill>
              </a:rPr>
              <a:t>tecnologías</a:t>
            </a:r>
            <a:r>
              <a:rPr lang="en-US" sz="2800" dirty="0">
                <a:solidFill>
                  <a:srgbClr val="000000"/>
                </a:solidFill>
              </a:rPr>
              <a:t> </a:t>
            </a:r>
            <a:r>
              <a:rPr lang="en-US" sz="2800" dirty="0" err="1">
                <a:solidFill>
                  <a:srgbClr val="000000"/>
                </a:solidFill>
              </a:rPr>
              <a:t>en</a:t>
            </a:r>
            <a:r>
              <a:rPr lang="en-US" sz="2800" dirty="0">
                <a:solidFill>
                  <a:srgbClr val="000000"/>
                </a:solidFill>
              </a:rPr>
              <a:t> el </a:t>
            </a:r>
            <a:r>
              <a:rPr lang="en-US" sz="2800" dirty="0" err="1">
                <a:solidFill>
                  <a:srgbClr val="000000"/>
                </a:solidFill>
              </a:rPr>
              <a:t>desarrollo</a:t>
            </a:r>
            <a:r>
              <a:rPr lang="en-US" sz="2800" dirty="0">
                <a:solidFill>
                  <a:srgbClr val="000000"/>
                </a:solidFill>
              </a:rPr>
              <a:t> cultural del hombre y las </a:t>
            </a:r>
            <a:r>
              <a:rPr lang="en-US" sz="2800" dirty="0" err="1">
                <a:solidFill>
                  <a:srgbClr val="000000"/>
                </a:solidFill>
              </a:rPr>
              <a:t>sociedades</a:t>
            </a:r>
            <a:r>
              <a:rPr lang="en-US" sz="2800" dirty="0">
                <a:solidFill>
                  <a:srgbClr val="000000"/>
                </a:solidFill>
              </a:rPr>
              <a:t> a </a:t>
            </a:r>
            <a:r>
              <a:rPr lang="en-US" sz="2800" dirty="0" err="1">
                <a:solidFill>
                  <a:srgbClr val="000000"/>
                </a:solidFill>
              </a:rPr>
              <a:t>través</a:t>
            </a:r>
            <a:r>
              <a:rPr lang="en-US" sz="2800" dirty="0">
                <a:solidFill>
                  <a:srgbClr val="000000"/>
                </a:solidFill>
              </a:rPr>
              <a:t> de la </a:t>
            </a:r>
            <a:r>
              <a:rPr lang="en-US" sz="2800" dirty="0" err="1">
                <a:solidFill>
                  <a:srgbClr val="000000"/>
                </a:solidFill>
              </a:rPr>
              <a:t>historia</a:t>
            </a:r>
            <a:r>
              <a:rPr lang="en-US" sz="2800" dirty="0">
                <a:solidFill>
                  <a:srgbClr val="000000"/>
                </a:solidFill>
              </a:rPr>
              <a:t>.  </a:t>
            </a:r>
          </a:p>
          <a:p>
            <a:pPr>
              <a:lnSpc>
                <a:spcPct val="90000"/>
              </a:lnSpc>
              <a:spcAft>
                <a:spcPts val="600"/>
              </a:spcAft>
            </a:pPr>
            <a:r>
              <a:rPr lang="en-US" sz="2800" dirty="0">
                <a:solidFill>
                  <a:srgbClr val="000000"/>
                </a:solidFill>
              </a:rPr>
              <a:t>			O. Islas</a:t>
            </a:r>
          </a:p>
        </p:txBody>
      </p:sp>
    </p:spTree>
    <p:extLst>
      <p:ext uri="{BB962C8B-B14F-4D97-AF65-F5344CB8AC3E}">
        <p14:creationId xmlns:p14="http://schemas.microsoft.com/office/powerpoint/2010/main" val="814467514"/>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1" name="Straight Arrow Connector 20">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 name="CuadroTexto 1"/>
          <p:cNvSpPr txBox="1"/>
          <p:nvPr/>
        </p:nvSpPr>
        <p:spPr>
          <a:xfrm>
            <a:off x="491490" y="2416537"/>
            <a:ext cx="3917646" cy="3947684"/>
          </a:xfrm>
          <a:prstGeom prst="rect">
            <a:avLst/>
          </a:prstGeom>
        </p:spPr>
        <p:txBody>
          <a:bodyPr vert="horz" lIns="91440" tIns="45720" rIns="91440" bIns="45720" rtlCol="0">
            <a:normAutofit fontScale="92500" lnSpcReduction="20000"/>
          </a:bodyPr>
          <a:lstStyle/>
          <a:p>
            <a:pPr indent="-228600">
              <a:lnSpc>
                <a:spcPct val="90000"/>
              </a:lnSpc>
              <a:spcAft>
                <a:spcPts val="600"/>
              </a:spcAft>
              <a:buFont typeface="Arial" panose="020B0604020202020204" pitchFamily="34" charset="0"/>
              <a:buChar char="•"/>
            </a:pPr>
            <a:endParaRPr lang="en-US" sz="2000" dirty="0"/>
          </a:p>
          <a:p>
            <a:pPr marL="114300">
              <a:spcAft>
                <a:spcPts val="600"/>
              </a:spcAft>
            </a:pPr>
            <a:r>
              <a:rPr lang="en-US" sz="2800" dirty="0"/>
              <a:t>La </a:t>
            </a:r>
            <a:r>
              <a:rPr lang="en-US" sz="2800" dirty="0" err="1"/>
              <a:t>ecología</a:t>
            </a:r>
            <a:r>
              <a:rPr lang="en-US" sz="2800" dirty="0"/>
              <a:t> de </a:t>
            </a:r>
            <a:r>
              <a:rPr lang="en-US" sz="2800" dirty="0" err="1"/>
              <a:t>medios</a:t>
            </a:r>
            <a:r>
              <a:rPr lang="en-US" sz="2800" dirty="0"/>
              <a:t> o </a:t>
            </a:r>
            <a:r>
              <a:rPr lang="en-US" sz="2800" i="1" dirty="0"/>
              <a:t>Media Ecology</a:t>
            </a:r>
            <a:r>
              <a:rPr lang="en-US" sz="2800" dirty="0"/>
              <a:t>, </a:t>
            </a:r>
            <a:r>
              <a:rPr lang="en-US" sz="2800" dirty="0" err="1"/>
              <a:t>conocida</a:t>
            </a:r>
            <a:r>
              <a:rPr lang="en-US" sz="2800" dirty="0"/>
              <a:t> </a:t>
            </a:r>
            <a:r>
              <a:rPr lang="en-US" sz="2800" dirty="0" err="1"/>
              <a:t>también</a:t>
            </a:r>
            <a:r>
              <a:rPr lang="en-US" sz="2800" dirty="0"/>
              <a:t> </a:t>
            </a:r>
            <a:r>
              <a:rPr lang="en-US" sz="2800" dirty="0" err="1"/>
              <a:t>como</a:t>
            </a:r>
            <a:r>
              <a:rPr lang="en-US" sz="2800" dirty="0"/>
              <a:t> “Escuela de Toronto”, “Escuela de Nueva York”, “</a:t>
            </a:r>
            <a:r>
              <a:rPr lang="en-US" sz="2800" dirty="0" err="1"/>
              <a:t>Mediología</a:t>
            </a:r>
            <a:r>
              <a:rPr lang="en-US" sz="2800" dirty="0"/>
              <a:t>”, “Escuela de San Luis”, y “Escuela </a:t>
            </a:r>
            <a:r>
              <a:rPr lang="en-US" sz="2800" dirty="0" err="1"/>
              <a:t>Norteamericana</a:t>
            </a:r>
            <a:r>
              <a:rPr lang="en-US" sz="2800" dirty="0"/>
              <a:t> de </a:t>
            </a:r>
            <a:r>
              <a:rPr lang="en-US" sz="2800" dirty="0" err="1"/>
              <a:t>comunicación</a:t>
            </a:r>
            <a:r>
              <a:rPr lang="en-US" sz="2800" dirty="0"/>
              <a:t>”, </a:t>
            </a:r>
            <a:r>
              <a:rPr lang="en-US" sz="2800" dirty="0" err="1"/>
              <a:t>tiene</a:t>
            </a:r>
            <a:r>
              <a:rPr lang="en-US" sz="2800" dirty="0"/>
              <a:t> </a:t>
            </a:r>
            <a:r>
              <a:rPr lang="en-US" sz="2800" dirty="0" err="1"/>
              <a:t>como</a:t>
            </a:r>
            <a:r>
              <a:rPr lang="en-US" sz="2800" dirty="0"/>
              <a:t> </a:t>
            </a:r>
            <a:r>
              <a:rPr lang="en-US" sz="2800" dirty="0" err="1"/>
              <a:t>fundamento</a:t>
            </a:r>
            <a:r>
              <a:rPr lang="en-US" sz="2800" dirty="0"/>
              <a:t> las </a:t>
            </a:r>
            <a:r>
              <a:rPr lang="en-US" sz="2800" dirty="0" err="1"/>
              <a:t>tesis</a:t>
            </a:r>
            <a:r>
              <a:rPr lang="en-US" sz="2800" dirty="0"/>
              <a:t> de Marshall McLuhan.</a:t>
            </a:r>
          </a:p>
          <a:p>
            <a:pPr indent="-228600">
              <a:lnSpc>
                <a:spcPct val="90000"/>
              </a:lnSpc>
              <a:spcAft>
                <a:spcPts val="600"/>
              </a:spcAft>
              <a:buFont typeface="Arial" panose="020B0604020202020204" pitchFamily="34" charset="0"/>
              <a:buChar char="•"/>
            </a:pPr>
            <a:endParaRPr lang="en-US" sz="1600" dirty="0"/>
          </a:p>
        </p:txBody>
      </p:sp>
      <p:pic>
        <p:nvPicPr>
          <p:cNvPr id="10" name="Imagen 9" descr="LaComprensiondelosMedios.jpg">
            <a:extLst>
              <a:ext uri="{FF2B5EF4-FFF2-40B4-BE49-F238E27FC236}">
                <a16:creationId xmlns:a16="http://schemas.microsoft.com/office/drawing/2014/main" id="{265ED8F6-1176-804E-9558-D32919577BD8}"/>
              </a:ext>
            </a:extLst>
          </p:cNvPr>
          <p:cNvPicPr>
            <a:picLocks noChangeAspect="1"/>
          </p:cNvPicPr>
          <p:nvPr/>
        </p:nvPicPr>
        <p:blipFill rotWithShape="1">
          <a:blip r:embed="rId3">
            <a:extLst>
              <a:ext uri="{28A0092B-C50C-407E-A947-70E740481C1C}">
                <a14:useLocalDpi xmlns:a14="http://schemas.microsoft.com/office/drawing/2010/main" val="0"/>
              </a:ext>
            </a:extLst>
          </a:blip>
          <a:srcRect l="2933" r="2533"/>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3758453904"/>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7FA33FF-088D-4F16-95A2-2C64D353DE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0"/>
            <a:ext cx="914171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376EFB1-01CF-419F-ABF1-2AF02BBFC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7953" y="0"/>
            <a:ext cx="4606047" cy="6858000"/>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FF9DEA15-78BD-4750-AA18-B9F28A6D5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7953" y="0"/>
            <a:ext cx="3239281"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8C3EF34D-0DAA-AE45-B787-0A7A4592A405}"/>
              </a:ext>
            </a:extLst>
          </p:cNvPr>
          <p:cNvSpPr>
            <a:spLocks noGrp="1"/>
          </p:cNvSpPr>
          <p:nvPr>
            <p:ph type="title"/>
          </p:nvPr>
        </p:nvSpPr>
        <p:spPr>
          <a:xfrm>
            <a:off x="4794448" y="640263"/>
            <a:ext cx="3915950" cy="1344975"/>
          </a:xfrm>
        </p:spPr>
        <p:txBody>
          <a:bodyPr>
            <a:normAutofit/>
          </a:bodyPr>
          <a:lstStyle/>
          <a:p>
            <a:r>
              <a:rPr lang="es-EC" sz="3500" dirty="0"/>
              <a:t>Herbert Marshall McLuhan</a:t>
            </a:r>
          </a:p>
        </p:txBody>
      </p:sp>
      <p:pic>
        <p:nvPicPr>
          <p:cNvPr id="4" name="Imagen 3" descr="MacLuhan.jpg">
            <a:extLst>
              <a:ext uri="{FF2B5EF4-FFF2-40B4-BE49-F238E27FC236}">
                <a16:creationId xmlns:a16="http://schemas.microsoft.com/office/drawing/2014/main" id="{51BFB4DA-48FA-304B-A6E8-517CC45075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474" y="1515263"/>
            <a:ext cx="3845052" cy="3672024"/>
          </a:xfrm>
          <a:prstGeom prst="rect">
            <a:avLst/>
          </a:prstGeom>
        </p:spPr>
      </p:pic>
      <p:sp>
        <p:nvSpPr>
          <p:cNvPr id="3" name="Marcador de contenido 2">
            <a:extLst>
              <a:ext uri="{FF2B5EF4-FFF2-40B4-BE49-F238E27FC236}">
                <a16:creationId xmlns:a16="http://schemas.microsoft.com/office/drawing/2014/main" id="{150C0BEB-CD51-7A46-A6F5-7CD1417385F1}"/>
              </a:ext>
            </a:extLst>
          </p:cNvPr>
          <p:cNvSpPr>
            <a:spLocks noGrp="1"/>
          </p:cNvSpPr>
          <p:nvPr>
            <p:ph idx="1"/>
          </p:nvPr>
        </p:nvSpPr>
        <p:spPr>
          <a:xfrm>
            <a:off x="4793927" y="2121763"/>
            <a:ext cx="3926617" cy="3773010"/>
          </a:xfrm>
        </p:spPr>
        <p:txBody>
          <a:bodyPr>
            <a:normAutofit/>
          </a:bodyPr>
          <a:lstStyle/>
          <a:p>
            <a:pPr marL="0" indent="0">
              <a:spcBef>
                <a:spcPct val="50000"/>
              </a:spcBef>
              <a:buNone/>
            </a:pPr>
            <a:r>
              <a:rPr lang="es-MX" sz="1700" dirty="0">
                <a:latin typeface="Baskerville"/>
                <a:cs typeface="Baskerville"/>
              </a:rPr>
              <a:t>1911-1980).</a:t>
            </a:r>
          </a:p>
          <a:p>
            <a:pPr marL="285750" indent="-285750">
              <a:spcBef>
                <a:spcPct val="50000"/>
              </a:spcBef>
              <a:buFont typeface="Wingdings" charset="2"/>
              <a:buChar char="ü"/>
            </a:pPr>
            <a:r>
              <a:rPr lang="es-MX" sz="1700" dirty="0">
                <a:latin typeface="Baskerville"/>
                <a:cs typeface="Baskerville"/>
              </a:rPr>
              <a:t>Fundador de la Media Ecology.</a:t>
            </a:r>
          </a:p>
          <a:p>
            <a:pPr marL="285750" indent="-285750">
              <a:spcBef>
                <a:spcPct val="50000"/>
              </a:spcBef>
              <a:buFont typeface="Wingdings" charset="2"/>
              <a:buChar char="ü"/>
            </a:pPr>
            <a:r>
              <a:rPr lang="es-MX" sz="1700" i="1" dirty="0">
                <a:latin typeface="Baskerville"/>
                <a:cs typeface="Baskerville"/>
              </a:rPr>
              <a:t>Understanding Media: The extensions of man </a:t>
            </a:r>
            <a:r>
              <a:rPr lang="es-MX" sz="1700" dirty="0">
                <a:latin typeface="Baskerville"/>
                <a:cs typeface="Baskerville"/>
              </a:rPr>
              <a:t>(1964).</a:t>
            </a:r>
          </a:p>
          <a:p>
            <a:pPr marL="285750" indent="-285750">
              <a:spcBef>
                <a:spcPct val="50000"/>
              </a:spcBef>
              <a:buFont typeface="Wingdings" charset="2"/>
              <a:buChar char="ü"/>
            </a:pPr>
            <a:r>
              <a:rPr lang="es-MX" sz="1700" i="1" dirty="0">
                <a:latin typeface="Baskerville"/>
                <a:cs typeface="Baskerville"/>
              </a:rPr>
              <a:t>The medium is the massage </a:t>
            </a:r>
            <a:r>
              <a:rPr lang="es-MX" sz="1700" dirty="0">
                <a:latin typeface="Baskerville"/>
                <a:cs typeface="Baskerville"/>
              </a:rPr>
              <a:t>(1967).</a:t>
            </a:r>
          </a:p>
          <a:p>
            <a:pPr marL="285750" indent="-285750">
              <a:spcBef>
                <a:spcPct val="50000"/>
              </a:spcBef>
              <a:buFont typeface="Wingdings" charset="2"/>
              <a:buChar char="ü"/>
            </a:pPr>
            <a:r>
              <a:rPr lang="es-MX" sz="1700" dirty="0">
                <a:latin typeface="Baskerville"/>
                <a:cs typeface="Baskerville"/>
              </a:rPr>
              <a:t>“El fue Internet en la década de 1960. </a:t>
            </a:r>
            <a:br>
              <a:rPr lang="es-MX" sz="1700" dirty="0">
                <a:latin typeface="Baskerville"/>
                <a:cs typeface="Baskerville"/>
              </a:rPr>
            </a:br>
            <a:r>
              <a:rPr lang="es-MX" sz="1700" dirty="0">
                <a:latin typeface="Baskerville"/>
                <a:cs typeface="Baskerville"/>
              </a:rPr>
              <a:t>Finalmente el mundo se puso a su altura”.  Robert K. Logan.</a:t>
            </a:r>
          </a:p>
          <a:p>
            <a:pPr marL="285750" indent="-285750">
              <a:spcBef>
                <a:spcPct val="50000"/>
              </a:spcBef>
              <a:buFont typeface="Wingdings" charset="2"/>
              <a:buChar char="ü"/>
            </a:pPr>
            <a:r>
              <a:rPr lang="es-MX" sz="1700" i="1" dirty="0">
                <a:latin typeface="Baskerville"/>
                <a:cs typeface="Baskerville"/>
              </a:rPr>
              <a:t>“Information Age”</a:t>
            </a:r>
            <a:r>
              <a:rPr lang="es-MX" sz="1700" dirty="0">
                <a:latin typeface="Baskerville"/>
                <a:cs typeface="Baskerville"/>
              </a:rPr>
              <a:t>. Edad de la información, que sucedería a la Edad Eléctrica.</a:t>
            </a:r>
          </a:p>
          <a:p>
            <a:endParaRPr lang="es-EC" sz="1700" dirty="0"/>
          </a:p>
        </p:txBody>
      </p:sp>
    </p:spTree>
    <p:extLst>
      <p:ext uri="{BB962C8B-B14F-4D97-AF65-F5344CB8AC3E}">
        <p14:creationId xmlns:p14="http://schemas.microsoft.com/office/powerpoint/2010/main" val="3645812594"/>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6E5318-EA2C-904C-B1B8-D89E1924151C}"/>
              </a:ext>
            </a:extLst>
          </p:cNvPr>
          <p:cNvSpPr>
            <a:spLocks noGrp="1"/>
          </p:cNvSpPr>
          <p:nvPr>
            <p:ph type="title"/>
          </p:nvPr>
        </p:nvSpPr>
        <p:spPr/>
        <p:txBody>
          <a:bodyPr/>
          <a:lstStyle/>
          <a:p>
            <a:endParaRPr lang="es-EC"/>
          </a:p>
        </p:txBody>
      </p:sp>
      <p:sp>
        <p:nvSpPr>
          <p:cNvPr id="3" name="Marcador de contenido 2">
            <a:extLst>
              <a:ext uri="{FF2B5EF4-FFF2-40B4-BE49-F238E27FC236}">
                <a16:creationId xmlns:a16="http://schemas.microsoft.com/office/drawing/2014/main" id="{1FE9AF44-A541-F14A-AAC7-47983E7877C3}"/>
              </a:ext>
            </a:extLst>
          </p:cNvPr>
          <p:cNvSpPr>
            <a:spLocks noGrp="1"/>
          </p:cNvSpPr>
          <p:nvPr>
            <p:ph idx="1"/>
          </p:nvPr>
        </p:nvSpPr>
        <p:spPr/>
        <p:txBody>
          <a:bodyPr/>
          <a:lstStyle/>
          <a:p>
            <a:endParaRPr lang="es-EC"/>
          </a:p>
        </p:txBody>
      </p:sp>
      <p:pic>
        <p:nvPicPr>
          <p:cNvPr id="4" name="intro.mp4">
            <a:hlinkClick r:id="" action="ppaction://media"/>
            <a:extLst>
              <a:ext uri="{FF2B5EF4-FFF2-40B4-BE49-F238E27FC236}">
                <a16:creationId xmlns:a16="http://schemas.microsoft.com/office/drawing/2014/main" id="{D9824F82-A454-CB41-A8EA-03532270E22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49721"/>
            <a:ext cx="9144000" cy="6858000"/>
          </a:xfrm>
          <a:prstGeom prst="rect">
            <a:avLst/>
          </a:prstGeom>
        </p:spPr>
      </p:pic>
    </p:spTree>
    <p:extLst>
      <p:ext uri="{BB962C8B-B14F-4D97-AF65-F5344CB8AC3E}">
        <p14:creationId xmlns:p14="http://schemas.microsoft.com/office/powerpoint/2010/main" val="5867684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7FA33FF-088D-4F16-95A2-2C64D353DE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0"/>
            <a:ext cx="914171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376EFB1-01CF-419F-ABF1-2AF02BBFC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7953" y="0"/>
            <a:ext cx="4606047" cy="6858000"/>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FF9DEA15-78BD-4750-AA18-B9F28A6D5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7953" y="0"/>
            <a:ext cx="3239281"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8C3EF34D-0DAA-AE45-B787-0A7A4592A405}"/>
              </a:ext>
            </a:extLst>
          </p:cNvPr>
          <p:cNvSpPr>
            <a:spLocks noGrp="1"/>
          </p:cNvSpPr>
          <p:nvPr>
            <p:ph type="title"/>
          </p:nvPr>
        </p:nvSpPr>
        <p:spPr>
          <a:xfrm>
            <a:off x="4794448" y="640263"/>
            <a:ext cx="3915950" cy="1344975"/>
          </a:xfrm>
        </p:spPr>
        <p:txBody>
          <a:bodyPr>
            <a:normAutofit/>
          </a:bodyPr>
          <a:lstStyle/>
          <a:p>
            <a:r>
              <a:rPr lang="es-EC" sz="3500" dirty="0"/>
              <a:t>Neil Postman</a:t>
            </a:r>
          </a:p>
        </p:txBody>
      </p:sp>
      <p:sp>
        <p:nvSpPr>
          <p:cNvPr id="3" name="Marcador de contenido 2">
            <a:extLst>
              <a:ext uri="{FF2B5EF4-FFF2-40B4-BE49-F238E27FC236}">
                <a16:creationId xmlns:a16="http://schemas.microsoft.com/office/drawing/2014/main" id="{150C0BEB-CD51-7A46-A6F5-7CD1417385F1}"/>
              </a:ext>
            </a:extLst>
          </p:cNvPr>
          <p:cNvSpPr>
            <a:spLocks noGrp="1"/>
          </p:cNvSpPr>
          <p:nvPr>
            <p:ph idx="1"/>
          </p:nvPr>
        </p:nvSpPr>
        <p:spPr>
          <a:xfrm>
            <a:off x="4793927" y="2121762"/>
            <a:ext cx="4045273" cy="4413149"/>
          </a:xfrm>
        </p:spPr>
        <p:txBody>
          <a:bodyPr>
            <a:normAutofit fontScale="92500" lnSpcReduction="10000"/>
          </a:bodyPr>
          <a:lstStyle/>
          <a:p>
            <a:r>
              <a:rPr lang="es-ES" sz="2200" dirty="0">
                <a:cs typeface="Baskerville"/>
              </a:rPr>
              <a:t>La ecología de los medios de comunicación examina la cuestión de cómo los medios de comunicación afectan la percepción, comprensión, sentimiento y valor humano; y cómo nuestra interacción con los medios de comunicación facilita o impide nuestras posibilidades de supervivencia.</a:t>
            </a:r>
          </a:p>
          <a:p>
            <a:r>
              <a:rPr lang="es-ES" sz="2200" dirty="0">
                <a:cs typeface="Baskerville"/>
              </a:rPr>
              <a:t>La palabra ecología implica el estudio de ambientes: su estructura, contenido e impacto en las personas.</a:t>
            </a:r>
          </a:p>
          <a:p>
            <a:endParaRPr lang="es-EC" sz="1700" dirty="0"/>
          </a:p>
        </p:txBody>
      </p:sp>
      <p:pic>
        <p:nvPicPr>
          <p:cNvPr id="8" name="Imagen 7" descr="Fernando_Neil2.jpg">
            <a:extLst>
              <a:ext uri="{FF2B5EF4-FFF2-40B4-BE49-F238E27FC236}">
                <a16:creationId xmlns:a16="http://schemas.microsoft.com/office/drawing/2014/main" id="{AF53C6B6-F6EC-594D-B784-5C9B177B0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85850"/>
            <a:ext cx="4572000" cy="3264609"/>
          </a:xfrm>
          <a:prstGeom prst="rect">
            <a:avLst/>
          </a:prstGeom>
        </p:spPr>
      </p:pic>
    </p:spTree>
    <p:extLst>
      <p:ext uri="{BB962C8B-B14F-4D97-AF65-F5344CB8AC3E}">
        <p14:creationId xmlns:p14="http://schemas.microsoft.com/office/powerpoint/2010/main" val="3315607304"/>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60045"/>
            <a:ext cx="4694659" cy="573405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6" name="Picture 15">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10299"/>
          <a:stretch/>
        </p:blipFill>
        <p:spPr>
          <a:xfrm>
            <a:off x="-1" y="857250"/>
            <a:ext cx="9144001" cy="5734050"/>
          </a:xfrm>
          <a:prstGeom prst="rect">
            <a:avLst/>
          </a:prstGeom>
        </p:spPr>
      </p:pic>
      <p:sp>
        <p:nvSpPr>
          <p:cNvPr id="18"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25" y="1468363"/>
            <a:ext cx="4180922" cy="4515805"/>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CuadroTexto 1"/>
          <p:cNvSpPr txBox="1"/>
          <p:nvPr/>
        </p:nvSpPr>
        <p:spPr>
          <a:xfrm>
            <a:off x="4571999" y="1813385"/>
            <a:ext cx="4003614" cy="2927188"/>
          </a:xfrm>
          <a:prstGeom prst="rect">
            <a:avLst/>
          </a:prstGeom>
        </p:spPr>
        <p:txBody>
          <a:bodyPr vert="horz" lIns="91440" tIns="45720" rIns="91440" bIns="45720" rtlCol="0" anchor="ctr">
            <a:noAutofit/>
          </a:bodyPr>
          <a:lstStyle/>
          <a:p>
            <a:endParaRPr lang="es-ES" sz="2800" i="1" dirty="0"/>
          </a:p>
          <a:p>
            <a:endParaRPr lang="es-ES" sz="2800" i="1" dirty="0">
              <a:latin typeface="Baskerville"/>
              <a:cs typeface="Baskerville"/>
            </a:endParaRPr>
          </a:p>
          <a:p>
            <a:pPr marL="342900" indent="-342900" algn="just">
              <a:buFont typeface="Wingdings" charset="2"/>
              <a:buChar char="ü"/>
            </a:pPr>
            <a:r>
              <a:rPr lang="es-ES" sz="2800" dirty="0">
                <a:latin typeface="Baskerville"/>
                <a:cs typeface="Baskerville"/>
              </a:rPr>
              <a:t>Un entorno es, después de todo, un complejo sistema de mensajes que impone a los seres humanos ciertas maneras de pensar, sentir y comportarse.</a:t>
            </a:r>
          </a:p>
          <a:p>
            <a:pPr marL="342900" indent="-342900" algn="just">
              <a:buFont typeface="Wingdings" charset="2"/>
              <a:buChar char="ü"/>
            </a:pPr>
            <a:endParaRPr lang="es-ES" sz="2800" dirty="0">
              <a:latin typeface="Baskerville"/>
              <a:cs typeface="Baskerville"/>
            </a:endParaRPr>
          </a:p>
          <a:p>
            <a:pPr marL="342900" indent="-342900" algn="just">
              <a:buFont typeface="Wingdings" charset="2"/>
              <a:buChar char="ü"/>
            </a:pPr>
            <a:r>
              <a:rPr lang="es-ES" sz="2800" dirty="0">
                <a:latin typeface="Baskerville"/>
                <a:cs typeface="Baskerville"/>
              </a:rPr>
              <a:t>Estructura lo que podemos ver y decir y, por tanto, hacer.</a:t>
            </a:r>
          </a:p>
          <a:p>
            <a:pPr algn="just"/>
            <a:endParaRPr lang="es-ES" sz="2800" dirty="0">
              <a:latin typeface="Baskerville"/>
              <a:cs typeface="Baskerville"/>
            </a:endParaRPr>
          </a:p>
          <a:p>
            <a:pPr marL="342900" indent="-342900" algn="just">
              <a:buFont typeface="Wingdings" charset="2"/>
              <a:buChar char="ü"/>
            </a:pPr>
            <a:r>
              <a:rPr lang="es-ES" sz="2800" dirty="0">
                <a:latin typeface="Baskerville"/>
                <a:cs typeface="Baskerville"/>
              </a:rPr>
              <a:t>Nos asigna roles e insiste en que los interpretemos.</a:t>
            </a:r>
          </a:p>
          <a:p>
            <a:pPr>
              <a:lnSpc>
                <a:spcPct val="90000"/>
              </a:lnSpc>
              <a:spcAft>
                <a:spcPts val="600"/>
              </a:spcAft>
            </a:pPr>
            <a:r>
              <a:rPr lang="en-US" sz="2800" dirty="0">
                <a:solidFill>
                  <a:srgbClr val="000000"/>
                </a:solidFill>
              </a:rPr>
              <a:t>			</a:t>
            </a:r>
          </a:p>
        </p:txBody>
      </p:sp>
      <p:pic>
        <p:nvPicPr>
          <p:cNvPr id="7" name="Imagen 6" descr="600120_473991469295508_1817207869_n.jpg">
            <a:extLst>
              <a:ext uri="{FF2B5EF4-FFF2-40B4-BE49-F238E27FC236}">
                <a16:creationId xmlns:a16="http://schemas.microsoft.com/office/drawing/2014/main" id="{9994C9A0-FD2C-AC4D-A6DE-CD853A3CA9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070" y="2375557"/>
            <a:ext cx="2888730" cy="2888730"/>
          </a:xfrm>
          <a:prstGeom prst="rect">
            <a:avLst/>
          </a:prstGeom>
        </p:spPr>
      </p:pic>
    </p:spTree>
    <p:extLst>
      <p:ext uri="{BB962C8B-B14F-4D97-AF65-F5344CB8AC3E}">
        <p14:creationId xmlns:p14="http://schemas.microsoft.com/office/powerpoint/2010/main" val="3361861352"/>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descr="logo udl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935"/>
            <a:ext cx="2134079" cy="1148679"/>
          </a:xfrm>
          <a:prstGeom prst="rect">
            <a:avLst/>
          </a:prstGeom>
        </p:spPr>
      </p:pic>
      <p:sp>
        <p:nvSpPr>
          <p:cNvPr id="2" name="CuadroTexto 1"/>
          <p:cNvSpPr txBox="1"/>
          <p:nvPr/>
        </p:nvSpPr>
        <p:spPr>
          <a:xfrm>
            <a:off x="3623733" y="417492"/>
            <a:ext cx="5215466" cy="954107"/>
          </a:xfrm>
          <a:prstGeom prst="rect">
            <a:avLst/>
          </a:prstGeom>
          <a:noFill/>
        </p:spPr>
        <p:txBody>
          <a:bodyPr wrap="square" rtlCol="0">
            <a:spAutoFit/>
          </a:bodyPr>
          <a:lstStyle/>
          <a:p>
            <a:r>
              <a:rPr lang="es-EC" sz="3200" dirty="0">
                <a:solidFill>
                  <a:schemeClr val="bg1">
                    <a:lumMod val="50000"/>
                  </a:schemeClr>
                </a:solidFill>
                <a:latin typeface="Baskerville"/>
                <a:cs typeface="Baskerville"/>
              </a:rPr>
              <a:t>3. Media Ecology</a:t>
            </a:r>
          </a:p>
          <a:p>
            <a:pPr algn="just"/>
            <a:endParaRPr lang="es-EC" sz="2400" i="1" dirty="0">
              <a:solidFill>
                <a:srgbClr val="800000"/>
              </a:solidFill>
              <a:latin typeface="Baskerville"/>
              <a:cs typeface="Baskerville"/>
            </a:endParaRP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
        <p:nvSpPr>
          <p:cNvPr id="4" name="Rectángulo 3"/>
          <p:cNvSpPr/>
          <p:nvPr/>
        </p:nvSpPr>
        <p:spPr>
          <a:xfrm>
            <a:off x="491067" y="1098403"/>
            <a:ext cx="5537200" cy="3416320"/>
          </a:xfrm>
          <a:prstGeom prst="rect">
            <a:avLst/>
          </a:prstGeom>
        </p:spPr>
        <p:txBody>
          <a:bodyPr wrap="square">
            <a:spAutoFit/>
          </a:bodyPr>
          <a:lstStyle/>
          <a:p>
            <a:pPr marL="342900" indent="-342900" algn="just">
              <a:buFont typeface="Wingdings" charset="2"/>
              <a:buChar char="ü"/>
            </a:pPr>
            <a:endParaRPr lang="es-ES" i="1" dirty="0">
              <a:latin typeface="Baskerville"/>
              <a:cs typeface="Baskerville"/>
            </a:endParaRPr>
          </a:p>
          <a:p>
            <a:pPr algn="just"/>
            <a:endParaRPr lang="es-ES" i="1" dirty="0">
              <a:latin typeface="Baskerville"/>
              <a:cs typeface="Baskerville"/>
            </a:endParaRPr>
          </a:p>
          <a:p>
            <a:pPr marL="285750" indent="-285750" algn="just">
              <a:buFont typeface="Wingdings" charset="2"/>
              <a:buChar char="ü"/>
            </a:pPr>
            <a:r>
              <a:rPr lang="es-ES" i="1" dirty="0">
                <a:latin typeface="Baskerville"/>
                <a:cs typeface="Baskerville"/>
              </a:rPr>
              <a:t>Media </a:t>
            </a:r>
            <a:r>
              <a:rPr lang="es-ES" i="1" dirty="0" err="1">
                <a:latin typeface="Baskerville"/>
                <a:cs typeface="Baskerville"/>
              </a:rPr>
              <a:t>ecology</a:t>
            </a:r>
            <a:r>
              <a:rPr lang="es-ES" i="1" dirty="0">
                <a:latin typeface="Baskerville"/>
                <a:cs typeface="Baskerville"/>
              </a:rPr>
              <a:t> tries </a:t>
            </a:r>
            <a:r>
              <a:rPr lang="es-ES" i="1" dirty="0" err="1">
                <a:latin typeface="Baskerville"/>
                <a:cs typeface="Baskerville"/>
              </a:rPr>
              <a:t>to</a:t>
            </a:r>
            <a:r>
              <a:rPr lang="es-ES" i="1" dirty="0">
                <a:latin typeface="Baskerville"/>
                <a:cs typeface="Baskerville"/>
              </a:rPr>
              <a:t> </a:t>
            </a:r>
            <a:r>
              <a:rPr lang="es-ES" i="1" dirty="0" err="1">
                <a:latin typeface="Baskerville"/>
                <a:cs typeface="Baskerville"/>
              </a:rPr>
              <a:t>make</a:t>
            </a:r>
            <a:r>
              <a:rPr lang="es-ES" i="1" dirty="0">
                <a:latin typeface="Baskerville"/>
                <a:cs typeface="Baskerville"/>
              </a:rPr>
              <a:t> </a:t>
            </a:r>
            <a:r>
              <a:rPr lang="es-ES" i="1" dirty="0" err="1">
                <a:latin typeface="Baskerville"/>
                <a:cs typeface="Baskerville"/>
              </a:rPr>
              <a:t>these</a:t>
            </a:r>
            <a:r>
              <a:rPr lang="es-ES" i="1" dirty="0">
                <a:latin typeface="Baskerville"/>
                <a:cs typeface="Baskerville"/>
              </a:rPr>
              <a:t> </a:t>
            </a:r>
            <a:r>
              <a:rPr lang="es-ES" i="1" dirty="0" err="1">
                <a:latin typeface="Baskerville"/>
                <a:cs typeface="Baskerville"/>
              </a:rPr>
              <a:t>specifications</a:t>
            </a:r>
            <a:r>
              <a:rPr lang="es-ES" i="1" dirty="0">
                <a:latin typeface="Baskerville"/>
                <a:cs typeface="Baskerville"/>
              </a:rPr>
              <a:t> </a:t>
            </a:r>
            <a:r>
              <a:rPr lang="es-ES" i="1" dirty="0" err="1">
                <a:latin typeface="Baskerville"/>
                <a:cs typeface="Baskerville"/>
              </a:rPr>
              <a:t>explicit</a:t>
            </a:r>
            <a:r>
              <a:rPr lang="es-ES" i="1" dirty="0">
                <a:latin typeface="Baskerville"/>
                <a:cs typeface="Baskerville"/>
              </a:rPr>
              <a:t>.</a:t>
            </a:r>
          </a:p>
          <a:p>
            <a:pPr marL="285750" indent="-285750" algn="just">
              <a:buFont typeface="Wingdings" charset="2"/>
              <a:buChar char="ü"/>
            </a:pPr>
            <a:endParaRPr lang="es-ES" i="1" dirty="0">
              <a:latin typeface="Baskerville"/>
              <a:cs typeface="Baskerville"/>
            </a:endParaRPr>
          </a:p>
          <a:p>
            <a:pPr marL="285750" indent="-285750" algn="just">
              <a:buFont typeface="Wingdings" charset="2"/>
              <a:buChar char="ü"/>
            </a:pPr>
            <a:r>
              <a:rPr lang="es-ES" i="1" dirty="0" err="1">
                <a:latin typeface="Baskerville"/>
                <a:cs typeface="Baskerville"/>
              </a:rPr>
              <a:t>It</a:t>
            </a:r>
            <a:r>
              <a:rPr lang="es-ES" i="1" dirty="0">
                <a:latin typeface="Baskerville"/>
                <a:cs typeface="Baskerville"/>
              </a:rPr>
              <a:t> tries </a:t>
            </a:r>
            <a:r>
              <a:rPr lang="es-ES" i="1" dirty="0" err="1">
                <a:latin typeface="Baskerville"/>
                <a:cs typeface="Baskerville"/>
              </a:rPr>
              <a:t>to</a:t>
            </a:r>
            <a:r>
              <a:rPr lang="es-ES" i="1" dirty="0">
                <a:latin typeface="Baskerville"/>
                <a:cs typeface="Baskerville"/>
              </a:rPr>
              <a:t> </a:t>
            </a:r>
            <a:r>
              <a:rPr lang="es-ES" i="1" dirty="0" err="1">
                <a:latin typeface="Baskerville"/>
                <a:cs typeface="Baskerville"/>
              </a:rPr>
              <a:t>find</a:t>
            </a:r>
            <a:r>
              <a:rPr lang="es-ES" i="1" dirty="0">
                <a:latin typeface="Baskerville"/>
                <a:cs typeface="Baskerville"/>
              </a:rPr>
              <a:t> </a:t>
            </a:r>
            <a:r>
              <a:rPr lang="es-ES" i="1" dirty="0" err="1">
                <a:latin typeface="Baskerville"/>
                <a:cs typeface="Baskerville"/>
              </a:rPr>
              <a:t>out</a:t>
            </a:r>
            <a:r>
              <a:rPr lang="es-ES" i="1" dirty="0">
                <a:latin typeface="Baskerville"/>
                <a:cs typeface="Baskerville"/>
              </a:rPr>
              <a:t> </a:t>
            </a:r>
            <a:r>
              <a:rPr lang="es-ES" i="1" dirty="0" err="1">
                <a:latin typeface="Baskerville"/>
                <a:cs typeface="Baskerville"/>
              </a:rPr>
              <a:t>what</a:t>
            </a:r>
            <a:r>
              <a:rPr lang="es-ES" i="1" dirty="0">
                <a:latin typeface="Baskerville"/>
                <a:cs typeface="Baskerville"/>
              </a:rPr>
              <a:t> roles media </a:t>
            </a:r>
            <a:r>
              <a:rPr lang="es-ES" i="1" dirty="0" err="1">
                <a:latin typeface="Baskerville"/>
                <a:cs typeface="Baskerville"/>
              </a:rPr>
              <a:t>force</a:t>
            </a:r>
            <a:r>
              <a:rPr lang="es-ES" i="1" dirty="0">
                <a:latin typeface="Baskerville"/>
                <a:cs typeface="Baskerville"/>
              </a:rPr>
              <a:t> </a:t>
            </a:r>
            <a:r>
              <a:rPr lang="es-ES" i="1" dirty="0" err="1">
                <a:latin typeface="Baskerville"/>
                <a:cs typeface="Baskerville"/>
              </a:rPr>
              <a:t>us</a:t>
            </a:r>
            <a:r>
              <a:rPr lang="es-ES" i="1" dirty="0">
                <a:latin typeface="Baskerville"/>
                <a:cs typeface="Baskerville"/>
              </a:rPr>
              <a:t> </a:t>
            </a:r>
            <a:r>
              <a:rPr lang="es-ES" i="1" dirty="0" err="1">
                <a:latin typeface="Baskerville"/>
                <a:cs typeface="Baskerville"/>
              </a:rPr>
              <a:t>to</a:t>
            </a:r>
            <a:r>
              <a:rPr lang="es-ES" i="1" dirty="0">
                <a:latin typeface="Baskerville"/>
                <a:cs typeface="Baskerville"/>
              </a:rPr>
              <a:t> </a:t>
            </a:r>
            <a:r>
              <a:rPr lang="es-ES" i="1" dirty="0" err="1">
                <a:latin typeface="Baskerville"/>
                <a:cs typeface="Baskerville"/>
              </a:rPr>
              <a:t>play</a:t>
            </a:r>
            <a:r>
              <a:rPr lang="es-ES" i="1" dirty="0">
                <a:latin typeface="Baskerville"/>
                <a:cs typeface="Baskerville"/>
              </a:rPr>
              <a:t>, </a:t>
            </a:r>
            <a:r>
              <a:rPr lang="es-ES" i="1" dirty="0" err="1">
                <a:latin typeface="Baskerville"/>
                <a:cs typeface="Baskerville"/>
              </a:rPr>
              <a:t>how</a:t>
            </a:r>
            <a:r>
              <a:rPr lang="es-ES" i="1" dirty="0">
                <a:latin typeface="Baskerville"/>
                <a:cs typeface="Baskerville"/>
              </a:rPr>
              <a:t> media </a:t>
            </a:r>
            <a:r>
              <a:rPr lang="es-ES" i="1" dirty="0" err="1">
                <a:latin typeface="Baskerville"/>
                <a:cs typeface="Baskerville"/>
              </a:rPr>
              <a:t>structure</a:t>
            </a:r>
            <a:r>
              <a:rPr lang="es-ES" i="1" dirty="0">
                <a:latin typeface="Baskerville"/>
                <a:cs typeface="Baskerville"/>
              </a:rPr>
              <a:t> </a:t>
            </a:r>
            <a:r>
              <a:rPr lang="es-ES" i="1" dirty="0" err="1">
                <a:latin typeface="Baskerville"/>
                <a:cs typeface="Baskerville"/>
              </a:rPr>
              <a:t>what</a:t>
            </a:r>
            <a:r>
              <a:rPr lang="es-ES" i="1" dirty="0">
                <a:latin typeface="Baskerville"/>
                <a:cs typeface="Baskerville"/>
              </a:rPr>
              <a:t> </a:t>
            </a:r>
            <a:r>
              <a:rPr lang="es-ES" i="1" dirty="0" err="1">
                <a:latin typeface="Baskerville"/>
                <a:cs typeface="Baskerville"/>
              </a:rPr>
              <a:t>we</a:t>
            </a:r>
            <a:r>
              <a:rPr lang="es-ES" i="1" dirty="0">
                <a:latin typeface="Baskerville"/>
                <a:cs typeface="Baskerville"/>
              </a:rPr>
              <a:t> are </a:t>
            </a:r>
            <a:r>
              <a:rPr lang="es-ES" i="1" dirty="0" err="1">
                <a:latin typeface="Baskerville"/>
                <a:cs typeface="Baskerville"/>
              </a:rPr>
              <a:t>seeing</a:t>
            </a:r>
            <a:r>
              <a:rPr lang="es-ES" i="1" dirty="0">
                <a:latin typeface="Baskerville"/>
                <a:cs typeface="Baskerville"/>
              </a:rPr>
              <a:t>, </a:t>
            </a:r>
            <a:r>
              <a:rPr lang="es-ES" i="1" dirty="0" err="1">
                <a:latin typeface="Baskerville"/>
                <a:cs typeface="Baskerville"/>
              </a:rPr>
              <a:t>why</a:t>
            </a:r>
            <a:r>
              <a:rPr lang="es-ES" i="1" dirty="0">
                <a:latin typeface="Baskerville"/>
                <a:cs typeface="Baskerville"/>
              </a:rPr>
              <a:t> media </a:t>
            </a:r>
            <a:r>
              <a:rPr lang="es-ES" i="1" dirty="0" err="1">
                <a:latin typeface="Baskerville"/>
                <a:cs typeface="Baskerville"/>
              </a:rPr>
              <a:t>make</a:t>
            </a:r>
            <a:r>
              <a:rPr lang="es-ES" i="1" dirty="0">
                <a:latin typeface="Baskerville"/>
                <a:cs typeface="Baskerville"/>
              </a:rPr>
              <a:t> </a:t>
            </a:r>
            <a:r>
              <a:rPr lang="es-ES" i="1" dirty="0" err="1">
                <a:latin typeface="Baskerville"/>
                <a:cs typeface="Baskerville"/>
              </a:rPr>
              <a:t>us</a:t>
            </a:r>
            <a:r>
              <a:rPr lang="es-ES" i="1" dirty="0">
                <a:latin typeface="Baskerville"/>
                <a:cs typeface="Baskerville"/>
              </a:rPr>
              <a:t> </a:t>
            </a:r>
            <a:r>
              <a:rPr lang="es-ES" i="1" dirty="0" err="1">
                <a:latin typeface="Baskerville"/>
                <a:cs typeface="Baskerville"/>
              </a:rPr>
              <a:t>feel</a:t>
            </a:r>
            <a:r>
              <a:rPr lang="es-ES" i="1" dirty="0">
                <a:latin typeface="Baskerville"/>
                <a:cs typeface="Baskerville"/>
              </a:rPr>
              <a:t> and </a:t>
            </a:r>
            <a:r>
              <a:rPr lang="es-ES" i="1" dirty="0" err="1">
                <a:latin typeface="Baskerville"/>
                <a:cs typeface="Baskerville"/>
              </a:rPr>
              <a:t>act</a:t>
            </a:r>
            <a:r>
              <a:rPr lang="es-ES" i="1" dirty="0">
                <a:latin typeface="Baskerville"/>
                <a:cs typeface="Baskerville"/>
              </a:rPr>
              <a:t> as </a:t>
            </a:r>
            <a:r>
              <a:rPr lang="es-ES" i="1" dirty="0" err="1">
                <a:latin typeface="Baskerville"/>
                <a:cs typeface="Baskerville"/>
              </a:rPr>
              <a:t>we</a:t>
            </a:r>
            <a:r>
              <a:rPr lang="es-ES" i="1" dirty="0">
                <a:latin typeface="Baskerville"/>
                <a:cs typeface="Baskerville"/>
              </a:rPr>
              <a:t> do.</a:t>
            </a:r>
          </a:p>
          <a:p>
            <a:pPr marL="285750" indent="-285750" algn="just">
              <a:buFont typeface="Wingdings" charset="2"/>
              <a:buChar char="ü"/>
            </a:pPr>
            <a:endParaRPr lang="es-ES" i="1" dirty="0">
              <a:latin typeface="Baskerville"/>
              <a:cs typeface="Baskerville"/>
            </a:endParaRPr>
          </a:p>
          <a:p>
            <a:pPr marL="285750" indent="-285750" algn="just">
              <a:buFont typeface="Wingdings" charset="2"/>
              <a:buChar char="ü"/>
            </a:pPr>
            <a:r>
              <a:rPr lang="es-ES" i="1" dirty="0">
                <a:latin typeface="Baskerville"/>
                <a:cs typeface="Baskerville"/>
              </a:rPr>
              <a:t>Media </a:t>
            </a:r>
            <a:r>
              <a:rPr lang="es-ES" i="1" dirty="0" err="1">
                <a:latin typeface="Baskerville"/>
                <a:cs typeface="Baskerville"/>
              </a:rPr>
              <a:t>ecology</a:t>
            </a:r>
            <a:r>
              <a:rPr lang="es-ES" i="1" dirty="0">
                <a:latin typeface="Baskerville"/>
                <a:cs typeface="Baskerville"/>
              </a:rPr>
              <a:t> </a:t>
            </a:r>
            <a:r>
              <a:rPr lang="es-ES" i="1" dirty="0" err="1">
                <a:latin typeface="Baskerville"/>
                <a:cs typeface="Baskerville"/>
              </a:rPr>
              <a:t>is</a:t>
            </a:r>
            <a:r>
              <a:rPr lang="es-ES" i="1" dirty="0">
                <a:latin typeface="Baskerville"/>
                <a:cs typeface="Baskerville"/>
              </a:rPr>
              <a:t> </a:t>
            </a:r>
            <a:r>
              <a:rPr lang="es-ES" i="1" dirty="0" err="1">
                <a:latin typeface="Baskerville"/>
                <a:cs typeface="Baskerville"/>
              </a:rPr>
              <a:t>the</a:t>
            </a:r>
            <a:r>
              <a:rPr lang="es-ES" i="1" dirty="0">
                <a:latin typeface="Baskerville"/>
                <a:cs typeface="Baskerville"/>
              </a:rPr>
              <a:t> </a:t>
            </a:r>
            <a:r>
              <a:rPr lang="es-ES" i="1" dirty="0" err="1">
                <a:latin typeface="Baskerville"/>
                <a:cs typeface="Baskerville"/>
              </a:rPr>
              <a:t>study</a:t>
            </a:r>
            <a:r>
              <a:rPr lang="es-ES" i="1" dirty="0">
                <a:latin typeface="Baskerville"/>
                <a:cs typeface="Baskerville"/>
              </a:rPr>
              <a:t> of media as </a:t>
            </a:r>
            <a:r>
              <a:rPr lang="es-ES" i="1" dirty="0" err="1">
                <a:latin typeface="Baskerville"/>
                <a:cs typeface="Baskerville"/>
              </a:rPr>
              <a:t>environments</a:t>
            </a:r>
            <a:r>
              <a:rPr lang="es-ES" i="1" dirty="0">
                <a:latin typeface="Baskerville"/>
                <a:cs typeface="Baskerville"/>
              </a:rPr>
              <a:t>.</a:t>
            </a:r>
          </a:p>
          <a:p>
            <a:endParaRPr lang="es-ES" i="1" dirty="0">
              <a:solidFill>
                <a:srgbClr val="800000"/>
              </a:solidFill>
              <a:latin typeface="Baskerville"/>
              <a:cs typeface="Baskerville"/>
            </a:endParaRPr>
          </a:p>
          <a:p>
            <a:endParaRPr lang="es-ES" dirty="0">
              <a:solidFill>
                <a:srgbClr val="800000"/>
              </a:solidFill>
              <a:latin typeface="Baskerville"/>
              <a:cs typeface="Baskerville"/>
            </a:endParaRPr>
          </a:p>
          <a:p>
            <a:endParaRPr lang="es-ES" i="1" dirty="0"/>
          </a:p>
        </p:txBody>
      </p:sp>
      <p:pic>
        <p:nvPicPr>
          <p:cNvPr id="6" name="Imagen 5" descr="Technological+change+is+not+additive.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3621825"/>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6" name="Freeform: Shape 8">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629586"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58D44E42-C462-4105-BC86-FE75B4E3C4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518115"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agen 3" descr="medio-mensaj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180" y="464316"/>
            <a:ext cx="3078957" cy="4463576"/>
          </a:xfrm>
          <a:prstGeom prst="rect">
            <a:avLst/>
          </a:prstGeom>
        </p:spPr>
      </p:pic>
      <p:sp>
        <p:nvSpPr>
          <p:cNvPr id="2" name="CuadroTexto 1"/>
          <p:cNvSpPr txBox="1"/>
          <p:nvPr/>
        </p:nvSpPr>
        <p:spPr>
          <a:xfrm>
            <a:off x="4902766" y="1201678"/>
            <a:ext cx="3704786" cy="4662674"/>
          </a:xfrm>
          <a:prstGeom prst="rect">
            <a:avLst/>
          </a:prstGeom>
        </p:spPr>
        <p:txBody>
          <a:bodyPr vert="horz" lIns="91440" tIns="45720" rIns="91440" bIns="45720" rtlCol="0" anchor="t">
            <a:normAutofit fontScale="92500" lnSpcReduction="10000"/>
          </a:bodyPr>
          <a:lstStyle/>
          <a:p>
            <a:pPr>
              <a:lnSpc>
                <a:spcPct val="90000"/>
              </a:lnSpc>
              <a:spcAft>
                <a:spcPts val="600"/>
              </a:spcAft>
            </a:pPr>
            <a:endParaRPr lang="en-US" sz="2400" dirty="0"/>
          </a:p>
          <a:p>
            <a:pPr>
              <a:lnSpc>
                <a:spcPct val="90000"/>
              </a:lnSpc>
              <a:spcAft>
                <a:spcPts val="600"/>
              </a:spcAft>
            </a:pPr>
            <a:r>
              <a:rPr lang="en-US" sz="2400" b="1" dirty="0"/>
              <a:t>La </a:t>
            </a:r>
            <a:r>
              <a:rPr lang="en-US" sz="2400" b="1" dirty="0" err="1"/>
              <a:t>tecnología</a:t>
            </a:r>
            <a:r>
              <a:rPr lang="en-US" sz="2400" b="1" dirty="0"/>
              <a:t> </a:t>
            </a:r>
            <a:r>
              <a:rPr lang="en-US" sz="2400" b="1" dirty="0" err="1"/>
              <a:t>como</a:t>
            </a:r>
            <a:r>
              <a:rPr lang="en-US" sz="2400" b="1" dirty="0"/>
              <a:t> </a:t>
            </a:r>
            <a:r>
              <a:rPr lang="en-US" sz="2400" b="1" dirty="0" err="1"/>
              <a:t>extensiones</a:t>
            </a:r>
            <a:r>
              <a:rPr lang="en-US" sz="2400" b="1" dirty="0"/>
              <a:t> del </a:t>
            </a:r>
            <a:r>
              <a:rPr lang="en-US" sz="2400" b="1" dirty="0" err="1"/>
              <a:t>cuerpo</a:t>
            </a:r>
            <a:r>
              <a:rPr lang="en-US" sz="2400" b="1" dirty="0"/>
              <a:t> y </a:t>
            </a:r>
            <a:r>
              <a:rPr lang="en-US" sz="2400" b="1" dirty="0" err="1"/>
              <a:t>los</a:t>
            </a:r>
            <a:r>
              <a:rPr lang="en-US" sz="2400" b="1" dirty="0"/>
              <a:t> </a:t>
            </a:r>
            <a:r>
              <a:rPr lang="en-US" sz="2400" b="1" dirty="0" err="1"/>
              <a:t>medios</a:t>
            </a:r>
            <a:r>
              <a:rPr lang="en-US" sz="2400" b="1" dirty="0"/>
              <a:t> de </a:t>
            </a:r>
            <a:r>
              <a:rPr lang="en-US" sz="2400" b="1" dirty="0" err="1"/>
              <a:t>comunicación</a:t>
            </a:r>
            <a:r>
              <a:rPr lang="en-US" sz="2400" b="1" dirty="0"/>
              <a:t> </a:t>
            </a:r>
            <a:r>
              <a:rPr lang="en-US" sz="2400" b="1" dirty="0" err="1"/>
              <a:t>como</a:t>
            </a:r>
            <a:r>
              <a:rPr lang="en-US" sz="2400" b="1" dirty="0"/>
              <a:t> </a:t>
            </a:r>
            <a:r>
              <a:rPr lang="en-US" sz="2400" b="1" dirty="0" err="1"/>
              <a:t>extensiones</a:t>
            </a:r>
            <a:r>
              <a:rPr lang="en-US" sz="2400" b="1" dirty="0"/>
              <a:t> de la </a:t>
            </a:r>
            <a:r>
              <a:rPr lang="en-US" sz="2400" b="1" dirty="0" err="1"/>
              <a:t>psique</a:t>
            </a:r>
            <a:endParaRPr lang="en-US" sz="2400" b="1" dirty="0"/>
          </a:p>
          <a:p>
            <a:pPr>
              <a:lnSpc>
                <a:spcPct val="90000"/>
              </a:lnSpc>
              <a:spcAft>
                <a:spcPts val="600"/>
              </a:spcAft>
            </a:pPr>
            <a:endParaRPr lang="en-US" sz="2400" dirty="0"/>
          </a:p>
          <a:p>
            <a:pPr marL="114300">
              <a:lnSpc>
                <a:spcPct val="90000"/>
              </a:lnSpc>
              <a:spcAft>
                <a:spcPts val="600"/>
              </a:spcAft>
            </a:pPr>
            <a:r>
              <a:rPr lang="en-US" sz="2400" dirty="0"/>
              <a:t>Las </a:t>
            </a:r>
            <a:r>
              <a:rPr lang="en-US" sz="2400" dirty="0" err="1"/>
              <a:t>tecnologías</a:t>
            </a:r>
            <a:r>
              <a:rPr lang="en-US" sz="2400" dirty="0"/>
              <a:t> y </a:t>
            </a:r>
            <a:r>
              <a:rPr lang="en-US" sz="2400" dirty="0" err="1"/>
              <a:t>los</a:t>
            </a:r>
            <a:r>
              <a:rPr lang="en-US" sz="2400" dirty="0"/>
              <a:t> </a:t>
            </a:r>
            <a:r>
              <a:rPr lang="en-US" sz="2400" dirty="0" err="1"/>
              <a:t>medios</a:t>
            </a:r>
            <a:r>
              <a:rPr lang="en-US" sz="2400" dirty="0"/>
              <a:t> </a:t>
            </a:r>
            <a:r>
              <a:rPr lang="en-US" sz="2400" dirty="0" err="1"/>
              <a:t>mejoran</a:t>
            </a:r>
            <a:r>
              <a:rPr lang="en-US" sz="2400" dirty="0"/>
              <a:t> las </a:t>
            </a:r>
            <a:r>
              <a:rPr lang="en-US" sz="2400" dirty="0" err="1"/>
              <a:t>funciones</a:t>
            </a:r>
            <a:r>
              <a:rPr lang="en-US" sz="2400" dirty="0"/>
              <a:t> </a:t>
            </a:r>
            <a:r>
              <a:rPr lang="en-US" sz="2400" dirty="0" err="1"/>
              <a:t>humanas</a:t>
            </a:r>
            <a:r>
              <a:rPr lang="en-US" sz="2400" dirty="0"/>
              <a:t>. Las </a:t>
            </a:r>
            <a:r>
              <a:rPr lang="en-US" sz="2400" dirty="0" err="1"/>
              <a:t>tecnologías</a:t>
            </a:r>
            <a:r>
              <a:rPr lang="en-US" sz="2400" dirty="0"/>
              <a:t> </a:t>
            </a:r>
            <a:r>
              <a:rPr lang="en-US" sz="2400" dirty="0" err="1"/>
              <a:t>mecánicas</a:t>
            </a:r>
            <a:r>
              <a:rPr lang="en-US" sz="2400" dirty="0"/>
              <a:t> </a:t>
            </a:r>
            <a:r>
              <a:rPr lang="en-US" sz="2400" dirty="0" err="1"/>
              <a:t>sirven</a:t>
            </a:r>
            <a:r>
              <a:rPr lang="en-US" sz="2400" dirty="0"/>
              <a:t> para extender </a:t>
            </a:r>
            <a:r>
              <a:rPr lang="en-US" sz="2400" dirty="0" err="1"/>
              <a:t>nuestros</a:t>
            </a:r>
            <a:r>
              <a:rPr lang="en-US" sz="2400" dirty="0"/>
              <a:t> </a:t>
            </a:r>
            <a:r>
              <a:rPr lang="en-US" sz="2400" dirty="0" err="1"/>
              <a:t>cuerpos</a:t>
            </a:r>
            <a:r>
              <a:rPr lang="en-US" sz="2400" dirty="0"/>
              <a:t> </a:t>
            </a:r>
            <a:r>
              <a:rPr lang="en-US" sz="2400" dirty="0" err="1"/>
              <a:t>físicos</a:t>
            </a:r>
            <a:r>
              <a:rPr lang="en-US" sz="2400" dirty="0"/>
              <a:t>, </a:t>
            </a:r>
            <a:r>
              <a:rPr lang="en-US" sz="2400" dirty="0" err="1"/>
              <a:t>mientras</a:t>
            </a:r>
            <a:r>
              <a:rPr lang="en-US" sz="2400" dirty="0"/>
              <a:t> que </a:t>
            </a:r>
            <a:r>
              <a:rPr lang="en-US" sz="2400" dirty="0" err="1"/>
              <a:t>los</a:t>
            </a:r>
            <a:r>
              <a:rPr lang="en-US" sz="2400" dirty="0"/>
              <a:t> </a:t>
            </a:r>
            <a:r>
              <a:rPr lang="en-US" sz="2400" dirty="0" err="1"/>
              <a:t>medios</a:t>
            </a:r>
            <a:r>
              <a:rPr lang="en-US" sz="2400" dirty="0"/>
              <a:t> de </a:t>
            </a:r>
            <a:r>
              <a:rPr lang="en-US" sz="2400" dirty="0" err="1"/>
              <a:t>comunicación</a:t>
            </a:r>
            <a:r>
              <a:rPr lang="en-US" sz="2400" dirty="0"/>
              <a:t> </a:t>
            </a:r>
            <a:r>
              <a:rPr lang="en-US" sz="2400" dirty="0" err="1"/>
              <a:t>extienden</a:t>
            </a:r>
            <a:r>
              <a:rPr lang="en-US" sz="2400" dirty="0"/>
              <a:t> </a:t>
            </a:r>
            <a:r>
              <a:rPr lang="en-US" sz="2400" dirty="0" err="1"/>
              <a:t>nuestra</a:t>
            </a:r>
            <a:r>
              <a:rPr lang="en-US" sz="2400" dirty="0"/>
              <a:t> </a:t>
            </a:r>
            <a:r>
              <a:rPr lang="en-US" sz="2400" dirty="0" err="1"/>
              <a:t>psique</a:t>
            </a:r>
            <a:r>
              <a:rPr lang="en-US" sz="2400" dirty="0"/>
              <a:t> o </a:t>
            </a:r>
            <a:r>
              <a:rPr lang="en-US" sz="2400" dirty="0" err="1"/>
              <a:t>sistemas</a:t>
            </a:r>
            <a:r>
              <a:rPr lang="en-US" sz="2400" dirty="0"/>
              <a:t> </a:t>
            </a:r>
            <a:r>
              <a:rPr lang="en-US" sz="2400" dirty="0" err="1"/>
              <a:t>nerviosos</a:t>
            </a:r>
            <a:r>
              <a:rPr lang="en-US" sz="2400" dirty="0"/>
              <a:t>.</a:t>
            </a:r>
          </a:p>
          <a:p>
            <a:pPr indent="-228600">
              <a:lnSpc>
                <a:spcPct val="90000"/>
              </a:lnSpc>
              <a:spcAft>
                <a:spcPts val="600"/>
              </a:spcAft>
              <a:buFont typeface="Arial" panose="020B0604020202020204" pitchFamily="34" charset="0"/>
              <a:buChar char="•"/>
            </a:pPr>
            <a:endParaRPr lang="en-US" sz="1600" dirty="0"/>
          </a:p>
        </p:txBody>
      </p:sp>
    </p:spTree>
    <p:extLst>
      <p:ext uri="{BB962C8B-B14F-4D97-AF65-F5344CB8AC3E}">
        <p14:creationId xmlns:p14="http://schemas.microsoft.com/office/powerpoint/2010/main" val="302981381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CuadroTexto 1"/>
          <p:cNvSpPr txBox="1"/>
          <p:nvPr/>
        </p:nvSpPr>
        <p:spPr>
          <a:xfrm>
            <a:off x="294440" y="1419669"/>
            <a:ext cx="4245810" cy="4410631"/>
          </a:xfrm>
          <a:prstGeom prst="rect">
            <a:avLst/>
          </a:prstGeom>
        </p:spPr>
        <p:txBody>
          <a:bodyPr vert="horz" lIns="91440" tIns="45720" rIns="91440" bIns="45720" rtlCol="0" anchor="t">
            <a:noAutofit/>
          </a:bodyPr>
          <a:lstStyle/>
          <a:p>
            <a:pPr marL="285750" indent="-285750">
              <a:lnSpc>
                <a:spcPct val="90000"/>
              </a:lnSpc>
              <a:spcAft>
                <a:spcPts val="600"/>
              </a:spcAft>
              <a:buFont typeface="Arial" panose="020B0604020202020204" pitchFamily="34" charset="0"/>
              <a:buChar char="•"/>
            </a:pPr>
            <a:endParaRPr lang="en-US" sz="2800" dirty="0"/>
          </a:p>
          <a:p>
            <a:pPr>
              <a:lnSpc>
                <a:spcPct val="90000"/>
              </a:lnSpc>
              <a:spcAft>
                <a:spcPts val="600"/>
              </a:spcAft>
            </a:pPr>
            <a:r>
              <a:rPr lang="en-US" sz="2800" dirty="0"/>
              <a:t>"El </a:t>
            </a:r>
            <a:r>
              <a:rPr lang="en-US" sz="2800" dirty="0" err="1"/>
              <a:t>mensaje</a:t>
            </a:r>
            <a:r>
              <a:rPr lang="en-US" sz="2800" dirty="0"/>
              <a:t> de </a:t>
            </a:r>
            <a:r>
              <a:rPr lang="en-US" sz="2800" dirty="0" err="1"/>
              <a:t>cualquier</a:t>
            </a:r>
            <a:r>
              <a:rPr lang="en-US" sz="2800" dirty="0"/>
              <a:t> medio o </a:t>
            </a:r>
            <a:r>
              <a:rPr lang="en-US" sz="2800" dirty="0" err="1"/>
              <a:t>tecnología</a:t>
            </a:r>
            <a:r>
              <a:rPr lang="en-US" sz="2800" dirty="0"/>
              <a:t> </a:t>
            </a:r>
            <a:r>
              <a:rPr lang="en-US" sz="2800" dirty="0" err="1"/>
              <a:t>es</a:t>
            </a:r>
            <a:r>
              <a:rPr lang="en-US" sz="2800" dirty="0"/>
              <a:t> el </a:t>
            </a:r>
            <a:r>
              <a:rPr lang="en-US" sz="2800" dirty="0" err="1"/>
              <a:t>cambio</a:t>
            </a:r>
            <a:r>
              <a:rPr lang="en-US" sz="2800" dirty="0"/>
              <a:t> de </a:t>
            </a:r>
            <a:r>
              <a:rPr lang="en-US" sz="2800" dirty="0" err="1"/>
              <a:t>escala</a:t>
            </a:r>
            <a:r>
              <a:rPr lang="en-US" sz="2800" dirty="0"/>
              <a:t> o </a:t>
            </a:r>
            <a:r>
              <a:rPr lang="en-US" sz="2800" dirty="0" err="1"/>
              <a:t>ritmo</a:t>
            </a:r>
            <a:r>
              <a:rPr lang="en-US" sz="2800" dirty="0"/>
              <a:t> o </a:t>
            </a:r>
            <a:r>
              <a:rPr lang="en-US" sz="2800" dirty="0" err="1"/>
              <a:t>patrón</a:t>
            </a:r>
            <a:r>
              <a:rPr lang="en-US" sz="2800" dirty="0"/>
              <a:t> que introduce </a:t>
            </a:r>
            <a:r>
              <a:rPr lang="en-US" sz="2800" dirty="0" err="1"/>
              <a:t>en</a:t>
            </a:r>
            <a:r>
              <a:rPr lang="en-US" sz="2800" dirty="0"/>
              <a:t> </a:t>
            </a:r>
            <a:r>
              <a:rPr lang="en-US" sz="2800" dirty="0" err="1"/>
              <a:t>los</a:t>
            </a:r>
            <a:r>
              <a:rPr lang="en-US" sz="2800" dirty="0"/>
              <a:t> </a:t>
            </a:r>
            <a:r>
              <a:rPr lang="en-US" sz="2800" dirty="0" err="1"/>
              <a:t>asuntos</a:t>
            </a:r>
            <a:r>
              <a:rPr lang="en-US" sz="2800" dirty="0"/>
              <a:t> </a:t>
            </a:r>
            <a:r>
              <a:rPr lang="en-US" sz="2800" dirty="0" err="1"/>
              <a:t>humanos</a:t>
            </a:r>
            <a:r>
              <a:rPr lang="en-US" sz="2800" dirty="0"/>
              <a:t>".</a:t>
            </a:r>
          </a:p>
          <a:p>
            <a:pPr marL="285750" indent="-285750">
              <a:lnSpc>
                <a:spcPct val="90000"/>
              </a:lnSpc>
              <a:spcAft>
                <a:spcPts val="600"/>
              </a:spcAft>
              <a:buFont typeface="Arial" panose="020B0604020202020204" pitchFamily="34" charset="0"/>
              <a:buChar char="•"/>
            </a:pPr>
            <a:endParaRPr lang="en-US" sz="2800" dirty="0"/>
          </a:p>
          <a:p>
            <a:pPr>
              <a:lnSpc>
                <a:spcPct val="90000"/>
              </a:lnSpc>
              <a:spcAft>
                <a:spcPts val="600"/>
              </a:spcAft>
            </a:pPr>
            <a:r>
              <a:rPr lang="en-US" sz="2800" dirty="0"/>
              <a:t>El medio </a:t>
            </a:r>
            <a:r>
              <a:rPr lang="en-US" sz="2800" dirty="0" err="1"/>
              <a:t>es</a:t>
            </a:r>
            <a:r>
              <a:rPr lang="en-US" sz="2800" dirty="0"/>
              <a:t> el </a:t>
            </a:r>
            <a:r>
              <a:rPr lang="en-US" sz="2800" dirty="0" err="1"/>
              <a:t>mensaje</a:t>
            </a:r>
            <a:r>
              <a:rPr lang="en-US" sz="2800" dirty="0"/>
              <a:t> </a:t>
            </a:r>
            <a:r>
              <a:rPr lang="en-US" sz="2800" dirty="0" err="1"/>
              <a:t>también</a:t>
            </a:r>
            <a:r>
              <a:rPr lang="en-US" sz="2800" dirty="0"/>
              <a:t> </a:t>
            </a:r>
            <a:r>
              <a:rPr lang="en-US" sz="2800" dirty="0" err="1"/>
              <a:t>supone</a:t>
            </a:r>
            <a:r>
              <a:rPr lang="en-US" sz="2800" dirty="0"/>
              <a:t> que un medio </a:t>
            </a:r>
            <a:r>
              <a:rPr lang="en-US" sz="2800" dirty="0" err="1"/>
              <a:t>transforma</a:t>
            </a:r>
            <a:r>
              <a:rPr lang="en-US" sz="2800" dirty="0"/>
              <a:t> </a:t>
            </a:r>
            <a:r>
              <a:rPr lang="en-US" sz="2800" dirty="0" err="1"/>
              <a:t>su</a:t>
            </a:r>
            <a:r>
              <a:rPr lang="en-US" sz="2800" dirty="0"/>
              <a:t> </a:t>
            </a:r>
            <a:r>
              <a:rPr lang="en-US" sz="2800" dirty="0" err="1"/>
              <a:t>mensaje</a:t>
            </a:r>
            <a:r>
              <a:rPr lang="en-US" sz="2800" dirty="0"/>
              <a:t> o </a:t>
            </a:r>
            <a:r>
              <a:rPr lang="en-US" sz="2800" dirty="0" err="1"/>
              <a:t>contenido</a:t>
            </a:r>
            <a:r>
              <a:rPr lang="en-US" sz="2800" dirty="0"/>
              <a:t>.</a:t>
            </a:r>
          </a:p>
        </p:txBody>
      </p:sp>
      <p:sp>
        <p:nvSpPr>
          <p:cNvPr id="23" name="Freeform: Shape 22">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40250" y="0"/>
            <a:ext cx="4603750" cy="4793391"/>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3" name="Imagen 2" descr="descarga.png"/>
          <p:cNvPicPr>
            <a:picLocks noChangeAspect="1"/>
          </p:cNvPicPr>
          <p:nvPr/>
        </p:nvPicPr>
        <p:blipFill rotWithShape="1">
          <a:blip r:embed="rId3">
            <a:extLst>
              <a:ext uri="{28A0092B-C50C-407E-A947-70E740481C1C}">
                <a14:useLocalDpi xmlns:a14="http://schemas.microsoft.com/office/drawing/2010/main" val="0"/>
              </a:ext>
            </a:extLst>
          </a:blip>
          <a:srcRect l="25221" r="8130" b="1"/>
          <a:stretch/>
        </p:blipFill>
        <p:spPr>
          <a:xfrm>
            <a:off x="4677611" y="1505"/>
            <a:ext cx="4466389" cy="4641275"/>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34276700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6129"/>
            <a:ext cx="4851603" cy="5925741"/>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6" name="Picture 15">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13200"/>
          <a:stretch/>
        </p:blipFill>
        <p:spPr>
          <a:xfrm>
            <a:off x="0" y="466129"/>
            <a:ext cx="9144000" cy="5925741"/>
          </a:xfrm>
          <a:prstGeom prst="rect">
            <a:avLst/>
          </a:prstGeom>
        </p:spPr>
      </p:pic>
      <p:sp>
        <p:nvSpPr>
          <p:cNvPr id="18"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86286"/>
            <a:ext cx="4320692" cy="4666770"/>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4" name="Imagen 3" descr="la-aldea-global-1-728.jpg"/>
          <p:cNvPicPr>
            <a:picLocks noChangeAspect="1"/>
          </p:cNvPicPr>
          <p:nvPr/>
        </p:nvPicPr>
        <p:blipFill rotWithShape="1">
          <a:blip r:embed="rId4">
            <a:alphaModFix/>
            <a:extLst>
              <a:ext uri="{28A0092B-C50C-407E-A947-70E740481C1C}">
                <a14:useLocalDpi xmlns:a14="http://schemas.microsoft.com/office/drawing/2010/main" val="0"/>
              </a:ext>
            </a:extLst>
          </a:blip>
          <a:srcRect l="13104" r="15241" b="3"/>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2" name="CuadroTexto 1"/>
          <p:cNvSpPr txBox="1"/>
          <p:nvPr/>
        </p:nvSpPr>
        <p:spPr>
          <a:xfrm>
            <a:off x="5131209" y="1893224"/>
            <a:ext cx="3733184" cy="2729467"/>
          </a:xfrm>
          <a:prstGeom prst="rect">
            <a:avLst/>
          </a:prstGeom>
        </p:spPr>
        <p:txBody>
          <a:bodyPr vert="horz" lIns="91440" tIns="45720" rIns="91440" bIns="45720" rtlCol="0" anchor="ctr">
            <a:noAutofit/>
          </a:bodyPr>
          <a:lstStyle/>
          <a:p>
            <a:pPr>
              <a:lnSpc>
                <a:spcPct val="90000"/>
              </a:lnSpc>
              <a:spcAft>
                <a:spcPts val="600"/>
              </a:spcAft>
            </a:pPr>
            <a:r>
              <a:rPr lang="en-US" sz="2000" b="1" dirty="0">
                <a:solidFill>
                  <a:srgbClr val="000000"/>
                </a:solidFill>
              </a:rPr>
              <a:t>“La </a:t>
            </a:r>
            <a:r>
              <a:rPr lang="en-US" sz="2000" b="1" dirty="0" err="1">
                <a:solidFill>
                  <a:srgbClr val="000000"/>
                </a:solidFill>
              </a:rPr>
              <a:t>aldea</a:t>
            </a:r>
            <a:r>
              <a:rPr lang="en-US" sz="2000" b="1" dirty="0">
                <a:solidFill>
                  <a:srgbClr val="000000"/>
                </a:solidFill>
              </a:rPr>
              <a:t> global”</a:t>
            </a:r>
            <a:endParaRPr lang="en-US" sz="2000" dirty="0">
              <a:solidFill>
                <a:srgbClr val="000000"/>
              </a:solidFill>
            </a:endParaRPr>
          </a:p>
          <a:p>
            <a:pPr marL="342900" indent="-228600">
              <a:lnSpc>
                <a:spcPct val="90000"/>
              </a:lnSpc>
              <a:spcAft>
                <a:spcPts val="600"/>
              </a:spcAft>
              <a:buFont typeface="Arial" panose="020B0604020202020204" pitchFamily="34" charset="0"/>
              <a:buChar char="•"/>
            </a:pPr>
            <a:endParaRPr lang="en-US" sz="2000" dirty="0">
              <a:solidFill>
                <a:srgbClr val="000000"/>
              </a:solidFill>
            </a:endParaRPr>
          </a:p>
          <a:p>
            <a:pPr marL="114300">
              <a:lnSpc>
                <a:spcPct val="90000"/>
              </a:lnSpc>
              <a:spcAft>
                <a:spcPts val="600"/>
              </a:spcAft>
            </a:pPr>
            <a:r>
              <a:rPr lang="en-US" sz="2000" dirty="0">
                <a:solidFill>
                  <a:srgbClr val="000000"/>
                </a:solidFill>
              </a:rPr>
              <a:t>Un </a:t>
            </a:r>
            <a:r>
              <a:rPr lang="en-US" sz="2000" dirty="0" err="1">
                <a:solidFill>
                  <a:srgbClr val="000000"/>
                </a:solidFill>
              </a:rPr>
              <a:t>elemento</a:t>
            </a:r>
            <a:r>
              <a:rPr lang="en-US" sz="2000" dirty="0">
                <a:solidFill>
                  <a:srgbClr val="000000"/>
                </a:solidFill>
              </a:rPr>
              <a:t> clave </a:t>
            </a:r>
            <a:r>
              <a:rPr lang="en-US" sz="2000" dirty="0" err="1">
                <a:solidFill>
                  <a:srgbClr val="000000"/>
                </a:solidFill>
              </a:rPr>
              <a:t>en</a:t>
            </a:r>
            <a:r>
              <a:rPr lang="en-US" sz="2000" dirty="0">
                <a:solidFill>
                  <a:srgbClr val="000000"/>
                </a:solidFill>
              </a:rPr>
              <a:t> la </a:t>
            </a:r>
            <a:r>
              <a:rPr lang="en-US" sz="2000" dirty="0" err="1">
                <a:solidFill>
                  <a:srgbClr val="000000"/>
                </a:solidFill>
              </a:rPr>
              <a:t>visión</a:t>
            </a:r>
            <a:r>
              <a:rPr lang="en-US" sz="2000" dirty="0">
                <a:solidFill>
                  <a:srgbClr val="000000"/>
                </a:solidFill>
              </a:rPr>
              <a:t> </a:t>
            </a:r>
            <a:r>
              <a:rPr lang="en-US" sz="2000" dirty="0" err="1">
                <a:solidFill>
                  <a:srgbClr val="000000"/>
                </a:solidFill>
              </a:rPr>
              <a:t>histórica</a:t>
            </a:r>
            <a:r>
              <a:rPr lang="en-US" sz="2000" dirty="0">
                <a:solidFill>
                  <a:srgbClr val="000000"/>
                </a:solidFill>
              </a:rPr>
              <a:t> de las </a:t>
            </a:r>
            <a:r>
              <a:rPr lang="en-US" sz="2000" dirty="0" err="1">
                <a:solidFill>
                  <a:srgbClr val="000000"/>
                </a:solidFill>
              </a:rPr>
              <a:t>comunicaciones</a:t>
            </a:r>
            <a:r>
              <a:rPr lang="en-US" sz="2000" dirty="0">
                <a:solidFill>
                  <a:srgbClr val="000000"/>
                </a:solidFill>
              </a:rPr>
              <a:t> de McLuhan, </a:t>
            </a:r>
            <a:r>
              <a:rPr lang="en-US" sz="2000" dirty="0" err="1">
                <a:solidFill>
                  <a:srgbClr val="000000"/>
                </a:solidFill>
              </a:rPr>
              <a:t>es</a:t>
            </a:r>
            <a:r>
              <a:rPr lang="en-US" sz="2000" dirty="0">
                <a:solidFill>
                  <a:srgbClr val="000000"/>
                </a:solidFill>
              </a:rPr>
              <a:t> que la </a:t>
            </a:r>
            <a:r>
              <a:rPr lang="en-US" sz="2000" dirty="0" err="1">
                <a:solidFill>
                  <a:srgbClr val="000000"/>
                </a:solidFill>
              </a:rPr>
              <a:t>información</a:t>
            </a:r>
            <a:r>
              <a:rPr lang="en-US" sz="2000" dirty="0">
                <a:solidFill>
                  <a:srgbClr val="000000"/>
                </a:solidFill>
              </a:rPr>
              <a:t> </a:t>
            </a:r>
            <a:r>
              <a:rPr lang="en-US" sz="2000" dirty="0" err="1">
                <a:solidFill>
                  <a:srgbClr val="000000"/>
                </a:solidFill>
              </a:rPr>
              <a:t>eléctrica</a:t>
            </a:r>
            <a:r>
              <a:rPr lang="en-US" sz="2000" dirty="0">
                <a:solidFill>
                  <a:srgbClr val="000000"/>
                </a:solidFill>
              </a:rPr>
              <a:t> </a:t>
            </a:r>
            <a:r>
              <a:rPr lang="en-US" sz="2000" dirty="0" err="1">
                <a:solidFill>
                  <a:srgbClr val="000000"/>
                </a:solidFill>
              </a:rPr>
              <a:t>moviéndose</a:t>
            </a:r>
            <a:r>
              <a:rPr lang="en-US" sz="2000" dirty="0">
                <a:solidFill>
                  <a:srgbClr val="000000"/>
                </a:solidFill>
              </a:rPr>
              <a:t> a la </a:t>
            </a:r>
            <a:r>
              <a:rPr lang="en-US" sz="2000" dirty="0" err="1">
                <a:solidFill>
                  <a:srgbClr val="000000"/>
                </a:solidFill>
              </a:rPr>
              <a:t>velocidad</a:t>
            </a:r>
            <a:r>
              <a:rPr lang="en-US" sz="2000" dirty="0">
                <a:solidFill>
                  <a:srgbClr val="000000"/>
                </a:solidFill>
              </a:rPr>
              <a:t> de la luz </a:t>
            </a:r>
            <a:r>
              <a:rPr lang="en-US" sz="2000" dirty="0" err="1">
                <a:solidFill>
                  <a:srgbClr val="000000"/>
                </a:solidFill>
              </a:rPr>
              <a:t>crea</a:t>
            </a:r>
            <a:r>
              <a:rPr lang="en-US" sz="2000" dirty="0">
                <a:solidFill>
                  <a:srgbClr val="000000"/>
                </a:solidFill>
              </a:rPr>
              <a:t> </a:t>
            </a:r>
            <a:r>
              <a:rPr lang="en-US" sz="2000" dirty="0" err="1">
                <a:solidFill>
                  <a:srgbClr val="000000"/>
                </a:solidFill>
              </a:rPr>
              <a:t>nuevos</a:t>
            </a:r>
            <a:r>
              <a:rPr lang="en-US" sz="2000" dirty="0">
                <a:solidFill>
                  <a:srgbClr val="000000"/>
                </a:solidFill>
              </a:rPr>
              <a:t> </a:t>
            </a:r>
            <a:r>
              <a:rPr lang="en-US" sz="2000" dirty="0" err="1">
                <a:solidFill>
                  <a:srgbClr val="000000"/>
                </a:solidFill>
              </a:rPr>
              <a:t>patrones</a:t>
            </a:r>
            <a:r>
              <a:rPr lang="en-US" sz="2000" dirty="0">
                <a:solidFill>
                  <a:srgbClr val="000000"/>
                </a:solidFill>
              </a:rPr>
              <a:t> de </a:t>
            </a:r>
            <a:r>
              <a:rPr lang="en-US" sz="2000" dirty="0" err="1">
                <a:solidFill>
                  <a:srgbClr val="000000"/>
                </a:solidFill>
              </a:rPr>
              <a:t>comunicación</a:t>
            </a:r>
            <a:r>
              <a:rPr lang="en-US" sz="2000" dirty="0">
                <a:solidFill>
                  <a:srgbClr val="000000"/>
                </a:solidFill>
              </a:rPr>
              <a:t> e </a:t>
            </a:r>
            <a:r>
              <a:rPr lang="en-US" sz="2000" dirty="0" err="1">
                <a:solidFill>
                  <a:srgbClr val="000000"/>
                </a:solidFill>
              </a:rPr>
              <a:t>interacciones</a:t>
            </a:r>
            <a:r>
              <a:rPr lang="en-US" sz="2000" dirty="0">
                <a:solidFill>
                  <a:srgbClr val="000000"/>
                </a:solidFill>
              </a:rPr>
              <a:t> </a:t>
            </a:r>
            <a:r>
              <a:rPr lang="en-US" sz="2000" dirty="0" err="1">
                <a:solidFill>
                  <a:srgbClr val="000000"/>
                </a:solidFill>
              </a:rPr>
              <a:t>sociales</a:t>
            </a:r>
            <a:r>
              <a:rPr lang="en-US" sz="2000" dirty="0">
                <a:solidFill>
                  <a:srgbClr val="000000"/>
                </a:solidFill>
              </a:rPr>
              <a:t>, que </a:t>
            </a:r>
            <a:r>
              <a:rPr lang="en-US" sz="2000" dirty="0" err="1">
                <a:solidFill>
                  <a:srgbClr val="000000"/>
                </a:solidFill>
              </a:rPr>
              <a:t>él</a:t>
            </a:r>
            <a:r>
              <a:rPr lang="en-US" sz="2000" dirty="0">
                <a:solidFill>
                  <a:srgbClr val="000000"/>
                </a:solidFill>
              </a:rPr>
              <a:t> describe </a:t>
            </a:r>
            <a:r>
              <a:rPr lang="en-US" sz="2000" dirty="0" err="1">
                <a:solidFill>
                  <a:srgbClr val="000000"/>
                </a:solidFill>
              </a:rPr>
              <a:t>como</a:t>
            </a:r>
            <a:r>
              <a:rPr lang="en-US" sz="2000" dirty="0">
                <a:solidFill>
                  <a:srgbClr val="000000"/>
                </a:solidFill>
              </a:rPr>
              <a:t> "</a:t>
            </a:r>
            <a:r>
              <a:rPr lang="en-US" sz="2000" dirty="0" err="1">
                <a:solidFill>
                  <a:srgbClr val="000000"/>
                </a:solidFill>
              </a:rPr>
              <a:t>una</a:t>
            </a:r>
            <a:r>
              <a:rPr lang="en-US" sz="2000" dirty="0">
                <a:solidFill>
                  <a:srgbClr val="000000"/>
                </a:solidFill>
              </a:rPr>
              <a:t> </a:t>
            </a:r>
            <a:r>
              <a:rPr lang="en-US" sz="2000" dirty="0" err="1">
                <a:solidFill>
                  <a:srgbClr val="000000"/>
                </a:solidFill>
              </a:rPr>
              <a:t>implosión</a:t>
            </a:r>
            <a:r>
              <a:rPr lang="en-US" sz="2000" dirty="0">
                <a:solidFill>
                  <a:srgbClr val="000000"/>
                </a:solidFill>
              </a:rPr>
              <a:t> </a:t>
            </a:r>
            <a:r>
              <a:rPr lang="en-US" sz="2000" dirty="0" err="1">
                <a:solidFill>
                  <a:srgbClr val="000000"/>
                </a:solidFill>
              </a:rPr>
              <a:t>instantánea</a:t>
            </a:r>
            <a:r>
              <a:rPr lang="en-US" sz="2000" dirty="0">
                <a:solidFill>
                  <a:srgbClr val="000000"/>
                </a:solidFill>
              </a:rPr>
              <a:t>” (…) "</a:t>
            </a:r>
            <a:r>
              <a:rPr lang="en-US" sz="2000" dirty="0" err="1">
                <a:solidFill>
                  <a:srgbClr val="000000"/>
                </a:solidFill>
              </a:rPr>
              <a:t>todos</a:t>
            </a:r>
            <a:r>
              <a:rPr lang="en-US" sz="2000" dirty="0">
                <a:solidFill>
                  <a:srgbClr val="000000"/>
                </a:solidFill>
              </a:rPr>
              <a:t> </a:t>
            </a:r>
            <a:r>
              <a:rPr lang="en-US" sz="2000" dirty="0" err="1">
                <a:solidFill>
                  <a:srgbClr val="000000"/>
                </a:solidFill>
              </a:rPr>
              <a:t>viven</a:t>
            </a:r>
            <a:r>
              <a:rPr lang="en-US" sz="2000" dirty="0">
                <a:solidFill>
                  <a:srgbClr val="000000"/>
                </a:solidFill>
              </a:rPr>
              <a:t> </a:t>
            </a:r>
            <a:r>
              <a:rPr lang="en-US" sz="2000" dirty="0" err="1">
                <a:solidFill>
                  <a:srgbClr val="000000"/>
                </a:solidFill>
              </a:rPr>
              <a:t>en</a:t>
            </a:r>
            <a:r>
              <a:rPr lang="en-US" sz="2000" dirty="0">
                <a:solidFill>
                  <a:srgbClr val="000000"/>
                </a:solidFill>
              </a:rPr>
              <a:t> la mayor </a:t>
            </a:r>
            <a:r>
              <a:rPr lang="en-US" sz="2000" dirty="0" err="1">
                <a:solidFill>
                  <a:srgbClr val="000000"/>
                </a:solidFill>
              </a:rPr>
              <a:t>proximidad</a:t>
            </a:r>
            <a:r>
              <a:rPr lang="en-US" sz="2000" dirty="0">
                <a:solidFill>
                  <a:srgbClr val="000000"/>
                </a:solidFill>
              </a:rPr>
              <a:t> </a:t>
            </a:r>
            <a:r>
              <a:rPr lang="en-US" sz="2000" dirty="0" err="1">
                <a:solidFill>
                  <a:srgbClr val="000000"/>
                </a:solidFill>
              </a:rPr>
              <a:t>creados</a:t>
            </a:r>
            <a:r>
              <a:rPr lang="en-US" sz="2000" dirty="0">
                <a:solidFill>
                  <a:srgbClr val="000000"/>
                </a:solidFill>
              </a:rPr>
              <a:t> </a:t>
            </a:r>
            <a:r>
              <a:rPr lang="en-US" sz="2000" dirty="0" err="1">
                <a:solidFill>
                  <a:srgbClr val="000000"/>
                </a:solidFill>
              </a:rPr>
              <a:t>por</a:t>
            </a:r>
            <a:r>
              <a:rPr lang="en-US" sz="2000" dirty="0">
                <a:solidFill>
                  <a:srgbClr val="000000"/>
                </a:solidFill>
              </a:rPr>
              <a:t> </a:t>
            </a:r>
            <a:r>
              <a:rPr lang="en-US" sz="2000" dirty="0" err="1">
                <a:solidFill>
                  <a:srgbClr val="000000"/>
                </a:solidFill>
              </a:rPr>
              <a:t>nuestra</a:t>
            </a:r>
            <a:r>
              <a:rPr lang="en-US" sz="2000" dirty="0">
                <a:solidFill>
                  <a:srgbClr val="000000"/>
                </a:solidFill>
              </a:rPr>
              <a:t> </a:t>
            </a:r>
            <a:r>
              <a:rPr lang="en-US" sz="2000" dirty="0" err="1">
                <a:solidFill>
                  <a:srgbClr val="000000"/>
                </a:solidFill>
              </a:rPr>
              <a:t>participación</a:t>
            </a:r>
            <a:r>
              <a:rPr lang="en-US" sz="2000" dirty="0">
                <a:solidFill>
                  <a:srgbClr val="000000"/>
                </a:solidFill>
              </a:rPr>
              <a:t> </a:t>
            </a:r>
            <a:r>
              <a:rPr lang="en-US" sz="2000" dirty="0" err="1">
                <a:solidFill>
                  <a:srgbClr val="000000"/>
                </a:solidFill>
              </a:rPr>
              <a:t>eléctrica</a:t>
            </a:r>
            <a:r>
              <a:rPr lang="en-US" sz="2000" dirty="0">
                <a:solidFill>
                  <a:srgbClr val="000000"/>
                </a:solidFill>
              </a:rPr>
              <a:t> </a:t>
            </a:r>
            <a:r>
              <a:rPr lang="en-US" sz="2000" dirty="0" err="1">
                <a:solidFill>
                  <a:srgbClr val="000000"/>
                </a:solidFill>
              </a:rPr>
              <a:t>en</a:t>
            </a:r>
            <a:r>
              <a:rPr lang="en-US" sz="2000" dirty="0">
                <a:solidFill>
                  <a:srgbClr val="000000"/>
                </a:solidFill>
              </a:rPr>
              <a:t> la </a:t>
            </a:r>
            <a:r>
              <a:rPr lang="en-US" sz="2000" dirty="0" err="1">
                <a:solidFill>
                  <a:srgbClr val="000000"/>
                </a:solidFill>
              </a:rPr>
              <a:t>vida</a:t>
            </a:r>
            <a:r>
              <a:rPr lang="en-US" sz="2000" dirty="0">
                <a:solidFill>
                  <a:srgbClr val="000000"/>
                </a:solidFill>
              </a:rPr>
              <a:t> de </a:t>
            </a:r>
            <a:r>
              <a:rPr lang="en-US" sz="2000" dirty="0" err="1">
                <a:solidFill>
                  <a:srgbClr val="000000"/>
                </a:solidFill>
              </a:rPr>
              <a:t>los</a:t>
            </a:r>
            <a:r>
              <a:rPr lang="en-US" sz="2000" dirty="0">
                <a:solidFill>
                  <a:srgbClr val="000000"/>
                </a:solidFill>
              </a:rPr>
              <a:t> </a:t>
            </a:r>
            <a:r>
              <a:rPr lang="en-US" sz="2000" dirty="0" err="1">
                <a:solidFill>
                  <a:srgbClr val="000000"/>
                </a:solidFill>
              </a:rPr>
              <a:t>demás</a:t>
            </a:r>
            <a:r>
              <a:rPr lang="en-US" sz="2000" dirty="0">
                <a:solidFill>
                  <a:srgbClr val="000000"/>
                </a:solidFill>
              </a:rPr>
              <a:t>”.</a:t>
            </a:r>
          </a:p>
          <a:p>
            <a:pPr marL="114300">
              <a:lnSpc>
                <a:spcPct val="90000"/>
              </a:lnSpc>
              <a:spcAft>
                <a:spcPts val="600"/>
              </a:spcAft>
            </a:pPr>
            <a:endParaRPr lang="en-US" sz="2000" dirty="0">
              <a:solidFill>
                <a:srgbClr val="000000"/>
              </a:solidFill>
            </a:endParaRPr>
          </a:p>
          <a:p>
            <a:pPr marL="114300">
              <a:lnSpc>
                <a:spcPct val="90000"/>
              </a:lnSpc>
              <a:spcAft>
                <a:spcPts val="600"/>
              </a:spcAft>
            </a:pPr>
            <a:r>
              <a:rPr lang="en-US" sz="2000" dirty="0">
                <a:solidFill>
                  <a:srgbClr val="000000"/>
                </a:solidFill>
              </a:rPr>
              <a:t>(McLuhan 1964, 35).</a:t>
            </a:r>
          </a:p>
        </p:txBody>
      </p:sp>
    </p:spTree>
    <p:extLst>
      <p:ext uri="{BB962C8B-B14F-4D97-AF65-F5344CB8AC3E}">
        <p14:creationId xmlns:p14="http://schemas.microsoft.com/office/powerpoint/2010/main" val="4063935832"/>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320040"/>
            <a:ext cx="8661654"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CuadroTexto 1"/>
          <p:cNvSpPr txBox="1"/>
          <p:nvPr/>
        </p:nvSpPr>
        <p:spPr>
          <a:xfrm>
            <a:off x="3732023" y="963877"/>
            <a:ext cx="4783327" cy="4930246"/>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100" dirty="0"/>
              <a:t>Media Ecology</a:t>
            </a:r>
          </a:p>
          <a:p>
            <a:pPr indent="-228600">
              <a:lnSpc>
                <a:spcPct val="90000"/>
              </a:lnSpc>
              <a:spcAft>
                <a:spcPts val="600"/>
              </a:spcAft>
              <a:buFont typeface="Arial" panose="020B0604020202020204" pitchFamily="34" charset="0"/>
              <a:buChar char="•"/>
            </a:pPr>
            <a:endParaRPr lang="en-US" sz="2100" dirty="0"/>
          </a:p>
          <a:p>
            <a:pPr indent="-228600">
              <a:lnSpc>
                <a:spcPct val="90000"/>
              </a:lnSpc>
              <a:spcAft>
                <a:spcPts val="600"/>
              </a:spcAft>
              <a:buFont typeface="Arial" panose="020B0604020202020204" pitchFamily="34" charset="0"/>
              <a:buChar char="•"/>
            </a:pPr>
            <a:r>
              <a:rPr lang="en-US" sz="2100" b="1" dirty="0"/>
              <a:t>Los </a:t>
            </a:r>
            <a:r>
              <a:rPr lang="en-US" sz="2100" b="1" dirty="0" err="1"/>
              <a:t>medios</a:t>
            </a:r>
            <a:r>
              <a:rPr lang="en-US" sz="2100" b="1" dirty="0"/>
              <a:t> de </a:t>
            </a:r>
            <a:r>
              <a:rPr lang="en-US" sz="2100" b="1" dirty="0" err="1"/>
              <a:t>comunicación</a:t>
            </a:r>
            <a:r>
              <a:rPr lang="en-US" sz="2100" b="1" dirty="0"/>
              <a:t> </a:t>
            </a:r>
            <a:r>
              <a:rPr lang="en-US" sz="2100" b="1" dirty="0" err="1"/>
              <a:t>crean</a:t>
            </a:r>
            <a:r>
              <a:rPr lang="en-US" sz="2100" b="1" dirty="0"/>
              <a:t> </a:t>
            </a:r>
            <a:r>
              <a:rPr lang="en-US" sz="2100" b="1" dirty="0" err="1"/>
              <a:t>nuevos</a:t>
            </a:r>
            <a:r>
              <a:rPr lang="en-US" sz="2100" b="1" dirty="0"/>
              <a:t> </a:t>
            </a:r>
            <a:r>
              <a:rPr lang="en-US" sz="2100" b="1" dirty="0" err="1"/>
              <a:t>patrones</a:t>
            </a:r>
            <a:r>
              <a:rPr lang="en-US" sz="2100" b="1" dirty="0"/>
              <a:t> </a:t>
            </a:r>
            <a:r>
              <a:rPr lang="en-US" sz="2100" b="1" dirty="0" err="1"/>
              <a:t>sociales</a:t>
            </a:r>
            <a:r>
              <a:rPr lang="en-US" sz="2100" b="1" dirty="0"/>
              <a:t> y </a:t>
            </a:r>
            <a:r>
              <a:rPr lang="en-US" sz="2100" b="1" dirty="0" err="1"/>
              <a:t>reestructuran</a:t>
            </a:r>
            <a:r>
              <a:rPr lang="en-US" sz="2100" b="1" dirty="0"/>
              <a:t> las </a:t>
            </a:r>
            <a:r>
              <a:rPr lang="en-US" sz="2100" b="1" dirty="0" err="1"/>
              <a:t>percepciones</a:t>
            </a:r>
            <a:endParaRPr lang="en-US" sz="2100" b="1" dirty="0"/>
          </a:p>
          <a:p>
            <a:pPr marL="342900" indent="-228600">
              <a:lnSpc>
                <a:spcPct val="90000"/>
              </a:lnSpc>
              <a:spcAft>
                <a:spcPts val="600"/>
              </a:spcAft>
              <a:buFont typeface="Arial" panose="020B0604020202020204" pitchFamily="34" charset="0"/>
              <a:buChar char="•"/>
            </a:pPr>
            <a:endParaRPr lang="en-US" sz="2100" dirty="0"/>
          </a:p>
          <a:p>
            <a:pPr marL="342900" indent="-228600">
              <a:lnSpc>
                <a:spcPct val="90000"/>
              </a:lnSpc>
              <a:spcAft>
                <a:spcPts val="600"/>
              </a:spcAft>
              <a:buFont typeface="Arial" panose="020B0604020202020204" pitchFamily="34" charset="0"/>
              <a:buChar char="•"/>
            </a:pPr>
            <a:r>
              <a:rPr lang="en-US" sz="2100" dirty="0"/>
              <a:t>Una </a:t>
            </a:r>
            <a:r>
              <a:rPr lang="en-US" sz="2100" dirty="0" err="1"/>
              <a:t>vez</a:t>
            </a:r>
            <a:r>
              <a:rPr lang="en-US" sz="2100" dirty="0"/>
              <a:t> que se </a:t>
            </a:r>
            <a:r>
              <a:rPr lang="en-US" sz="2100" dirty="0" err="1"/>
              <a:t>conocen</a:t>
            </a:r>
            <a:r>
              <a:rPr lang="en-US" sz="2100" dirty="0"/>
              <a:t> </a:t>
            </a:r>
            <a:r>
              <a:rPr lang="en-US" sz="2100" dirty="0" err="1"/>
              <a:t>los</a:t>
            </a:r>
            <a:r>
              <a:rPr lang="en-US" sz="2100" dirty="0"/>
              <a:t> </a:t>
            </a:r>
            <a:r>
              <a:rPr lang="en-US" sz="2100" dirty="0" err="1"/>
              <a:t>medios</a:t>
            </a:r>
            <a:r>
              <a:rPr lang="en-US" sz="2100" dirty="0"/>
              <a:t> y </a:t>
            </a:r>
            <a:r>
              <a:rPr lang="en-US" sz="2100" dirty="0" err="1"/>
              <a:t>tecnologías</a:t>
            </a:r>
            <a:r>
              <a:rPr lang="en-US" sz="2100" dirty="0"/>
              <a:t> </a:t>
            </a:r>
            <a:r>
              <a:rPr lang="en-US" sz="2100" dirty="0" err="1"/>
              <a:t>dominantes</a:t>
            </a:r>
            <a:r>
              <a:rPr lang="en-US" sz="2100" dirty="0"/>
              <a:t> de </a:t>
            </a:r>
            <a:r>
              <a:rPr lang="en-US" sz="2100" dirty="0" err="1"/>
              <a:t>una</a:t>
            </a:r>
            <a:r>
              <a:rPr lang="en-US" sz="2100" dirty="0"/>
              <a:t> </a:t>
            </a:r>
            <a:r>
              <a:rPr lang="en-US" sz="2100" dirty="0" err="1"/>
              <a:t>cultura</a:t>
            </a:r>
            <a:r>
              <a:rPr lang="en-US" sz="2100" dirty="0"/>
              <a:t>, se </a:t>
            </a:r>
            <a:r>
              <a:rPr lang="en-US" sz="2100" dirty="0" err="1"/>
              <a:t>conoce</a:t>
            </a:r>
            <a:r>
              <a:rPr lang="en-US" sz="2100" dirty="0"/>
              <a:t> "la causa y la </a:t>
            </a:r>
            <a:r>
              <a:rPr lang="en-US" sz="2100" dirty="0" err="1"/>
              <a:t>fuerza</a:t>
            </a:r>
            <a:r>
              <a:rPr lang="en-US" sz="2100" dirty="0"/>
              <a:t> </a:t>
            </a:r>
            <a:r>
              <a:rPr lang="en-US" sz="2100" dirty="0" err="1"/>
              <a:t>formadora</a:t>
            </a:r>
            <a:r>
              <a:rPr lang="en-US" sz="2100" dirty="0"/>
              <a:t> de </a:t>
            </a:r>
            <a:r>
              <a:rPr lang="en-US" sz="2100" dirty="0" err="1"/>
              <a:t>toda</a:t>
            </a:r>
            <a:r>
              <a:rPr lang="en-US" sz="2100" dirty="0"/>
              <a:t> la </a:t>
            </a:r>
            <a:r>
              <a:rPr lang="en-US" sz="2100" dirty="0" err="1"/>
              <a:t>estructura</a:t>
            </a:r>
            <a:r>
              <a:rPr lang="en-US" sz="2100" dirty="0"/>
              <a:t> [y] lo que </a:t>
            </a:r>
            <a:r>
              <a:rPr lang="en-US" sz="2100" dirty="0" err="1"/>
              <a:t>debe</a:t>
            </a:r>
            <a:r>
              <a:rPr lang="en-US" sz="2100" dirty="0"/>
              <a:t> </a:t>
            </a:r>
            <a:r>
              <a:rPr lang="en-US" sz="2100" dirty="0" err="1"/>
              <a:t>ser</a:t>
            </a:r>
            <a:r>
              <a:rPr lang="en-US" sz="2100" dirty="0"/>
              <a:t> el </a:t>
            </a:r>
            <a:r>
              <a:rPr lang="en-US" sz="2100" dirty="0" err="1"/>
              <a:t>patrón</a:t>
            </a:r>
            <a:r>
              <a:rPr lang="en-US" sz="2100" dirty="0"/>
              <a:t> de </a:t>
            </a:r>
            <a:r>
              <a:rPr lang="en-US" sz="2100" dirty="0" err="1"/>
              <a:t>cualquier</a:t>
            </a:r>
            <a:r>
              <a:rPr lang="en-US" sz="2100" dirty="0"/>
              <a:t> </a:t>
            </a:r>
            <a:r>
              <a:rPr lang="en-US" sz="2100" dirty="0" err="1"/>
              <a:t>cultura</a:t>
            </a:r>
            <a:r>
              <a:rPr lang="en-US" sz="2100" dirty="0"/>
              <a:t>, </a:t>
            </a:r>
            <a:r>
              <a:rPr lang="en-US" sz="2100" dirty="0" err="1"/>
              <a:t>tanto</a:t>
            </a:r>
            <a:r>
              <a:rPr lang="en-US" sz="2100" dirty="0"/>
              <a:t> </a:t>
            </a:r>
            <a:r>
              <a:rPr lang="en-US" sz="2100" dirty="0" err="1"/>
              <a:t>psíquica</a:t>
            </a:r>
            <a:r>
              <a:rPr lang="en-US" sz="2100" dirty="0"/>
              <a:t> </a:t>
            </a:r>
            <a:r>
              <a:rPr lang="en-US" sz="2100" dirty="0" err="1"/>
              <a:t>como</a:t>
            </a:r>
            <a:r>
              <a:rPr lang="en-US" sz="2100" dirty="0"/>
              <a:t> </a:t>
            </a:r>
            <a:r>
              <a:rPr lang="en-US" sz="2100" dirty="0" err="1"/>
              <a:t>socialmente</a:t>
            </a:r>
            <a:r>
              <a:rPr lang="en-US" sz="2100" dirty="0"/>
              <a:t>"</a:t>
            </a:r>
          </a:p>
        </p:txBody>
      </p:sp>
    </p:spTree>
    <p:extLst>
      <p:ext uri="{BB962C8B-B14F-4D97-AF65-F5344CB8AC3E}">
        <p14:creationId xmlns:p14="http://schemas.microsoft.com/office/powerpoint/2010/main" val="3322817010"/>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descr="Internet-TV.jpg"/>
          <p:cNvPicPr>
            <a:picLocks noChangeAspect="1"/>
          </p:cNvPicPr>
          <p:nvPr/>
        </p:nvPicPr>
        <p:blipFill rotWithShape="1">
          <a:blip r:embed="rId3">
            <a:extLst>
              <a:ext uri="{28A0092B-C50C-407E-A947-70E740481C1C}">
                <a14:useLocalDpi xmlns:a14="http://schemas.microsoft.com/office/drawing/2010/main" val="0"/>
              </a:ext>
            </a:extLst>
          </a:blip>
          <a:srcRect l="26442" r="18916" b="1"/>
          <a:stretch/>
        </p:blipFill>
        <p:spPr>
          <a:xfrm>
            <a:off x="20" y="551690"/>
            <a:ext cx="4578808" cy="5698083"/>
          </a:xfrm>
          <a:prstGeom prst="rect">
            <a:avLst/>
          </a:prstGeom>
        </p:spPr>
      </p:pic>
      <p:pic>
        <p:nvPicPr>
          <p:cNvPr id="8" name="Picture 7">
            <a:extLst>
              <a:ext uri="{FF2B5EF4-FFF2-40B4-BE49-F238E27FC236}">
                <a16:creationId xmlns:a16="http://schemas.microsoft.com/office/drawing/2014/main" id="{86BA5DB7-BF33-463C-AE3A-DD318F534B5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9831"/>
          <a:stretch/>
        </p:blipFill>
        <p:spPr>
          <a:xfrm>
            <a:off x="2" y="548284"/>
            <a:ext cx="9143998" cy="5704284"/>
          </a:xfrm>
          <a:prstGeom prst="rect">
            <a:avLst/>
          </a:prstGeom>
        </p:spPr>
      </p:pic>
      <p:sp>
        <p:nvSpPr>
          <p:cNvPr id="2" name="CuadroTexto 1"/>
          <p:cNvSpPr txBox="1"/>
          <p:nvPr/>
        </p:nvSpPr>
        <p:spPr>
          <a:xfrm>
            <a:off x="4578828" y="1511139"/>
            <a:ext cx="4003614" cy="2927188"/>
          </a:xfrm>
          <a:prstGeom prst="rect">
            <a:avLst/>
          </a:prstGeom>
        </p:spPr>
        <p:txBody>
          <a:bodyPr vert="horz" lIns="91440" tIns="45720" rIns="91440" bIns="45720" rtlCol="0" anchor="ctr">
            <a:noAutofit/>
          </a:bodyPr>
          <a:lstStyle/>
          <a:p>
            <a:pPr>
              <a:lnSpc>
                <a:spcPct val="90000"/>
              </a:lnSpc>
              <a:spcAft>
                <a:spcPts val="600"/>
              </a:spcAft>
            </a:pPr>
            <a:r>
              <a:rPr lang="en-US" sz="2800" b="1" dirty="0">
                <a:solidFill>
                  <a:srgbClr val="000000"/>
                </a:solidFill>
              </a:rPr>
              <a:t>El </a:t>
            </a:r>
            <a:r>
              <a:rPr lang="en-US" sz="2800" b="1" dirty="0" err="1">
                <a:solidFill>
                  <a:srgbClr val="000000"/>
                </a:solidFill>
              </a:rPr>
              <a:t>contenido</a:t>
            </a:r>
            <a:r>
              <a:rPr lang="en-US" sz="2800" b="1" dirty="0">
                <a:solidFill>
                  <a:srgbClr val="000000"/>
                </a:solidFill>
              </a:rPr>
              <a:t> de </a:t>
            </a:r>
            <a:r>
              <a:rPr lang="en-US" sz="2800" b="1" dirty="0" err="1">
                <a:solidFill>
                  <a:srgbClr val="000000"/>
                </a:solidFill>
              </a:rPr>
              <a:t>cualquier</a:t>
            </a:r>
            <a:r>
              <a:rPr lang="en-US" sz="2800" b="1" dirty="0">
                <a:solidFill>
                  <a:srgbClr val="000000"/>
                </a:solidFill>
              </a:rPr>
              <a:t> medio </a:t>
            </a:r>
            <a:r>
              <a:rPr lang="en-US" sz="2800" b="1" dirty="0" err="1">
                <a:solidFill>
                  <a:srgbClr val="000000"/>
                </a:solidFill>
              </a:rPr>
              <a:t>es</a:t>
            </a:r>
            <a:r>
              <a:rPr lang="en-US" sz="2800" b="1" dirty="0">
                <a:solidFill>
                  <a:srgbClr val="000000"/>
                </a:solidFill>
              </a:rPr>
              <a:t> </a:t>
            </a:r>
            <a:r>
              <a:rPr lang="en-US" sz="2800" b="1" dirty="0" err="1">
                <a:solidFill>
                  <a:srgbClr val="000000"/>
                </a:solidFill>
              </a:rPr>
              <a:t>siempre</a:t>
            </a:r>
            <a:r>
              <a:rPr lang="en-US" sz="2800" b="1" dirty="0">
                <a:solidFill>
                  <a:srgbClr val="000000"/>
                </a:solidFill>
              </a:rPr>
              <a:t> </a:t>
            </a:r>
            <a:r>
              <a:rPr lang="en-US" sz="2800" b="1" dirty="0" err="1">
                <a:solidFill>
                  <a:srgbClr val="000000"/>
                </a:solidFill>
              </a:rPr>
              <a:t>otro</a:t>
            </a:r>
            <a:r>
              <a:rPr lang="en-US" sz="2800" b="1" dirty="0">
                <a:solidFill>
                  <a:srgbClr val="000000"/>
                </a:solidFill>
              </a:rPr>
              <a:t> medio</a:t>
            </a:r>
          </a:p>
          <a:p>
            <a:pPr indent="-228600">
              <a:lnSpc>
                <a:spcPct val="90000"/>
              </a:lnSpc>
              <a:spcAft>
                <a:spcPts val="600"/>
              </a:spcAft>
              <a:buFont typeface="Arial" panose="020B0604020202020204" pitchFamily="34" charset="0"/>
              <a:buChar char="•"/>
            </a:pPr>
            <a:endParaRPr lang="en-US" sz="2800" b="1" dirty="0">
              <a:solidFill>
                <a:srgbClr val="000000"/>
              </a:solidFill>
            </a:endParaRPr>
          </a:p>
          <a:p>
            <a:pPr marL="114300">
              <a:lnSpc>
                <a:spcPct val="90000"/>
              </a:lnSpc>
              <a:spcAft>
                <a:spcPts val="600"/>
              </a:spcAft>
            </a:pPr>
            <a:r>
              <a:rPr lang="en-US" sz="2800" dirty="0">
                <a:solidFill>
                  <a:srgbClr val="000000"/>
                </a:solidFill>
              </a:rPr>
              <a:t>"El </a:t>
            </a:r>
            <a:r>
              <a:rPr lang="en-US" sz="2800" dirty="0" err="1">
                <a:solidFill>
                  <a:srgbClr val="000000"/>
                </a:solidFill>
              </a:rPr>
              <a:t>contenido</a:t>
            </a:r>
            <a:r>
              <a:rPr lang="en-US" sz="2800" dirty="0">
                <a:solidFill>
                  <a:srgbClr val="000000"/>
                </a:solidFill>
              </a:rPr>
              <a:t> del </a:t>
            </a:r>
            <a:r>
              <a:rPr lang="en-US" sz="2800" dirty="0" err="1">
                <a:solidFill>
                  <a:srgbClr val="000000"/>
                </a:solidFill>
              </a:rPr>
              <a:t>telégrafo</a:t>
            </a:r>
            <a:r>
              <a:rPr lang="en-US" sz="2800" dirty="0">
                <a:solidFill>
                  <a:srgbClr val="000000"/>
                </a:solidFill>
              </a:rPr>
              <a:t> </a:t>
            </a:r>
            <a:r>
              <a:rPr lang="en-US" sz="2800" dirty="0" err="1">
                <a:solidFill>
                  <a:srgbClr val="000000"/>
                </a:solidFill>
              </a:rPr>
              <a:t>es</a:t>
            </a:r>
            <a:r>
              <a:rPr lang="en-US" sz="2800" dirty="0">
                <a:solidFill>
                  <a:srgbClr val="000000"/>
                </a:solidFill>
              </a:rPr>
              <a:t> </a:t>
            </a:r>
            <a:r>
              <a:rPr lang="en-US" sz="2800" dirty="0" err="1">
                <a:solidFill>
                  <a:srgbClr val="000000"/>
                </a:solidFill>
              </a:rPr>
              <a:t>impreso</a:t>
            </a:r>
            <a:r>
              <a:rPr lang="en-US" sz="2800" dirty="0">
                <a:solidFill>
                  <a:srgbClr val="000000"/>
                </a:solidFill>
              </a:rPr>
              <a:t>, y el </a:t>
            </a:r>
            <a:r>
              <a:rPr lang="en-US" sz="2800" dirty="0" err="1">
                <a:solidFill>
                  <a:srgbClr val="000000"/>
                </a:solidFill>
              </a:rPr>
              <a:t>contenido</a:t>
            </a:r>
            <a:r>
              <a:rPr lang="en-US" sz="2800" dirty="0">
                <a:solidFill>
                  <a:srgbClr val="000000"/>
                </a:solidFill>
              </a:rPr>
              <a:t> de la </a:t>
            </a:r>
            <a:r>
              <a:rPr lang="en-US" sz="2800" dirty="0" err="1">
                <a:solidFill>
                  <a:srgbClr val="000000"/>
                </a:solidFill>
              </a:rPr>
              <a:t>impresión</a:t>
            </a:r>
            <a:r>
              <a:rPr lang="en-US" sz="2800" dirty="0">
                <a:solidFill>
                  <a:srgbClr val="000000"/>
                </a:solidFill>
              </a:rPr>
              <a:t> </a:t>
            </a:r>
            <a:r>
              <a:rPr lang="en-US" sz="2800" dirty="0" err="1">
                <a:solidFill>
                  <a:srgbClr val="000000"/>
                </a:solidFill>
              </a:rPr>
              <a:t>es</a:t>
            </a:r>
            <a:r>
              <a:rPr lang="en-US" sz="2800" dirty="0">
                <a:solidFill>
                  <a:srgbClr val="000000"/>
                </a:solidFill>
              </a:rPr>
              <a:t> </a:t>
            </a:r>
            <a:r>
              <a:rPr lang="en-US" sz="2800" dirty="0" err="1">
                <a:solidFill>
                  <a:srgbClr val="000000"/>
                </a:solidFill>
              </a:rPr>
              <a:t>escrito</a:t>
            </a:r>
            <a:r>
              <a:rPr lang="en-US" sz="2800" dirty="0">
                <a:solidFill>
                  <a:srgbClr val="000000"/>
                </a:solidFill>
              </a:rPr>
              <a:t>. El </a:t>
            </a:r>
            <a:r>
              <a:rPr lang="en-US" sz="2800" dirty="0" err="1">
                <a:solidFill>
                  <a:srgbClr val="000000"/>
                </a:solidFill>
              </a:rPr>
              <a:t>contenido</a:t>
            </a:r>
            <a:r>
              <a:rPr lang="en-US" sz="2800" dirty="0">
                <a:solidFill>
                  <a:srgbClr val="000000"/>
                </a:solidFill>
              </a:rPr>
              <a:t> de la </a:t>
            </a:r>
            <a:r>
              <a:rPr lang="en-US" sz="2800" dirty="0" err="1">
                <a:solidFill>
                  <a:srgbClr val="000000"/>
                </a:solidFill>
              </a:rPr>
              <a:t>escritura</a:t>
            </a:r>
            <a:r>
              <a:rPr lang="en-US" sz="2800" dirty="0">
                <a:solidFill>
                  <a:srgbClr val="000000"/>
                </a:solidFill>
              </a:rPr>
              <a:t> </a:t>
            </a:r>
            <a:r>
              <a:rPr lang="en-US" sz="2800" dirty="0" err="1">
                <a:solidFill>
                  <a:srgbClr val="000000"/>
                </a:solidFill>
              </a:rPr>
              <a:t>es</a:t>
            </a:r>
            <a:r>
              <a:rPr lang="en-US" sz="2800" dirty="0">
                <a:solidFill>
                  <a:srgbClr val="000000"/>
                </a:solidFill>
              </a:rPr>
              <a:t> el </a:t>
            </a:r>
            <a:r>
              <a:rPr lang="en-US" sz="2800" dirty="0" err="1">
                <a:solidFill>
                  <a:srgbClr val="000000"/>
                </a:solidFill>
              </a:rPr>
              <a:t>habla</a:t>
            </a:r>
            <a:r>
              <a:rPr lang="en-US" sz="2800" dirty="0">
                <a:solidFill>
                  <a:srgbClr val="000000"/>
                </a:solidFill>
              </a:rPr>
              <a:t> y el </a:t>
            </a:r>
            <a:r>
              <a:rPr lang="en-US" sz="2800" dirty="0" err="1">
                <a:solidFill>
                  <a:srgbClr val="000000"/>
                </a:solidFill>
              </a:rPr>
              <a:t>contenido</a:t>
            </a:r>
            <a:r>
              <a:rPr lang="en-US" sz="2800" dirty="0">
                <a:solidFill>
                  <a:srgbClr val="000000"/>
                </a:solidFill>
              </a:rPr>
              <a:t> del </a:t>
            </a:r>
            <a:r>
              <a:rPr lang="en-US" sz="2800" dirty="0" err="1">
                <a:solidFill>
                  <a:srgbClr val="000000"/>
                </a:solidFill>
              </a:rPr>
              <a:t>habla</a:t>
            </a:r>
            <a:r>
              <a:rPr lang="en-US" sz="2800" dirty="0">
                <a:solidFill>
                  <a:srgbClr val="000000"/>
                </a:solidFill>
              </a:rPr>
              <a:t> </a:t>
            </a:r>
            <a:r>
              <a:rPr lang="en-US" sz="2800" dirty="0" err="1">
                <a:solidFill>
                  <a:srgbClr val="000000"/>
                </a:solidFill>
              </a:rPr>
              <a:t>es</a:t>
            </a:r>
            <a:r>
              <a:rPr lang="en-US" sz="2800" dirty="0">
                <a:solidFill>
                  <a:srgbClr val="000000"/>
                </a:solidFill>
              </a:rPr>
              <a:t> </a:t>
            </a:r>
            <a:r>
              <a:rPr lang="en-US" sz="2800" dirty="0" err="1">
                <a:solidFill>
                  <a:srgbClr val="000000"/>
                </a:solidFill>
              </a:rPr>
              <a:t>pensado</a:t>
            </a:r>
            <a:r>
              <a:rPr lang="en-US" sz="2800" dirty="0">
                <a:solidFill>
                  <a:srgbClr val="000000"/>
                </a:solidFill>
              </a:rPr>
              <a:t>”.</a:t>
            </a:r>
          </a:p>
        </p:txBody>
      </p:sp>
    </p:spTree>
    <p:extLst>
      <p:ext uri="{BB962C8B-B14F-4D97-AF65-F5344CB8AC3E}">
        <p14:creationId xmlns:p14="http://schemas.microsoft.com/office/powerpoint/2010/main" val="304373222"/>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descr="television_online.jpg"/>
          <p:cNvPicPr>
            <a:picLocks noChangeAspect="1"/>
          </p:cNvPicPr>
          <p:nvPr/>
        </p:nvPicPr>
        <p:blipFill rotWithShape="1">
          <a:blip r:embed="rId3">
            <a:extLst>
              <a:ext uri="{28A0092B-C50C-407E-A947-70E740481C1C}">
                <a14:useLocalDpi xmlns:a14="http://schemas.microsoft.com/office/drawing/2010/main" val="0"/>
              </a:ext>
            </a:extLst>
          </a:blip>
          <a:srcRect l="32449" r="18403" b="1"/>
          <a:stretch/>
        </p:blipFill>
        <p:spPr>
          <a:xfrm>
            <a:off x="20" y="551690"/>
            <a:ext cx="4578808" cy="5698083"/>
          </a:xfrm>
          <a:prstGeom prst="rect">
            <a:avLst/>
          </a:prstGeom>
        </p:spPr>
      </p:pic>
      <p:pic>
        <p:nvPicPr>
          <p:cNvPr id="8" name="Picture 7">
            <a:extLst>
              <a:ext uri="{FF2B5EF4-FFF2-40B4-BE49-F238E27FC236}">
                <a16:creationId xmlns:a16="http://schemas.microsoft.com/office/drawing/2014/main" id="{86BA5DB7-BF33-463C-AE3A-DD318F534B5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9831"/>
          <a:stretch/>
        </p:blipFill>
        <p:spPr>
          <a:xfrm>
            <a:off x="2" y="548284"/>
            <a:ext cx="9143998" cy="5704284"/>
          </a:xfrm>
          <a:prstGeom prst="rect">
            <a:avLst/>
          </a:prstGeom>
        </p:spPr>
      </p:pic>
      <p:sp>
        <p:nvSpPr>
          <p:cNvPr id="2" name="CuadroTexto 1"/>
          <p:cNvSpPr txBox="1"/>
          <p:nvPr/>
        </p:nvSpPr>
        <p:spPr>
          <a:xfrm>
            <a:off x="4644743" y="734984"/>
            <a:ext cx="3999385" cy="4958680"/>
          </a:xfrm>
          <a:prstGeom prst="rect">
            <a:avLst/>
          </a:prstGeom>
        </p:spPr>
        <p:txBody>
          <a:bodyPr vert="horz" lIns="91440" tIns="45720" rIns="91440" bIns="45720" rtlCol="0" anchor="ctr">
            <a:normAutofit fontScale="70000" lnSpcReduction="20000"/>
          </a:bodyPr>
          <a:lstStyle/>
          <a:p>
            <a:pPr>
              <a:lnSpc>
                <a:spcPct val="90000"/>
              </a:lnSpc>
              <a:spcAft>
                <a:spcPts val="600"/>
              </a:spcAft>
            </a:pPr>
            <a:r>
              <a:rPr lang="en-US" sz="2800" b="1" dirty="0" err="1">
                <a:solidFill>
                  <a:srgbClr val="000000"/>
                </a:solidFill>
              </a:rPr>
              <a:t>Sistemas</a:t>
            </a:r>
            <a:r>
              <a:rPr lang="en-US" sz="2800" b="1" dirty="0">
                <a:solidFill>
                  <a:srgbClr val="000000"/>
                </a:solidFill>
              </a:rPr>
              <a:t> </a:t>
            </a:r>
            <a:r>
              <a:rPr lang="en-US" sz="2800" b="1" dirty="0" err="1">
                <a:solidFill>
                  <a:srgbClr val="000000"/>
                </a:solidFill>
              </a:rPr>
              <a:t>Híbridos</a:t>
            </a:r>
            <a:endParaRPr lang="en-US" sz="2800" b="1" dirty="0">
              <a:solidFill>
                <a:srgbClr val="000000"/>
              </a:solidFill>
            </a:endParaRPr>
          </a:p>
          <a:p>
            <a:pPr>
              <a:lnSpc>
                <a:spcPct val="90000"/>
              </a:lnSpc>
              <a:spcAft>
                <a:spcPts val="600"/>
              </a:spcAft>
            </a:pPr>
            <a:endParaRPr lang="en-US" sz="2800" dirty="0">
              <a:solidFill>
                <a:srgbClr val="000000"/>
              </a:solidFill>
            </a:endParaRPr>
          </a:p>
          <a:p>
            <a:pPr>
              <a:lnSpc>
                <a:spcPct val="120000"/>
              </a:lnSpc>
              <a:spcAft>
                <a:spcPts val="600"/>
              </a:spcAft>
            </a:pPr>
            <a:r>
              <a:rPr lang="en-US" sz="2800" dirty="0">
                <a:solidFill>
                  <a:srgbClr val="000000"/>
                </a:solidFill>
              </a:rPr>
              <a:t>El </a:t>
            </a:r>
            <a:r>
              <a:rPr lang="en-US" sz="2800" dirty="0" err="1">
                <a:solidFill>
                  <a:srgbClr val="000000"/>
                </a:solidFill>
              </a:rPr>
              <a:t>híbrido</a:t>
            </a:r>
            <a:r>
              <a:rPr lang="en-US" sz="2800" dirty="0">
                <a:solidFill>
                  <a:srgbClr val="000000"/>
                </a:solidFill>
              </a:rPr>
              <a:t> o la </a:t>
            </a:r>
            <a:r>
              <a:rPr lang="en-US" sz="2800" dirty="0" err="1">
                <a:solidFill>
                  <a:srgbClr val="000000"/>
                </a:solidFill>
              </a:rPr>
              <a:t>reunión</a:t>
            </a:r>
            <a:r>
              <a:rPr lang="en-US" sz="2800" dirty="0">
                <a:solidFill>
                  <a:srgbClr val="000000"/>
                </a:solidFill>
              </a:rPr>
              <a:t> de dos </a:t>
            </a:r>
            <a:r>
              <a:rPr lang="en-US" sz="2800" dirty="0" err="1">
                <a:solidFill>
                  <a:srgbClr val="000000"/>
                </a:solidFill>
              </a:rPr>
              <a:t>medios</a:t>
            </a:r>
            <a:r>
              <a:rPr lang="en-US" sz="2800" dirty="0">
                <a:solidFill>
                  <a:srgbClr val="000000"/>
                </a:solidFill>
              </a:rPr>
              <a:t> </a:t>
            </a:r>
            <a:r>
              <a:rPr lang="en-US" sz="2800" dirty="0" err="1">
                <a:solidFill>
                  <a:srgbClr val="000000"/>
                </a:solidFill>
              </a:rPr>
              <a:t>es</a:t>
            </a:r>
            <a:r>
              <a:rPr lang="en-US" sz="2800" dirty="0">
                <a:solidFill>
                  <a:srgbClr val="000000"/>
                </a:solidFill>
              </a:rPr>
              <a:t> un </a:t>
            </a:r>
            <a:r>
              <a:rPr lang="en-US" sz="2800" dirty="0" err="1">
                <a:solidFill>
                  <a:srgbClr val="000000"/>
                </a:solidFill>
              </a:rPr>
              <a:t>momento</a:t>
            </a:r>
            <a:r>
              <a:rPr lang="en-US" sz="2800" dirty="0">
                <a:solidFill>
                  <a:srgbClr val="000000"/>
                </a:solidFill>
              </a:rPr>
              <a:t> de </a:t>
            </a:r>
            <a:r>
              <a:rPr lang="en-US" sz="2800" dirty="0" err="1">
                <a:solidFill>
                  <a:srgbClr val="000000"/>
                </a:solidFill>
              </a:rPr>
              <a:t>verdad</a:t>
            </a:r>
            <a:r>
              <a:rPr lang="en-US" sz="2800" dirty="0">
                <a:solidFill>
                  <a:srgbClr val="000000"/>
                </a:solidFill>
              </a:rPr>
              <a:t> y </a:t>
            </a:r>
            <a:r>
              <a:rPr lang="en-US" sz="2800" dirty="0" err="1">
                <a:solidFill>
                  <a:srgbClr val="000000"/>
                </a:solidFill>
              </a:rPr>
              <a:t>revelación</a:t>
            </a:r>
            <a:r>
              <a:rPr lang="en-US" sz="2800" dirty="0">
                <a:solidFill>
                  <a:srgbClr val="000000"/>
                </a:solidFill>
              </a:rPr>
              <a:t> de </a:t>
            </a:r>
            <a:r>
              <a:rPr lang="en-US" sz="2800" dirty="0" err="1">
                <a:solidFill>
                  <a:srgbClr val="000000"/>
                </a:solidFill>
              </a:rPr>
              <a:t>donde</a:t>
            </a:r>
            <a:r>
              <a:rPr lang="en-US" sz="2800" dirty="0">
                <a:solidFill>
                  <a:srgbClr val="000000"/>
                </a:solidFill>
              </a:rPr>
              <a:t> </a:t>
            </a:r>
            <a:r>
              <a:rPr lang="en-US" sz="2800" dirty="0" err="1">
                <a:solidFill>
                  <a:srgbClr val="000000"/>
                </a:solidFill>
              </a:rPr>
              <a:t>nace</a:t>
            </a:r>
            <a:r>
              <a:rPr lang="en-US" sz="2800" dirty="0">
                <a:solidFill>
                  <a:srgbClr val="000000"/>
                </a:solidFill>
              </a:rPr>
              <a:t> la </a:t>
            </a:r>
            <a:r>
              <a:rPr lang="en-US" sz="2800" dirty="0" err="1">
                <a:solidFill>
                  <a:srgbClr val="000000"/>
                </a:solidFill>
              </a:rPr>
              <a:t>nueva</a:t>
            </a:r>
            <a:r>
              <a:rPr lang="en-US" sz="2800" dirty="0">
                <a:solidFill>
                  <a:srgbClr val="000000"/>
                </a:solidFill>
              </a:rPr>
              <a:t> forma" (McLuhan 1964, 55). </a:t>
            </a:r>
          </a:p>
          <a:p>
            <a:pPr>
              <a:lnSpc>
                <a:spcPct val="120000"/>
              </a:lnSpc>
              <a:spcAft>
                <a:spcPts val="600"/>
              </a:spcAft>
            </a:pPr>
            <a:endParaRPr lang="en-US" sz="2800" dirty="0">
              <a:solidFill>
                <a:srgbClr val="000000"/>
              </a:solidFill>
            </a:endParaRPr>
          </a:p>
          <a:p>
            <a:pPr>
              <a:lnSpc>
                <a:spcPct val="120000"/>
              </a:lnSpc>
              <a:spcAft>
                <a:spcPts val="600"/>
              </a:spcAft>
            </a:pPr>
            <a:r>
              <a:rPr lang="en-US" sz="2800" dirty="0">
                <a:solidFill>
                  <a:srgbClr val="000000"/>
                </a:solidFill>
              </a:rPr>
              <a:t>Los </a:t>
            </a:r>
            <a:r>
              <a:rPr lang="en-US" sz="2800" dirty="0" err="1">
                <a:solidFill>
                  <a:srgbClr val="000000"/>
                </a:solidFill>
              </a:rPr>
              <a:t>sistemas</a:t>
            </a:r>
            <a:r>
              <a:rPr lang="en-US" sz="2800" dirty="0">
                <a:solidFill>
                  <a:srgbClr val="000000"/>
                </a:solidFill>
              </a:rPr>
              <a:t> </a:t>
            </a:r>
            <a:r>
              <a:rPr lang="en-US" sz="2800" dirty="0" err="1">
                <a:solidFill>
                  <a:srgbClr val="000000"/>
                </a:solidFill>
              </a:rPr>
              <a:t>híbridos</a:t>
            </a:r>
            <a:r>
              <a:rPr lang="en-US" sz="2800" dirty="0">
                <a:solidFill>
                  <a:srgbClr val="000000"/>
                </a:solidFill>
              </a:rPr>
              <a:t> </a:t>
            </a:r>
            <a:r>
              <a:rPr lang="en-US" sz="2800" dirty="0" err="1">
                <a:solidFill>
                  <a:srgbClr val="000000"/>
                </a:solidFill>
              </a:rPr>
              <a:t>funcionan</a:t>
            </a:r>
            <a:r>
              <a:rPr lang="en-US" sz="2800" dirty="0">
                <a:solidFill>
                  <a:srgbClr val="000000"/>
                </a:solidFill>
              </a:rPr>
              <a:t> </a:t>
            </a:r>
            <a:r>
              <a:rPr lang="en-US" sz="2800" dirty="0" err="1">
                <a:solidFill>
                  <a:srgbClr val="000000"/>
                </a:solidFill>
              </a:rPr>
              <a:t>más</a:t>
            </a:r>
            <a:r>
              <a:rPr lang="en-US" sz="2800" dirty="0">
                <a:solidFill>
                  <a:srgbClr val="000000"/>
                </a:solidFill>
              </a:rPr>
              <a:t> </a:t>
            </a:r>
            <a:r>
              <a:rPr lang="en-US" sz="2800" dirty="0" err="1">
                <a:solidFill>
                  <a:srgbClr val="000000"/>
                </a:solidFill>
              </a:rPr>
              <a:t>eficientemente</a:t>
            </a:r>
            <a:r>
              <a:rPr lang="en-US" sz="2800" dirty="0">
                <a:solidFill>
                  <a:srgbClr val="000000"/>
                </a:solidFill>
              </a:rPr>
              <a:t> que </a:t>
            </a:r>
            <a:r>
              <a:rPr lang="en-US" sz="2800" dirty="0" err="1">
                <a:solidFill>
                  <a:srgbClr val="000000"/>
                </a:solidFill>
              </a:rPr>
              <a:t>los</a:t>
            </a:r>
            <a:r>
              <a:rPr lang="en-US" sz="2800" dirty="0">
                <a:solidFill>
                  <a:srgbClr val="000000"/>
                </a:solidFill>
              </a:rPr>
              <a:t> </a:t>
            </a:r>
            <a:r>
              <a:rPr lang="en-US" sz="2800" dirty="0" err="1">
                <a:solidFill>
                  <a:srgbClr val="000000"/>
                </a:solidFill>
              </a:rPr>
              <a:t>componentes</a:t>
            </a:r>
            <a:r>
              <a:rPr lang="en-US" sz="2800" dirty="0">
                <a:solidFill>
                  <a:srgbClr val="000000"/>
                </a:solidFill>
              </a:rPr>
              <a:t> </a:t>
            </a:r>
            <a:r>
              <a:rPr lang="en-US" sz="2800" dirty="0" err="1">
                <a:solidFill>
                  <a:srgbClr val="000000"/>
                </a:solidFill>
              </a:rPr>
              <a:t>individuales</a:t>
            </a:r>
            <a:r>
              <a:rPr lang="en-US" sz="2800" dirty="0">
                <a:solidFill>
                  <a:srgbClr val="000000"/>
                </a:solidFill>
              </a:rPr>
              <a:t> de </a:t>
            </a:r>
            <a:r>
              <a:rPr lang="en-US" sz="2800" dirty="0" err="1">
                <a:solidFill>
                  <a:srgbClr val="000000"/>
                </a:solidFill>
              </a:rPr>
              <a:t>los</a:t>
            </a:r>
            <a:r>
              <a:rPr lang="en-US" sz="2800" dirty="0">
                <a:solidFill>
                  <a:srgbClr val="000000"/>
                </a:solidFill>
              </a:rPr>
              <a:t> </a:t>
            </a:r>
            <a:r>
              <a:rPr lang="en-US" sz="2800" dirty="0" err="1">
                <a:solidFill>
                  <a:srgbClr val="000000"/>
                </a:solidFill>
              </a:rPr>
              <a:t>cuales</a:t>
            </a:r>
            <a:r>
              <a:rPr lang="en-US" sz="2800" dirty="0">
                <a:solidFill>
                  <a:srgbClr val="000000"/>
                </a:solidFill>
              </a:rPr>
              <a:t> </a:t>
            </a:r>
            <a:r>
              <a:rPr lang="en-US" sz="2800" dirty="0" err="1">
                <a:solidFill>
                  <a:srgbClr val="000000"/>
                </a:solidFill>
              </a:rPr>
              <a:t>emergen</a:t>
            </a:r>
            <a:r>
              <a:rPr lang="en-US" sz="2800" dirty="0">
                <a:solidFill>
                  <a:srgbClr val="000000"/>
                </a:solidFill>
              </a:rPr>
              <a:t>. Por lo </a:t>
            </a:r>
            <a:r>
              <a:rPr lang="en-US" sz="2800" dirty="0" err="1">
                <a:solidFill>
                  <a:srgbClr val="000000"/>
                </a:solidFill>
              </a:rPr>
              <a:t>tanto</a:t>
            </a:r>
            <a:r>
              <a:rPr lang="en-US" sz="2800" dirty="0">
                <a:solidFill>
                  <a:srgbClr val="000000"/>
                </a:solidFill>
              </a:rPr>
              <a:t>, la </a:t>
            </a:r>
            <a:r>
              <a:rPr lang="en-US" sz="2800" dirty="0" err="1">
                <a:solidFill>
                  <a:srgbClr val="000000"/>
                </a:solidFill>
              </a:rPr>
              <a:t>sinergia</a:t>
            </a:r>
            <a:r>
              <a:rPr lang="en-US" sz="2800" dirty="0">
                <a:solidFill>
                  <a:srgbClr val="000000"/>
                </a:solidFill>
              </a:rPr>
              <a:t> que </a:t>
            </a:r>
            <a:r>
              <a:rPr lang="en-US" sz="2800" dirty="0" err="1">
                <a:solidFill>
                  <a:srgbClr val="000000"/>
                </a:solidFill>
              </a:rPr>
              <a:t>representan</a:t>
            </a:r>
            <a:r>
              <a:rPr lang="en-US" sz="2800" dirty="0">
                <a:solidFill>
                  <a:srgbClr val="000000"/>
                </a:solidFill>
              </a:rPr>
              <a:t> </a:t>
            </a:r>
            <a:r>
              <a:rPr lang="en-US" sz="2800" dirty="0" err="1">
                <a:solidFill>
                  <a:srgbClr val="000000"/>
                </a:solidFill>
              </a:rPr>
              <a:t>libera</a:t>
            </a:r>
            <a:r>
              <a:rPr lang="en-US" sz="2800" dirty="0">
                <a:solidFill>
                  <a:srgbClr val="000000"/>
                </a:solidFill>
              </a:rPr>
              <a:t> </a:t>
            </a:r>
            <a:r>
              <a:rPr lang="en-US" sz="2800" dirty="0" err="1">
                <a:solidFill>
                  <a:srgbClr val="000000"/>
                </a:solidFill>
              </a:rPr>
              <a:t>nuevas</a:t>
            </a:r>
            <a:r>
              <a:rPr lang="en-US" sz="2800" dirty="0">
                <a:solidFill>
                  <a:srgbClr val="000000"/>
                </a:solidFill>
              </a:rPr>
              <a:t> </a:t>
            </a:r>
            <a:r>
              <a:rPr lang="en-US" sz="2800" dirty="0" err="1">
                <a:solidFill>
                  <a:srgbClr val="000000"/>
                </a:solidFill>
              </a:rPr>
              <a:t>formas</a:t>
            </a:r>
            <a:r>
              <a:rPr lang="en-US" sz="2800" dirty="0">
                <a:solidFill>
                  <a:srgbClr val="000000"/>
                </a:solidFill>
              </a:rPr>
              <a:t> de </a:t>
            </a:r>
            <a:r>
              <a:rPr lang="en-US" sz="2800" dirty="0" err="1">
                <a:solidFill>
                  <a:srgbClr val="000000"/>
                </a:solidFill>
              </a:rPr>
              <a:t>energía</a:t>
            </a:r>
            <a:r>
              <a:rPr lang="en-US" sz="2800" dirty="0">
                <a:solidFill>
                  <a:srgbClr val="000000"/>
                </a:solidFill>
              </a:rPr>
              <a:t>, </a:t>
            </a:r>
            <a:r>
              <a:rPr lang="en-US" sz="2800" dirty="0" err="1">
                <a:solidFill>
                  <a:srgbClr val="000000"/>
                </a:solidFill>
              </a:rPr>
              <a:t>creando</a:t>
            </a:r>
            <a:r>
              <a:rPr lang="en-US" sz="2800" dirty="0">
                <a:solidFill>
                  <a:srgbClr val="000000"/>
                </a:solidFill>
              </a:rPr>
              <a:t> “</a:t>
            </a:r>
            <a:r>
              <a:rPr lang="en-US" sz="2800" dirty="0" err="1">
                <a:solidFill>
                  <a:srgbClr val="000000"/>
                </a:solidFill>
              </a:rPr>
              <a:t>vértices</a:t>
            </a:r>
            <a:r>
              <a:rPr lang="en-US" sz="2800" dirty="0">
                <a:solidFill>
                  <a:srgbClr val="000000"/>
                </a:solidFill>
              </a:rPr>
              <a:t> de </a:t>
            </a:r>
            <a:r>
              <a:rPr lang="en-US" sz="2800" dirty="0" err="1">
                <a:solidFill>
                  <a:srgbClr val="000000"/>
                </a:solidFill>
              </a:rPr>
              <a:t>poder</a:t>
            </a:r>
            <a:r>
              <a:rPr lang="en-US" sz="2800" dirty="0">
                <a:solidFill>
                  <a:srgbClr val="000000"/>
                </a:solidFill>
              </a:rPr>
              <a:t>" </a:t>
            </a:r>
            <a:r>
              <a:rPr lang="en-US" sz="2800" dirty="0" err="1">
                <a:solidFill>
                  <a:srgbClr val="000000"/>
                </a:solidFill>
              </a:rPr>
              <a:t>adicionales</a:t>
            </a:r>
            <a:r>
              <a:rPr lang="en-US" sz="2800" dirty="0">
                <a:solidFill>
                  <a:srgbClr val="000000"/>
                </a:solidFill>
              </a:rPr>
              <a:t>. </a:t>
            </a:r>
          </a:p>
        </p:txBody>
      </p:sp>
      <p:pic>
        <p:nvPicPr>
          <p:cNvPr id="5" name="Imagen 4" descr="Imagen que contiene texto, exterior&#10;&#10;&#10;&#10;Descripción generada automáticamente">
            <a:extLst>
              <a:ext uri="{FF2B5EF4-FFF2-40B4-BE49-F238E27FC236}">
                <a16:creationId xmlns:a16="http://schemas.microsoft.com/office/drawing/2014/main" id="{BC96E1DF-6316-3D46-AEE3-F9A2666EDF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481" y="2093053"/>
            <a:ext cx="4422445" cy="2671894"/>
          </a:xfrm>
          <a:prstGeom prst="rect">
            <a:avLst/>
          </a:prstGeom>
        </p:spPr>
      </p:pic>
    </p:spTree>
    <p:extLst>
      <p:ext uri="{BB962C8B-B14F-4D97-AF65-F5344CB8AC3E}">
        <p14:creationId xmlns:p14="http://schemas.microsoft.com/office/powerpoint/2010/main" val="3719448749"/>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6129"/>
            <a:ext cx="4851603" cy="5925741"/>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13200"/>
          <a:stretch/>
        </p:blipFill>
        <p:spPr>
          <a:xfrm>
            <a:off x="0" y="466129"/>
            <a:ext cx="9144000" cy="5925741"/>
          </a:xfrm>
          <a:prstGeom prst="rect">
            <a:avLst/>
          </a:prstGeom>
        </p:spPr>
      </p:pic>
      <p:sp>
        <p:nvSpPr>
          <p:cNvPr id="12"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86286"/>
            <a:ext cx="4320692" cy="4666770"/>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3" name="Imagen 2" descr="465x282_img_digiblog_170736d2206fb83d07338f93a31caa55.jpg"/>
          <p:cNvPicPr>
            <a:picLocks noChangeAspect="1"/>
          </p:cNvPicPr>
          <p:nvPr/>
        </p:nvPicPr>
        <p:blipFill rotWithShape="1">
          <a:blip r:embed="rId4">
            <a:alphaModFix/>
            <a:extLst>
              <a:ext uri="{28A0092B-C50C-407E-A947-70E740481C1C}">
                <a14:useLocalDpi xmlns:a14="http://schemas.microsoft.com/office/drawing/2010/main" val="0"/>
              </a:ext>
            </a:extLst>
          </a:blip>
          <a:srcRect l="20970" r="20989" b="2"/>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2" name="CuadroTexto 1"/>
          <p:cNvSpPr txBox="1"/>
          <p:nvPr/>
        </p:nvSpPr>
        <p:spPr>
          <a:xfrm>
            <a:off x="4851602" y="1186286"/>
            <a:ext cx="3755949" cy="5019442"/>
          </a:xfrm>
          <a:prstGeom prst="rect">
            <a:avLst/>
          </a:prstGeom>
        </p:spPr>
        <p:txBody>
          <a:bodyPr vert="horz" lIns="91440" tIns="45720" rIns="91440" bIns="45720" rtlCol="0" anchor="ctr">
            <a:normAutofit fontScale="85000" lnSpcReduction="10000"/>
          </a:bodyPr>
          <a:lstStyle/>
          <a:p>
            <a:pPr marL="228600">
              <a:lnSpc>
                <a:spcPct val="110000"/>
              </a:lnSpc>
              <a:spcAft>
                <a:spcPts val="600"/>
              </a:spcAft>
            </a:pPr>
            <a:endParaRPr lang="en-US" sz="2800" dirty="0">
              <a:solidFill>
                <a:srgbClr val="000000"/>
              </a:solidFill>
            </a:endParaRPr>
          </a:p>
          <a:p>
            <a:pPr marL="228600">
              <a:lnSpc>
                <a:spcPct val="110000"/>
              </a:lnSpc>
              <a:spcAft>
                <a:spcPts val="600"/>
              </a:spcAft>
            </a:pPr>
            <a:r>
              <a:rPr lang="en-US" sz="2800" dirty="0" err="1">
                <a:solidFill>
                  <a:srgbClr val="000000"/>
                </a:solidFill>
              </a:rPr>
              <a:t>Cada</a:t>
            </a:r>
            <a:r>
              <a:rPr lang="en-US" sz="2800" dirty="0">
                <a:solidFill>
                  <a:srgbClr val="000000"/>
                </a:solidFill>
              </a:rPr>
              <a:t> medio </a:t>
            </a:r>
            <a:r>
              <a:rPr lang="en-US" sz="2800" dirty="0" err="1">
                <a:solidFill>
                  <a:srgbClr val="000000"/>
                </a:solidFill>
              </a:rPr>
              <a:t>es</a:t>
            </a:r>
            <a:r>
              <a:rPr lang="en-US" sz="2800" dirty="0">
                <a:solidFill>
                  <a:srgbClr val="000000"/>
                </a:solidFill>
              </a:rPr>
              <a:t> un ”</a:t>
            </a:r>
            <a:r>
              <a:rPr lang="en-US" sz="2800" dirty="0" err="1">
                <a:solidFill>
                  <a:srgbClr val="000000"/>
                </a:solidFill>
              </a:rPr>
              <a:t>vértice</a:t>
            </a:r>
            <a:r>
              <a:rPr lang="en-US" sz="2800" dirty="0">
                <a:solidFill>
                  <a:srgbClr val="000000"/>
                </a:solidFill>
              </a:rPr>
              <a:t> de </a:t>
            </a:r>
            <a:r>
              <a:rPr lang="en-US" sz="2800" dirty="0" err="1">
                <a:solidFill>
                  <a:srgbClr val="000000"/>
                </a:solidFill>
              </a:rPr>
              <a:t>poder</a:t>
            </a:r>
            <a:r>
              <a:rPr lang="en-US" sz="2800" dirty="0">
                <a:solidFill>
                  <a:srgbClr val="000000"/>
                </a:solidFill>
              </a:rPr>
              <a:t>" </a:t>
            </a:r>
            <a:r>
              <a:rPr lang="en-US" sz="2800" dirty="0" err="1">
                <a:solidFill>
                  <a:srgbClr val="000000"/>
                </a:solidFill>
              </a:rPr>
              <a:t>creando</a:t>
            </a:r>
            <a:r>
              <a:rPr lang="en-US" sz="2800" dirty="0">
                <a:solidFill>
                  <a:srgbClr val="000000"/>
                </a:solidFill>
              </a:rPr>
              <a:t> </a:t>
            </a:r>
            <a:r>
              <a:rPr lang="en-US" sz="2800" dirty="0" err="1">
                <a:solidFill>
                  <a:srgbClr val="000000"/>
                </a:solidFill>
              </a:rPr>
              <a:t>nuevos</a:t>
            </a:r>
            <a:r>
              <a:rPr lang="en-US" sz="2800" dirty="0">
                <a:solidFill>
                  <a:srgbClr val="000000"/>
                </a:solidFill>
              </a:rPr>
              <a:t> </a:t>
            </a:r>
            <a:r>
              <a:rPr lang="en-US" sz="2800" dirty="0" err="1">
                <a:solidFill>
                  <a:srgbClr val="000000"/>
                </a:solidFill>
              </a:rPr>
              <a:t>ambientes</a:t>
            </a:r>
            <a:r>
              <a:rPr lang="en-US" sz="2800" dirty="0">
                <a:solidFill>
                  <a:srgbClr val="000000"/>
                </a:solidFill>
              </a:rPr>
              <a:t> y </a:t>
            </a:r>
            <a:r>
              <a:rPr lang="en-US" sz="2800" dirty="0" err="1">
                <a:solidFill>
                  <a:srgbClr val="000000"/>
                </a:solidFill>
              </a:rPr>
              <a:t>actuando</a:t>
            </a:r>
            <a:r>
              <a:rPr lang="en-US" sz="2800" dirty="0">
                <a:solidFill>
                  <a:srgbClr val="000000"/>
                </a:solidFill>
              </a:rPr>
              <a:t> de </a:t>
            </a:r>
            <a:r>
              <a:rPr lang="en-US" sz="2800" dirty="0" err="1">
                <a:solidFill>
                  <a:srgbClr val="000000"/>
                </a:solidFill>
              </a:rPr>
              <a:t>manera</a:t>
            </a:r>
            <a:r>
              <a:rPr lang="en-US" sz="2800" dirty="0">
                <a:solidFill>
                  <a:srgbClr val="000000"/>
                </a:solidFill>
              </a:rPr>
              <a:t> </a:t>
            </a:r>
            <a:r>
              <a:rPr lang="en-US" sz="2800" dirty="0" err="1">
                <a:solidFill>
                  <a:srgbClr val="000000"/>
                </a:solidFill>
              </a:rPr>
              <a:t>abrasiva</a:t>
            </a:r>
            <a:r>
              <a:rPr lang="en-US" sz="2800" dirty="0">
                <a:solidFill>
                  <a:srgbClr val="000000"/>
                </a:solidFill>
              </a:rPr>
              <a:t> </a:t>
            </a:r>
            <a:r>
              <a:rPr lang="en-US" sz="2800" dirty="0" err="1">
                <a:solidFill>
                  <a:srgbClr val="000000"/>
                </a:solidFill>
              </a:rPr>
              <a:t>en</a:t>
            </a:r>
            <a:r>
              <a:rPr lang="en-US" sz="2800" dirty="0">
                <a:solidFill>
                  <a:srgbClr val="000000"/>
                </a:solidFill>
              </a:rPr>
              <a:t> </a:t>
            </a:r>
            <a:r>
              <a:rPr lang="en-US" sz="2800" dirty="0" err="1">
                <a:solidFill>
                  <a:srgbClr val="000000"/>
                </a:solidFill>
              </a:rPr>
              <a:t>formas</a:t>
            </a:r>
            <a:r>
              <a:rPr lang="en-US" sz="2800" dirty="0">
                <a:solidFill>
                  <a:srgbClr val="000000"/>
                </a:solidFill>
              </a:rPr>
              <a:t> </a:t>
            </a:r>
            <a:r>
              <a:rPr lang="en-US" sz="2800" dirty="0" err="1">
                <a:solidFill>
                  <a:srgbClr val="000000"/>
                </a:solidFill>
              </a:rPr>
              <a:t>culturales</a:t>
            </a:r>
            <a:r>
              <a:rPr lang="en-US" sz="2800" dirty="0">
                <a:solidFill>
                  <a:srgbClr val="000000"/>
                </a:solidFill>
              </a:rPr>
              <a:t> </a:t>
            </a:r>
            <a:r>
              <a:rPr lang="en-US" sz="2800" dirty="0" err="1">
                <a:solidFill>
                  <a:srgbClr val="000000"/>
                </a:solidFill>
              </a:rPr>
              <a:t>más</a:t>
            </a:r>
            <a:r>
              <a:rPr lang="en-US" sz="2800" dirty="0">
                <a:solidFill>
                  <a:srgbClr val="000000"/>
                </a:solidFill>
              </a:rPr>
              <a:t> </a:t>
            </a:r>
            <a:r>
              <a:rPr lang="en-US" sz="2800" dirty="0" err="1">
                <a:solidFill>
                  <a:srgbClr val="000000"/>
                </a:solidFill>
              </a:rPr>
              <a:t>antiguas</a:t>
            </a:r>
            <a:r>
              <a:rPr lang="en-US" sz="2800" dirty="0">
                <a:solidFill>
                  <a:srgbClr val="000000"/>
                </a:solidFill>
              </a:rPr>
              <a:t>. El medio dispone de un </a:t>
            </a:r>
            <a:r>
              <a:rPr lang="en-US" sz="2800" dirty="0" err="1">
                <a:solidFill>
                  <a:srgbClr val="000000"/>
                </a:solidFill>
              </a:rPr>
              <a:t>determinado</a:t>
            </a:r>
            <a:r>
              <a:rPr lang="en-US" sz="2800" dirty="0">
                <a:solidFill>
                  <a:srgbClr val="000000"/>
                </a:solidFill>
              </a:rPr>
              <a:t> </a:t>
            </a:r>
            <a:r>
              <a:rPr lang="en-US" sz="2800" dirty="0" err="1">
                <a:solidFill>
                  <a:srgbClr val="000000"/>
                </a:solidFill>
              </a:rPr>
              <a:t>potencial</a:t>
            </a:r>
            <a:r>
              <a:rPr lang="en-US" sz="2800" dirty="0">
                <a:solidFill>
                  <a:srgbClr val="000000"/>
                </a:solidFill>
              </a:rPr>
              <a:t> de </a:t>
            </a:r>
            <a:r>
              <a:rPr lang="en-US" sz="2800" dirty="0" err="1">
                <a:solidFill>
                  <a:srgbClr val="000000"/>
                </a:solidFill>
              </a:rPr>
              <a:t>perjuicio</a:t>
            </a:r>
            <a:r>
              <a:rPr lang="en-US" sz="2800" dirty="0">
                <a:solidFill>
                  <a:srgbClr val="000000"/>
                </a:solidFill>
              </a:rPr>
              <a:t> y </a:t>
            </a:r>
            <a:r>
              <a:rPr lang="en-US" sz="2800" dirty="0" err="1">
                <a:solidFill>
                  <a:srgbClr val="000000"/>
                </a:solidFill>
              </a:rPr>
              <a:t>puede</a:t>
            </a:r>
            <a:r>
              <a:rPr lang="en-US" sz="2800" dirty="0">
                <a:solidFill>
                  <a:srgbClr val="000000"/>
                </a:solidFill>
              </a:rPr>
              <a:t> </a:t>
            </a:r>
            <a:r>
              <a:rPr lang="en-US" sz="2800" dirty="0" err="1">
                <a:solidFill>
                  <a:srgbClr val="000000"/>
                </a:solidFill>
              </a:rPr>
              <a:t>contribuir</a:t>
            </a:r>
            <a:r>
              <a:rPr lang="en-US" sz="2800" dirty="0">
                <a:solidFill>
                  <a:srgbClr val="000000"/>
                </a:solidFill>
              </a:rPr>
              <a:t> a la </a:t>
            </a:r>
            <a:r>
              <a:rPr lang="en-US" sz="2800" dirty="0" err="1">
                <a:solidFill>
                  <a:srgbClr val="000000"/>
                </a:solidFill>
              </a:rPr>
              <a:t>destrucción</a:t>
            </a:r>
            <a:r>
              <a:rPr lang="en-US" sz="2800" dirty="0">
                <a:solidFill>
                  <a:srgbClr val="000000"/>
                </a:solidFill>
              </a:rPr>
              <a:t> de las </a:t>
            </a:r>
            <a:r>
              <a:rPr lang="en-US" sz="2800" dirty="0" err="1">
                <a:solidFill>
                  <a:srgbClr val="000000"/>
                </a:solidFill>
              </a:rPr>
              <a:t>formas</a:t>
            </a:r>
            <a:r>
              <a:rPr lang="en-US" sz="2800" dirty="0">
                <a:solidFill>
                  <a:srgbClr val="000000"/>
                </a:solidFill>
              </a:rPr>
              <a:t> </a:t>
            </a:r>
            <a:r>
              <a:rPr lang="en-US" sz="2800" dirty="0" err="1">
                <a:solidFill>
                  <a:srgbClr val="000000"/>
                </a:solidFill>
              </a:rPr>
              <a:t>culturales</a:t>
            </a:r>
            <a:r>
              <a:rPr lang="en-US" sz="2800" dirty="0">
                <a:solidFill>
                  <a:srgbClr val="000000"/>
                </a:solidFill>
              </a:rPr>
              <a:t>. </a:t>
            </a:r>
          </a:p>
          <a:p>
            <a:pPr indent="-228600">
              <a:lnSpc>
                <a:spcPct val="90000"/>
              </a:lnSpc>
              <a:spcAft>
                <a:spcPts val="600"/>
              </a:spcAft>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1472495228"/>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6129"/>
            <a:ext cx="4851603" cy="5925741"/>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13200"/>
          <a:stretch/>
        </p:blipFill>
        <p:spPr>
          <a:xfrm>
            <a:off x="0" y="466129"/>
            <a:ext cx="9144000" cy="5925741"/>
          </a:xfrm>
          <a:prstGeom prst="rect">
            <a:avLst/>
          </a:prstGeom>
        </p:spPr>
      </p:pic>
      <p:sp>
        <p:nvSpPr>
          <p:cNvPr id="14"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86286"/>
            <a:ext cx="4320692" cy="4666770"/>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5" name="8 Imagen" descr="ipod_nano_cuarta_generacion.gif"/>
          <p:cNvPicPr>
            <a:picLocks noChangeAspect="1"/>
          </p:cNvPicPr>
          <p:nvPr/>
        </p:nvPicPr>
        <p:blipFill rotWithShape="1">
          <a:blip r:embed="rId4">
            <a:alphaModFix/>
            <a:extLst>
              <a:ext uri="{28A0092B-C50C-407E-A947-70E740481C1C}">
                <a14:useLocalDpi xmlns:a14="http://schemas.microsoft.com/office/drawing/2010/main" val="0"/>
              </a:ext>
            </a:extLst>
          </a:blip>
          <a:srcRect l="24742" r="27247"/>
          <a:stretch/>
        </p:blipFill>
        <p:spPr bwMode="auto">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noFill/>
          <a:effectLst>
            <a:softEdge rad="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CuadroTexto 1"/>
          <p:cNvSpPr txBox="1"/>
          <p:nvPr/>
        </p:nvSpPr>
        <p:spPr>
          <a:xfrm>
            <a:off x="4718304" y="736210"/>
            <a:ext cx="3989210" cy="4666769"/>
          </a:xfrm>
          <a:prstGeom prst="rect">
            <a:avLst/>
          </a:prstGeom>
        </p:spPr>
        <p:txBody>
          <a:bodyPr vert="horz" lIns="91440" tIns="45720" rIns="91440" bIns="45720" rtlCol="0" anchor="ctr">
            <a:normAutofit fontScale="92500" lnSpcReduction="20000"/>
          </a:bodyPr>
          <a:lstStyle/>
          <a:p>
            <a:pPr>
              <a:lnSpc>
                <a:spcPct val="90000"/>
              </a:lnSpc>
              <a:spcAft>
                <a:spcPts val="600"/>
              </a:spcAft>
            </a:pPr>
            <a:endParaRPr lang="en-US" sz="2800" dirty="0">
              <a:solidFill>
                <a:srgbClr val="000000"/>
              </a:solidFill>
              <a:latin typeface="+mj-lt"/>
            </a:endParaRPr>
          </a:p>
          <a:p>
            <a:pPr>
              <a:lnSpc>
                <a:spcPct val="90000"/>
              </a:lnSpc>
              <a:spcAft>
                <a:spcPts val="600"/>
              </a:spcAft>
            </a:pPr>
            <a:r>
              <a:rPr lang="en-US" sz="2800" b="1" dirty="0" err="1">
                <a:solidFill>
                  <a:srgbClr val="000000"/>
                </a:solidFill>
                <a:latin typeface="+mj-lt"/>
              </a:rPr>
              <a:t>Estudios</a:t>
            </a:r>
            <a:r>
              <a:rPr lang="en-US" sz="2800" b="1" dirty="0">
                <a:solidFill>
                  <a:srgbClr val="000000"/>
                </a:solidFill>
                <a:latin typeface="+mj-lt"/>
              </a:rPr>
              <a:t> de </a:t>
            </a:r>
            <a:r>
              <a:rPr lang="en-US" sz="2800" b="1" dirty="0" err="1">
                <a:solidFill>
                  <a:srgbClr val="000000"/>
                </a:solidFill>
                <a:latin typeface="+mj-lt"/>
              </a:rPr>
              <a:t>los</a:t>
            </a:r>
            <a:r>
              <a:rPr lang="en-US" sz="2800" b="1" dirty="0">
                <a:solidFill>
                  <a:srgbClr val="000000"/>
                </a:solidFill>
                <a:latin typeface="+mj-lt"/>
              </a:rPr>
              <a:t> </a:t>
            </a:r>
            <a:r>
              <a:rPr lang="en-US" sz="2800" b="1" dirty="0" err="1">
                <a:solidFill>
                  <a:srgbClr val="000000"/>
                </a:solidFill>
                <a:latin typeface="+mj-lt"/>
              </a:rPr>
              <a:t>medios</a:t>
            </a:r>
            <a:r>
              <a:rPr lang="en-US" sz="2800" b="1" dirty="0">
                <a:solidFill>
                  <a:srgbClr val="000000"/>
                </a:solidFill>
                <a:latin typeface="+mj-lt"/>
              </a:rPr>
              <a:t> de </a:t>
            </a:r>
            <a:r>
              <a:rPr lang="en-US" sz="2800" b="1" dirty="0" err="1">
                <a:solidFill>
                  <a:srgbClr val="000000"/>
                </a:solidFill>
                <a:latin typeface="+mj-lt"/>
              </a:rPr>
              <a:t>comunicación</a:t>
            </a:r>
            <a:r>
              <a:rPr lang="en-US" sz="2800" b="1" dirty="0">
                <a:solidFill>
                  <a:srgbClr val="000000"/>
                </a:solidFill>
                <a:latin typeface="+mj-lt"/>
              </a:rPr>
              <a:t> </a:t>
            </a:r>
            <a:r>
              <a:rPr lang="en-US" sz="2800" b="1" dirty="0" err="1">
                <a:solidFill>
                  <a:srgbClr val="000000"/>
                </a:solidFill>
                <a:latin typeface="+mj-lt"/>
              </a:rPr>
              <a:t>como</a:t>
            </a:r>
            <a:r>
              <a:rPr lang="en-US" sz="2800" b="1" dirty="0">
                <a:solidFill>
                  <a:srgbClr val="000000"/>
                </a:solidFill>
                <a:latin typeface="+mj-lt"/>
              </a:rPr>
              <a:t> </a:t>
            </a:r>
            <a:r>
              <a:rPr lang="en-US" sz="2800" b="1" dirty="0" err="1">
                <a:solidFill>
                  <a:srgbClr val="000000"/>
                </a:solidFill>
                <a:latin typeface="+mj-lt"/>
              </a:rPr>
              <a:t>defensa</a:t>
            </a:r>
            <a:r>
              <a:rPr lang="en-US" sz="2800" b="1" dirty="0">
                <a:solidFill>
                  <a:srgbClr val="000000"/>
                </a:solidFill>
                <a:latin typeface="+mj-lt"/>
              </a:rPr>
              <a:t> civil contra </a:t>
            </a:r>
            <a:r>
              <a:rPr lang="en-US" sz="2800" b="1" dirty="0" err="1">
                <a:solidFill>
                  <a:srgbClr val="000000"/>
                </a:solidFill>
                <a:latin typeface="+mj-lt"/>
              </a:rPr>
              <a:t>los</a:t>
            </a:r>
            <a:r>
              <a:rPr lang="en-US" sz="2800" b="1" dirty="0">
                <a:solidFill>
                  <a:srgbClr val="000000"/>
                </a:solidFill>
                <a:latin typeface="+mj-lt"/>
              </a:rPr>
              <a:t> </a:t>
            </a:r>
            <a:r>
              <a:rPr lang="en-US" sz="2800" b="1" dirty="0" err="1">
                <a:solidFill>
                  <a:srgbClr val="000000"/>
                </a:solidFill>
                <a:latin typeface="+mj-lt"/>
              </a:rPr>
              <a:t>medios</a:t>
            </a:r>
            <a:r>
              <a:rPr lang="en-US" sz="2800" b="1" dirty="0">
                <a:solidFill>
                  <a:srgbClr val="000000"/>
                </a:solidFill>
                <a:latin typeface="+mj-lt"/>
              </a:rPr>
              <a:t> de </a:t>
            </a:r>
            <a:r>
              <a:rPr lang="en-US" sz="2800" b="1" dirty="0" err="1">
                <a:solidFill>
                  <a:srgbClr val="000000"/>
                </a:solidFill>
                <a:latin typeface="+mj-lt"/>
              </a:rPr>
              <a:t>comunicación</a:t>
            </a:r>
            <a:endParaRPr lang="en-US" sz="2800" b="1" dirty="0">
              <a:solidFill>
                <a:srgbClr val="000000"/>
              </a:solidFill>
              <a:latin typeface="+mj-lt"/>
            </a:endParaRPr>
          </a:p>
          <a:p>
            <a:pPr marL="114300">
              <a:lnSpc>
                <a:spcPct val="90000"/>
              </a:lnSpc>
              <a:spcAft>
                <a:spcPts val="600"/>
              </a:spcAft>
            </a:pPr>
            <a:endParaRPr lang="en-US" sz="2800" dirty="0">
              <a:solidFill>
                <a:srgbClr val="000000"/>
              </a:solidFill>
              <a:latin typeface="+mj-lt"/>
            </a:endParaRPr>
          </a:p>
          <a:p>
            <a:pPr marL="114300">
              <a:lnSpc>
                <a:spcPct val="90000"/>
              </a:lnSpc>
              <a:spcAft>
                <a:spcPts val="600"/>
              </a:spcAft>
            </a:pPr>
            <a:r>
              <a:rPr lang="en-US" sz="2800" dirty="0" err="1">
                <a:solidFill>
                  <a:srgbClr val="000000"/>
                </a:solidFill>
                <a:latin typeface="+mj-lt"/>
              </a:rPr>
              <a:t>Solamente</a:t>
            </a:r>
            <a:r>
              <a:rPr lang="en-US" sz="2800" dirty="0">
                <a:solidFill>
                  <a:srgbClr val="000000"/>
                </a:solidFill>
                <a:latin typeface="+mj-lt"/>
              </a:rPr>
              <a:t> </a:t>
            </a:r>
            <a:r>
              <a:rPr lang="en-US" sz="2800" dirty="0" err="1">
                <a:solidFill>
                  <a:srgbClr val="000000"/>
                </a:solidFill>
                <a:latin typeface="+mj-lt"/>
              </a:rPr>
              <a:t>estudiando</a:t>
            </a:r>
            <a:r>
              <a:rPr lang="en-US" sz="2800" dirty="0">
                <a:solidFill>
                  <a:srgbClr val="000000"/>
                </a:solidFill>
                <a:latin typeface="+mj-lt"/>
              </a:rPr>
              <a:t> </a:t>
            </a:r>
            <a:r>
              <a:rPr lang="en-US" sz="2800" dirty="0" err="1">
                <a:solidFill>
                  <a:srgbClr val="000000"/>
                </a:solidFill>
                <a:latin typeface="+mj-lt"/>
              </a:rPr>
              <a:t>varios</a:t>
            </a:r>
            <a:r>
              <a:rPr lang="en-US" sz="2800" dirty="0">
                <a:solidFill>
                  <a:srgbClr val="000000"/>
                </a:solidFill>
                <a:latin typeface="+mj-lt"/>
              </a:rPr>
              <a:t> </a:t>
            </a:r>
            <a:r>
              <a:rPr lang="en-US" sz="2800" dirty="0" err="1">
                <a:solidFill>
                  <a:srgbClr val="000000"/>
                </a:solidFill>
                <a:latin typeface="+mj-lt"/>
              </a:rPr>
              <a:t>medios</a:t>
            </a:r>
            <a:r>
              <a:rPr lang="en-US" sz="2800" dirty="0">
                <a:solidFill>
                  <a:srgbClr val="000000"/>
                </a:solidFill>
                <a:latin typeface="+mj-lt"/>
              </a:rPr>
              <a:t> y </a:t>
            </a:r>
            <a:r>
              <a:rPr lang="en-US" sz="2800" dirty="0" err="1">
                <a:solidFill>
                  <a:srgbClr val="000000"/>
                </a:solidFill>
                <a:latin typeface="+mj-lt"/>
              </a:rPr>
              <a:t>sus</a:t>
            </a:r>
            <a:r>
              <a:rPr lang="en-US" sz="2800" dirty="0">
                <a:solidFill>
                  <a:srgbClr val="000000"/>
                </a:solidFill>
                <a:latin typeface="+mj-lt"/>
              </a:rPr>
              <a:t> </a:t>
            </a:r>
            <a:r>
              <a:rPr lang="en-US" sz="2800" dirty="0" err="1">
                <a:solidFill>
                  <a:srgbClr val="000000"/>
                </a:solidFill>
                <a:latin typeface="+mj-lt"/>
              </a:rPr>
              <a:t>efectos</a:t>
            </a:r>
            <a:r>
              <a:rPr lang="en-US" sz="2800" dirty="0">
                <a:solidFill>
                  <a:srgbClr val="000000"/>
                </a:solidFill>
                <a:latin typeface="+mj-lt"/>
              </a:rPr>
              <a:t>, </a:t>
            </a:r>
            <a:r>
              <a:rPr lang="en-US" sz="2800" dirty="0" err="1">
                <a:solidFill>
                  <a:srgbClr val="000000"/>
                </a:solidFill>
                <a:latin typeface="+mj-lt"/>
              </a:rPr>
              <a:t>uno</a:t>
            </a:r>
            <a:r>
              <a:rPr lang="en-US" sz="2800" dirty="0">
                <a:solidFill>
                  <a:srgbClr val="000000"/>
                </a:solidFill>
                <a:latin typeface="+mj-lt"/>
              </a:rPr>
              <a:t> </a:t>
            </a:r>
            <a:r>
              <a:rPr lang="en-US" sz="2800" dirty="0" err="1">
                <a:solidFill>
                  <a:srgbClr val="000000"/>
                </a:solidFill>
                <a:latin typeface="+mj-lt"/>
              </a:rPr>
              <a:t>puede</a:t>
            </a:r>
            <a:r>
              <a:rPr lang="en-US" sz="2800" dirty="0">
                <a:solidFill>
                  <a:srgbClr val="000000"/>
                </a:solidFill>
                <a:latin typeface="+mj-lt"/>
              </a:rPr>
              <a:t> </a:t>
            </a:r>
            <a:r>
              <a:rPr lang="en-US" sz="2800" dirty="0" err="1">
                <a:solidFill>
                  <a:srgbClr val="000000"/>
                </a:solidFill>
                <a:latin typeface="+mj-lt"/>
              </a:rPr>
              <a:t>anticipar</a:t>
            </a:r>
            <a:r>
              <a:rPr lang="en-US" sz="2800" dirty="0">
                <a:solidFill>
                  <a:srgbClr val="000000"/>
                </a:solidFill>
                <a:latin typeface="+mj-lt"/>
              </a:rPr>
              <a:t> el </a:t>
            </a:r>
            <a:r>
              <a:rPr lang="en-US" sz="2800" dirty="0" err="1">
                <a:solidFill>
                  <a:srgbClr val="000000"/>
                </a:solidFill>
                <a:latin typeface="+mj-lt"/>
              </a:rPr>
              <a:t>cambio</a:t>
            </a:r>
            <a:r>
              <a:rPr lang="en-US" sz="2800" dirty="0">
                <a:solidFill>
                  <a:srgbClr val="000000"/>
                </a:solidFill>
                <a:latin typeface="+mj-lt"/>
              </a:rPr>
              <a:t> y </a:t>
            </a:r>
            <a:r>
              <a:rPr lang="en-US" sz="2800" dirty="0" err="1">
                <a:solidFill>
                  <a:srgbClr val="000000"/>
                </a:solidFill>
                <a:latin typeface="+mj-lt"/>
              </a:rPr>
              <a:t>estar</a:t>
            </a:r>
            <a:r>
              <a:rPr lang="en-US" sz="2800" dirty="0">
                <a:solidFill>
                  <a:srgbClr val="000000"/>
                </a:solidFill>
                <a:latin typeface="+mj-lt"/>
              </a:rPr>
              <a:t> </a:t>
            </a:r>
            <a:r>
              <a:rPr lang="en-US" sz="2800" dirty="0" err="1">
                <a:solidFill>
                  <a:srgbClr val="000000"/>
                </a:solidFill>
                <a:latin typeface="+mj-lt"/>
              </a:rPr>
              <a:t>preparado</a:t>
            </a:r>
            <a:r>
              <a:rPr lang="en-US" sz="2800" dirty="0">
                <a:solidFill>
                  <a:srgbClr val="000000"/>
                </a:solidFill>
                <a:latin typeface="+mj-lt"/>
              </a:rPr>
              <a:t> para </a:t>
            </a:r>
            <a:r>
              <a:rPr lang="en-US" sz="2800" dirty="0" err="1">
                <a:solidFill>
                  <a:srgbClr val="000000"/>
                </a:solidFill>
                <a:latin typeface="+mj-lt"/>
              </a:rPr>
              <a:t>él</a:t>
            </a:r>
            <a:r>
              <a:rPr lang="en-US" sz="2800" dirty="0">
                <a:solidFill>
                  <a:srgbClr val="000000"/>
                </a:solidFill>
                <a:latin typeface="+mj-lt"/>
              </a:rPr>
              <a:t>. "El control </a:t>
            </a:r>
            <a:r>
              <a:rPr lang="en-US" sz="2800" dirty="0" err="1">
                <a:solidFill>
                  <a:srgbClr val="000000"/>
                </a:solidFill>
                <a:latin typeface="+mj-lt"/>
              </a:rPr>
              <a:t>sobre</a:t>
            </a:r>
            <a:r>
              <a:rPr lang="en-US" sz="2800" dirty="0">
                <a:solidFill>
                  <a:srgbClr val="000000"/>
                </a:solidFill>
                <a:latin typeface="+mj-lt"/>
              </a:rPr>
              <a:t> el </a:t>
            </a:r>
            <a:r>
              <a:rPr lang="en-US" sz="2800" dirty="0" err="1">
                <a:solidFill>
                  <a:srgbClr val="000000"/>
                </a:solidFill>
                <a:latin typeface="+mj-lt"/>
              </a:rPr>
              <a:t>cambio</a:t>
            </a:r>
            <a:r>
              <a:rPr lang="en-US" sz="2800" dirty="0">
                <a:solidFill>
                  <a:srgbClr val="000000"/>
                </a:solidFill>
                <a:latin typeface="+mj-lt"/>
              </a:rPr>
              <a:t> </a:t>
            </a:r>
            <a:r>
              <a:rPr lang="en-US" sz="2800" dirty="0" err="1">
                <a:solidFill>
                  <a:srgbClr val="000000"/>
                </a:solidFill>
                <a:latin typeface="+mj-lt"/>
              </a:rPr>
              <a:t>parecería</a:t>
            </a:r>
            <a:r>
              <a:rPr lang="en-US" sz="2800" dirty="0">
                <a:solidFill>
                  <a:srgbClr val="000000"/>
                </a:solidFill>
                <a:latin typeface="+mj-lt"/>
              </a:rPr>
              <a:t> </a:t>
            </a:r>
            <a:r>
              <a:rPr lang="en-US" sz="2800" dirty="0" err="1">
                <a:solidFill>
                  <a:srgbClr val="000000"/>
                </a:solidFill>
                <a:latin typeface="+mj-lt"/>
              </a:rPr>
              <a:t>consistir</a:t>
            </a:r>
            <a:r>
              <a:rPr lang="en-US" sz="2800" dirty="0">
                <a:solidFill>
                  <a:srgbClr val="000000"/>
                </a:solidFill>
                <a:latin typeface="+mj-lt"/>
              </a:rPr>
              <a:t> </a:t>
            </a:r>
            <a:r>
              <a:rPr lang="en-US" sz="2800" dirty="0" err="1">
                <a:solidFill>
                  <a:srgbClr val="000000"/>
                </a:solidFill>
                <a:latin typeface="+mj-lt"/>
              </a:rPr>
              <a:t>en</a:t>
            </a:r>
            <a:r>
              <a:rPr lang="en-US" sz="2800" dirty="0">
                <a:solidFill>
                  <a:srgbClr val="000000"/>
                </a:solidFill>
                <a:latin typeface="+mj-lt"/>
              </a:rPr>
              <a:t> </a:t>
            </a:r>
            <a:r>
              <a:rPr lang="en-US" sz="2800" dirty="0" err="1">
                <a:solidFill>
                  <a:srgbClr val="000000"/>
                </a:solidFill>
                <a:latin typeface="+mj-lt"/>
              </a:rPr>
              <a:t>moverse</a:t>
            </a:r>
            <a:r>
              <a:rPr lang="en-US" sz="2800" dirty="0">
                <a:solidFill>
                  <a:srgbClr val="000000"/>
                </a:solidFill>
                <a:latin typeface="+mj-lt"/>
              </a:rPr>
              <a:t> no con el medio </a:t>
            </a:r>
            <a:r>
              <a:rPr lang="en-US" sz="2800" dirty="0" err="1">
                <a:solidFill>
                  <a:srgbClr val="000000"/>
                </a:solidFill>
                <a:latin typeface="+mj-lt"/>
              </a:rPr>
              <a:t>sino</a:t>
            </a:r>
            <a:r>
              <a:rPr lang="en-US" sz="2800" dirty="0">
                <a:solidFill>
                  <a:srgbClr val="000000"/>
                </a:solidFill>
                <a:latin typeface="+mj-lt"/>
              </a:rPr>
              <a:t> </a:t>
            </a:r>
            <a:r>
              <a:rPr lang="en-US" sz="2800" dirty="0" err="1">
                <a:solidFill>
                  <a:srgbClr val="000000"/>
                </a:solidFill>
                <a:latin typeface="+mj-lt"/>
              </a:rPr>
              <a:t>adelante</a:t>
            </a:r>
            <a:r>
              <a:rPr lang="en-US" sz="2800" dirty="0">
                <a:solidFill>
                  <a:srgbClr val="000000"/>
                </a:solidFill>
                <a:latin typeface="+mj-lt"/>
              </a:rPr>
              <a:t>”.</a:t>
            </a:r>
          </a:p>
          <a:p>
            <a:pPr indent="-228600">
              <a:lnSpc>
                <a:spcPct val="90000"/>
              </a:lnSpc>
              <a:spcAft>
                <a:spcPts val="600"/>
              </a:spcAft>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2519148225"/>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descr="images.jpeg"/>
          <p:cNvPicPr>
            <a:picLocks noChangeAspect="1"/>
          </p:cNvPicPr>
          <p:nvPr/>
        </p:nvPicPr>
        <p:blipFill rotWithShape="1">
          <a:blip r:embed="rId3">
            <a:extLst>
              <a:ext uri="{28A0092B-C50C-407E-A947-70E740481C1C}">
                <a14:useLocalDpi xmlns:a14="http://schemas.microsoft.com/office/drawing/2010/main" val="0"/>
              </a:ext>
            </a:extLst>
          </a:blip>
          <a:srcRect l="18745" r="4515"/>
          <a:stretch/>
        </p:blipFill>
        <p:spPr>
          <a:xfrm>
            <a:off x="20" y="551690"/>
            <a:ext cx="4578808" cy="5698083"/>
          </a:xfrm>
          <a:prstGeom prst="rect">
            <a:avLst/>
          </a:prstGeom>
        </p:spPr>
      </p:pic>
      <p:pic>
        <p:nvPicPr>
          <p:cNvPr id="14" name="Picture 13">
            <a:extLst>
              <a:ext uri="{FF2B5EF4-FFF2-40B4-BE49-F238E27FC236}">
                <a16:creationId xmlns:a16="http://schemas.microsoft.com/office/drawing/2014/main" id="{86BA5DB7-BF33-463C-AE3A-DD318F534B5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9831"/>
          <a:stretch/>
        </p:blipFill>
        <p:spPr>
          <a:xfrm>
            <a:off x="2" y="548284"/>
            <a:ext cx="9143998" cy="5704284"/>
          </a:xfrm>
          <a:prstGeom prst="rect">
            <a:avLst/>
          </a:prstGeom>
        </p:spPr>
      </p:pic>
      <p:sp>
        <p:nvSpPr>
          <p:cNvPr id="2" name="CuadroTexto 1"/>
          <p:cNvSpPr txBox="1"/>
          <p:nvPr/>
        </p:nvSpPr>
        <p:spPr>
          <a:xfrm>
            <a:off x="4578828" y="548284"/>
            <a:ext cx="4467636" cy="5242916"/>
          </a:xfrm>
          <a:prstGeom prst="rect">
            <a:avLst/>
          </a:prstGeom>
        </p:spPr>
        <p:txBody>
          <a:bodyPr vert="horz" lIns="91440" tIns="45720" rIns="91440" bIns="45720" rtlCol="0" anchor="ctr">
            <a:noAutofit/>
          </a:bodyPr>
          <a:lstStyle/>
          <a:p>
            <a:pPr>
              <a:lnSpc>
                <a:spcPct val="90000"/>
              </a:lnSpc>
              <a:spcAft>
                <a:spcPts val="600"/>
              </a:spcAft>
            </a:pPr>
            <a:endParaRPr lang="en-US" sz="2800" dirty="0">
              <a:solidFill>
                <a:srgbClr val="000000"/>
              </a:solidFill>
            </a:endParaRPr>
          </a:p>
          <a:p>
            <a:pPr>
              <a:lnSpc>
                <a:spcPct val="90000"/>
              </a:lnSpc>
              <a:spcAft>
                <a:spcPts val="600"/>
              </a:spcAft>
            </a:pPr>
            <a:r>
              <a:rPr lang="en-US" sz="2800" b="1" dirty="0" err="1">
                <a:solidFill>
                  <a:srgbClr val="000000"/>
                </a:solidFill>
              </a:rPr>
              <a:t>Leyes</a:t>
            </a:r>
            <a:r>
              <a:rPr lang="en-US" sz="2800" b="1" dirty="0">
                <a:solidFill>
                  <a:srgbClr val="000000"/>
                </a:solidFill>
              </a:rPr>
              <a:t> de </a:t>
            </a:r>
            <a:r>
              <a:rPr lang="en-US" sz="2800" b="1" dirty="0" err="1">
                <a:solidFill>
                  <a:srgbClr val="000000"/>
                </a:solidFill>
              </a:rPr>
              <a:t>los</a:t>
            </a:r>
            <a:r>
              <a:rPr lang="en-US" sz="2800" b="1" dirty="0">
                <a:solidFill>
                  <a:srgbClr val="000000"/>
                </a:solidFill>
              </a:rPr>
              <a:t> </a:t>
            </a:r>
            <a:r>
              <a:rPr lang="en-US" sz="2800" b="1" dirty="0" err="1">
                <a:solidFill>
                  <a:srgbClr val="000000"/>
                </a:solidFill>
              </a:rPr>
              <a:t>medios</a:t>
            </a:r>
            <a:r>
              <a:rPr lang="en-US" sz="2800" b="1" dirty="0">
                <a:solidFill>
                  <a:srgbClr val="000000"/>
                </a:solidFill>
              </a:rPr>
              <a:t> de </a:t>
            </a:r>
            <a:r>
              <a:rPr lang="en-US" sz="2800" b="1" dirty="0" err="1">
                <a:solidFill>
                  <a:srgbClr val="000000"/>
                </a:solidFill>
              </a:rPr>
              <a:t>comunicación</a:t>
            </a:r>
            <a:r>
              <a:rPr lang="en-US" sz="2800" b="1" dirty="0">
                <a:solidFill>
                  <a:srgbClr val="000000"/>
                </a:solidFill>
              </a:rPr>
              <a:t> (LOM)</a:t>
            </a:r>
            <a:br>
              <a:rPr lang="en-US" sz="2800" b="1" dirty="0">
                <a:solidFill>
                  <a:srgbClr val="000000"/>
                </a:solidFill>
              </a:rPr>
            </a:br>
            <a:endParaRPr lang="en-US" sz="2800" b="1" dirty="0">
              <a:solidFill>
                <a:srgbClr val="000000"/>
              </a:solidFill>
            </a:endParaRPr>
          </a:p>
          <a:p>
            <a:pPr>
              <a:lnSpc>
                <a:spcPct val="90000"/>
              </a:lnSpc>
              <a:spcAft>
                <a:spcPts val="600"/>
              </a:spcAft>
            </a:pPr>
            <a:r>
              <a:rPr lang="en-US" sz="2800" dirty="0" err="1">
                <a:solidFill>
                  <a:srgbClr val="000000"/>
                </a:solidFill>
              </a:rPr>
              <a:t>Hacia</a:t>
            </a:r>
            <a:r>
              <a:rPr lang="en-US" sz="2800" dirty="0">
                <a:solidFill>
                  <a:srgbClr val="000000"/>
                </a:solidFill>
              </a:rPr>
              <a:t> el final de </a:t>
            </a:r>
            <a:r>
              <a:rPr lang="en-US" sz="2800" dirty="0" err="1">
                <a:solidFill>
                  <a:srgbClr val="000000"/>
                </a:solidFill>
              </a:rPr>
              <a:t>su</a:t>
            </a:r>
            <a:r>
              <a:rPr lang="en-US" sz="2800" dirty="0">
                <a:solidFill>
                  <a:srgbClr val="000000"/>
                </a:solidFill>
              </a:rPr>
              <a:t> </a:t>
            </a:r>
            <a:r>
              <a:rPr lang="en-US" sz="2800" dirty="0" err="1">
                <a:solidFill>
                  <a:srgbClr val="000000"/>
                </a:solidFill>
              </a:rPr>
              <a:t>vida</a:t>
            </a:r>
            <a:r>
              <a:rPr lang="en-US" sz="2800" dirty="0">
                <a:solidFill>
                  <a:srgbClr val="000000"/>
                </a:solidFill>
              </a:rPr>
              <a:t>, McLuhan </a:t>
            </a:r>
            <a:r>
              <a:rPr lang="en-US" sz="2800" dirty="0" err="1">
                <a:solidFill>
                  <a:srgbClr val="000000"/>
                </a:solidFill>
              </a:rPr>
              <a:t>desarrolló</a:t>
            </a:r>
            <a:r>
              <a:rPr lang="en-US" sz="2800" dirty="0">
                <a:solidFill>
                  <a:srgbClr val="000000"/>
                </a:solidFill>
              </a:rPr>
              <a:t> </a:t>
            </a:r>
            <a:r>
              <a:rPr lang="en-US" sz="2800" dirty="0" err="1">
                <a:solidFill>
                  <a:srgbClr val="000000"/>
                </a:solidFill>
              </a:rPr>
              <a:t>una</a:t>
            </a:r>
            <a:r>
              <a:rPr lang="en-US" sz="2800" dirty="0">
                <a:solidFill>
                  <a:srgbClr val="000000"/>
                </a:solidFill>
              </a:rPr>
              <a:t> </a:t>
            </a:r>
            <a:r>
              <a:rPr lang="en-US" sz="2800" dirty="0" err="1">
                <a:solidFill>
                  <a:srgbClr val="000000"/>
                </a:solidFill>
              </a:rPr>
              <a:t>técnica</a:t>
            </a:r>
            <a:r>
              <a:rPr lang="en-US" sz="2800" dirty="0">
                <a:solidFill>
                  <a:srgbClr val="000000"/>
                </a:solidFill>
              </a:rPr>
              <a:t> para </a:t>
            </a:r>
            <a:r>
              <a:rPr lang="en-US" sz="2800" dirty="0" err="1">
                <a:solidFill>
                  <a:srgbClr val="000000"/>
                </a:solidFill>
              </a:rPr>
              <a:t>estudiar</a:t>
            </a:r>
            <a:r>
              <a:rPr lang="en-US" sz="2800" dirty="0">
                <a:solidFill>
                  <a:srgbClr val="000000"/>
                </a:solidFill>
              </a:rPr>
              <a:t> las </a:t>
            </a:r>
            <a:r>
              <a:rPr lang="en-US" sz="2800" dirty="0" err="1">
                <a:solidFill>
                  <a:srgbClr val="000000"/>
                </a:solidFill>
              </a:rPr>
              <a:t>tecnologías</a:t>
            </a:r>
            <a:r>
              <a:rPr lang="en-US" sz="2800" dirty="0">
                <a:solidFill>
                  <a:srgbClr val="000000"/>
                </a:solidFill>
              </a:rPr>
              <a:t> y </a:t>
            </a:r>
            <a:r>
              <a:rPr lang="en-US" sz="2800" dirty="0" err="1">
                <a:solidFill>
                  <a:srgbClr val="000000"/>
                </a:solidFill>
              </a:rPr>
              <a:t>los</a:t>
            </a:r>
            <a:r>
              <a:rPr lang="en-US" sz="2800" dirty="0">
                <a:solidFill>
                  <a:srgbClr val="000000"/>
                </a:solidFill>
              </a:rPr>
              <a:t> </a:t>
            </a:r>
            <a:r>
              <a:rPr lang="en-US" sz="2800" dirty="0" err="1">
                <a:solidFill>
                  <a:srgbClr val="000000"/>
                </a:solidFill>
              </a:rPr>
              <a:t>medios</a:t>
            </a:r>
            <a:r>
              <a:rPr lang="en-US" sz="2800" dirty="0">
                <a:solidFill>
                  <a:srgbClr val="000000"/>
                </a:solidFill>
              </a:rPr>
              <a:t> de </a:t>
            </a:r>
            <a:r>
              <a:rPr lang="en-US" sz="2800" dirty="0" err="1">
                <a:solidFill>
                  <a:srgbClr val="000000"/>
                </a:solidFill>
              </a:rPr>
              <a:t>comunicación</a:t>
            </a:r>
            <a:r>
              <a:rPr lang="en-US" sz="2800" dirty="0">
                <a:solidFill>
                  <a:srgbClr val="000000"/>
                </a:solidFill>
              </a:rPr>
              <a:t> a </a:t>
            </a:r>
            <a:r>
              <a:rPr lang="en-US" sz="2800" dirty="0" err="1">
                <a:solidFill>
                  <a:srgbClr val="000000"/>
                </a:solidFill>
              </a:rPr>
              <a:t>través</a:t>
            </a:r>
            <a:r>
              <a:rPr lang="en-US" sz="2800" dirty="0">
                <a:solidFill>
                  <a:srgbClr val="000000"/>
                </a:solidFill>
              </a:rPr>
              <a:t> de la </a:t>
            </a:r>
            <a:r>
              <a:rPr lang="en-US" sz="2800" dirty="0" err="1">
                <a:solidFill>
                  <a:srgbClr val="000000"/>
                </a:solidFill>
              </a:rPr>
              <a:t>historia</a:t>
            </a:r>
            <a:r>
              <a:rPr lang="en-US" sz="2800" dirty="0">
                <a:solidFill>
                  <a:srgbClr val="000000"/>
                </a:solidFill>
              </a:rPr>
              <a:t>, la </a:t>
            </a:r>
            <a:r>
              <a:rPr lang="en-US" sz="2800" dirty="0" err="1">
                <a:solidFill>
                  <a:srgbClr val="000000"/>
                </a:solidFill>
              </a:rPr>
              <a:t>cual</a:t>
            </a:r>
            <a:r>
              <a:rPr lang="en-US" sz="2800" dirty="0">
                <a:solidFill>
                  <a:srgbClr val="000000"/>
                </a:solidFill>
              </a:rPr>
              <a:t> </a:t>
            </a:r>
            <a:r>
              <a:rPr lang="en-US" sz="2800" dirty="0" err="1">
                <a:solidFill>
                  <a:srgbClr val="000000"/>
                </a:solidFill>
              </a:rPr>
              <a:t>llamó</a:t>
            </a:r>
            <a:r>
              <a:rPr lang="en-US" sz="2800" dirty="0">
                <a:solidFill>
                  <a:srgbClr val="000000"/>
                </a:solidFill>
              </a:rPr>
              <a:t> </a:t>
            </a:r>
            <a:r>
              <a:rPr lang="en-US" sz="2800" dirty="0" err="1">
                <a:solidFill>
                  <a:srgbClr val="000000"/>
                </a:solidFill>
              </a:rPr>
              <a:t>Tétrada</a:t>
            </a:r>
            <a:r>
              <a:rPr lang="en-US" sz="2800" dirty="0">
                <a:solidFill>
                  <a:srgbClr val="000000"/>
                </a:solidFill>
              </a:rPr>
              <a:t> o las </a:t>
            </a:r>
            <a:r>
              <a:rPr lang="en-US" sz="2800" dirty="0" err="1">
                <a:solidFill>
                  <a:srgbClr val="000000"/>
                </a:solidFill>
              </a:rPr>
              <a:t>leyes</a:t>
            </a:r>
            <a:r>
              <a:rPr lang="en-US" sz="2800" dirty="0">
                <a:solidFill>
                  <a:srgbClr val="000000"/>
                </a:solidFill>
              </a:rPr>
              <a:t> de </a:t>
            </a:r>
            <a:r>
              <a:rPr lang="en-US" sz="2800" dirty="0" err="1">
                <a:solidFill>
                  <a:srgbClr val="000000"/>
                </a:solidFill>
              </a:rPr>
              <a:t>los</a:t>
            </a:r>
            <a:r>
              <a:rPr lang="en-US" sz="2800" dirty="0">
                <a:solidFill>
                  <a:srgbClr val="000000"/>
                </a:solidFill>
              </a:rPr>
              <a:t> </a:t>
            </a:r>
            <a:r>
              <a:rPr lang="en-US" sz="2800" dirty="0" err="1">
                <a:solidFill>
                  <a:srgbClr val="000000"/>
                </a:solidFill>
              </a:rPr>
              <a:t>Medios</a:t>
            </a:r>
            <a:r>
              <a:rPr lang="en-US" sz="2800" dirty="0">
                <a:solidFill>
                  <a:srgbClr val="000000"/>
                </a:solidFill>
              </a:rPr>
              <a:t>.</a:t>
            </a:r>
          </a:p>
        </p:txBody>
      </p:sp>
    </p:spTree>
    <p:extLst>
      <p:ext uri="{BB962C8B-B14F-4D97-AF65-F5344CB8AC3E}">
        <p14:creationId xmlns:p14="http://schemas.microsoft.com/office/powerpoint/2010/main" val="3546494864"/>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Arrow Connector 7">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 name="CuadroTexto 1"/>
          <p:cNvSpPr txBox="1"/>
          <p:nvPr/>
        </p:nvSpPr>
        <p:spPr>
          <a:xfrm>
            <a:off x="304800" y="2633472"/>
            <a:ext cx="4104336" cy="4072128"/>
          </a:xfrm>
          <a:prstGeom prst="rect">
            <a:avLst/>
          </a:prstGeom>
        </p:spPr>
        <p:txBody>
          <a:bodyPr vert="horz" lIns="91440" tIns="45720" rIns="91440" bIns="45720" rtlCol="0">
            <a:normAutofit fontScale="85000" lnSpcReduction="10000"/>
          </a:bodyPr>
          <a:lstStyle/>
          <a:p>
            <a:pPr indent="-228600">
              <a:lnSpc>
                <a:spcPct val="90000"/>
              </a:lnSpc>
              <a:spcAft>
                <a:spcPts val="600"/>
              </a:spcAft>
              <a:buFont typeface="Arial" panose="020B0604020202020204" pitchFamily="34" charset="0"/>
              <a:buChar char="•"/>
            </a:pPr>
            <a:endParaRPr lang="en-US" sz="2400" dirty="0"/>
          </a:p>
          <a:p>
            <a:pPr marL="342900" indent="-228600">
              <a:lnSpc>
                <a:spcPct val="90000"/>
              </a:lnSpc>
              <a:spcAft>
                <a:spcPts val="600"/>
              </a:spcAft>
              <a:buFont typeface="Arial" panose="020B0604020202020204" pitchFamily="34" charset="0"/>
              <a:buChar char="•"/>
            </a:pPr>
            <a:r>
              <a:rPr lang="en-US" sz="2400" dirty="0" err="1"/>
              <a:t>Publicó</a:t>
            </a:r>
            <a:r>
              <a:rPr lang="en-US" sz="2400" dirty="0"/>
              <a:t> dos </a:t>
            </a:r>
            <a:r>
              <a:rPr lang="en-US" sz="2400" dirty="0" err="1"/>
              <a:t>artículos</a:t>
            </a:r>
            <a:r>
              <a:rPr lang="en-US" sz="2400" dirty="0"/>
              <a:t> </a:t>
            </a:r>
            <a:r>
              <a:rPr lang="en-US" sz="2400" dirty="0" err="1"/>
              <a:t>previos</a:t>
            </a:r>
            <a:r>
              <a:rPr lang="en-US" sz="2400" dirty="0"/>
              <a:t> y </a:t>
            </a:r>
            <a:r>
              <a:rPr lang="en-US" sz="2400" dirty="0" err="1"/>
              <a:t>siguió</a:t>
            </a:r>
            <a:r>
              <a:rPr lang="en-US" sz="2400" dirty="0"/>
              <a:t> </a:t>
            </a:r>
            <a:r>
              <a:rPr lang="en-US" sz="2400" dirty="0" err="1"/>
              <a:t>trabajando</a:t>
            </a:r>
            <a:r>
              <a:rPr lang="en-US" sz="2400" dirty="0"/>
              <a:t> </a:t>
            </a:r>
            <a:r>
              <a:rPr lang="en-US" sz="2400" dirty="0" err="1"/>
              <a:t>en</a:t>
            </a:r>
            <a:r>
              <a:rPr lang="en-US" sz="2400" dirty="0"/>
              <a:t> </a:t>
            </a:r>
            <a:r>
              <a:rPr lang="en-US" sz="2400" dirty="0" err="1"/>
              <a:t>este</a:t>
            </a:r>
            <a:r>
              <a:rPr lang="en-US" sz="2400" dirty="0"/>
              <a:t> </a:t>
            </a:r>
            <a:r>
              <a:rPr lang="en-US" sz="2400" dirty="0" err="1"/>
              <a:t>proyecto</a:t>
            </a:r>
            <a:r>
              <a:rPr lang="en-US" sz="2400" dirty="0"/>
              <a:t> el resto de </a:t>
            </a:r>
            <a:r>
              <a:rPr lang="en-US" sz="2400" dirty="0" err="1"/>
              <a:t>su</a:t>
            </a:r>
            <a:r>
              <a:rPr lang="en-US" sz="2400" dirty="0"/>
              <a:t> </a:t>
            </a:r>
            <a:r>
              <a:rPr lang="en-US" sz="2400" dirty="0" err="1"/>
              <a:t>carrera</a:t>
            </a:r>
            <a:r>
              <a:rPr lang="en-US" sz="2400" dirty="0"/>
              <a:t> con </a:t>
            </a:r>
            <a:r>
              <a:rPr lang="en-US" sz="2400" dirty="0" err="1"/>
              <a:t>su</a:t>
            </a:r>
            <a:r>
              <a:rPr lang="en-US" sz="2400" dirty="0"/>
              <a:t> </a:t>
            </a:r>
            <a:r>
              <a:rPr lang="en-US" sz="2400" dirty="0" err="1"/>
              <a:t>hijo</a:t>
            </a:r>
            <a:r>
              <a:rPr lang="en-US" sz="2400" dirty="0"/>
              <a:t> Eric. </a:t>
            </a:r>
          </a:p>
          <a:p>
            <a:pPr marL="342900" indent="-228600">
              <a:lnSpc>
                <a:spcPct val="90000"/>
              </a:lnSpc>
              <a:spcAft>
                <a:spcPts val="600"/>
              </a:spcAft>
              <a:buFont typeface="Arial" panose="020B0604020202020204" pitchFamily="34" charset="0"/>
              <a:buChar char="•"/>
            </a:pPr>
            <a:endParaRPr lang="en-US" sz="2400" dirty="0"/>
          </a:p>
          <a:p>
            <a:pPr marL="342900" indent="-228600">
              <a:lnSpc>
                <a:spcPct val="90000"/>
              </a:lnSpc>
              <a:spcAft>
                <a:spcPts val="600"/>
              </a:spcAft>
              <a:buFont typeface="Arial" panose="020B0604020202020204" pitchFamily="34" charset="0"/>
              <a:buChar char="•"/>
            </a:pPr>
            <a:r>
              <a:rPr lang="en-US" sz="2400" dirty="0"/>
              <a:t>Eric </a:t>
            </a:r>
            <a:r>
              <a:rPr lang="en-US" sz="2400" dirty="0" err="1"/>
              <a:t>recogió</a:t>
            </a:r>
            <a:r>
              <a:rPr lang="en-US" sz="2400" dirty="0"/>
              <a:t> el </a:t>
            </a:r>
            <a:r>
              <a:rPr lang="en-US" sz="2400" dirty="0" err="1"/>
              <a:t>trabajo</a:t>
            </a:r>
            <a:r>
              <a:rPr lang="en-US" sz="2400" dirty="0"/>
              <a:t> que </a:t>
            </a:r>
            <a:r>
              <a:rPr lang="en-US" sz="2400" dirty="0" err="1"/>
              <a:t>él</a:t>
            </a:r>
            <a:r>
              <a:rPr lang="en-US" sz="2400" dirty="0"/>
              <a:t> y </a:t>
            </a:r>
            <a:r>
              <a:rPr lang="en-US" sz="2400" dirty="0" err="1"/>
              <a:t>su</a:t>
            </a:r>
            <a:r>
              <a:rPr lang="en-US" sz="2400" dirty="0"/>
              <a:t> padre </a:t>
            </a:r>
            <a:r>
              <a:rPr lang="en-US" sz="2400" dirty="0" err="1"/>
              <a:t>habían</a:t>
            </a:r>
            <a:r>
              <a:rPr lang="en-US" sz="2400" dirty="0"/>
              <a:t> </a:t>
            </a:r>
            <a:r>
              <a:rPr lang="en-US" sz="2400" dirty="0" err="1"/>
              <a:t>investigado</a:t>
            </a:r>
            <a:r>
              <a:rPr lang="en-US" sz="2400" dirty="0"/>
              <a:t>, y </a:t>
            </a:r>
            <a:r>
              <a:rPr lang="en-US" sz="2400" dirty="0" err="1"/>
              <a:t>publicó</a:t>
            </a:r>
            <a:r>
              <a:rPr lang="en-US" sz="2400" dirty="0"/>
              <a:t> </a:t>
            </a:r>
            <a:r>
              <a:rPr lang="en-US" sz="2400" i="1" dirty="0"/>
              <a:t>Las </a:t>
            </a:r>
            <a:r>
              <a:rPr lang="en-US" sz="2400" i="1" dirty="0" err="1"/>
              <a:t>Leyes</a:t>
            </a:r>
            <a:r>
              <a:rPr lang="en-US" sz="2400" i="1" dirty="0"/>
              <a:t> de </a:t>
            </a:r>
            <a:r>
              <a:rPr lang="en-US" sz="2400" i="1" dirty="0" err="1"/>
              <a:t>los</a:t>
            </a:r>
            <a:r>
              <a:rPr lang="en-US" sz="2400" i="1" dirty="0"/>
              <a:t> </a:t>
            </a:r>
            <a:r>
              <a:rPr lang="en-US" sz="2400" i="1" dirty="0" err="1"/>
              <a:t>Medios</a:t>
            </a:r>
            <a:r>
              <a:rPr lang="en-US" sz="2400" i="1" dirty="0"/>
              <a:t>. La </a:t>
            </a:r>
            <a:r>
              <a:rPr lang="en-US" sz="2400" i="1" dirty="0" err="1"/>
              <a:t>nueva</a:t>
            </a:r>
            <a:r>
              <a:rPr lang="en-US" sz="2400" i="1" dirty="0"/>
              <a:t> </a:t>
            </a:r>
            <a:r>
              <a:rPr lang="en-US" sz="2400" i="1" dirty="0" err="1"/>
              <a:t>ciencia</a:t>
            </a:r>
            <a:r>
              <a:rPr lang="en-US" sz="2400" i="1" dirty="0"/>
              <a:t>, </a:t>
            </a:r>
            <a:r>
              <a:rPr lang="en-US" sz="2400" dirty="0"/>
              <a:t>que </a:t>
            </a:r>
            <a:r>
              <a:rPr lang="en-US" sz="2400" dirty="0" err="1"/>
              <a:t>permite</a:t>
            </a:r>
            <a:r>
              <a:rPr lang="en-US" sz="2400" dirty="0"/>
              <a:t> </a:t>
            </a:r>
            <a:r>
              <a:rPr lang="en-US" sz="2400" dirty="0" err="1"/>
              <a:t>estudiar</a:t>
            </a:r>
            <a:r>
              <a:rPr lang="en-US" sz="2400" dirty="0"/>
              <a:t> </a:t>
            </a:r>
            <a:r>
              <a:rPr lang="en-US" sz="2400" dirty="0" err="1"/>
              <a:t>los</a:t>
            </a:r>
            <a:r>
              <a:rPr lang="en-US" sz="2400" dirty="0"/>
              <a:t> </a:t>
            </a:r>
            <a:r>
              <a:rPr lang="en-US" sz="2400" dirty="0" err="1"/>
              <a:t>efectos</a:t>
            </a:r>
            <a:r>
              <a:rPr lang="en-US" sz="2400" dirty="0"/>
              <a:t> </a:t>
            </a:r>
            <a:r>
              <a:rPr lang="en-US" sz="2400" dirty="0" err="1"/>
              <a:t>contraintuitivos</a:t>
            </a:r>
            <a:r>
              <a:rPr lang="en-US" sz="2400" dirty="0"/>
              <a:t> de </a:t>
            </a:r>
            <a:r>
              <a:rPr lang="en-US" sz="2400" dirty="0" err="1"/>
              <a:t>los</a:t>
            </a:r>
            <a:r>
              <a:rPr lang="en-US" sz="2400" dirty="0"/>
              <a:t> </a:t>
            </a:r>
            <a:r>
              <a:rPr lang="en-US" sz="2400" dirty="0" err="1"/>
              <a:t>medios</a:t>
            </a:r>
            <a:r>
              <a:rPr lang="en-US" sz="2400" dirty="0"/>
              <a:t> de </a:t>
            </a:r>
            <a:r>
              <a:rPr lang="en-US" sz="2400" dirty="0" err="1"/>
              <a:t>comunicación</a:t>
            </a:r>
            <a:r>
              <a:rPr lang="en-US" sz="2400" dirty="0"/>
              <a:t>, las </a:t>
            </a:r>
            <a:r>
              <a:rPr lang="en-US" sz="2400" dirty="0" err="1"/>
              <a:t>tecnologías</a:t>
            </a:r>
            <a:r>
              <a:rPr lang="en-US" sz="2400" dirty="0"/>
              <a:t> y </a:t>
            </a:r>
            <a:r>
              <a:rPr lang="en-US" sz="2400" dirty="0" err="1"/>
              <a:t>cualquier</a:t>
            </a:r>
            <a:r>
              <a:rPr lang="en-US" sz="2400" dirty="0"/>
              <a:t> </a:t>
            </a:r>
            <a:r>
              <a:rPr lang="en-US" sz="2400" dirty="0" err="1"/>
              <a:t>artefacto</a:t>
            </a:r>
            <a:r>
              <a:rPr lang="en-US" sz="2400" dirty="0"/>
              <a:t> </a:t>
            </a:r>
            <a:r>
              <a:rPr lang="en-US" sz="2400" dirty="0" err="1"/>
              <a:t>creado</a:t>
            </a:r>
            <a:r>
              <a:rPr lang="en-US" sz="2400" dirty="0"/>
              <a:t> </a:t>
            </a:r>
            <a:r>
              <a:rPr lang="en-US" sz="2400" dirty="0" err="1"/>
              <a:t>por</a:t>
            </a:r>
            <a:r>
              <a:rPr lang="en-US" sz="2400" dirty="0"/>
              <a:t> el hombre con base </a:t>
            </a:r>
            <a:r>
              <a:rPr lang="en-US" sz="2400" dirty="0" err="1"/>
              <a:t>en</a:t>
            </a:r>
            <a:r>
              <a:rPr lang="en-US" sz="2400" dirty="0"/>
              <a:t>  </a:t>
            </a:r>
            <a:r>
              <a:rPr lang="en-US" sz="2400" dirty="0" err="1"/>
              <a:t>cuatro</a:t>
            </a:r>
            <a:r>
              <a:rPr lang="en-US" sz="2400" dirty="0"/>
              <a:t> </a:t>
            </a:r>
            <a:r>
              <a:rPr lang="en-US" sz="2400" dirty="0" err="1"/>
              <a:t>leyes</a:t>
            </a:r>
            <a:r>
              <a:rPr lang="en-US" sz="2400" dirty="0"/>
              <a:t>:</a:t>
            </a:r>
          </a:p>
          <a:p>
            <a:pPr indent="-228600">
              <a:lnSpc>
                <a:spcPct val="90000"/>
              </a:lnSpc>
              <a:spcAft>
                <a:spcPts val="600"/>
              </a:spcAft>
              <a:buFont typeface="Arial" panose="020B0604020202020204" pitchFamily="34" charset="0"/>
              <a:buChar char="•"/>
            </a:pPr>
            <a:endParaRPr lang="en-US" sz="1500" dirty="0"/>
          </a:p>
        </p:txBody>
      </p:sp>
      <p:pic>
        <p:nvPicPr>
          <p:cNvPr id="3" name="Imagen 2" descr="leyes.jpg"/>
          <p:cNvPicPr>
            <a:picLocks noChangeAspect="1"/>
          </p:cNvPicPr>
          <p:nvPr/>
        </p:nvPicPr>
        <p:blipFill rotWithShape="1">
          <a:blip r:embed="rId3">
            <a:extLst>
              <a:ext uri="{28A0092B-C50C-407E-A947-70E740481C1C}">
                <a14:useLocalDpi xmlns:a14="http://schemas.microsoft.com/office/drawing/2010/main" val="0"/>
              </a:ext>
            </a:extLst>
          </a:blip>
          <a:srcRect b="5854"/>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1906754959"/>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Arrow Connector 7">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 name="CuadroTexto 1"/>
          <p:cNvSpPr txBox="1"/>
          <p:nvPr/>
        </p:nvSpPr>
        <p:spPr>
          <a:xfrm>
            <a:off x="491490" y="2575033"/>
            <a:ext cx="3917646" cy="3935491"/>
          </a:xfrm>
          <a:prstGeom prst="rect">
            <a:avLst/>
          </a:prstGeom>
        </p:spPr>
        <p:txBody>
          <a:bodyPr vert="horz" lIns="91440" tIns="45720" rIns="91440" bIns="45720" rtlCol="0">
            <a:normAutofit fontScale="85000" lnSpcReduction="20000"/>
          </a:bodyPr>
          <a:lstStyle/>
          <a:p>
            <a:pPr>
              <a:lnSpc>
                <a:spcPct val="90000"/>
              </a:lnSpc>
              <a:spcAft>
                <a:spcPts val="600"/>
              </a:spcAft>
            </a:pPr>
            <a:endParaRPr lang="en-US" sz="1500" dirty="0"/>
          </a:p>
          <a:p>
            <a:pPr indent="-228600">
              <a:lnSpc>
                <a:spcPct val="90000"/>
              </a:lnSpc>
              <a:spcAft>
                <a:spcPts val="600"/>
              </a:spcAft>
              <a:buFont typeface="Arial" panose="020B0604020202020204" pitchFamily="34" charset="0"/>
              <a:buChar char="•"/>
            </a:pPr>
            <a:r>
              <a:rPr lang="en-US" sz="2400" b="1" dirty="0" err="1"/>
              <a:t>Extensión</a:t>
            </a:r>
            <a:endParaRPr lang="en-US" sz="2400" b="1" dirty="0"/>
          </a:p>
          <a:p>
            <a:pPr indent="-228600">
              <a:lnSpc>
                <a:spcPct val="90000"/>
              </a:lnSpc>
              <a:spcAft>
                <a:spcPts val="600"/>
              </a:spcAft>
              <a:buFont typeface="Arial" panose="020B0604020202020204" pitchFamily="34" charset="0"/>
              <a:buChar char="•"/>
            </a:pPr>
            <a:endParaRPr lang="en-US" sz="2400" dirty="0"/>
          </a:p>
          <a:p>
            <a:pPr>
              <a:lnSpc>
                <a:spcPct val="90000"/>
              </a:lnSpc>
              <a:spcAft>
                <a:spcPts val="600"/>
              </a:spcAft>
            </a:pPr>
            <a:r>
              <a:rPr lang="en-US" sz="2400" dirty="0" err="1"/>
              <a:t>Cada</a:t>
            </a:r>
            <a:r>
              <a:rPr lang="en-US" sz="2400" dirty="0"/>
              <a:t> medio, </a:t>
            </a:r>
            <a:r>
              <a:rPr lang="en-US" sz="2400" dirty="0" err="1"/>
              <a:t>tecnología</a:t>
            </a:r>
            <a:r>
              <a:rPr lang="en-US" sz="2400" dirty="0"/>
              <a:t> o </a:t>
            </a:r>
            <a:r>
              <a:rPr lang="en-US" sz="2400" dirty="0" err="1"/>
              <a:t>artefacto</a:t>
            </a:r>
            <a:r>
              <a:rPr lang="en-US" sz="2400" dirty="0"/>
              <a:t> </a:t>
            </a:r>
            <a:r>
              <a:rPr lang="en-US" sz="2400" dirty="0" err="1"/>
              <a:t>creado</a:t>
            </a:r>
            <a:r>
              <a:rPr lang="en-US" sz="2400" dirty="0"/>
              <a:t> </a:t>
            </a:r>
            <a:r>
              <a:rPr lang="en-US" sz="2400" dirty="0" err="1"/>
              <a:t>por</a:t>
            </a:r>
            <a:r>
              <a:rPr lang="en-US" sz="2400" dirty="0"/>
              <a:t> el hombre </a:t>
            </a:r>
            <a:r>
              <a:rPr lang="en-US" sz="2400" dirty="0" err="1"/>
              <a:t>extiende</a:t>
            </a:r>
            <a:r>
              <a:rPr lang="en-US" sz="2400" dirty="0"/>
              <a:t> </a:t>
            </a:r>
            <a:r>
              <a:rPr lang="en-US" sz="2400" dirty="0" err="1"/>
              <a:t>alguna</a:t>
            </a:r>
            <a:r>
              <a:rPr lang="en-US" sz="2400" dirty="0"/>
              <a:t> </a:t>
            </a:r>
            <a:r>
              <a:rPr lang="en-US" sz="2400" dirty="0" err="1"/>
              <a:t>función</a:t>
            </a:r>
            <a:r>
              <a:rPr lang="en-US" sz="2400" dirty="0"/>
              <a:t> </a:t>
            </a:r>
            <a:r>
              <a:rPr lang="en-US" sz="2400" dirty="0" err="1"/>
              <a:t>humana</a:t>
            </a:r>
            <a:r>
              <a:rPr lang="en-US" sz="2400" dirty="0"/>
              <a:t>.</a:t>
            </a:r>
          </a:p>
          <a:p>
            <a:pPr indent="-228600">
              <a:lnSpc>
                <a:spcPct val="90000"/>
              </a:lnSpc>
              <a:spcAft>
                <a:spcPts val="600"/>
              </a:spcAft>
              <a:buFont typeface="Arial" panose="020B0604020202020204" pitchFamily="34" charset="0"/>
              <a:buChar char="•"/>
            </a:pPr>
            <a:endParaRPr lang="en-US" sz="2400" dirty="0"/>
          </a:p>
          <a:p>
            <a:pPr indent="-228600">
              <a:lnSpc>
                <a:spcPct val="90000"/>
              </a:lnSpc>
              <a:spcAft>
                <a:spcPts val="600"/>
              </a:spcAft>
              <a:buFont typeface="Arial" panose="020B0604020202020204" pitchFamily="34" charset="0"/>
              <a:buChar char="•"/>
            </a:pPr>
            <a:r>
              <a:rPr lang="en-US" sz="2400" b="1" dirty="0" err="1"/>
              <a:t>Amputación</a:t>
            </a:r>
            <a:endParaRPr lang="en-US" sz="2400" b="1" dirty="0"/>
          </a:p>
          <a:p>
            <a:pPr indent="-228600">
              <a:lnSpc>
                <a:spcPct val="90000"/>
              </a:lnSpc>
              <a:spcAft>
                <a:spcPts val="600"/>
              </a:spcAft>
              <a:buFont typeface="Arial" panose="020B0604020202020204" pitchFamily="34" charset="0"/>
              <a:buChar char="•"/>
            </a:pPr>
            <a:endParaRPr lang="en-US" sz="2400" dirty="0"/>
          </a:p>
          <a:p>
            <a:pPr>
              <a:lnSpc>
                <a:spcPct val="90000"/>
              </a:lnSpc>
              <a:spcAft>
                <a:spcPts val="600"/>
              </a:spcAft>
            </a:pPr>
            <a:r>
              <a:rPr lang="en-US" sz="2400" dirty="0"/>
              <a:t>Al </a:t>
            </a:r>
            <a:r>
              <a:rPr lang="en-US" sz="2400" dirty="0" err="1"/>
              <a:t>hacerlo</a:t>
            </a:r>
            <a:r>
              <a:rPr lang="en-US" sz="2400" dirty="0"/>
              <a:t>, </a:t>
            </a:r>
            <a:r>
              <a:rPr lang="en-US" sz="2400" dirty="0" err="1"/>
              <a:t>obsolece</a:t>
            </a:r>
            <a:r>
              <a:rPr lang="en-US" sz="2400" dirty="0"/>
              <a:t> </a:t>
            </a:r>
            <a:r>
              <a:rPr lang="en-US" sz="2400" dirty="0" err="1"/>
              <a:t>antiguos</a:t>
            </a:r>
            <a:r>
              <a:rPr lang="en-US" sz="2400" dirty="0"/>
              <a:t> </a:t>
            </a:r>
            <a:r>
              <a:rPr lang="en-US" sz="2400" dirty="0" err="1"/>
              <a:t>medios</a:t>
            </a:r>
            <a:r>
              <a:rPr lang="en-US" sz="2400" dirty="0"/>
              <a:t>, </a:t>
            </a:r>
            <a:r>
              <a:rPr lang="en-US" sz="2400" dirty="0" err="1"/>
              <a:t>tecnologías</a:t>
            </a:r>
            <a:r>
              <a:rPr lang="en-US" sz="2400" dirty="0"/>
              <a:t> o </a:t>
            </a:r>
            <a:r>
              <a:rPr lang="en-US" sz="2400" dirty="0" err="1"/>
              <a:t>artefactos</a:t>
            </a:r>
            <a:r>
              <a:rPr lang="en-US" sz="2400" dirty="0"/>
              <a:t> </a:t>
            </a:r>
            <a:r>
              <a:rPr lang="en-US" sz="2400" dirty="0" err="1"/>
              <a:t>hechos</a:t>
            </a:r>
            <a:r>
              <a:rPr lang="en-US" sz="2400" dirty="0"/>
              <a:t> </a:t>
            </a:r>
            <a:r>
              <a:rPr lang="en-US" sz="2400" dirty="0" err="1"/>
              <a:t>por</a:t>
            </a:r>
            <a:r>
              <a:rPr lang="en-US" sz="2400" dirty="0"/>
              <a:t> el hombre, que </a:t>
            </a:r>
            <a:r>
              <a:rPr lang="en-US" sz="2400" dirty="0" err="1"/>
              <a:t>fueron</a:t>
            </a:r>
            <a:r>
              <a:rPr lang="en-US" sz="2400" dirty="0"/>
              <a:t> </a:t>
            </a:r>
            <a:r>
              <a:rPr lang="en-US" sz="2400" dirty="0" err="1"/>
              <a:t>utilizados</a:t>
            </a:r>
            <a:r>
              <a:rPr lang="en-US" sz="2400" dirty="0"/>
              <a:t> para </a:t>
            </a:r>
            <a:r>
              <a:rPr lang="en-US" sz="2400" dirty="0" err="1"/>
              <a:t>lograr</a:t>
            </a:r>
            <a:r>
              <a:rPr lang="en-US" sz="2400" dirty="0"/>
              <a:t> la </a:t>
            </a:r>
            <a:r>
              <a:rPr lang="en-US" sz="2400" dirty="0" err="1"/>
              <a:t>función</a:t>
            </a:r>
            <a:r>
              <a:rPr lang="en-US" sz="2400" dirty="0"/>
              <a:t> anterior</a:t>
            </a:r>
          </a:p>
        </p:txBody>
      </p:sp>
      <p:pic>
        <p:nvPicPr>
          <p:cNvPr id="3" name="Imagen 2" descr="2561532.jpg"/>
          <p:cNvPicPr>
            <a:picLocks noChangeAspect="1"/>
          </p:cNvPicPr>
          <p:nvPr/>
        </p:nvPicPr>
        <p:blipFill rotWithShape="1">
          <a:blip r:embed="rId3">
            <a:extLst>
              <a:ext uri="{28A0092B-C50C-407E-A947-70E740481C1C}">
                <a14:useLocalDpi xmlns:a14="http://schemas.microsoft.com/office/drawing/2010/main" val="0"/>
              </a:ext>
            </a:extLst>
          </a:blip>
          <a:srcRect l="26912" r="31663"/>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2624099305"/>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405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Imagen 2" descr="images (1).jpeg"/>
          <p:cNvPicPr>
            <a:picLocks noChangeAspect="1"/>
          </p:cNvPicPr>
          <p:nvPr/>
        </p:nvPicPr>
        <p:blipFill rotWithShape="1">
          <a:blip r:embed="rId3">
            <a:extLst>
              <a:ext uri="{28A0092B-C50C-407E-A947-70E740481C1C}">
                <a14:useLocalDpi xmlns:a14="http://schemas.microsoft.com/office/drawing/2010/main" val="0"/>
              </a:ext>
            </a:extLst>
          </a:blip>
          <a:srcRect l="13928" r="30836" b="-2"/>
          <a:stretch/>
        </p:blipFill>
        <p:spPr>
          <a:xfrm>
            <a:off x="245660" y="321733"/>
            <a:ext cx="5293729" cy="4107392"/>
          </a:xfrm>
          <a:prstGeom prst="rect">
            <a:avLst/>
          </a:prstGeom>
        </p:spPr>
      </p:pic>
      <p:sp>
        <p:nvSpPr>
          <p:cNvPr id="10" name="Rectangle 9">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CuadroTexto 1"/>
          <p:cNvSpPr txBox="1"/>
          <p:nvPr/>
        </p:nvSpPr>
        <p:spPr>
          <a:xfrm>
            <a:off x="6010656" y="536448"/>
            <a:ext cx="2621279" cy="5632703"/>
          </a:xfrm>
          <a:prstGeom prst="rect">
            <a:avLst/>
          </a:prstGeom>
        </p:spPr>
        <p:txBody>
          <a:bodyPr vert="horz" lIns="91440" tIns="45720" rIns="91440" bIns="45720" rtlCol="0" anchor="ctr">
            <a:normAutofit fontScale="77500" lnSpcReduction="20000"/>
          </a:bodyPr>
          <a:lstStyle/>
          <a:p>
            <a:pPr>
              <a:lnSpc>
                <a:spcPct val="90000"/>
              </a:lnSpc>
              <a:spcAft>
                <a:spcPts val="600"/>
              </a:spcAft>
            </a:pPr>
            <a:endParaRPr lang="en-US" sz="2400" dirty="0">
              <a:solidFill>
                <a:srgbClr val="FFFFFF"/>
              </a:solidFill>
            </a:endParaRPr>
          </a:p>
          <a:p>
            <a:pPr indent="-228600">
              <a:lnSpc>
                <a:spcPct val="90000"/>
              </a:lnSpc>
              <a:spcAft>
                <a:spcPts val="600"/>
              </a:spcAft>
              <a:buFont typeface="Arial" panose="020B0604020202020204" pitchFamily="34" charset="0"/>
              <a:buChar char="•"/>
            </a:pPr>
            <a:r>
              <a:rPr lang="en-US" sz="2400" b="1" dirty="0" err="1">
                <a:solidFill>
                  <a:srgbClr val="FFFFFF"/>
                </a:solidFill>
              </a:rPr>
              <a:t>Recuperación</a:t>
            </a:r>
            <a:endParaRPr lang="en-US" sz="2400" b="1" dirty="0">
              <a:solidFill>
                <a:srgbClr val="FFFFFF"/>
              </a:solidFill>
            </a:endParaRPr>
          </a:p>
          <a:p>
            <a:pPr>
              <a:lnSpc>
                <a:spcPct val="90000"/>
              </a:lnSpc>
              <a:spcAft>
                <a:spcPts val="600"/>
              </a:spcAft>
            </a:pPr>
            <a:endParaRPr lang="en-US" sz="2400" dirty="0">
              <a:solidFill>
                <a:srgbClr val="FFFFFF"/>
              </a:solidFill>
            </a:endParaRPr>
          </a:p>
          <a:p>
            <a:pPr>
              <a:lnSpc>
                <a:spcPct val="90000"/>
              </a:lnSpc>
              <a:spcAft>
                <a:spcPts val="600"/>
              </a:spcAft>
            </a:pPr>
            <a:r>
              <a:rPr lang="en-US" sz="2400" dirty="0" err="1">
                <a:solidFill>
                  <a:srgbClr val="FFFFFF"/>
                </a:solidFill>
              </a:rPr>
              <a:t>En</a:t>
            </a:r>
            <a:r>
              <a:rPr lang="en-US" sz="2400" dirty="0">
                <a:solidFill>
                  <a:srgbClr val="FFFFFF"/>
                </a:solidFill>
              </a:rPr>
              <a:t> el </a:t>
            </a:r>
            <a:r>
              <a:rPr lang="en-US" sz="2400" dirty="0" err="1">
                <a:solidFill>
                  <a:srgbClr val="FFFFFF"/>
                </a:solidFill>
              </a:rPr>
              <a:t>logro</a:t>
            </a:r>
            <a:r>
              <a:rPr lang="en-US" sz="2400" dirty="0">
                <a:solidFill>
                  <a:srgbClr val="FFFFFF"/>
                </a:solidFill>
              </a:rPr>
              <a:t> de </a:t>
            </a:r>
            <a:r>
              <a:rPr lang="en-US" sz="2400" dirty="0" err="1">
                <a:solidFill>
                  <a:srgbClr val="FFFFFF"/>
                </a:solidFill>
              </a:rPr>
              <a:t>su</a:t>
            </a:r>
            <a:r>
              <a:rPr lang="en-US" sz="2400" dirty="0">
                <a:solidFill>
                  <a:srgbClr val="FFFFFF"/>
                </a:solidFill>
              </a:rPr>
              <a:t> </a:t>
            </a:r>
            <a:r>
              <a:rPr lang="en-US" sz="2400" dirty="0" err="1">
                <a:solidFill>
                  <a:srgbClr val="FFFFFF"/>
                </a:solidFill>
              </a:rPr>
              <a:t>función</a:t>
            </a:r>
            <a:r>
              <a:rPr lang="en-US" sz="2400" dirty="0">
                <a:solidFill>
                  <a:srgbClr val="FFFFFF"/>
                </a:solidFill>
              </a:rPr>
              <a:t>, el nuevo medio, la </a:t>
            </a:r>
            <a:r>
              <a:rPr lang="en-US" sz="2400" dirty="0" err="1">
                <a:solidFill>
                  <a:srgbClr val="FFFFFF"/>
                </a:solidFill>
              </a:rPr>
              <a:t>tecnología</a:t>
            </a:r>
            <a:r>
              <a:rPr lang="en-US" sz="2400" dirty="0">
                <a:solidFill>
                  <a:srgbClr val="FFFFFF"/>
                </a:solidFill>
              </a:rPr>
              <a:t> o </a:t>
            </a:r>
            <a:r>
              <a:rPr lang="en-US" sz="2400" dirty="0" err="1">
                <a:solidFill>
                  <a:srgbClr val="FFFFFF"/>
                </a:solidFill>
              </a:rPr>
              <a:t>artefacto</a:t>
            </a:r>
            <a:r>
              <a:rPr lang="en-US" sz="2400" dirty="0">
                <a:solidFill>
                  <a:srgbClr val="FFFFFF"/>
                </a:solidFill>
              </a:rPr>
              <a:t> </a:t>
            </a:r>
            <a:r>
              <a:rPr lang="en-US" sz="2400" dirty="0" err="1">
                <a:solidFill>
                  <a:srgbClr val="FFFFFF"/>
                </a:solidFill>
              </a:rPr>
              <a:t>humano</a:t>
            </a:r>
            <a:r>
              <a:rPr lang="en-US" sz="2400" dirty="0">
                <a:solidFill>
                  <a:srgbClr val="FFFFFF"/>
                </a:solidFill>
              </a:rPr>
              <a:t> </a:t>
            </a:r>
            <a:r>
              <a:rPr lang="en-US" sz="2400" dirty="0" err="1">
                <a:solidFill>
                  <a:srgbClr val="FFFFFF"/>
                </a:solidFill>
              </a:rPr>
              <a:t>recupera</a:t>
            </a:r>
            <a:r>
              <a:rPr lang="en-US" sz="2400" dirty="0">
                <a:solidFill>
                  <a:srgbClr val="FFFFFF"/>
                </a:solidFill>
              </a:rPr>
              <a:t> </a:t>
            </a:r>
            <a:r>
              <a:rPr lang="en-US" sz="2400" dirty="0" err="1">
                <a:solidFill>
                  <a:srgbClr val="FFFFFF"/>
                </a:solidFill>
              </a:rPr>
              <a:t>alguna</a:t>
            </a:r>
            <a:r>
              <a:rPr lang="en-US" sz="2400" dirty="0">
                <a:solidFill>
                  <a:srgbClr val="FFFFFF"/>
                </a:solidFill>
              </a:rPr>
              <a:t> forma </a:t>
            </a:r>
            <a:r>
              <a:rPr lang="en-US" sz="2400" dirty="0" err="1">
                <a:solidFill>
                  <a:srgbClr val="FFFFFF"/>
                </a:solidFill>
              </a:rPr>
              <a:t>antigua</a:t>
            </a:r>
            <a:r>
              <a:rPr lang="en-US" sz="2400" dirty="0">
                <a:solidFill>
                  <a:srgbClr val="FFFFFF"/>
                </a:solidFill>
              </a:rPr>
              <a:t> del </a:t>
            </a:r>
            <a:r>
              <a:rPr lang="en-US" sz="2400" dirty="0" err="1">
                <a:solidFill>
                  <a:srgbClr val="FFFFFF"/>
                </a:solidFill>
              </a:rPr>
              <a:t>pasado</a:t>
            </a:r>
            <a:r>
              <a:rPr lang="en-US" sz="2400" dirty="0">
                <a:solidFill>
                  <a:srgbClr val="FFFFFF"/>
                </a:solidFill>
              </a:rPr>
              <a:t>.</a:t>
            </a:r>
          </a:p>
          <a:p>
            <a:pPr>
              <a:lnSpc>
                <a:spcPct val="90000"/>
              </a:lnSpc>
              <a:spcAft>
                <a:spcPts val="600"/>
              </a:spcAft>
            </a:pPr>
            <a:br>
              <a:rPr lang="en-US" sz="2400" dirty="0">
                <a:solidFill>
                  <a:srgbClr val="FFFFFF"/>
                </a:solidFill>
              </a:rPr>
            </a:br>
            <a:r>
              <a:rPr lang="en-US" sz="2400" b="1" dirty="0" err="1">
                <a:solidFill>
                  <a:srgbClr val="FFFFFF"/>
                </a:solidFill>
              </a:rPr>
              <a:t>Reversión</a:t>
            </a:r>
            <a:endParaRPr lang="en-US" sz="2400" b="1" dirty="0">
              <a:solidFill>
                <a:srgbClr val="FFFFFF"/>
              </a:solidFill>
            </a:endParaRPr>
          </a:p>
          <a:p>
            <a:pPr indent="-228600">
              <a:lnSpc>
                <a:spcPct val="90000"/>
              </a:lnSpc>
              <a:spcAft>
                <a:spcPts val="600"/>
              </a:spcAft>
              <a:buFont typeface="Arial" panose="020B0604020202020204" pitchFamily="34" charset="0"/>
              <a:buChar char="•"/>
            </a:pPr>
            <a:endParaRPr lang="en-US" sz="2400" b="1" dirty="0">
              <a:solidFill>
                <a:srgbClr val="FFFFFF"/>
              </a:solidFill>
            </a:endParaRPr>
          </a:p>
          <a:p>
            <a:pPr indent="-228600">
              <a:lnSpc>
                <a:spcPct val="90000"/>
              </a:lnSpc>
              <a:spcAft>
                <a:spcPts val="600"/>
              </a:spcAft>
              <a:buFont typeface="Arial" panose="020B0604020202020204" pitchFamily="34" charset="0"/>
              <a:buChar char="•"/>
            </a:pPr>
            <a:r>
              <a:rPr lang="en-US" sz="2400" dirty="0">
                <a:solidFill>
                  <a:srgbClr val="FFFFFF"/>
                </a:solidFill>
              </a:rPr>
              <a:t>Y </a:t>
            </a:r>
            <a:r>
              <a:rPr lang="en-US" sz="2400" dirty="0" err="1">
                <a:solidFill>
                  <a:srgbClr val="FFFFFF"/>
                </a:solidFill>
              </a:rPr>
              <a:t>cuando</a:t>
            </a:r>
            <a:r>
              <a:rPr lang="en-US" sz="2400" dirty="0">
                <a:solidFill>
                  <a:srgbClr val="FFFFFF"/>
                </a:solidFill>
              </a:rPr>
              <a:t> se </a:t>
            </a:r>
            <a:r>
              <a:rPr lang="en-US" sz="2400" dirty="0" err="1">
                <a:solidFill>
                  <a:srgbClr val="FFFFFF"/>
                </a:solidFill>
              </a:rPr>
              <a:t>empuja</a:t>
            </a:r>
            <a:r>
              <a:rPr lang="en-US" sz="2400" dirty="0">
                <a:solidFill>
                  <a:srgbClr val="FFFFFF"/>
                </a:solidFill>
              </a:rPr>
              <a:t> lo </a:t>
            </a:r>
            <a:r>
              <a:rPr lang="en-US" sz="2400" dirty="0" err="1">
                <a:solidFill>
                  <a:srgbClr val="FFFFFF"/>
                </a:solidFill>
              </a:rPr>
              <a:t>suficiente</a:t>
            </a:r>
            <a:r>
              <a:rPr lang="en-US" sz="2400" dirty="0">
                <a:solidFill>
                  <a:srgbClr val="FFFFFF"/>
                </a:solidFill>
              </a:rPr>
              <a:t>, el nuevo medio, la </a:t>
            </a:r>
            <a:r>
              <a:rPr lang="en-US" sz="2400" dirty="0" err="1">
                <a:solidFill>
                  <a:srgbClr val="FFFFFF"/>
                </a:solidFill>
              </a:rPr>
              <a:t>tecnología</a:t>
            </a:r>
            <a:r>
              <a:rPr lang="en-US" sz="2400" dirty="0">
                <a:solidFill>
                  <a:srgbClr val="FFFFFF"/>
                </a:solidFill>
              </a:rPr>
              <a:t> o </a:t>
            </a:r>
            <a:r>
              <a:rPr lang="en-US" sz="2400" dirty="0" err="1">
                <a:solidFill>
                  <a:srgbClr val="FFFFFF"/>
                </a:solidFill>
              </a:rPr>
              <a:t>los</a:t>
            </a:r>
            <a:r>
              <a:rPr lang="en-US" sz="2400" dirty="0">
                <a:solidFill>
                  <a:srgbClr val="FFFFFF"/>
                </a:solidFill>
              </a:rPr>
              <a:t> </a:t>
            </a:r>
            <a:r>
              <a:rPr lang="en-US" sz="2400" dirty="0" err="1">
                <a:solidFill>
                  <a:srgbClr val="FFFFFF"/>
                </a:solidFill>
              </a:rPr>
              <a:t>artificiales</a:t>
            </a:r>
            <a:r>
              <a:rPr lang="en-US" sz="2400" dirty="0">
                <a:solidFill>
                  <a:srgbClr val="FFFFFF"/>
                </a:solidFill>
              </a:rPr>
              <a:t> </a:t>
            </a:r>
            <a:r>
              <a:rPr lang="en-US" sz="2400" dirty="0" err="1">
                <a:solidFill>
                  <a:srgbClr val="FFFFFF"/>
                </a:solidFill>
              </a:rPr>
              <a:t>hechos</a:t>
            </a:r>
            <a:r>
              <a:rPr lang="en-US" sz="2400" dirty="0">
                <a:solidFill>
                  <a:srgbClr val="FFFFFF"/>
                </a:solidFill>
              </a:rPr>
              <a:t> </a:t>
            </a:r>
            <a:r>
              <a:rPr lang="en-US" sz="2400" dirty="0" err="1">
                <a:solidFill>
                  <a:srgbClr val="FFFFFF"/>
                </a:solidFill>
              </a:rPr>
              <a:t>por</a:t>
            </a:r>
            <a:r>
              <a:rPr lang="en-US" sz="2400" dirty="0">
                <a:solidFill>
                  <a:srgbClr val="FFFFFF"/>
                </a:solidFill>
              </a:rPr>
              <a:t> el hombre </a:t>
            </a:r>
            <a:r>
              <a:rPr lang="en-US" sz="2400" dirty="0" err="1">
                <a:solidFill>
                  <a:srgbClr val="FFFFFF"/>
                </a:solidFill>
              </a:rPr>
              <a:t>voltean</a:t>
            </a:r>
            <a:r>
              <a:rPr lang="en-US" sz="2400" dirty="0">
                <a:solidFill>
                  <a:srgbClr val="FFFFFF"/>
                </a:solidFill>
              </a:rPr>
              <a:t> </a:t>
            </a:r>
            <a:r>
              <a:rPr lang="en-US" sz="2400" dirty="0" err="1">
                <a:solidFill>
                  <a:srgbClr val="FFFFFF"/>
                </a:solidFill>
              </a:rPr>
              <a:t>en</a:t>
            </a:r>
            <a:r>
              <a:rPr lang="en-US" sz="2400" dirty="0">
                <a:solidFill>
                  <a:srgbClr val="FFFFFF"/>
                </a:solidFill>
              </a:rPr>
              <a:t> forma </a:t>
            </a:r>
            <a:r>
              <a:rPr lang="en-US" sz="2400" dirty="0" err="1">
                <a:solidFill>
                  <a:srgbClr val="FFFFFF"/>
                </a:solidFill>
              </a:rPr>
              <a:t>complementaria</a:t>
            </a:r>
            <a:r>
              <a:rPr lang="en-US" sz="2400" dirty="0">
                <a:solidFill>
                  <a:srgbClr val="FFFFFF"/>
                </a:solidFill>
              </a:rPr>
              <a:t> o </a:t>
            </a:r>
            <a:r>
              <a:rPr lang="en-US" sz="2400" dirty="0" err="1">
                <a:solidFill>
                  <a:srgbClr val="FFFFFF"/>
                </a:solidFill>
              </a:rPr>
              <a:t>posiblemente</a:t>
            </a:r>
            <a:r>
              <a:rPr lang="en-US" sz="2400" dirty="0">
                <a:solidFill>
                  <a:srgbClr val="FFFFFF"/>
                </a:solidFill>
              </a:rPr>
              <a:t> </a:t>
            </a:r>
            <a:r>
              <a:rPr lang="en-US" sz="2400" dirty="0" err="1">
                <a:solidFill>
                  <a:srgbClr val="FFFFFF"/>
                </a:solidFill>
              </a:rPr>
              <a:t>opuesta</a:t>
            </a:r>
            <a:r>
              <a:rPr lang="en-US" sz="2400" dirty="0">
                <a:solidFill>
                  <a:srgbClr val="FFFFFF"/>
                </a:solidFill>
              </a:rPr>
              <a:t>. </a:t>
            </a:r>
            <a:r>
              <a:rPr lang="en-US" sz="2400" dirty="0" err="1">
                <a:solidFill>
                  <a:srgbClr val="FFFFFF"/>
                </a:solidFill>
              </a:rPr>
              <a:t>Cuando</a:t>
            </a:r>
            <a:r>
              <a:rPr lang="en-US" sz="2400" dirty="0">
                <a:solidFill>
                  <a:srgbClr val="FFFFFF"/>
                </a:solidFill>
              </a:rPr>
              <a:t> </a:t>
            </a:r>
            <a:r>
              <a:rPr lang="en-US" sz="2400" dirty="0" err="1">
                <a:solidFill>
                  <a:srgbClr val="FFFFFF"/>
                </a:solidFill>
              </a:rPr>
              <a:t>cualquier</a:t>
            </a:r>
            <a:r>
              <a:rPr lang="en-US" sz="2400" dirty="0">
                <a:solidFill>
                  <a:srgbClr val="FFFFFF"/>
                </a:solidFill>
              </a:rPr>
              <a:t> forma </a:t>
            </a:r>
            <a:r>
              <a:rPr lang="en-US" sz="2400" dirty="0" err="1">
                <a:solidFill>
                  <a:srgbClr val="FFFFFF"/>
                </a:solidFill>
              </a:rPr>
              <a:t>llega</a:t>
            </a:r>
            <a:r>
              <a:rPr lang="en-US" sz="2400" dirty="0">
                <a:solidFill>
                  <a:srgbClr val="FFFFFF"/>
                </a:solidFill>
              </a:rPr>
              <a:t> al final de </a:t>
            </a:r>
            <a:r>
              <a:rPr lang="en-US" sz="2400" dirty="0" err="1">
                <a:solidFill>
                  <a:srgbClr val="FFFFFF"/>
                </a:solidFill>
              </a:rPr>
              <a:t>su</a:t>
            </a:r>
            <a:r>
              <a:rPr lang="en-US" sz="2400" dirty="0">
                <a:solidFill>
                  <a:srgbClr val="FFFFFF"/>
                </a:solidFill>
              </a:rPr>
              <a:t> </a:t>
            </a:r>
            <a:r>
              <a:rPr lang="en-US" sz="2400" dirty="0" err="1">
                <a:solidFill>
                  <a:srgbClr val="FFFFFF"/>
                </a:solidFill>
              </a:rPr>
              <a:t>potencial</a:t>
            </a:r>
            <a:r>
              <a:rPr lang="en-US" sz="2400" dirty="0">
                <a:solidFill>
                  <a:srgbClr val="FFFFFF"/>
                </a:solidFill>
              </a:rPr>
              <a:t>, </a:t>
            </a:r>
            <a:r>
              <a:rPr lang="en-US" sz="2400" dirty="0" err="1">
                <a:solidFill>
                  <a:srgbClr val="FFFFFF"/>
                </a:solidFill>
              </a:rPr>
              <a:t>invierte</a:t>
            </a:r>
            <a:r>
              <a:rPr lang="en-US" sz="2400" dirty="0">
                <a:solidFill>
                  <a:srgbClr val="FFFFFF"/>
                </a:solidFill>
              </a:rPr>
              <a:t> </a:t>
            </a:r>
            <a:r>
              <a:rPr lang="en-US" sz="2400" dirty="0" err="1">
                <a:solidFill>
                  <a:srgbClr val="FFFFFF"/>
                </a:solidFill>
              </a:rPr>
              <a:t>sus</a:t>
            </a:r>
            <a:r>
              <a:rPr lang="en-US" sz="2400" dirty="0">
                <a:solidFill>
                  <a:srgbClr val="FFFFFF"/>
                </a:solidFill>
              </a:rPr>
              <a:t> </a:t>
            </a:r>
            <a:r>
              <a:rPr lang="en-US" sz="2400" dirty="0" err="1">
                <a:solidFill>
                  <a:srgbClr val="FFFFFF"/>
                </a:solidFill>
              </a:rPr>
              <a:t>características</a:t>
            </a:r>
            <a:r>
              <a:rPr lang="en-US" sz="2400" dirty="0">
                <a:solidFill>
                  <a:srgbClr val="FFFFFF"/>
                </a:solidFill>
              </a:rPr>
              <a:t>.</a:t>
            </a:r>
          </a:p>
          <a:p>
            <a:pPr indent="-228600">
              <a:lnSpc>
                <a:spcPct val="90000"/>
              </a:lnSpc>
              <a:spcAft>
                <a:spcPts val="600"/>
              </a:spcAft>
              <a:buFont typeface="Arial" panose="020B0604020202020204" pitchFamily="34" charset="0"/>
              <a:buChar char="•"/>
            </a:pPr>
            <a:endParaRPr lang="en-US" sz="1400" dirty="0">
              <a:solidFill>
                <a:srgbClr val="FFFFFF"/>
              </a:solidFill>
            </a:endParaRPr>
          </a:p>
        </p:txBody>
      </p:sp>
    </p:spTree>
    <p:extLst>
      <p:ext uri="{BB962C8B-B14F-4D97-AF65-F5344CB8AC3E}">
        <p14:creationId xmlns:p14="http://schemas.microsoft.com/office/powerpoint/2010/main" val="986828409"/>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uadroTexto 1"/>
          <p:cNvSpPr txBox="1"/>
          <p:nvPr/>
        </p:nvSpPr>
        <p:spPr>
          <a:xfrm>
            <a:off x="628650" y="2340430"/>
            <a:ext cx="3184071" cy="2206364"/>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4400" kern="1200">
              <a:solidFill>
                <a:schemeClr val="tx1"/>
              </a:solidFill>
              <a:latin typeface="+mj-lt"/>
              <a:ea typeface="+mj-ea"/>
              <a:cs typeface="+mj-cs"/>
            </a:endParaRPr>
          </a:p>
          <a:p>
            <a:pPr>
              <a:lnSpc>
                <a:spcPct val="90000"/>
              </a:lnSpc>
              <a:spcBef>
                <a:spcPct val="0"/>
              </a:spcBef>
              <a:spcAft>
                <a:spcPts val="600"/>
              </a:spcAft>
            </a:pPr>
            <a:r>
              <a:rPr lang="en-US" sz="4400" b="1" kern="1200">
                <a:solidFill>
                  <a:schemeClr val="tx1"/>
                </a:solidFill>
                <a:latin typeface="+mj-lt"/>
                <a:ea typeface="+mj-ea"/>
                <a:cs typeface="+mj-cs"/>
              </a:rPr>
              <a:t>Tétrada de McLuhan</a:t>
            </a:r>
          </a:p>
          <a:p>
            <a:pPr>
              <a:lnSpc>
                <a:spcPct val="90000"/>
              </a:lnSpc>
              <a:spcBef>
                <a:spcPct val="0"/>
              </a:spcBef>
              <a:spcAft>
                <a:spcPts val="600"/>
              </a:spcAft>
            </a:pPr>
            <a:endParaRPr lang="en-US" sz="4400" kern="1200">
              <a:solidFill>
                <a:schemeClr val="tx1"/>
              </a:solidFill>
              <a:latin typeface="+mj-lt"/>
              <a:ea typeface="+mj-ea"/>
              <a:cs typeface="+mj-cs"/>
            </a:endParaRPr>
          </a:p>
          <a:p>
            <a:pPr>
              <a:lnSpc>
                <a:spcPct val="90000"/>
              </a:lnSpc>
              <a:spcBef>
                <a:spcPct val="0"/>
              </a:spcBef>
              <a:spcAft>
                <a:spcPts val="600"/>
              </a:spcAft>
            </a:pPr>
            <a:endParaRPr lang="en-US" sz="4400" kern="1200">
              <a:solidFill>
                <a:schemeClr val="tx1"/>
              </a:solidFill>
              <a:latin typeface="+mj-lt"/>
              <a:ea typeface="+mj-ea"/>
              <a:cs typeface="+mj-cs"/>
            </a:endParaRPr>
          </a:p>
        </p:txBody>
      </p:sp>
      <p:sp>
        <p:nvSpPr>
          <p:cNvPr id="27" name="Freeform 5">
            <a:extLst>
              <a:ext uri="{FF2B5EF4-FFF2-40B4-BE49-F238E27FC236}">
                <a16:creationId xmlns:a16="http://schemas.microsoft.com/office/drawing/2014/main" id="{AF1E5E62-9EB9-408E-AE53-A04A4C8110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440464" cy="2130951"/>
          </a:xfrm>
          <a:custGeom>
            <a:avLst/>
            <a:gdLst>
              <a:gd name="connsiteX0" fmla="*/ 0 w 5920619"/>
              <a:gd name="connsiteY0" fmla="*/ 0 h 2130951"/>
              <a:gd name="connsiteX1" fmla="*/ 3191370 w 5920619"/>
              <a:gd name="connsiteY1" fmla="*/ 0 h 2130951"/>
              <a:gd name="connsiteX2" fmla="*/ 3346315 w 5920619"/>
              <a:gd name="connsiteY2" fmla="*/ 0 h 2130951"/>
              <a:gd name="connsiteX3" fmla="*/ 5920619 w 5920619"/>
              <a:gd name="connsiteY3" fmla="*/ 0 h 2130951"/>
              <a:gd name="connsiteX4" fmla="*/ 4936971 w 5920619"/>
              <a:gd name="connsiteY4" fmla="*/ 2130951 h 2130951"/>
              <a:gd name="connsiteX5" fmla="*/ 0 w 5920619"/>
              <a:gd name="connsiteY5"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20619" h="2130951">
                <a:moveTo>
                  <a:pt x="0" y="0"/>
                </a:moveTo>
                <a:lnTo>
                  <a:pt x="3191370" y="0"/>
                </a:lnTo>
                <a:lnTo>
                  <a:pt x="3346315" y="0"/>
                </a:lnTo>
                <a:lnTo>
                  <a:pt x="5920619" y="0"/>
                </a:lnTo>
                <a:lnTo>
                  <a:pt x="4936971" y="2130951"/>
                </a:lnTo>
                <a:lnTo>
                  <a:pt x="0" y="2130951"/>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Imagen 2" descr="descarga.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7987" y="991892"/>
            <a:ext cx="4853568" cy="3301139"/>
          </a:xfrm>
          <a:prstGeom prst="rect">
            <a:avLst/>
          </a:prstGeom>
        </p:spPr>
      </p:pic>
      <p:sp>
        <p:nvSpPr>
          <p:cNvPr id="29" name="Freeform 7">
            <a:extLst>
              <a:ext uri="{FF2B5EF4-FFF2-40B4-BE49-F238E27FC236}">
                <a16:creationId xmlns:a16="http://schemas.microsoft.com/office/drawing/2014/main" id="{9C5704B2-7C5B-4738-AF0D-4A2756A69F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00107" y="4683319"/>
            <a:ext cx="4443893" cy="2174681"/>
          </a:xfrm>
          <a:custGeom>
            <a:avLst/>
            <a:gdLst>
              <a:gd name="connsiteX0" fmla="*/ 1007162 w 5925190"/>
              <a:gd name="connsiteY0" fmla="*/ 0 h 2174681"/>
              <a:gd name="connsiteX1" fmla="*/ 5925190 w 5925190"/>
              <a:gd name="connsiteY1" fmla="*/ 0 h 2174681"/>
              <a:gd name="connsiteX2" fmla="*/ 5925190 w 5925190"/>
              <a:gd name="connsiteY2" fmla="*/ 2174681 h 2174681"/>
              <a:gd name="connsiteX3" fmla="*/ 0 w 5925190"/>
              <a:gd name="connsiteY3" fmla="*/ 2174681 h 2174681"/>
            </a:gdLst>
            <a:ahLst/>
            <a:cxnLst>
              <a:cxn ang="0">
                <a:pos x="connsiteX0" y="connsiteY0"/>
              </a:cxn>
              <a:cxn ang="0">
                <a:pos x="connsiteX1" y="connsiteY1"/>
              </a:cxn>
              <a:cxn ang="0">
                <a:pos x="connsiteX2" y="connsiteY2"/>
              </a:cxn>
              <a:cxn ang="0">
                <a:pos x="connsiteX3" y="connsiteY3"/>
              </a:cxn>
            </a:cxnLst>
            <a:rect l="l" t="t" r="r" b="b"/>
            <a:pathLst>
              <a:path w="5925190" h="2174681">
                <a:moveTo>
                  <a:pt x="1007162" y="0"/>
                </a:moveTo>
                <a:lnTo>
                  <a:pt x="5925190" y="0"/>
                </a:lnTo>
                <a:lnTo>
                  <a:pt x="5925190" y="2174681"/>
                </a:lnTo>
                <a:lnTo>
                  <a:pt x="0" y="2174681"/>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6">
            <a:extLst>
              <a:ext uri="{FF2B5EF4-FFF2-40B4-BE49-F238E27FC236}">
                <a16:creationId xmlns:a16="http://schemas.microsoft.com/office/drawing/2014/main" id="{DFB36DC4-A410-4DF1-8453-1D85743F5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3319"/>
            <a:ext cx="5319666" cy="2174681"/>
          </a:xfrm>
          <a:custGeom>
            <a:avLst/>
            <a:gdLst>
              <a:gd name="connsiteX0" fmla="*/ 0 w 7092887"/>
              <a:gd name="connsiteY0" fmla="*/ 0 h 2174681"/>
              <a:gd name="connsiteX1" fmla="*/ 7092887 w 7092887"/>
              <a:gd name="connsiteY1" fmla="*/ 0 h 2174681"/>
              <a:gd name="connsiteX2" fmla="*/ 6085725 w 7092887"/>
              <a:gd name="connsiteY2" fmla="*/ 2174681 h 2174681"/>
              <a:gd name="connsiteX3" fmla="*/ 1524000 w 7092887"/>
              <a:gd name="connsiteY3" fmla="*/ 2174681 h 2174681"/>
              <a:gd name="connsiteX4" fmla="*/ 1200418 w 7092887"/>
              <a:gd name="connsiteY4" fmla="*/ 2174681 h 2174681"/>
              <a:gd name="connsiteX5" fmla="*/ 0 w 7092887"/>
              <a:gd name="connsiteY5" fmla="*/ 2174681 h 217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92887" h="2174681">
                <a:moveTo>
                  <a:pt x="0" y="0"/>
                </a:moveTo>
                <a:lnTo>
                  <a:pt x="7092887" y="0"/>
                </a:lnTo>
                <a:lnTo>
                  <a:pt x="6085725" y="2174681"/>
                </a:lnTo>
                <a:lnTo>
                  <a:pt x="1524000" y="2174681"/>
                </a:lnTo>
                <a:lnTo>
                  <a:pt x="1200418" y="2174681"/>
                </a:lnTo>
                <a:lnTo>
                  <a:pt x="0" y="2174681"/>
                </a:lnTo>
                <a:close/>
              </a:path>
            </a:pathLst>
          </a:custGeom>
          <a:solidFill>
            <a:srgbClr val="B2B2B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B2B2B2"/>
              </a:solidFill>
            </a:endParaRPr>
          </a:p>
        </p:txBody>
      </p:sp>
    </p:spTree>
    <p:extLst>
      <p:ext uri="{BB962C8B-B14F-4D97-AF65-F5344CB8AC3E}">
        <p14:creationId xmlns:p14="http://schemas.microsoft.com/office/powerpoint/2010/main" val="4189166603"/>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uadroTexto 1"/>
          <p:cNvSpPr txBox="1"/>
          <p:nvPr/>
        </p:nvSpPr>
        <p:spPr>
          <a:xfrm>
            <a:off x="5059971" y="1783959"/>
            <a:ext cx="3769493" cy="3252990"/>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3800" kern="1200" dirty="0">
              <a:solidFill>
                <a:schemeClr val="bg1"/>
              </a:solidFill>
              <a:latin typeface="+mj-lt"/>
              <a:ea typeface="+mj-ea"/>
              <a:cs typeface="+mj-cs"/>
            </a:endParaRPr>
          </a:p>
          <a:p>
            <a:pPr>
              <a:lnSpc>
                <a:spcPct val="90000"/>
              </a:lnSpc>
              <a:spcBef>
                <a:spcPct val="0"/>
              </a:spcBef>
              <a:spcAft>
                <a:spcPts val="600"/>
              </a:spcAft>
            </a:pPr>
            <a:r>
              <a:rPr lang="en-US" sz="3800" b="1" kern="1200" dirty="0" err="1">
                <a:solidFill>
                  <a:schemeClr val="bg1"/>
                </a:solidFill>
                <a:latin typeface="+mj-lt"/>
                <a:ea typeface="+mj-ea"/>
                <a:cs typeface="+mj-cs"/>
              </a:rPr>
              <a:t>Tétrada</a:t>
            </a:r>
            <a:r>
              <a:rPr lang="en-US" sz="3800" b="1" kern="1200" dirty="0">
                <a:solidFill>
                  <a:schemeClr val="bg1"/>
                </a:solidFill>
                <a:latin typeface="+mj-lt"/>
                <a:ea typeface="+mj-ea"/>
                <a:cs typeface="+mj-cs"/>
              </a:rPr>
              <a:t> de McLuhan</a:t>
            </a:r>
          </a:p>
          <a:p>
            <a:pPr>
              <a:lnSpc>
                <a:spcPct val="90000"/>
              </a:lnSpc>
              <a:spcBef>
                <a:spcPct val="0"/>
              </a:spcBef>
              <a:spcAft>
                <a:spcPts val="600"/>
              </a:spcAft>
            </a:pPr>
            <a:endParaRPr lang="en-US" sz="3800" kern="1200" dirty="0">
              <a:solidFill>
                <a:schemeClr val="bg1"/>
              </a:solidFill>
              <a:latin typeface="+mj-lt"/>
              <a:ea typeface="+mj-ea"/>
              <a:cs typeface="+mj-cs"/>
            </a:endParaRPr>
          </a:p>
          <a:p>
            <a:pPr>
              <a:lnSpc>
                <a:spcPct val="90000"/>
              </a:lnSpc>
              <a:spcBef>
                <a:spcPct val="0"/>
              </a:spcBef>
              <a:spcAft>
                <a:spcPts val="600"/>
              </a:spcAft>
            </a:pPr>
            <a:endParaRPr lang="en-US" sz="3800" kern="1200" dirty="0">
              <a:solidFill>
                <a:schemeClr val="bg1"/>
              </a:solidFill>
              <a:latin typeface="+mj-lt"/>
              <a:ea typeface="+mj-ea"/>
              <a:cs typeface="+mj-cs"/>
            </a:endParaRPr>
          </a:p>
        </p:txBody>
      </p:sp>
      <p:sp>
        <p:nvSpPr>
          <p:cNvPr id="13" name="Freeform: Shape 12">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629586"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18115"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Imagen 5" descr="Tétrada.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84" y="780289"/>
            <a:ext cx="3715558" cy="3288268"/>
          </a:xfrm>
          <a:prstGeom prst="rect">
            <a:avLst/>
          </a:prstGeom>
        </p:spPr>
      </p:pic>
      <p:sp>
        <p:nvSpPr>
          <p:cNvPr id="5" name="Rectángulo 4"/>
          <p:cNvSpPr/>
          <p:nvPr/>
        </p:nvSpPr>
        <p:spPr>
          <a:xfrm>
            <a:off x="4479667" y="3290501"/>
            <a:ext cx="223138" cy="369332"/>
          </a:xfrm>
          <a:prstGeom prst="rect">
            <a:avLst/>
          </a:prstGeom>
        </p:spPr>
        <p:txBody>
          <a:bodyPr wrap="none">
            <a:spAutoFit/>
          </a:bodyPr>
          <a:lstStyle/>
          <a:p>
            <a:pPr>
              <a:spcAft>
                <a:spcPts val="600"/>
              </a:spcAft>
            </a:pPr>
            <a:r>
              <a:rPr lang="es-ES" baseline="30000" dirty="0"/>
              <a:t> </a:t>
            </a:r>
            <a:endParaRPr lang="es-ES"/>
          </a:p>
        </p:txBody>
      </p:sp>
    </p:spTree>
    <p:extLst>
      <p:ext uri="{BB962C8B-B14F-4D97-AF65-F5344CB8AC3E}">
        <p14:creationId xmlns:p14="http://schemas.microsoft.com/office/powerpoint/2010/main" val="3133344873"/>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descr="logo udl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935"/>
            <a:ext cx="2134079" cy="1148679"/>
          </a:xfrm>
          <a:prstGeom prst="rect">
            <a:avLst/>
          </a:prstGeom>
        </p:spPr>
      </p:pic>
      <p:sp>
        <p:nvSpPr>
          <p:cNvPr id="2" name="CuadroTexto 1"/>
          <p:cNvSpPr txBox="1"/>
          <p:nvPr/>
        </p:nvSpPr>
        <p:spPr>
          <a:xfrm>
            <a:off x="491066" y="1196943"/>
            <a:ext cx="5435601" cy="5386089"/>
          </a:xfrm>
          <a:prstGeom prst="rect">
            <a:avLst/>
          </a:prstGeom>
          <a:noFill/>
        </p:spPr>
        <p:txBody>
          <a:bodyPr wrap="square" rtlCol="0">
            <a:spAutoFit/>
          </a:bodyPr>
          <a:lstStyle/>
          <a:p>
            <a:r>
              <a:rPr lang="es-EC" sz="3200" dirty="0">
                <a:solidFill>
                  <a:schemeClr val="bg1">
                    <a:lumMod val="50000"/>
                  </a:schemeClr>
                </a:solidFill>
                <a:latin typeface="Baskerville"/>
                <a:cs typeface="Baskerville"/>
              </a:rPr>
              <a:t>3. Media Ecology</a:t>
            </a:r>
          </a:p>
          <a:p>
            <a:pPr algn="just"/>
            <a:endParaRPr lang="es-EC" sz="2400" dirty="0">
              <a:solidFill>
                <a:srgbClr val="800000"/>
              </a:solidFill>
              <a:latin typeface="Baskerville"/>
              <a:cs typeface="Baskerville"/>
            </a:endParaRPr>
          </a:p>
          <a:p>
            <a:pPr marL="342900" indent="-342900" algn="just">
              <a:buFont typeface="Wingdings" charset="2"/>
              <a:buChar char="ü"/>
            </a:pPr>
            <a:r>
              <a:rPr lang="es-EC" sz="2400" dirty="0">
                <a:solidFill>
                  <a:srgbClr val="800000"/>
                </a:solidFill>
                <a:latin typeface="Baskerville"/>
                <a:cs typeface="Baskerville"/>
              </a:rPr>
              <a:t>Los medios digitales mejoran la comunicación y la </a:t>
            </a:r>
            <a:r>
              <a:rPr lang="es-EC" sz="2400" b="1" dirty="0">
                <a:solidFill>
                  <a:srgbClr val="800000"/>
                </a:solidFill>
                <a:latin typeface="Baskerville"/>
                <a:cs typeface="Baskerville"/>
              </a:rPr>
              <a:t>recuperación</a:t>
            </a:r>
            <a:r>
              <a:rPr lang="es-EC" sz="2400" dirty="0">
                <a:solidFill>
                  <a:srgbClr val="800000"/>
                </a:solidFill>
                <a:latin typeface="Baskerville"/>
                <a:cs typeface="Baskerville"/>
              </a:rPr>
              <a:t> de información</a:t>
            </a:r>
          </a:p>
          <a:p>
            <a:pPr marL="342900" indent="-342900" algn="just">
              <a:buFont typeface="Wingdings" charset="2"/>
              <a:buChar char="ü"/>
            </a:pPr>
            <a:r>
              <a:rPr lang="es-EC" sz="2400" dirty="0">
                <a:solidFill>
                  <a:srgbClr val="800000"/>
                </a:solidFill>
                <a:latin typeface="Baskerville"/>
                <a:cs typeface="Baskerville"/>
              </a:rPr>
              <a:t>Vuelven</a:t>
            </a:r>
            <a:r>
              <a:rPr lang="es-EC" sz="2400" b="1" dirty="0">
                <a:solidFill>
                  <a:srgbClr val="800000"/>
                </a:solidFill>
                <a:latin typeface="Baskerville"/>
                <a:cs typeface="Baskerville"/>
              </a:rPr>
              <a:t> obsoletos </a:t>
            </a:r>
            <a:r>
              <a:rPr lang="es-EC" sz="2400" dirty="0">
                <a:solidFill>
                  <a:srgbClr val="800000"/>
                </a:solidFill>
                <a:latin typeface="Baskerville"/>
                <a:cs typeface="Baskerville"/>
              </a:rPr>
              <a:t>los libros impresos, bibliotecas, universidades, expertos (McLuhan sostenía que la obsolescencia no es el final de nada, sino el comienzo de lo nuevo).</a:t>
            </a:r>
          </a:p>
          <a:p>
            <a:pPr marL="342900" indent="-342900" algn="just">
              <a:buFont typeface="Wingdings" charset="2"/>
              <a:buChar char="ü"/>
            </a:pPr>
            <a:r>
              <a:rPr lang="es-EC" sz="2400" b="1" dirty="0">
                <a:solidFill>
                  <a:srgbClr val="800000"/>
                </a:solidFill>
                <a:latin typeface="Baskerville"/>
                <a:cs typeface="Baskerville"/>
              </a:rPr>
              <a:t>Recupera</a:t>
            </a:r>
            <a:r>
              <a:rPr lang="es-EC" sz="2400" dirty="0">
                <a:solidFill>
                  <a:srgbClr val="800000"/>
                </a:solidFill>
                <a:latin typeface="Baskerville"/>
                <a:cs typeface="Baskerville"/>
              </a:rPr>
              <a:t> el pasado y todas las culturas. </a:t>
            </a:r>
          </a:p>
          <a:p>
            <a:pPr marL="342900" indent="-342900" algn="just">
              <a:buFont typeface="Wingdings" charset="2"/>
              <a:buChar char="ü"/>
            </a:pPr>
            <a:r>
              <a:rPr lang="es-EC" sz="2400" b="1" dirty="0">
                <a:solidFill>
                  <a:srgbClr val="800000"/>
                </a:solidFill>
                <a:latin typeface="Baskerville"/>
                <a:cs typeface="Baskerville"/>
              </a:rPr>
              <a:t>Convierte</a:t>
            </a:r>
            <a:r>
              <a:rPr lang="es-EC" sz="2400" dirty="0">
                <a:solidFill>
                  <a:srgbClr val="800000"/>
                </a:solidFill>
                <a:latin typeface="Baskerville"/>
                <a:cs typeface="Baskerville"/>
              </a:rPr>
              <a:t>n a cada persona en erudito.</a:t>
            </a:r>
          </a:p>
          <a:p>
            <a:pPr algn="just"/>
            <a:endParaRPr lang="es-EC" sz="2400" dirty="0">
              <a:solidFill>
                <a:srgbClr val="800000"/>
              </a:solidFill>
              <a:latin typeface="Baskerville"/>
              <a:cs typeface="Baskerville"/>
            </a:endParaRP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4" name="Imagen 3" descr="Tétrada+de+la+inteligencia+conectada.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9591379"/>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agen 6" descr="unnamed.jpg"/>
          <p:cNvPicPr>
            <a:picLocks noChangeAspect="1"/>
          </p:cNvPicPr>
          <p:nvPr/>
        </p:nvPicPr>
        <p:blipFill rotWithShape="1">
          <a:blip r:embed="rId3">
            <a:extLst>
              <a:ext uri="{28A0092B-C50C-407E-A947-70E740481C1C}">
                <a14:useLocalDpi xmlns:a14="http://schemas.microsoft.com/office/drawing/2010/main" val="0"/>
              </a:ext>
            </a:extLst>
          </a:blip>
          <a:srcRect l="9667" r="-1" b="-1"/>
          <a:stretch/>
        </p:blipFill>
        <p:spPr>
          <a:xfrm>
            <a:off x="-1" y="10"/>
            <a:ext cx="9144000" cy="6857990"/>
          </a:xfrm>
          <a:prstGeom prst="rect">
            <a:avLst/>
          </a:prstGeom>
        </p:spPr>
      </p:pic>
      <p:sp>
        <p:nvSpPr>
          <p:cNvPr id="24"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23" name="Straight Connector 22">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CuadroTexto 1"/>
          <p:cNvSpPr txBox="1"/>
          <p:nvPr/>
        </p:nvSpPr>
        <p:spPr>
          <a:xfrm>
            <a:off x="423514" y="3429000"/>
            <a:ext cx="3444766" cy="1964879"/>
          </a:xfrm>
          <a:prstGeom prst="rect">
            <a:avLst/>
          </a:prstGeom>
        </p:spPr>
        <p:txBody>
          <a:bodyPr vert="horz" lIns="91440" tIns="45720" rIns="91440" bIns="45720" rtlCol="0" anchor="ctr">
            <a:noAutofit/>
          </a:bodyPr>
          <a:lstStyle/>
          <a:p>
            <a:pPr>
              <a:lnSpc>
                <a:spcPct val="90000"/>
              </a:lnSpc>
              <a:spcAft>
                <a:spcPts val="600"/>
              </a:spcAft>
            </a:pPr>
            <a:endParaRPr lang="en-US" sz="1600" dirty="0"/>
          </a:p>
          <a:p>
            <a:pPr marL="457200" indent="-228600">
              <a:lnSpc>
                <a:spcPct val="90000"/>
              </a:lnSpc>
              <a:spcAft>
                <a:spcPts val="600"/>
              </a:spcAft>
              <a:buFont typeface="Arial" panose="020B0604020202020204" pitchFamily="34" charset="0"/>
              <a:buChar char="•"/>
            </a:pPr>
            <a:endParaRPr lang="en-US" sz="1600" dirty="0"/>
          </a:p>
          <a:p>
            <a:pPr indent="-228600">
              <a:lnSpc>
                <a:spcPct val="90000"/>
              </a:lnSpc>
              <a:spcAft>
                <a:spcPts val="600"/>
              </a:spcAft>
              <a:buFont typeface="Arial" panose="020B0604020202020204" pitchFamily="34" charset="0"/>
              <a:buChar char="•"/>
            </a:pPr>
            <a:r>
              <a:rPr lang="en-US" sz="1600" b="1" dirty="0"/>
              <a:t>Neil Postman</a:t>
            </a:r>
          </a:p>
          <a:p>
            <a:pPr indent="-228600">
              <a:lnSpc>
                <a:spcPct val="90000"/>
              </a:lnSpc>
              <a:spcAft>
                <a:spcPts val="600"/>
              </a:spcAft>
              <a:buFont typeface="Arial" panose="020B0604020202020204" pitchFamily="34" charset="0"/>
              <a:buChar char="•"/>
            </a:pPr>
            <a:r>
              <a:rPr lang="en-US" sz="1600" b="1" dirty="0"/>
              <a:t>Cinco </a:t>
            </a:r>
            <a:r>
              <a:rPr lang="en-US" sz="1600" b="1" dirty="0" err="1"/>
              <a:t>cosas</a:t>
            </a:r>
            <a:r>
              <a:rPr lang="en-US" sz="1600" b="1" dirty="0"/>
              <a:t> que </a:t>
            </a:r>
            <a:r>
              <a:rPr lang="en-US" sz="1600" b="1" dirty="0" err="1"/>
              <a:t>debemos</a:t>
            </a:r>
            <a:r>
              <a:rPr lang="en-US" sz="1600" b="1" dirty="0"/>
              <a:t> saber </a:t>
            </a:r>
            <a:r>
              <a:rPr lang="en-US" sz="1600" b="1" dirty="0" err="1"/>
              <a:t>acerca</a:t>
            </a:r>
            <a:r>
              <a:rPr lang="en-US" sz="1600" b="1" dirty="0"/>
              <a:t> del </a:t>
            </a:r>
            <a:r>
              <a:rPr lang="en-US" sz="1600" b="1" dirty="0" err="1"/>
              <a:t>cambio</a:t>
            </a:r>
            <a:r>
              <a:rPr lang="en-US" sz="1600" b="1" dirty="0"/>
              <a:t> </a:t>
            </a:r>
            <a:r>
              <a:rPr lang="en-US" sz="1600" b="1" dirty="0" err="1"/>
              <a:t>tecnológico</a:t>
            </a:r>
            <a:endParaRPr lang="en-US" sz="1600" b="1" dirty="0"/>
          </a:p>
          <a:p>
            <a:pPr indent="-228600">
              <a:lnSpc>
                <a:spcPct val="90000"/>
              </a:lnSpc>
              <a:spcAft>
                <a:spcPts val="600"/>
              </a:spcAft>
              <a:buFont typeface="Arial" panose="020B0604020202020204" pitchFamily="34" charset="0"/>
              <a:buChar char="•"/>
            </a:pPr>
            <a:endParaRPr lang="en-US" sz="1600" b="1" dirty="0"/>
          </a:p>
          <a:p>
            <a:pPr indent="-228600">
              <a:lnSpc>
                <a:spcPct val="90000"/>
              </a:lnSpc>
              <a:spcAft>
                <a:spcPts val="600"/>
              </a:spcAft>
              <a:buFont typeface="Arial" panose="020B0604020202020204" pitchFamily="34" charset="0"/>
              <a:buChar char="•"/>
            </a:pPr>
            <a:r>
              <a:rPr lang="en-US" sz="1600" dirty="0"/>
              <a:t>1.  </a:t>
            </a:r>
            <a:r>
              <a:rPr lang="en-US" sz="1600" dirty="0" err="1"/>
              <a:t>Todo</a:t>
            </a:r>
            <a:r>
              <a:rPr lang="en-US" sz="1600" dirty="0"/>
              <a:t> el </a:t>
            </a:r>
            <a:r>
              <a:rPr lang="en-US" sz="1600" dirty="0" err="1"/>
              <a:t>cambio</a:t>
            </a:r>
            <a:r>
              <a:rPr lang="en-US" sz="1600" dirty="0"/>
              <a:t> </a:t>
            </a:r>
            <a:r>
              <a:rPr lang="en-US" sz="1600" dirty="0" err="1"/>
              <a:t>tecnológico</a:t>
            </a:r>
            <a:r>
              <a:rPr lang="en-US" sz="1600" dirty="0"/>
              <a:t> </a:t>
            </a:r>
            <a:r>
              <a:rPr lang="en-US" sz="1600" dirty="0" err="1"/>
              <a:t>es</a:t>
            </a:r>
            <a:r>
              <a:rPr lang="en-US" sz="1600" dirty="0"/>
              <a:t> un </a:t>
            </a:r>
            <a:r>
              <a:rPr lang="en-US" sz="1600" dirty="0" err="1"/>
              <a:t>intercambio</a:t>
            </a:r>
            <a:r>
              <a:rPr lang="en-US" sz="1600" dirty="0"/>
              <a:t>. Me </a:t>
            </a:r>
            <a:r>
              <a:rPr lang="en-US" sz="1600" dirty="0" err="1"/>
              <a:t>gusta</a:t>
            </a:r>
            <a:r>
              <a:rPr lang="en-US" sz="1600" dirty="0"/>
              <a:t> </a:t>
            </a:r>
            <a:r>
              <a:rPr lang="en-US" sz="1600" dirty="0" err="1"/>
              <a:t>llamarlo</a:t>
            </a:r>
            <a:r>
              <a:rPr lang="en-US" sz="1600" dirty="0"/>
              <a:t> el </a:t>
            </a:r>
            <a:r>
              <a:rPr lang="en-US" sz="1600" dirty="0" err="1"/>
              <a:t>pacto</a:t>
            </a:r>
            <a:r>
              <a:rPr lang="en-US" sz="1600" dirty="0"/>
              <a:t> de Fausto. </a:t>
            </a:r>
          </a:p>
          <a:p>
            <a:pPr>
              <a:lnSpc>
                <a:spcPct val="90000"/>
              </a:lnSpc>
              <a:spcAft>
                <a:spcPts val="600"/>
              </a:spcAft>
            </a:pPr>
            <a:r>
              <a:rPr lang="en-US" sz="1600" dirty="0"/>
              <a:t>La </a:t>
            </a:r>
            <a:r>
              <a:rPr lang="en-US" sz="1600" dirty="0" err="1"/>
              <a:t>tecnología</a:t>
            </a:r>
            <a:r>
              <a:rPr lang="en-US" sz="1600" dirty="0"/>
              <a:t> da y la </a:t>
            </a:r>
            <a:r>
              <a:rPr lang="en-US" sz="1600" dirty="0" err="1"/>
              <a:t>tecnología</a:t>
            </a:r>
            <a:r>
              <a:rPr lang="en-US" sz="1600" dirty="0"/>
              <a:t> </a:t>
            </a:r>
            <a:r>
              <a:rPr lang="en-US" sz="1600" dirty="0" err="1"/>
              <a:t>quita</a:t>
            </a:r>
            <a:r>
              <a:rPr lang="en-US" sz="1600" dirty="0"/>
              <a:t>. </a:t>
            </a:r>
          </a:p>
        </p:txBody>
      </p:sp>
    </p:spTree>
    <p:extLst>
      <p:ext uri="{BB962C8B-B14F-4D97-AF65-F5344CB8AC3E}">
        <p14:creationId xmlns:p14="http://schemas.microsoft.com/office/powerpoint/2010/main" val="2410168134"/>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descr="obtieneimagen.jpeg"/>
          <p:cNvPicPr>
            <a:picLocks noChangeAspect="1"/>
          </p:cNvPicPr>
          <p:nvPr/>
        </p:nvPicPr>
        <p:blipFill rotWithShape="1">
          <a:blip r:embed="rId3">
            <a:extLst>
              <a:ext uri="{28A0092B-C50C-407E-A947-70E740481C1C}">
                <a14:useLocalDpi xmlns:a14="http://schemas.microsoft.com/office/drawing/2010/main" val="0"/>
              </a:ext>
            </a:extLst>
          </a:blip>
          <a:srcRect l="3455" r="3878"/>
          <a:stretch/>
        </p:blipFill>
        <p:spPr>
          <a:xfrm>
            <a:off x="-1" y="10"/>
            <a:ext cx="9144000" cy="6857990"/>
          </a:xfrm>
          <a:prstGeom prst="rect">
            <a:avLst/>
          </a:prstGeom>
        </p:spPr>
      </p:pic>
      <p:sp>
        <p:nvSpPr>
          <p:cNvPr id="8"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0" name="Straight Connector 9">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CuadroTexto 1"/>
          <p:cNvSpPr txBox="1"/>
          <p:nvPr/>
        </p:nvSpPr>
        <p:spPr>
          <a:xfrm>
            <a:off x="430421" y="4277679"/>
            <a:ext cx="3444766" cy="1964879"/>
          </a:xfrm>
          <a:prstGeom prst="rect">
            <a:avLst/>
          </a:prstGeom>
        </p:spPr>
        <p:txBody>
          <a:bodyPr vert="horz" lIns="91440" tIns="45720" rIns="91440" bIns="45720" rtlCol="0" anchor="ctr">
            <a:normAutofit/>
          </a:bodyPr>
          <a:lstStyle/>
          <a:p>
            <a:pPr>
              <a:lnSpc>
                <a:spcPct val="90000"/>
              </a:lnSpc>
              <a:spcAft>
                <a:spcPts val="600"/>
              </a:spcAft>
            </a:pPr>
            <a:r>
              <a:rPr lang="en-US" sz="2800" dirty="0"/>
              <a:t>2  La </a:t>
            </a:r>
            <a:r>
              <a:rPr lang="en-US" sz="2800" dirty="0" err="1"/>
              <a:t>cultura</a:t>
            </a:r>
            <a:r>
              <a:rPr lang="en-US" sz="2800" dirty="0"/>
              <a:t> </a:t>
            </a:r>
            <a:r>
              <a:rPr lang="en-US" sz="2800" dirty="0" err="1"/>
              <a:t>siempre</a:t>
            </a:r>
            <a:r>
              <a:rPr lang="en-US" sz="2800" dirty="0"/>
              <a:t> </a:t>
            </a:r>
            <a:r>
              <a:rPr lang="en-US" sz="2800" dirty="0" err="1"/>
              <a:t>paga</a:t>
            </a:r>
            <a:r>
              <a:rPr lang="en-US" sz="2800" dirty="0"/>
              <a:t> el </a:t>
            </a:r>
            <a:r>
              <a:rPr lang="en-US" sz="2800" dirty="0" err="1"/>
              <a:t>precio</a:t>
            </a:r>
            <a:r>
              <a:rPr lang="en-US" sz="2800" dirty="0"/>
              <a:t> de la </a:t>
            </a:r>
            <a:r>
              <a:rPr lang="en-US" sz="2800" dirty="0" err="1"/>
              <a:t>tecnología</a:t>
            </a:r>
            <a:r>
              <a:rPr lang="en-US" sz="2800" dirty="0"/>
              <a:t>.</a:t>
            </a:r>
          </a:p>
        </p:txBody>
      </p:sp>
    </p:spTree>
    <p:extLst>
      <p:ext uri="{BB962C8B-B14F-4D97-AF65-F5344CB8AC3E}">
        <p14:creationId xmlns:p14="http://schemas.microsoft.com/office/powerpoint/2010/main" val="313398140"/>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6129"/>
            <a:ext cx="4851603" cy="5925741"/>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6" name="Picture 15">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13200"/>
          <a:stretch/>
        </p:blipFill>
        <p:spPr>
          <a:xfrm>
            <a:off x="0" y="466129"/>
            <a:ext cx="9144000" cy="5925741"/>
          </a:xfrm>
          <a:prstGeom prst="rect">
            <a:avLst/>
          </a:prstGeom>
        </p:spPr>
      </p:pic>
      <p:sp>
        <p:nvSpPr>
          <p:cNvPr id="18"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86286"/>
            <a:ext cx="4320692" cy="4666770"/>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4" name="Imagen 3" descr="112.jpg"/>
          <p:cNvPicPr>
            <a:picLocks noChangeAspect="1"/>
          </p:cNvPicPr>
          <p:nvPr/>
        </p:nvPicPr>
        <p:blipFill rotWithShape="1">
          <a:blip r:embed="rId4">
            <a:alphaModFix/>
            <a:extLst>
              <a:ext uri="{28A0092B-C50C-407E-A947-70E740481C1C}">
                <a14:useLocalDpi xmlns:a14="http://schemas.microsoft.com/office/drawing/2010/main" val="0"/>
              </a:ext>
            </a:extLst>
          </a:blip>
          <a:srcRect l="15421" r="12924" b="3"/>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2" name="CuadroTexto 1"/>
          <p:cNvSpPr txBox="1"/>
          <p:nvPr/>
        </p:nvSpPr>
        <p:spPr>
          <a:xfrm>
            <a:off x="5035290" y="2307752"/>
            <a:ext cx="3733184" cy="2729467"/>
          </a:xfrm>
          <a:prstGeom prst="rect">
            <a:avLst/>
          </a:prstGeom>
        </p:spPr>
        <p:txBody>
          <a:bodyPr vert="horz" lIns="91440" tIns="45720" rIns="91440" bIns="45720" rtlCol="0" anchor="ctr">
            <a:noAutofit/>
          </a:bodyPr>
          <a:lstStyle/>
          <a:p>
            <a:pPr>
              <a:lnSpc>
                <a:spcPct val="90000"/>
              </a:lnSpc>
              <a:spcAft>
                <a:spcPts val="600"/>
              </a:spcAft>
            </a:pPr>
            <a:r>
              <a:rPr lang="en-US" sz="2800" dirty="0">
                <a:solidFill>
                  <a:srgbClr val="000000"/>
                </a:solidFill>
              </a:rPr>
              <a:t>Toda </a:t>
            </a:r>
            <a:r>
              <a:rPr lang="en-US" sz="2800" dirty="0" err="1">
                <a:solidFill>
                  <a:srgbClr val="000000"/>
                </a:solidFill>
              </a:rPr>
              <a:t>tecnología</a:t>
            </a:r>
            <a:r>
              <a:rPr lang="en-US" sz="2800" dirty="0">
                <a:solidFill>
                  <a:srgbClr val="000000"/>
                </a:solidFill>
              </a:rPr>
              <a:t> </a:t>
            </a:r>
            <a:r>
              <a:rPr lang="en-US" sz="2800" dirty="0" err="1">
                <a:solidFill>
                  <a:srgbClr val="000000"/>
                </a:solidFill>
              </a:rPr>
              <a:t>encierra</a:t>
            </a:r>
            <a:r>
              <a:rPr lang="en-US" sz="2800" dirty="0">
                <a:solidFill>
                  <a:srgbClr val="000000"/>
                </a:solidFill>
              </a:rPr>
              <a:t> ideas </a:t>
            </a:r>
            <a:r>
              <a:rPr lang="en-US" sz="2800" dirty="0" err="1">
                <a:solidFill>
                  <a:srgbClr val="000000"/>
                </a:solidFill>
              </a:rPr>
              <a:t>poderosas</a:t>
            </a:r>
            <a:r>
              <a:rPr lang="en-US" sz="2800" dirty="0">
                <a:solidFill>
                  <a:srgbClr val="000000"/>
                </a:solidFill>
              </a:rPr>
              <a:t>, </a:t>
            </a:r>
            <a:r>
              <a:rPr lang="en-US" sz="2800" dirty="0" err="1">
                <a:solidFill>
                  <a:srgbClr val="000000"/>
                </a:solidFill>
              </a:rPr>
              <a:t>muchas</a:t>
            </a:r>
            <a:r>
              <a:rPr lang="en-US" sz="2800" dirty="0">
                <a:solidFill>
                  <a:srgbClr val="000000"/>
                </a:solidFill>
              </a:rPr>
              <a:t> </a:t>
            </a:r>
            <a:r>
              <a:rPr lang="en-US" sz="2800" dirty="0" err="1">
                <a:solidFill>
                  <a:srgbClr val="000000"/>
                </a:solidFill>
              </a:rPr>
              <a:t>veces</a:t>
            </a:r>
            <a:r>
              <a:rPr lang="en-US" sz="2800" dirty="0">
                <a:solidFill>
                  <a:srgbClr val="000000"/>
                </a:solidFill>
              </a:rPr>
              <a:t> dos o </a:t>
            </a:r>
            <a:r>
              <a:rPr lang="en-US" sz="2800" dirty="0" err="1">
                <a:solidFill>
                  <a:srgbClr val="000000"/>
                </a:solidFill>
              </a:rPr>
              <a:t>tres</a:t>
            </a:r>
            <a:r>
              <a:rPr lang="en-US" sz="2800" dirty="0">
                <a:solidFill>
                  <a:srgbClr val="000000"/>
                </a:solidFill>
              </a:rPr>
              <a:t> ideas </a:t>
            </a:r>
            <a:r>
              <a:rPr lang="en-US" sz="2800" dirty="0" err="1">
                <a:solidFill>
                  <a:srgbClr val="000000"/>
                </a:solidFill>
              </a:rPr>
              <a:t>poderosas</a:t>
            </a:r>
            <a:r>
              <a:rPr lang="en-US" sz="2800" dirty="0">
                <a:solidFill>
                  <a:srgbClr val="000000"/>
                </a:solidFill>
              </a:rPr>
              <a:t>. </a:t>
            </a:r>
          </a:p>
          <a:p>
            <a:pPr>
              <a:lnSpc>
                <a:spcPct val="90000"/>
              </a:lnSpc>
              <a:spcAft>
                <a:spcPts val="600"/>
              </a:spcAft>
            </a:pPr>
            <a:r>
              <a:rPr lang="en-US" sz="2800" dirty="0" err="1">
                <a:solidFill>
                  <a:srgbClr val="000000"/>
                </a:solidFill>
              </a:rPr>
              <a:t>Éstas</a:t>
            </a:r>
            <a:r>
              <a:rPr lang="en-US" sz="2800" dirty="0">
                <a:solidFill>
                  <a:srgbClr val="000000"/>
                </a:solidFill>
              </a:rPr>
              <a:t> son ideas que no </a:t>
            </a:r>
            <a:r>
              <a:rPr lang="en-US" sz="2800" dirty="0" err="1">
                <a:solidFill>
                  <a:srgbClr val="000000"/>
                </a:solidFill>
              </a:rPr>
              <a:t>están</a:t>
            </a:r>
            <a:r>
              <a:rPr lang="en-US" sz="2800" dirty="0">
                <a:solidFill>
                  <a:srgbClr val="000000"/>
                </a:solidFill>
              </a:rPr>
              <a:t> a simple vista.</a:t>
            </a:r>
          </a:p>
        </p:txBody>
      </p:sp>
    </p:spTree>
    <p:extLst>
      <p:ext uri="{BB962C8B-B14F-4D97-AF65-F5344CB8AC3E}">
        <p14:creationId xmlns:p14="http://schemas.microsoft.com/office/powerpoint/2010/main" val="3639869289"/>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uadroTexto 1"/>
          <p:cNvSpPr txBox="1"/>
          <p:nvPr/>
        </p:nvSpPr>
        <p:spPr>
          <a:xfrm>
            <a:off x="324852" y="5091762"/>
            <a:ext cx="5875644" cy="1264588"/>
          </a:xfrm>
          <a:prstGeom prst="rect">
            <a:avLst/>
          </a:prstGeom>
        </p:spPr>
        <p:txBody>
          <a:bodyPr vert="horz" lIns="91440" tIns="45720" rIns="91440" bIns="45720" rtlCol="0" anchor="ctr">
            <a:normAutofit/>
          </a:bodyPr>
          <a:lstStyle/>
          <a:p>
            <a:pPr algn="r">
              <a:lnSpc>
                <a:spcPct val="90000"/>
              </a:lnSpc>
              <a:spcBef>
                <a:spcPct val="0"/>
              </a:spcBef>
              <a:spcAft>
                <a:spcPts val="600"/>
              </a:spcAft>
            </a:pPr>
            <a:r>
              <a:rPr lang="en-US" sz="2400" dirty="0">
                <a:latin typeface="+mj-lt"/>
                <a:ea typeface="+mj-ea"/>
                <a:cs typeface="+mj-cs"/>
              </a:rPr>
              <a:t>4  El </a:t>
            </a:r>
            <a:r>
              <a:rPr lang="en-US" sz="2400" dirty="0" err="1">
                <a:latin typeface="+mj-lt"/>
                <a:ea typeface="+mj-ea"/>
                <a:cs typeface="+mj-cs"/>
              </a:rPr>
              <a:t>cambio</a:t>
            </a:r>
            <a:r>
              <a:rPr lang="en-US" sz="2400" dirty="0">
                <a:latin typeface="+mj-lt"/>
                <a:ea typeface="+mj-ea"/>
                <a:cs typeface="+mj-cs"/>
              </a:rPr>
              <a:t> </a:t>
            </a:r>
            <a:r>
              <a:rPr lang="en-US" sz="2400" dirty="0" err="1">
                <a:latin typeface="+mj-lt"/>
                <a:ea typeface="+mj-ea"/>
                <a:cs typeface="+mj-cs"/>
              </a:rPr>
              <a:t>tecnológico</a:t>
            </a:r>
            <a:r>
              <a:rPr lang="en-US" sz="2400" dirty="0">
                <a:latin typeface="+mj-lt"/>
                <a:ea typeface="+mj-ea"/>
                <a:cs typeface="+mj-cs"/>
              </a:rPr>
              <a:t> no </a:t>
            </a:r>
            <a:r>
              <a:rPr lang="en-US" sz="2400" dirty="0" err="1">
                <a:latin typeface="+mj-lt"/>
                <a:ea typeface="+mj-ea"/>
                <a:cs typeface="+mj-cs"/>
              </a:rPr>
              <a:t>es</a:t>
            </a:r>
            <a:r>
              <a:rPr lang="en-US" sz="2400" dirty="0">
                <a:latin typeface="+mj-lt"/>
                <a:ea typeface="+mj-ea"/>
                <a:cs typeface="+mj-cs"/>
              </a:rPr>
              <a:t> </a:t>
            </a:r>
            <a:r>
              <a:rPr lang="en-US" sz="2400" dirty="0" err="1">
                <a:latin typeface="+mj-lt"/>
                <a:ea typeface="+mj-ea"/>
                <a:cs typeface="+mj-cs"/>
              </a:rPr>
              <a:t>aditivo</a:t>
            </a:r>
            <a:r>
              <a:rPr lang="en-US" sz="2400" dirty="0">
                <a:latin typeface="+mj-lt"/>
                <a:ea typeface="+mj-ea"/>
                <a:cs typeface="+mj-cs"/>
              </a:rPr>
              <a:t>; </a:t>
            </a:r>
            <a:r>
              <a:rPr lang="en-US" sz="2400" dirty="0" err="1">
                <a:latin typeface="+mj-lt"/>
                <a:ea typeface="+mj-ea"/>
                <a:cs typeface="+mj-cs"/>
              </a:rPr>
              <a:t>es</a:t>
            </a:r>
            <a:r>
              <a:rPr lang="en-US" sz="2400" dirty="0">
                <a:latin typeface="+mj-lt"/>
                <a:ea typeface="+mj-ea"/>
                <a:cs typeface="+mj-cs"/>
              </a:rPr>
              <a:t> </a:t>
            </a:r>
            <a:r>
              <a:rPr lang="en-US" sz="2400" dirty="0" err="1">
                <a:latin typeface="+mj-lt"/>
                <a:ea typeface="+mj-ea"/>
                <a:cs typeface="+mj-cs"/>
              </a:rPr>
              <a:t>ecológico</a:t>
            </a:r>
            <a:r>
              <a:rPr lang="en-US" sz="2400" dirty="0">
                <a:latin typeface="+mj-lt"/>
                <a:ea typeface="+mj-ea"/>
                <a:cs typeface="+mj-cs"/>
              </a:rPr>
              <a:t>. Las </a:t>
            </a:r>
            <a:r>
              <a:rPr lang="en-US" sz="2400" dirty="0" err="1">
                <a:latin typeface="+mj-lt"/>
                <a:ea typeface="+mj-ea"/>
                <a:cs typeface="+mj-cs"/>
              </a:rPr>
              <a:t>tecnologías</a:t>
            </a:r>
            <a:r>
              <a:rPr lang="en-US" sz="2400" dirty="0">
                <a:latin typeface="+mj-lt"/>
                <a:ea typeface="+mj-ea"/>
                <a:cs typeface="+mj-cs"/>
              </a:rPr>
              <a:t> </a:t>
            </a:r>
            <a:r>
              <a:rPr lang="en-US" sz="2400" dirty="0" err="1">
                <a:latin typeface="+mj-lt"/>
                <a:ea typeface="+mj-ea"/>
                <a:cs typeface="+mj-cs"/>
              </a:rPr>
              <a:t>cambian</a:t>
            </a:r>
            <a:r>
              <a:rPr lang="en-US" sz="2400" dirty="0">
                <a:latin typeface="+mj-lt"/>
                <a:ea typeface="+mj-ea"/>
                <a:cs typeface="+mj-cs"/>
              </a:rPr>
              <a:t> </a:t>
            </a:r>
            <a:r>
              <a:rPr lang="en-US" sz="2400" dirty="0" err="1">
                <a:latin typeface="+mj-lt"/>
                <a:ea typeface="+mj-ea"/>
                <a:cs typeface="+mj-cs"/>
              </a:rPr>
              <a:t>todo</a:t>
            </a:r>
            <a:r>
              <a:rPr lang="en-US" sz="2400" dirty="0">
                <a:latin typeface="+mj-lt"/>
                <a:ea typeface="+mj-ea"/>
                <a:cs typeface="+mj-cs"/>
              </a:rPr>
              <a:t>.</a:t>
            </a:r>
          </a:p>
        </p:txBody>
      </p:sp>
      <p:pic>
        <p:nvPicPr>
          <p:cNvPr id="3" name="Imagen 2" descr="0023624869.jpg"/>
          <p:cNvPicPr>
            <a:picLocks noChangeAspect="1"/>
          </p:cNvPicPr>
          <p:nvPr/>
        </p:nvPicPr>
        <p:blipFill rotWithShape="1">
          <a:blip r:embed="rId3">
            <a:extLst>
              <a:ext uri="{28A0092B-C50C-407E-A947-70E740481C1C}">
                <a14:useLocalDpi xmlns:a14="http://schemas.microsoft.com/office/drawing/2010/main" val="0"/>
              </a:ext>
            </a:extLst>
          </a:blip>
          <a:srcRect t="5556" b="5556"/>
          <a:stretch/>
        </p:blipFill>
        <p:spPr>
          <a:xfrm>
            <a:off x="-2987" y="10"/>
            <a:ext cx="9143999" cy="4571990"/>
          </a:xfrm>
          <a:prstGeom prst="rect">
            <a:avLst/>
          </a:prstGeom>
        </p:spPr>
      </p:pic>
      <p:cxnSp>
        <p:nvCxnSpPr>
          <p:cNvPr id="13" name="Straight Connector 12">
            <a:extLst>
              <a:ext uri="{FF2B5EF4-FFF2-40B4-BE49-F238E27FC236}">
                <a16:creationId xmlns:a16="http://schemas.microsoft.com/office/drawing/2014/main" id="{E126E481-B945-4179-BD79-05E96E9B29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6290132"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24202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descr="tecnologiaturismo.jpg"/>
          <p:cNvPicPr>
            <a:picLocks noChangeAspect="1"/>
          </p:cNvPicPr>
          <p:nvPr/>
        </p:nvPicPr>
        <p:blipFill rotWithShape="1">
          <a:blip r:embed="rId3">
            <a:extLst>
              <a:ext uri="{28A0092B-C50C-407E-A947-70E740481C1C}">
                <a14:useLocalDpi xmlns:a14="http://schemas.microsoft.com/office/drawing/2010/main" val="0"/>
              </a:ext>
            </a:extLst>
          </a:blip>
          <a:srcRect l="5148" r="11852"/>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uadroTexto 1"/>
          <p:cNvSpPr txBox="1"/>
          <p:nvPr/>
        </p:nvSpPr>
        <p:spPr>
          <a:xfrm>
            <a:off x="392906" y="5317240"/>
            <a:ext cx="8408194"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100" dirty="0">
                <a:solidFill>
                  <a:schemeClr val="tx1">
                    <a:lumMod val="85000"/>
                    <a:lumOff val="15000"/>
                  </a:schemeClr>
                </a:solidFill>
                <a:latin typeface="+mj-lt"/>
                <a:ea typeface="+mj-ea"/>
                <a:cs typeface="+mj-cs"/>
              </a:rPr>
              <a:t>5. </a:t>
            </a:r>
            <a:r>
              <a:rPr lang="en-US" sz="3100" dirty="0" err="1">
                <a:solidFill>
                  <a:schemeClr val="tx1">
                    <a:lumMod val="85000"/>
                    <a:lumOff val="15000"/>
                  </a:schemeClr>
                </a:solidFill>
                <a:latin typeface="+mj-lt"/>
                <a:ea typeface="+mj-ea"/>
                <a:cs typeface="+mj-cs"/>
              </a:rPr>
              <a:t>Tendemos</a:t>
            </a:r>
            <a:r>
              <a:rPr lang="en-US" sz="3100" dirty="0">
                <a:solidFill>
                  <a:schemeClr val="tx1">
                    <a:lumMod val="85000"/>
                    <a:lumOff val="15000"/>
                  </a:schemeClr>
                </a:solidFill>
                <a:latin typeface="+mj-lt"/>
                <a:ea typeface="+mj-ea"/>
                <a:cs typeface="+mj-cs"/>
              </a:rPr>
              <a:t> a </a:t>
            </a:r>
            <a:r>
              <a:rPr lang="en-US" sz="3100" dirty="0" err="1">
                <a:solidFill>
                  <a:schemeClr val="tx1">
                    <a:lumMod val="85000"/>
                    <a:lumOff val="15000"/>
                  </a:schemeClr>
                </a:solidFill>
                <a:latin typeface="+mj-lt"/>
                <a:ea typeface="+mj-ea"/>
                <a:cs typeface="+mj-cs"/>
              </a:rPr>
              <a:t>mitificar</a:t>
            </a:r>
            <a:r>
              <a:rPr lang="en-US" sz="3100" dirty="0">
                <a:solidFill>
                  <a:schemeClr val="tx1">
                    <a:lumMod val="85000"/>
                    <a:lumOff val="15000"/>
                  </a:schemeClr>
                </a:solidFill>
                <a:latin typeface="+mj-lt"/>
                <a:ea typeface="+mj-ea"/>
                <a:cs typeface="+mj-cs"/>
              </a:rPr>
              <a:t> las </a:t>
            </a:r>
            <a:r>
              <a:rPr lang="en-US" sz="3100" dirty="0" err="1">
                <a:solidFill>
                  <a:schemeClr val="tx1">
                    <a:lumMod val="85000"/>
                    <a:lumOff val="15000"/>
                  </a:schemeClr>
                </a:solidFill>
                <a:latin typeface="+mj-lt"/>
                <a:ea typeface="+mj-ea"/>
                <a:cs typeface="+mj-cs"/>
              </a:rPr>
              <a:t>tecnologías</a:t>
            </a:r>
            <a:r>
              <a:rPr lang="en-US" sz="3100" dirty="0">
                <a:solidFill>
                  <a:schemeClr val="tx1">
                    <a:lumMod val="85000"/>
                    <a:lumOff val="15000"/>
                  </a:schemeClr>
                </a:solidFill>
                <a:latin typeface="+mj-lt"/>
                <a:ea typeface="+mj-ea"/>
                <a:cs typeface="+mj-cs"/>
              </a:rPr>
              <a:t>.</a:t>
            </a:r>
          </a:p>
        </p:txBody>
      </p:sp>
      <p:cxnSp>
        <p:nvCxnSpPr>
          <p:cNvPr id="13" name="Straight Connector 1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1832752"/>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5577D9-9C3A-3645-944D-F427E9A63739}"/>
              </a:ext>
            </a:extLst>
          </p:cNvPr>
          <p:cNvSpPr>
            <a:spLocks noGrp="1"/>
          </p:cNvSpPr>
          <p:nvPr>
            <p:ph type="title"/>
          </p:nvPr>
        </p:nvSpPr>
        <p:spPr>
          <a:xfrm>
            <a:off x="915193" y="1039686"/>
            <a:ext cx="7313613" cy="868362"/>
          </a:xfrm>
        </p:spPr>
        <p:txBody>
          <a:bodyPr/>
          <a:lstStyle/>
          <a:p>
            <a:r>
              <a:rPr lang="es-EC" dirty="0"/>
              <a:t>TRÁNSITO A LA CUARTA REVOLUCIÓN INDUSTRIAL</a:t>
            </a:r>
          </a:p>
        </p:txBody>
      </p:sp>
      <p:pic>
        <p:nvPicPr>
          <p:cNvPr id="5" name="Marcador de contenido 4">
            <a:extLst>
              <a:ext uri="{FF2B5EF4-FFF2-40B4-BE49-F238E27FC236}">
                <a16:creationId xmlns:a16="http://schemas.microsoft.com/office/drawing/2014/main" id="{FFF1606C-88D9-F24F-A510-51489D8FED3D}"/>
              </a:ext>
            </a:extLst>
          </p:cNvPr>
          <p:cNvPicPr>
            <a:picLocks noGrp="1" noChangeAspect="1"/>
          </p:cNvPicPr>
          <p:nvPr>
            <p:ph idx="1"/>
          </p:nvPr>
        </p:nvPicPr>
        <p:blipFill>
          <a:blip r:embed="rId2"/>
          <a:stretch>
            <a:fillRect/>
          </a:stretch>
        </p:blipFill>
        <p:spPr>
          <a:xfrm>
            <a:off x="6132350" y="3429000"/>
            <a:ext cx="2672111" cy="1774906"/>
          </a:xfrm>
          <a:prstGeom prst="rect">
            <a:avLst/>
          </a:prstGeom>
        </p:spPr>
      </p:pic>
      <p:sp>
        <p:nvSpPr>
          <p:cNvPr id="4" name="Rectángulo 3">
            <a:extLst>
              <a:ext uri="{FF2B5EF4-FFF2-40B4-BE49-F238E27FC236}">
                <a16:creationId xmlns:a16="http://schemas.microsoft.com/office/drawing/2014/main" id="{6538193F-C4A8-F946-AA8C-90150C6BFBE5}"/>
              </a:ext>
            </a:extLst>
          </p:cNvPr>
          <p:cNvSpPr/>
          <p:nvPr/>
        </p:nvSpPr>
        <p:spPr>
          <a:xfrm>
            <a:off x="773206" y="2939092"/>
            <a:ext cx="4640042" cy="1708160"/>
          </a:xfrm>
          <a:prstGeom prst="rect">
            <a:avLst/>
          </a:prstGeom>
        </p:spPr>
        <p:txBody>
          <a:bodyPr wrap="square">
            <a:spAutoFit/>
          </a:bodyPr>
          <a:lstStyle/>
          <a:p>
            <a:pPr lvl="0" algn="just"/>
            <a:r>
              <a:rPr lang="es-EC" sz="2100" i="1" dirty="0">
                <a:solidFill>
                  <a:schemeClr val="tx1">
                    <a:lumMod val="95000"/>
                    <a:lumOff val="5000"/>
                  </a:schemeClr>
                </a:solidFill>
                <a:latin typeface="+mj-lt"/>
                <a:ea typeface="UD Digi Kyokasho N-B" panose="02020700000000000000" pitchFamily="49" charset="-128"/>
              </a:rPr>
              <a:t>En nuestros agitados días estamos inmersos en el </a:t>
            </a:r>
            <a:r>
              <a:rPr lang="es-EC" sz="2100" b="1" i="1" dirty="0">
                <a:solidFill>
                  <a:schemeClr val="tx1">
                    <a:lumMod val="95000"/>
                    <a:lumOff val="5000"/>
                  </a:schemeClr>
                </a:solidFill>
                <a:latin typeface="+mj-lt"/>
                <a:ea typeface="UD Digi Kyokasho N-B" panose="02020700000000000000" pitchFamily="49" charset="-128"/>
              </a:rPr>
              <a:t>tránsito de la Economía del Conocimiento </a:t>
            </a:r>
            <a:r>
              <a:rPr lang="es-EC" sz="2100" i="1" dirty="0">
                <a:solidFill>
                  <a:schemeClr val="tx1">
                    <a:lumMod val="95000"/>
                    <a:lumOff val="5000"/>
                  </a:schemeClr>
                </a:solidFill>
                <a:latin typeface="+mj-lt"/>
                <a:ea typeface="UD Digi Kyokasho N-B" panose="02020700000000000000" pitchFamily="49" charset="-128"/>
              </a:rPr>
              <a:t>(Toffler &amp; Toffler, 2006), a la </a:t>
            </a:r>
            <a:r>
              <a:rPr lang="es-EC" sz="2100" b="1" i="1" dirty="0">
                <a:solidFill>
                  <a:schemeClr val="tx1">
                    <a:lumMod val="95000"/>
                    <a:lumOff val="5000"/>
                  </a:schemeClr>
                </a:solidFill>
                <a:latin typeface="+mj-lt"/>
                <a:ea typeface="UD Digi Kyokasho N-B" panose="02020700000000000000" pitchFamily="49" charset="-128"/>
              </a:rPr>
              <a:t>Cuarta Revolución Industrial,</a:t>
            </a:r>
            <a:r>
              <a:rPr lang="es-EC" sz="2100" i="1" dirty="0">
                <a:solidFill>
                  <a:schemeClr val="tx1">
                    <a:lumMod val="95000"/>
                    <a:lumOff val="5000"/>
                  </a:schemeClr>
                </a:solidFill>
                <a:latin typeface="+mj-lt"/>
                <a:ea typeface="UD Digi Kyokasho N-B" panose="02020700000000000000" pitchFamily="49" charset="-128"/>
              </a:rPr>
              <a:t> anticipada en 1948 por </a:t>
            </a:r>
            <a:r>
              <a:rPr lang="es-ES" sz="2100" b="1" i="1" dirty="0" err="1">
                <a:solidFill>
                  <a:schemeClr val="tx1">
                    <a:lumMod val="95000"/>
                    <a:lumOff val="5000"/>
                  </a:schemeClr>
                </a:solidFill>
                <a:latin typeface="+mj-lt"/>
                <a:ea typeface="UD Digi Kyokasho N-B" panose="02020700000000000000" pitchFamily="49" charset="-128"/>
              </a:rPr>
              <a:t>Norbert</a:t>
            </a:r>
            <a:r>
              <a:rPr lang="es-ES" sz="2100" b="1" i="1" dirty="0">
                <a:solidFill>
                  <a:schemeClr val="tx1">
                    <a:lumMod val="95000"/>
                    <a:lumOff val="5000"/>
                  </a:schemeClr>
                </a:solidFill>
                <a:latin typeface="+mj-lt"/>
                <a:ea typeface="UD Digi Kyokasho N-B" panose="02020700000000000000" pitchFamily="49" charset="-128"/>
              </a:rPr>
              <a:t> Wiener.</a:t>
            </a:r>
            <a:endParaRPr lang="en" sz="2100" i="1" dirty="0">
              <a:solidFill>
                <a:schemeClr val="tx1">
                  <a:lumMod val="95000"/>
                  <a:lumOff val="5000"/>
                </a:schemeClr>
              </a:solidFill>
              <a:latin typeface="+mj-lt"/>
              <a:ea typeface="UD Digi Kyokasho N-B" panose="02020700000000000000" pitchFamily="49" charset="-128"/>
            </a:endParaRPr>
          </a:p>
        </p:txBody>
      </p:sp>
    </p:spTree>
    <p:extLst>
      <p:ext uri="{BB962C8B-B14F-4D97-AF65-F5344CB8AC3E}">
        <p14:creationId xmlns:p14="http://schemas.microsoft.com/office/powerpoint/2010/main" val="9100219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n 4" descr="Imagen que contiene interior, persona, hombre, sujetando&#10;&#10;&#10;&#10;Descripción generada automáticamente">
            <a:extLst>
              <a:ext uri="{FF2B5EF4-FFF2-40B4-BE49-F238E27FC236}">
                <a16:creationId xmlns:a16="http://schemas.microsoft.com/office/drawing/2014/main" id="{4628B616-226F-7640-B1A3-80A368E461AC}"/>
              </a:ext>
            </a:extLst>
          </p:cNvPr>
          <p:cNvPicPr>
            <a:picLocks noGrp="1" noChangeAspect="1"/>
          </p:cNvPicPr>
          <p:nvPr>
            <p:ph idx="1"/>
          </p:nvPr>
        </p:nvPicPr>
        <p:blipFill rotWithShape="1">
          <a:blip r:embed="rId3"/>
          <a:srcRect l="18240" r="11762" b="3"/>
          <a:stretch/>
        </p:blipFill>
        <p:spPr>
          <a:xfrm>
            <a:off x="-1" y="10"/>
            <a:ext cx="9144000" cy="6857990"/>
          </a:xfrm>
          <a:prstGeom prst="rect">
            <a:avLst/>
          </a:prstGeom>
        </p:spPr>
      </p:pic>
      <p:sp>
        <p:nvSpPr>
          <p:cNvPr id="13"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5" name="Straight Connector 14">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4" name="Shape 3859">
            <a:extLst>
              <a:ext uri="{FF2B5EF4-FFF2-40B4-BE49-F238E27FC236}">
                <a16:creationId xmlns:a16="http://schemas.microsoft.com/office/drawing/2014/main" id="{79C77033-6B86-F34F-8FE1-4996026EEF1F}"/>
              </a:ext>
            </a:extLst>
          </p:cNvPr>
          <p:cNvSpPr txBox="1">
            <a:spLocks/>
          </p:cNvSpPr>
          <p:nvPr/>
        </p:nvSpPr>
        <p:spPr>
          <a:xfrm>
            <a:off x="637685" y="3863151"/>
            <a:ext cx="3444766" cy="1964879"/>
          </a:xfrm>
          <a:prstGeom prst="rect">
            <a:avLst/>
          </a:prstGeom>
        </p:spPr>
        <p:txBody>
          <a:bodyPr vert="horz" lIns="91440" tIns="45720" rIns="91440" bIns="45720" rtlCol="0" anchor="ctr" anchorCtr="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indent="-228600" defTabSz="914400">
              <a:lnSpc>
                <a:spcPct val="90000"/>
              </a:lnSpc>
              <a:buFont typeface="Arial" panose="020B0604020202020204" pitchFamily="34" charset="0"/>
              <a:buChar char="•"/>
            </a:pPr>
            <a:r>
              <a:rPr lang="en-US" sz="2800" i="1" dirty="0">
                <a:solidFill>
                  <a:schemeClr val="tx1"/>
                </a:solidFill>
              </a:rPr>
              <a:t>De la formidable </a:t>
            </a:r>
            <a:r>
              <a:rPr lang="en-US" sz="2800" b="1" i="1" dirty="0" err="1">
                <a:solidFill>
                  <a:schemeClr val="tx1"/>
                </a:solidFill>
              </a:rPr>
              <a:t>aceleración</a:t>
            </a:r>
            <a:r>
              <a:rPr lang="en-US" sz="2800" b="1" i="1" dirty="0">
                <a:solidFill>
                  <a:schemeClr val="tx1"/>
                </a:solidFill>
              </a:rPr>
              <a:t> </a:t>
            </a:r>
            <a:r>
              <a:rPr lang="en-US" sz="2800" b="1" i="1" dirty="0" err="1">
                <a:solidFill>
                  <a:schemeClr val="tx1"/>
                </a:solidFill>
              </a:rPr>
              <a:t>histórica</a:t>
            </a:r>
            <a:r>
              <a:rPr lang="en-US" sz="2800" b="1" i="1" dirty="0">
                <a:solidFill>
                  <a:schemeClr val="tx1"/>
                </a:solidFill>
              </a:rPr>
              <a:t> </a:t>
            </a:r>
            <a:r>
              <a:rPr lang="en-US" sz="2800" i="1" dirty="0">
                <a:solidFill>
                  <a:schemeClr val="tx1"/>
                </a:solidFill>
              </a:rPr>
              <a:t>que </a:t>
            </a:r>
            <a:r>
              <a:rPr lang="en-US" sz="2800" i="1" dirty="0" err="1">
                <a:solidFill>
                  <a:schemeClr val="tx1"/>
                </a:solidFill>
              </a:rPr>
              <a:t>dio</a:t>
            </a:r>
            <a:r>
              <a:rPr lang="en-US" sz="2800" i="1" dirty="0">
                <a:solidFill>
                  <a:schemeClr val="tx1"/>
                </a:solidFill>
              </a:rPr>
              <a:t> </a:t>
            </a:r>
            <a:r>
              <a:rPr lang="en-US" sz="2800" i="1" dirty="0" err="1">
                <a:solidFill>
                  <a:schemeClr val="tx1"/>
                </a:solidFill>
              </a:rPr>
              <a:t>inicio</a:t>
            </a:r>
            <a:r>
              <a:rPr lang="en-US" sz="2800" i="1" dirty="0">
                <a:solidFill>
                  <a:schemeClr val="tx1"/>
                </a:solidFill>
              </a:rPr>
              <a:t> el </a:t>
            </a:r>
            <a:r>
              <a:rPr lang="en-US" sz="2800" b="1" i="1" dirty="0">
                <a:solidFill>
                  <a:schemeClr val="tx1"/>
                </a:solidFill>
              </a:rPr>
              <a:t>4 de </a:t>
            </a:r>
            <a:r>
              <a:rPr lang="en-US" sz="2800" b="1" i="1" dirty="0" err="1">
                <a:solidFill>
                  <a:schemeClr val="tx1"/>
                </a:solidFill>
              </a:rPr>
              <a:t>octubre</a:t>
            </a:r>
            <a:r>
              <a:rPr lang="en-US" sz="2800" b="1" i="1" dirty="0">
                <a:solidFill>
                  <a:schemeClr val="tx1"/>
                </a:solidFill>
              </a:rPr>
              <a:t> de 1957, </a:t>
            </a:r>
            <a:r>
              <a:rPr lang="en-US" sz="2800" i="1" dirty="0">
                <a:solidFill>
                  <a:schemeClr val="tx1"/>
                </a:solidFill>
              </a:rPr>
              <a:t>se </a:t>
            </a:r>
            <a:r>
              <a:rPr lang="en-US" sz="2800" i="1" dirty="0" err="1">
                <a:solidFill>
                  <a:schemeClr val="tx1"/>
                </a:solidFill>
              </a:rPr>
              <a:t>desprendieron</a:t>
            </a:r>
            <a:r>
              <a:rPr lang="en-US" sz="2800" i="1" dirty="0">
                <a:solidFill>
                  <a:schemeClr val="tx1"/>
                </a:solidFill>
              </a:rPr>
              <a:t> </a:t>
            </a:r>
            <a:r>
              <a:rPr lang="en-US" sz="2800" b="1" i="1" dirty="0" err="1">
                <a:solidFill>
                  <a:schemeClr val="tx1"/>
                </a:solidFill>
              </a:rPr>
              <a:t>importantes</a:t>
            </a:r>
            <a:r>
              <a:rPr lang="en-US" sz="2800" b="1" i="1" dirty="0">
                <a:solidFill>
                  <a:schemeClr val="tx1"/>
                </a:solidFill>
              </a:rPr>
              <a:t> </a:t>
            </a:r>
            <a:r>
              <a:rPr lang="en-US" sz="2800" b="1" i="1" dirty="0" err="1">
                <a:solidFill>
                  <a:schemeClr val="tx1"/>
                </a:solidFill>
              </a:rPr>
              <a:t>avances</a:t>
            </a:r>
            <a:r>
              <a:rPr lang="en-US" sz="2800" b="1" i="1" dirty="0">
                <a:solidFill>
                  <a:schemeClr val="tx1"/>
                </a:solidFill>
              </a:rPr>
              <a:t> </a:t>
            </a:r>
            <a:r>
              <a:rPr lang="en-US" sz="2800" b="1" i="1" dirty="0" err="1">
                <a:solidFill>
                  <a:schemeClr val="tx1"/>
                </a:solidFill>
              </a:rPr>
              <a:t>tecnológicos</a:t>
            </a:r>
            <a:r>
              <a:rPr lang="en-US" sz="2800" b="1" i="1" dirty="0">
                <a:solidFill>
                  <a:schemeClr val="tx1"/>
                </a:solidFill>
              </a:rPr>
              <a:t> que se </a:t>
            </a:r>
            <a:r>
              <a:rPr lang="en-US" sz="2800" b="1" i="1" dirty="0" err="1">
                <a:solidFill>
                  <a:schemeClr val="tx1"/>
                </a:solidFill>
              </a:rPr>
              <a:t>extienden</a:t>
            </a:r>
            <a:r>
              <a:rPr lang="en-US" sz="2800" b="1" i="1" dirty="0">
                <a:solidFill>
                  <a:schemeClr val="tx1"/>
                </a:solidFill>
              </a:rPr>
              <a:t> a </a:t>
            </a:r>
            <a:r>
              <a:rPr lang="en-US" sz="2800" b="1" i="1" dirty="0" err="1">
                <a:solidFill>
                  <a:schemeClr val="tx1"/>
                </a:solidFill>
              </a:rPr>
              <a:t>nuestros</a:t>
            </a:r>
            <a:r>
              <a:rPr lang="en-US" sz="2800" b="1" i="1" dirty="0">
                <a:solidFill>
                  <a:schemeClr val="tx1"/>
                </a:solidFill>
              </a:rPr>
              <a:t> </a:t>
            </a:r>
            <a:r>
              <a:rPr lang="en-US" sz="2800" b="1" i="1" dirty="0" err="1">
                <a:solidFill>
                  <a:schemeClr val="tx1"/>
                </a:solidFill>
              </a:rPr>
              <a:t>días</a:t>
            </a:r>
            <a:endParaRPr lang="en-US" sz="2800" i="1" dirty="0">
              <a:solidFill>
                <a:schemeClr val="tx1"/>
              </a:solidFill>
            </a:endParaRPr>
          </a:p>
        </p:txBody>
      </p:sp>
    </p:spTree>
    <p:extLst>
      <p:ext uri="{BB962C8B-B14F-4D97-AF65-F5344CB8AC3E}">
        <p14:creationId xmlns:p14="http://schemas.microsoft.com/office/powerpoint/2010/main" val="18974110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hape 3859">
            <a:extLst>
              <a:ext uri="{FF2B5EF4-FFF2-40B4-BE49-F238E27FC236}">
                <a16:creationId xmlns:a16="http://schemas.microsoft.com/office/drawing/2014/main" id="{1FD5CC61-6DB8-B84F-9267-07BB95A1A45C}"/>
              </a:ext>
            </a:extLst>
          </p:cNvPr>
          <p:cNvSpPr txBox="1">
            <a:spLocks/>
          </p:cNvSpPr>
          <p:nvPr/>
        </p:nvSpPr>
        <p:spPr>
          <a:xfrm>
            <a:off x="324852" y="5091762"/>
            <a:ext cx="5875644" cy="1264588"/>
          </a:xfrm>
          <a:prstGeom prst="rect">
            <a:avLst/>
          </a:prstGeom>
        </p:spPr>
        <p:txBody>
          <a:bodyPr vert="horz" lIns="91440" tIns="45720" rIns="91440" bIns="45720" rtlCol="0" anchor="ctr" anchorCtr="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r" defTabSz="914400">
              <a:lnSpc>
                <a:spcPct val="90000"/>
              </a:lnSpc>
              <a:spcBef>
                <a:spcPct val="0"/>
              </a:spcBef>
              <a:spcAft>
                <a:spcPts val="600"/>
              </a:spcAft>
              <a:buNone/>
            </a:pPr>
            <a:r>
              <a:rPr lang="en-US" sz="2900" i="1" dirty="0">
                <a:solidFill>
                  <a:schemeClr val="tx1"/>
                </a:solidFill>
                <a:latin typeface="+mj-lt"/>
                <a:ea typeface="+mj-ea"/>
                <a:cs typeface="+mj-cs"/>
              </a:rPr>
              <a:t>Las </a:t>
            </a:r>
            <a:r>
              <a:rPr lang="en-US" sz="2900" b="1" i="1" dirty="0" err="1">
                <a:solidFill>
                  <a:schemeClr val="tx1"/>
                </a:solidFill>
                <a:latin typeface="+mj-lt"/>
                <a:ea typeface="+mj-ea"/>
                <a:cs typeface="+mj-cs"/>
              </a:rPr>
              <a:t>tecnologías</a:t>
            </a:r>
            <a:r>
              <a:rPr lang="en-US" sz="2900" b="1" i="1" dirty="0">
                <a:solidFill>
                  <a:schemeClr val="tx1"/>
                </a:solidFill>
                <a:latin typeface="+mj-lt"/>
                <a:ea typeface="+mj-ea"/>
                <a:cs typeface="+mj-cs"/>
              </a:rPr>
              <a:t> </a:t>
            </a:r>
            <a:r>
              <a:rPr lang="en-US" sz="2900" b="1" i="1" dirty="0" err="1">
                <a:solidFill>
                  <a:schemeClr val="tx1"/>
                </a:solidFill>
                <a:latin typeface="+mj-lt"/>
                <a:ea typeface="+mj-ea"/>
                <a:cs typeface="+mj-cs"/>
              </a:rPr>
              <a:t>digitales</a:t>
            </a:r>
            <a:r>
              <a:rPr lang="en-US" sz="2900" b="1" i="1" dirty="0">
                <a:solidFill>
                  <a:schemeClr val="tx1"/>
                </a:solidFill>
                <a:latin typeface="+mj-lt"/>
                <a:ea typeface="+mj-ea"/>
                <a:cs typeface="+mj-cs"/>
              </a:rPr>
              <a:t> </a:t>
            </a:r>
            <a:r>
              <a:rPr lang="en-US" sz="2900" i="1" dirty="0" err="1">
                <a:solidFill>
                  <a:schemeClr val="tx1"/>
                </a:solidFill>
                <a:latin typeface="+mj-lt"/>
                <a:ea typeface="+mj-ea"/>
                <a:cs typeface="+mj-cs"/>
              </a:rPr>
              <a:t>están</a:t>
            </a:r>
            <a:r>
              <a:rPr lang="en-US" sz="2900" i="1" dirty="0">
                <a:solidFill>
                  <a:schemeClr val="tx1"/>
                </a:solidFill>
                <a:latin typeface="+mj-lt"/>
                <a:ea typeface="+mj-ea"/>
                <a:cs typeface="+mj-cs"/>
              </a:rPr>
              <a:t> </a:t>
            </a:r>
            <a:r>
              <a:rPr lang="en-US" sz="2900" i="1" dirty="0" err="1">
                <a:solidFill>
                  <a:schemeClr val="tx1"/>
                </a:solidFill>
                <a:latin typeface="+mj-lt"/>
                <a:ea typeface="+mj-ea"/>
                <a:cs typeface="+mj-cs"/>
              </a:rPr>
              <a:t>presentes</a:t>
            </a:r>
            <a:r>
              <a:rPr lang="en-US" sz="2900" i="1" dirty="0">
                <a:solidFill>
                  <a:schemeClr val="tx1"/>
                </a:solidFill>
                <a:latin typeface="+mj-lt"/>
                <a:ea typeface="+mj-ea"/>
                <a:cs typeface="+mj-cs"/>
              </a:rPr>
              <a:t> </a:t>
            </a:r>
            <a:r>
              <a:rPr lang="en-US" sz="2900" i="1" dirty="0" err="1">
                <a:solidFill>
                  <a:schemeClr val="tx1"/>
                </a:solidFill>
                <a:latin typeface="+mj-lt"/>
                <a:ea typeface="+mj-ea"/>
                <a:cs typeface="+mj-cs"/>
              </a:rPr>
              <a:t>en</a:t>
            </a:r>
            <a:r>
              <a:rPr lang="en-US" sz="2900" i="1" dirty="0">
                <a:solidFill>
                  <a:schemeClr val="tx1"/>
                </a:solidFill>
                <a:latin typeface="+mj-lt"/>
                <a:ea typeface="+mj-ea"/>
                <a:cs typeface="+mj-cs"/>
              </a:rPr>
              <a:t> </a:t>
            </a:r>
            <a:r>
              <a:rPr lang="en-US" sz="2900" i="1" dirty="0" err="1">
                <a:solidFill>
                  <a:schemeClr val="tx1"/>
                </a:solidFill>
                <a:latin typeface="+mj-lt"/>
                <a:ea typeface="+mj-ea"/>
                <a:cs typeface="+mj-cs"/>
              </a:rPr>
              <a:t>casi</a:t>
            </a:r>
            <a:r>
              <a:rPr lang="en-US" sz="2900" i="1" dirty="0">
                <a:solidFill>
                  <a:schemeClr val="tx1"/>
                </a:solidFill>
                <a:latin typeface="+mj-lt"/>
                <a:ea typeface="+mj-ea"/>
                <a:cs typeface="+mj-cs"/>
              </a:rPr>
              <a:t> </a:t>
            </a:r>
            <a:r>
              <a:rPr lang="en-US" sz="2900" i="1" dirty="0" err="1">
                <a:solidFill>
                  <a:schemeClr val="tx1"/>
                </a:solidFill>
                <a:latin typeface="+mj-lt"/>
                <a:ea typeface="+mj-ea"/>
                <a:cs typeface="+mj-cs"/>
              </a:rPr>
              <a:t>todos</a:t>
            </a:r>
            <a:r>
              <a:rPr lang="en-US" sz="2900" i="1" dirty="0">
                <a:solidFill>
                  <a:schemeClr val="tx1"/>
                </a:solidFill>
                <a:latin typeface="+mj-lt"/>
                <a:ea typeface="+mj-ea"/>
                <a:cs typeface="+mj-cs"/>
              </a:rPr>
              <a:t> </a:t>
            </a:r>
            <a:r>
              <a:rPr lang="en-US" sz="2900" i="1" dirty="0" err="1">
                <a:solidFill>
                  <a:schemeClr val="tx1"/>
                </a:solidFill>
                <a:latin typeface="+mj-lt"/>
                <a:ea typeface="+mj-ea"/>
                <a:cs typeface="+mj-cs"/>
              </a:rPr>
              <a:t>los</a:t>
            </a:r>
            <a:r>
              <a:rPr lang="en-US" sz="2900" i="1" dirty="0">
                <a:solidFill>
                  <a:schemeClr val="tx1"/>
                </a:solidFill>
                <a:latin typeface="+mj-lt"/>
                <a:ea typeface="+mj-ea"/>
                <a:cs typeface="+mj-cs"/>
              </a:rPr>
              <a:t> </a:t>
            </a:r>
            <a:r>
              <a:rPr lang="en-US" sz="2900" i="1" dirty="0" err="1">
                <a:solidFill>
                  <a:schemeClr val="tx1"/>
                </a:solidFill>
                <a:latin typeface="+mj-lt"/>
                <a:ea typeface="+mj-ea"/>
                <a:cs typeface="+mj-cs"/>
              </a:rPr>
              <a:t>aspectos</a:t>
            </a:r>
            <a:r>
              <a:rPr lang="en-US" sz="2900" i="1" dirty="0">
                <a:solidFill>
                  <a:schemeClr val="tx1"/>
                </a:solidFill>
                <a:latin typeface="+mj-lt"/>
                <a:ea typeface="+mj-ea"/>
                <a:cs typeface="+mj-cs"/>
              </a:rPr>
              <a:t> de </a:t>
            </a:r>
            <a:r>
              <a:rPr lang="en-US" sz="2900" i="1" dirty="0" err="1">
                <a:solidFill>
                  <a:schemeClr val="tx1"/>
                </a:solidFill>
                <a:latin typeface="+mj-lt"/>
                <a:ea typeface="+mj-ea"/>
                <a:cs typeface="+mj-cs"/>
              </a:rPr>
              <a:t>nuestras</a:t>
            </a:r>
            <a:r>
              <a:rPr lang="en-US" sz="2900" i="1" dirty="0">
                <a:solidFill>
                  <a:schemeClr val="tx1"/>
                </a:solidFill>
                <a:latin typeface="+mj-lt"/>
                <a:ea typeface="+mj-ea"/>
                <a:cs typeface="+mj-cs"/>
              </a:rPr>
              <a:t> </a:t>
            </a:r>
            <a:r>
              <a:rPr lang="en-US" sz="2900" i="1" dirty="0" err="1">
                <a:solidFill>
                  <a:schemeClr val="tx1"/>
                </a:solidFill>
                <a:latin typeface="+mj-lt"/>
                <a:ea typeface="+mj-ea"/>
                <a:cs typeface="+mj-cs"/>
              </a:rPr>
              <a:t>vidas</a:t>
            </a:r>
            <a:r>
              <a:rPr lang="en-US" sz="2900" i="1" dirty="0">
                <a:solidFill>
                  <a:schemeClr val="tx1"/>
                </a:solidFill>
                <a:latin typeface="+mj-lt"/>
                <a:ea typeface="+mj-ea"/>
                <a:cs typeface="+mj-cs"/>
              </a:rPr>
              <a:t>.</a:t>
            </a:r>
          </a:p>
        </p:txBody>
      </p:sp>
      <p:pic>
        <p:nvPicPr>
          <p:cNvPr id="8" name="Imagen 4">
            <a:extLst>
              <a:ext uri="{FF2B5EF4-FFF2-40B4-BE49-F238E27FC236}">
                <a16:creationId xmlns:a16="http://schemas.microsoft.com/office/drawing/2014/main" id="{9193AD9E-E1A2-E548-9013-F1C4689B9383}"/>
              </a:ext>
            </a:extLst>
          </p:cNvPr>
          <p:cNvPicPr>
            <a:picLocks noGrp="1" noChangeAspect="1"/>
          </p:cNvPicPr>
          <p:nvPr>
            <p:ph idx="1"/>
          </p:nvPr>
        </p:nvPicPr>
        <p:blipFill rotWithShape="1">
          <a:blip r:embed="rId3"/>
          <a:srcRect t="2631" b="6872"/>
          <a:stretch/>
        </p:blipFill>
        <p:spPr>
          <a:xfrm>
            <a:off x="-2987" y="10"/>
            <a:ext cx="9143999" cy="4571990"/>
          </a:xfrm>
          <a:prstGeom prst="rect">
            <a:avLst/>
          </a:prstGeom>
        </p:spPr>
      </p:pic>
      <p:cxnSp>
        <p:nvCxnSpPr>
          <p:cNvPr id="13" name="Straight Connector 12">
            <a:extLst>
              <a:ext uri="{FF2B5EF4-FFF2-40B4-BE49-F238E27FC236}">
                <a16:creationId xmlns:a16="http://schemas.microsoft.com/office/drawing/2014/main" id="{E126E481-B945-4179-BD79-05E96E9B29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6290132"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1792579"/>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58BEFD-7313-BE48-8480-ADC9E925C180}"/>
              </a:ext>
            </a:extLst>
          </p:cNvPr>
          <p:cNvSpPr>
            <a:spLocks noGrp="1"/>
          </p:cNvSpPr>
          <p:nvPr>
            <p:ph type="title"/>
          </p:nvPr>
        </p:nvSpPr>
        <p:spPr/>
        <p:txBody>
          <a:bodyPr/>
          <a:lstStyle/>
          <a:p>
            <a:r>
              <a:rPr lang="es-EC" dirty="0"/>
              <a:t>LAS MARCAS MÁS VALIOSAS</a:t>
            </a:r>
          </a:p>
        </p:txBody>
      </p:sp>
      <p:sp>
        <p:nvSpPr>
          <p:cNvPr id="4" name="Título 3">
            <a:extLst>
              <a:ext uri="{FF2B5EF4-FFF2-40B4-BE49-F238E27FC236}">
                <a16:creationId xmlns:a16="http://schemas.microsoft.com/office/drawing/2014/main" id="{B3220FE4-9C6E-E641-B963-AA91CAC9AFB4}"/>
              </a:ext>
            </a:extLst>
          </p:cNvPr>
          <p:cNvSpPr txBox="1">
            <a:spLocks/>
          </p:cNvSpPr>
          <p:nvPr/>
        </p:nvSpPr>
        <p:spPr bwMode="gray">
          <a:xfrm>
            <a:off x="1417320" y="4590257"/>
            <a:ext cx="5070825" cy="643050"/>
          </a:xfrm>
          <a:prstGeom prst="rect">
            <a:avLst/>
          </a:prstGeom>
        </p:spPr>
        <p:txBody>
          <a:bodyPr vert="horz" lIns="68580" tIns="34290" rIns="68580" bIns="3429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2700" dirty="0">
                <a:latin typeface="Baskerville" panose="02020502070401020303" pitchFamily="18" charset="0"/>
                <a:ea typeface="Baskerville" panose="02020502070401020303" pitchFamily="18" charset="0"/>
              </a:rPr>
              <a:t>Las marcas más valiosas (Interbrand)</a:t>
            </a:r>
          </a:p>
        </p:txBody>
      </p:sp>
      <p:pic>
        <p:nvPicPr>
          <p:cNvPr id="5" name="Imagen 4" descr="Imagen que contiene captura de pantalla&#10;&#10;&#10;&#10;Descripción generada automáticamente">
            <a:extLst>
              <a:ext uri="{FF2B5EF4-FFF2-40B4-BE49-F238E27FC236}">
                <a16:creationId xmlns:a16="http://schemas.microsoft.com/office/drawing/2014/main" id="{D5427CF2-9AB9-D948-9D50-035ED972FCDD}"/>
              </a:ext>
            </a:extLst>
          </p:cNvPr>
          <p:cNvPicPr>
            <a:picLocks noChangeAspect="1"/>
          </p:cNvPicPr>
          <p:nvPr/>
        </p:nvPicPr>
        <p:blipFill>
          <a:blip r:embed="rId3"/>
          <a:stretch>
            <a:fillRect/>
          </a:stretch>
        </p:blipFill>
        <p:spPr>
          <a:xfrm>
            <a:off x="511946" y="3277828"/>
            <a:ext cx="8434089" cy="1633955"/>
          </a:xfrm>
          <a:prstGeom prst="rect">
            <a:avLst/>
          </a:prstGeom>
        </p:spPr>
      </p:pic>
    </p:spTree>
    <p:extLst>
      <p:ext uri="{BB962C8B-B14F-4D97-AF65-F5344CB8AC3E}">
        <p14:creationId xmlns:p14="http://schemas.microsoft.com/office/powerpoint/2010/main" val="10714508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58BEFD-7313-BE48-8480-ADC9E925C180}"/>
              </a:ext>
            </a:extLst>
          </p:cNvPr>
          <p:cNvSpPr>
            <a:spLocks noGrp="1"/>
          </p:cNvSpPr>
          <p:nvPr>
            <p:ph type="title"/>
          </p:nvPr>
        </p:nvSpPr>
        <p:spPr/>
        <p:txBody>
          <a:bodyPr/>
          <a:lstStyle/>
          <a:p>
            <a:r>
              <a:rPr lang="es-EC" dirty="0"/>
              <a:t>LAS MARCAS MÁS VALIOSAS</a:t>
            </a:r>
          </a:p>
        </p:txBody>
      </p:sp>
      <p:sp>
        <p:nvSpPr>
          <p:cNvPr id="4" name="Título 3">
            <a:extLst>
              <a:ext uri="{FF2B5EF4-FFF2-40B4-BE49-F238E27FC236}">
                <a16:creationId xmlns:a16="http://schemas.microsoft.com/office/drawing/2014/main" id="{B3220FE4-9C6E-E641-B963-AA91CAC9AFB4}"/>
              </a:ext>
            </a:extLst>
          </p:cNvPr>
          <p:cNvSpPr txBox="1">
            <a:spLocks/>
          </p:cNvSpPr>
          <p:nvPr/>
        </p:nvSpPr>
        <p:spPr bwMode="gray">
          <a:xfrm>
            <a:off x="1417320" y="4590257"/>
            <a:ext cx="5070825" cy="643050"/>
          </a:xfrm>
          <a:prstGeom prst="rect">
            <a:avLst/>
          </a:prstGeom>
        </p:spPr>
        <p:txBody>
          <a:bodyPr vert="horz" lIns="68580" tIns="34290" rIns="68580" bIns="3429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2700" dirty="0">
                <a:latin typeface="Baskerville" panose="02020502070401020303" pitchFamily="18" charset="0"/>
                <a:ea typeface="Baskerville" panose="02020502070401020303" pitchFamily="18" charset="0"/>
              </a:rPr>
              <a:t>Las marcas más valiosas (Interbrand)</a:t>
            </a:r>
          </a:p>
        </p:txBody>
      </p:sp>
      <p:pic>
        <p:nvPicPr>
          <p:cNvPr id="5" name="Imagen 4" descr="Imagen que contiene captura de pantalla&#10;&#10;&#10;&#10;Descripción generada automáticamente">
            <a:extLst>
              <a:ext uri="{FF2B5EF4-FFF2-40B4-BE49-F238E27FC236}">
                <a16:creationId xmlns:a16="http://schemas.microsoft.com/office/drawing/2014/main" id="{D5427CF2-9AB9-D948-9D50-035ED972FCDD}"/>
              </a:ext>
            </a:extLst>
          </p:cNvPr>
          <p:cNvPicPr>
            <a:picLocks noChangeAspect="1"/>
          </p:cNvPicPr>
          <p:nvPr/>
        </p:nvPicPr>
        <p:blipFill>
          <a:blip r:embed="rId3"/>
          <a:stretch>
            <a:fillRect/>
          </a:stretch>
        </p:blipFill>
        <p:spPr>
          <a:xfrm>
            <a:off x="511946" y="3277828"/>
            <a:ext cx="8434089" cy="1633955"/>
          </a:xfrm>
          <a:prstGeom prst="rect">
            <a:avLst/>
          </a:prstGeom>
        </p:spPr>
      </p:pic>
    </p:spTree>
    <p:extLst>
      <p:ext uri="{BB962C8B-B14F-4D97-AF65-F5344CB8AC3E}">
        <p14:creationId xmlns:p14="http://schemas.microsoft.com/office/powerpoint/2010/main" val="26240905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7"/>
            <a:ext cx="3249230"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858BEFD-7313-BE48-8480-ADC9E925C180}"/>
              </a:ext>
            </a:extLst>
          </p:cNvPr>
          <p:cNvSpPr>
            <a:spLocks noGrp="1"/>
          </p:cNvSpPr>
          <p:nvPr>
            <p:ph type="title"/>
          </p:nvPr>
        </p:nvSpPr>
        <p:spPr>
          <a:xfrm>
            <a:off x="505677" y="914400"/>
            <a:ext cx="2743200" cy="2887579"/>
          </a:xfrm>
        </p:spPr>
        <p:txBody>
          <a:bodyPr vert="horz" lIns="91440" tIns="45720" rIns="91440" bIns="45720" rtlCol="0" anchor="b">
            <a:normAutofit/>
          </a:bodyPr>
          <a:lstStyle/>
          <a:p>
            <a:pPr>
              <a:lnSpc>
                <a:spcPct val="90000"/>
              </a:lnSpc>
            </a:pPr>
            <a:r>
              <a:rPr lang="en-US" sz="4200" kern="1200" dirty="0">
                <a:solidFill>
                  <a:srgbClr val="FFFFFF"/>
                </a:solidFill>
                <a:latin typeface="+mj-lt"/>
                <a:ea typeface="+mj-ea"/>
                <a:cs typeface="+mj-cs"/>
              </a:rPr>
              <a:t>LAS MARCAS MÁS VALIOSAS</a:t>
            </a:r>
          </a:p>
        </p:txBody>
      </p:sp>
      <p:cxnSp>
        <p:nvCxnSpPr>
          <p:cNvPr id="13" name="Straight Connector 12">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3344" y="3910267"/>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6" name="Imagen 3">
            <a:extLst>
              <a:ext uri="{FF2B5EF4-FFF2-40B4-BE49-F238E27FC236}">
                <a16:creationId xmlns:a16="http://schemas.microsoft.com/office/drawing/2014/main" id="{CE8EE59D-7442-1C48-A2BA-E785F7971CF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77979" y="492573"/>
            <a:ext cx="4689933" cy="5880796"/>
          </a:xfrm>
          <a:prstGeom prst="rect">
            <a:avLst/>
          </a:prstGeom>
        </p:spPr>
      </p:pic>
    </p:spTree>
    <p:extLst>
      <p:ext uri="{BB962C8B-B14F-4D97-AF65-F5344CB8AC3E}">
        <p14:creationId xmlns:p14="http://schemas.microsoft.com/office/powerpoint/2010/main" val="16192024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Imagen 17" descr="Imagen que contiene suelo, interior, persona&#10;&#10;&#10;&#10;Descripción generada automáticamente">
            <a:extLst>
              <a:ext uri="{FF2B5EF4-FFF2-40B4-BE49-F238E27FC236}">
                <a16:creationId xmlns:a16="http://schemas.microsoft.com/office/drawing/2014/main" id="{1F62DC9B-CC4C-174E-B115-16915497A749}"/>
              </a:ext>
            </a:extLst>
          </p:cNvPr>
          <p:cNvPicPr>
            <a:picLocks noChangeAspect="1"/>
          </p:cNvPicPr>
          <p:nvPr/>
        </p:nvPicPr>
        <p:blipFill rotWithShape="1">
          <a:blip r:embed="rId3"/>
          <a:srcRect l="12205" r="21128"/>
          <a:stretch/>
        </p:blipFill>
        <p:spPr>
          <a:xfrm>
            <a:off x="-1" y="341385"/>
            <a:ext cx="9144000" cy="6857990"/>
          </a:xfrm>
          <a:prstGeom prst="rect">
            <a:avLst/>
          </a:prstGeom>
        </p:spPr>
      </p:pic>
      <p:sp>
        <p:nvSpPr>
          <p:cNvPr id="23"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25" name="Straight Connector 24">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454520" y="3279648"/>
            <a:ext cx="3840480" cy="3919727"/>
          </a:xfrm>
        </p:spPr>
        <p:txBody>
          <a:bodyPr anchor="ctr">
            <a:normAutofit fontScale="77500" lnSpcReduction="20000"/>
          </a:bodyPr>
          <a:lstStyle/>
          <a:p>
            <a:pPr marL="0" indent="0">
              <a:lnSpc>
                <a:spcPct val="90000"/>
              </a:lnSpc>
              <a:buNone/>
            </a:pPr>
            <a:r>
              <a:rPr lang="es-ES" sz="2800" dirty="0">
                <a:latin typeface="UD Digi Kyokasho N-B" panose="02020700000000000000" pitchFamily="49" charset="-128"/>
                <a:ea typeface="UD Digi Kyokasho N-B" panose="02020700000000000000" pitchFamily="49" charset="-128"/>
              </a:rPr>
              <a:t>“</a:t>
            </a:r>
            <a:r>
              <a:rPr lang="es-ES" sz="2800" i="1" dirty="0">
                <a:latin typeface="+mj-lt"/>
                <a:ea typeface="UD Digi Kyokasho N-B" panose="02020700000000000000" pitchFamily="49" charset="-128"/>
              </a:rPr>
              <a:t>Uber, la compañía de taxis más grande del mundo, no posee vehículos. Facebook, el propietario de medios más popular, no crea contenido; </a:t>
            </a:r>
            <a:r>
              <a:rPr lang="es-ES" sz="2800" i="1" dirty="0" err="1">
                <a:latin typeface="+mj-lt"/>
                <a:ea typeface="UD Digi Kyokasho N-B" panose="02020700000000000000" pitchFamily="49" charset="-128"/>
              </a:rPr>
              <a:t>Alibaba</a:t>
            </a:r>
            <a:r>
              <a:rPr lang="es-ES" sz="2800" i="1" dirty="0">
                <a:latin typeface="+mj-lt"/>
                <a:ea typeface="UD Digi Kyokasho N-B" panose="02020700000000000000" pitchFamily="49" charset="-128"/>
              </a:rPr>
              <a:t>, el minorista más valioso, no tiene inventario. </a:t>
            </a:r>
            <a:r>
              <a:rPr lang="es-ES" sz="2800" i="1" dirty="0" err="1">
                <a:latin typeface="+mj-lt"/>
                <a:ea typeface="UD Digi Kyokasho N-B" panose="02020700000000000000" pitchFamily="49" charset="-128"/>
              </a:rPr>
              <a:t>Airbnb</a:t>
            </a:r>
            <a:r>
              <a:rPr lang="es-ES" sz="2800" i="1" dirty="0">
                <a:latin typeface="+mj-lt"/>
                <a:ea typeface="UD Digi Kyokasho N-B" panose="02020700000000000000" pitchFamily="49" charset="-128"/>
              </a:rPr>
              <a:t>, el mayor proveedor de alojamiento del mundo, no posee bienes inmuebles</a:t>
            </a:r>
          </a:p>
          <a:p>
            <a:pPr marL="0" indent="0">
              <a:lnSpc>
                <a:spcPct val="90000"/>
              </a:lnSpc>
              <a:buNone/>
            </a:pPr>
            <a:r>
              <a:rPr lang="es-ES" sz="2800" i="1" dirty="0">
                <a:latin typeface="+mj-lt"/>
                <a:ea typeface="UD Digi Kyokasho N-B" panose="02020700000000000000" pitchFamily="49" charset="-128"/>
              </a:rPr>
              <a:t> ... </a:t>
            </a:r>
            <a:r>
              <a:rPr lang="es-ES" sz="2800" b="1" i="1" dirty="0">
                <a:latin typeface="+mj-lt"/>
                <a:ea typeface="UD Digi Kyokasho N-B" panose="02020700000000000000" pitchFamily="49" charset="-128"/>
              </a:rPr>
              <a:t>Algo interesante está sucediendo".</a:t>
            </a:r>
          </a:p>
          <a:p>
            <a:pPr marL="0" indent="0">
              <a:lnSpc>
                <a:spcPct val="90000"/>
              </a:lnSpc>
              <a:buNone/>
            </a:pPr>
            <a:r>
              <a:rPr lang="es-ES" sz="2800" i="1" dirty="0">
                <a:latin typeface="+mj-lt"/>
                <a:ea typeface="UD Digi Kyokasho N-B" panose="02020700000000000000" pitchFamily="49" charset="-128"/>
              </a:rPr>
              <a:t>Tim </a:t>
            </a:r>
            <a:r>
              <a:rPr lang="es-ES" sz="2800" i="1" dirty="0" err="1">
                <a:latin typeface="+mj-lt"/>
                <a:ea typeface="UD Digi Kyokasho N-B" panose="02020700000000000000" pitchFamily="49" charset="-128"/>
              </a:rPr>
              <a:t>Havers</a:t>
            </a:r>
            <a:r>
              <a:rPr lang="es-ES" sz="2800" i="1" dirty="0">
                <a:latin typeface="+mj-lt"/>
                <a:ea typeface="UD Digi Kyokasho N-B" panose="02020700000000000000" pitchFamily="49" charset="-128"/>
              </a:rPr>
              <a:t>, </a:t>
            </a:r>
            <a:r>
              <a:rPr lang="es-ES" sz="2800" i="1" dirty="0" err="1">
                <a:latin typeface="+mj-lt"/>
                <a:ea typeface="UD Digi Kyokasho N-B" panose="02020700000000000000" pitchFamily="49" charset="-128"/>
              </a:rPr>
              <a:t>TechCrunch</a:t>
            </a:r>
            <a:r>
              <a:rPr lang="es-ES" sz="2800" i="1" dirty="0">
                <a:latin typeface="+mj-lt"/>
                <a:ea typeface="UD Digi Kyokasho N-B" panose="02020700000000000000" pitchFamily="49" charset="-128"/>
              </a:rPr>
              <a:t>.</a:t>
            </a:r>
            <a:endParaRPr lang="es-EC" sz="2800" i="1" dirty="0">
              <a:latin typeface="+mj-lt"/>
              <a:ea typeface="UD Digi Kyokasho N-B" panose="02020700000000000000" pitchFamily="49" charset="-128"/>
            </a:endParaRPr>
          </a:p>
          <a:p>
            <a:pPr>
              <a:lnSpc>
                <a:spcPct val="90000"/>
              </a:lnSpc>
              <a:buFont typeface="Wingdings 3" charset="2"/>
              <a:buNone/>
            </a:pPr>
            <a:endParaRPr lang="en" sz="1000" b="1" i="1" dirty="0">
              <a:latin typeface="UD Digi Kyokasho N-B" panose="02020700000000000000" pitchFamily="49" charset="-128"/>
              <a:ea typeface="UD Digi Kyokasho N-B" panose="02020700000000000000" pitchFamily="49" charset="-128"/>
            </a:endParaRPr>
          </a:p>
        </p:txBody>
      </p:sp>
    </p:spTree>
    <p:extLst>
      <p:ext uri="{BB962C8B-B14F-4D97-AF65-F5344CB8AC3E}">
        <p14:creationId xmlns:p14="http://schemas.microsoft.com/office/powerpoint/2010/main" val="36407236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n 4">
            <a:extLst>
              <a:ext uri="{FF2B5EF4-FFF2-40B4-BE49-F238E27FC236}">
                <a16:creationId xmlns:a16="http://schemas.microsoft.com/office/drawing/2014/main" id="{8813D4B2-25C6-014A-B9D0-4C8298A7E462}"/>
              </a:ext>
            </a:extLst>
          </p:cNvPr>
          <p:cNvPicPr>
            <a:picLocks noGrp="1" noChangeAspect="1"/>
          </p:cNvPicPr>
          <p:nvPr>
            <p:ph idx="1"/>
          </p:nvPr>
        </p:nvPicPr>
        <p:blipFill rotWithShape="1">
          <a:blip r:embed="rId2"/>
          <a:srcRect l="19955" r="26045" b="-1"/>
          <a:stretch/>
        </p:blipFill>
        <p:spPr>
          <a:xfrm>
            <a:off x="-1" y="304810"/>
            <a:ext cx="9144000" cy="6857990"/>
          </a:xfrm>
          <a:prstGeom prst="rect">
            <a:avLst/>
          </a:prstGeom>
        </p:spPr>
      </p:pic>
      <p:sp>
        <p:nvSpPr>
          <p:cNvPr id="13"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5" name="Straight Connector 14">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4" name="Shape 3859">
            <a:extLst>
              <a:ext uri="{FF2B5EF4-FFF2-40B4-BE49-F238E27FC236}">
                <a16:creationId xmlns:a16="http://schemas.microsoft.com/office/drawing/2014/main" id="{DCB026A6-DC33-1A49-9331-26B18A635435}"/>
              </a:ext>
            </a:extLst>
          </p:cNvPr>
          <p:cNvSpPr txBox="1">
            <a:spLocks/>
          </p:cNvSpPr>
          <p:nvPr/>
        </p:nvSpPr>
        <p:spPr>
          <a:xfrm>
            <a:off x="292608" y="3267456"/>
            <a:ext cx="3840480" cy="3590543"/>
          </a:xfrm>
          <a:prstGeom prst="rect">
            <a:avLst/>
          </a:prstGeom>
        </p:spPr>
        <p:txBody>
          <a:bodyPr vert="horz" lIns="91440" tIns="45720" rIns="91440" bIns="45720" rtlCol="0" anchor="ctr" anchorCtr="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114300" indent="0" defTabSz="914400">
              <a:lnSpc>
                <a:spcPct val="90000"/>
              </a:lnSpc>
              <a:buNone/>
            </a:pPr>
            <a:r>
              <a:rPr lang="en-US" sz="2800" i="1" dirty="0">
                <a:solidFill>
                  <a:schemeClr val="tx1"/>
                </a:solidFill>
              </a:rPr>
              <a:t>Los </a:t>
            </a:r>
            <a:r>
              <a:rPr lang="en-US" sz="2800" i="1" dirty="0" err="1">
                <a:solidFill>
                  <a:schemeClr val="tx1"/>
                </a:solidFill>
              </a:rPr>
              <a:t>adelantos</a:t>
            </a:r>
            <a:r>
              <a:rPr lang="en-US" sz="2800" i="1" dirty="0">
                <a:solidFill>
                  <a:schemeClr val="tx1"/>
                </a:solidFill>
              </a:rPr>
              <a:t> </a:t>
            </a:r>
            <a:r>
              <a:rPr lang="en-US" sz="2800" i="1" dirty="0" err="1">
                <a:solidFill>
                  <a:schemeClr val="tx1"/>
                </a:solidFill>
              </a:rPr>
              <a:t>en</a:t>
            </a:r>
            <a:r>
              <a:rPr lang="en-US" sz="2800" i="1" dirty="0">
                <a:solidFill>
                  <a:schemeClr val="tx1"/>
                </a:solidFill>
              </a:rPr>
              <a:t> </a:t>
            </a:r>
            <a:r>
              <a:rPr lang="en-US" sz="2800" i="1" dirty="0" err="1">
                <a:solidFill>
                  <a:schemeClr val="tx1"/>
                </a:solidFill>
              </a:rPr>
              <a:t>materia</a:t>
            </a:r>
            <a:r>
              <a:rPr lang="en-US" sz="2800" i="1" dirty="0">
                <a:solidFill>
                  <a:schemeClr val="tx1"/>
                </a:solidFill>
              </a:rPr>
              <a:t> de </a:t>
            </a:r>
            <a:r>
              <a:rPr lang="en-US" sz="2800" i="1" dirty="0" err="1">
                <a:solidFill>
                  <a:schemeClr val="tx1"/>
                </a:solidFill>
              </a:rPr>
              <a:t>banda</a:t>
            </a:r>
            <a:r>
              <a:rPr lang="en-US" sz="2800" i="1" dirty="0">
                <a:solidFill>
                  <a:schemeClr val="tx1"/>
                </a:solidFill>
              </a:rPr>
              <a:t> </a:t>
            </a:r>
            <a:r>
              <a:rPr lang="en-US" sz="2800" i="1" dirty="0" err="1">
                <a:solidFill>
                  <a:schemeClr val="tx1"/>
                </a:solidFill>
              </a:rPr>
              <a:t>ancha</a:t>
            </a:r>
            <a:r>
              <a:rPr lang="en-US" sz="2800" i="1" dirty="0">
                <a:solidFill>
                  <a:schemeClr val="tx1"/>
                </a:solidFill>
              </a:rPr>
              <a:t> </a:t>
            </a:r>
            <a:r>
              <a:rPr lang="en-US" sz="2800" i="1" dirty="0" err="1">
                <a:solidFill>
                  <a:schemeClr val="tx1"/>
                </a:solidFill>
              </a:rPr>
              <a:t>móvil</a:t>
            </a:r>
            <a:r>
              <a:rPr lang="en-US" sz="2800" i="1" dirty="0">
                <a:solidFill>
                  <a:schemeClr val="tx1"/>
                </a:solidFill>
              </a:rPr>
              <a:t> 4G, 5G y </a:t>
            </a:r>
            <a:r>
              <a:rPr lang="en-US" sz="2800" i="1" dirty="0" err="1">
                <a:solidFill>
                  <a:schemeClr val="tx1"/>
                </a:solidFill>
              </a:rPr>
              <a:t>tecnologías</a:t>
            </a:r>
            <a:r>
              <a:rPr lang="en-US" sz="2800" i="1" dirty="0">
                <a:solidFill>
                  <a:schemeClr val="tx1"/>
                </a:solidFill>
              </a:rPr>
              <a:t> </a:t>
            </a:r>
            <a:r>
              <a:rPr lang="en-US" sz="2800" i="1" dirty="0" err="1">
                <a:solidFill>
                  <a:schemeClr val="tx1"/>
                </a:solidFill>
              </a:rPr>
              <a:t>satelitales</a:t>
            </a:r>
            <a:r>
              <a:rPr lang="en-US" sz="2800" i="1" dirty="0">
                <a:solidFill>
                  <a:schemeClr val="tx1"/>
                </a:solidFill>
              </a:rPr>
              <a:t> de </a:t>
            </a:r>
            <a:r>
              <a:rPr lang="en-US" sz="2800" i="1" dirty="0" err="1">
                <a:solidFill>
                  <a:schemeClr val="tx1"/>
                </a:solidFill>
              </a:rPr>
              <a:t>próxima</a:t>
            </a:r>
            <a:r>
              <a:rPr lang="en-US" sz="2800" i="1" dirty="0">
                <a:solidFill>
                  <a:schemeClr val="tx1"/>
                </a:solidFill>
              </a:rPr>
              <a:t> </a:t>
            </a:r>
            <a:r>
              <a:rPr lang="en-US" sz="2800" i="1" dirty="0" err="1">
                <a:solidFill>
                  <a:schemeClr val="tx1"/>
                </a:solidFill>
              </a:rPr>
              <a:t>generación</a:t>
            </a:r>
            <a:r>
              <a:rPr lang="en-US" sz="2800" i="1" dirty="0">
                <a:solidFill>
                  <a:schemeClr val="tx1"/>
                </a:solidFill>
              </a:rPr>
              <a:t> </a:t>
            </a:r>
            <a:r>
              <a:rPr lang="en-US" sz="2800" i="1" dirty="0" err="1">
                <a:solidFill>
                  <a:schemeClr val="tx1"/>
                </a:solidFill>
              </a:rPr>
              <a:t>permitirán</a:t>
            </a:r>
            <a:r>
              <a:rPr lang="en-US" sz="2800" i="1" dirty="0">
                <a:solidFill>
                  <a:schemeClr val="tx1"/>
                </a:solidFill>
              </a:rPr>
              <a:t> </a:t>
            </a:r>
            <a:r>
              <a:rPr lang="en-US" sz="2800" i="1" dirty="0" err="1">
                <a:solidFill>
                  <a:schemeClr val="tx1"/>
                </a:solidFill>
              </a:rPr>
              <a:t>ofrecer</a:t>
            </a:r>
            <a:r>
              <a:rPr lang="en-US" sz="2800" i="1" dirty="0">
                <a:solidFill>
                  <a:schemeClr val="tx1"/>
                </a:solidFill>
              </a:rPr>
              <a:t> </a:t>
            </a:r>
            <a:r>
              <a:rPr lang="en-US" sz="2800" i="1" dirty="0" err="1">
                <a:solidFill>
                  <a:schemeClr val="tx1"/>
                </a:solidFill>
              </a:rPr>
              <a:t>servicios</a:t>
            </a:r>
            <a:r>
              <a:rPr lang="en-US" sz="2800" i="1" dirty="0">
                <a:solidFill>
                  <a:schemeClr val="tx1"/>
                </a:solidFill>
              </a:rPr>
              <a:t> </a:t>
            </a:r>
            <a:r>
              <a:rPr lang="en-US" sz="2800" i="1" dirty="0" err="1">
                <a:solidFill>
                  <a:schemeClr val="tx1"/>
                </a:solidFill>
              </a:rPr>
              <a:t>digitales</a:t>
            </a:r>
            <a:r>
              <a:rPr lang="en-US" sz="2800" i="1" dirty="0">
                <a:solidFill>
                  <a:schemeClr val="tx1"/>
                </a:solidFill>
              </a:rPr>
              <a:t> </a:t>
            </a:r>
            <a:r>
              <a:rPr lang="en-US" sz="2800" i="1" dirty="0" err="1">
                <a:solidFill>
                  <a:schemeClr val="tx1"/>
                </a:solidFill>
              </a:rPr>
              <a:t>más</a:t>
            </a:r>
            <a:r>
              <a:rPr lang="en-US" sz="2800" i="1" dirty="0">
                <a:solidFill>
                  <a:schemeClr val="tx1"/>
                </a:solidFill>
              </a:rPr>
              <a:t> </a:t>
            </a:r>
            <a:r>
              <a:rPr lang="en-US" sz="2800" i="1" dirty="0" err="1">
                <a:solidFill>
                  <a:schemeClr val="tx1"/>
                </a:solidFill>
              </a:rPr>
              <a:t>rápidos</a:t>
            </a:r>
            <a:r>
              <a:rPr lang="en-US" sz="2800" i="1" dirty="0">
                <a:solidFill>
                  <a:schemeClr val="tx1"/>
                </a:solidFill>
              </a:rPr>
              <a:t> y </a:t>
            </a:r>
            <a:r>
              <a:rPr lang="en-US" sz="2800" i="1" dirty="0" err="1">
                <a:solidFill>
                  <a:schemeClr val="tx1"/>
                </a:solidFill>
              </a:rPr>
              <a:t>confiables</a:t>
            </a:r>
            <a:r>
              <a:rPr lang="en-US" sz="2800" i="1" dirty="0">
                <a:solidFill>
                  <a:schemeClr val="tx1"/>
                </a:solidFill>
              </a:rPr>
              <a:t>. Estamos </a:t>
            </a:r>
            <a:r>
              <a:rPr lang="en-US" sz="2800" i="1" dirty="0" err="1">
                <a:solidFill>
                  <a:schemeClr val="tx1"/>
                </a:solidFill>
              </a:rPr>
              <a:t>pasando</a:t>
            </a:r>
            <a:r>
              <a:rPr lang="en-US" sz="2800" i="1" dirty="0">
                <a:solidFill>
                  <a:schemeClr val="tx1"/>
                </a:solidFill>
              </a:rPr>
              <a:t> </a:t>
            </a:r>
            <a:r>
              <a:rPr lang="en-US" sz="2800" i="1" dirty="0" err="1">
                <a:solidFill>
                  <a:schemeClr val="tx1"/>
                </a:solidFill>
              </a:rPr>
              <a:t>rápidamente</a:t>
            </a:r>
            <a:r>
              <a:rPr lang="en-US" sz="2800" i="1" dirty="0">
                <a:solidFill>
                  <a:schemeClr val="tx1"/>
                </a:solidFill>
              </a:rPr>
              <a:t> de la </a:t>
            </a:r>
            <a:r>
              <a:rPr lang="en-US" sz="2800" i="1" dirty="0" err="1">
                <a:solidFill>
                  <a:schemeClr val="tx1"/>
                </a:solidFill>
              </a:rPr>
              <a:t>conectividad</a:t>
            </a:r>
            <a:r>
              <a:rPr lang="en-US" sz="2800" i="1" dirty="0">
                <a:solidFill>
                  <a:schemeClr val="tx1"/>
                </a:solidFill>
              </a:rPr>
              <a:t> </a:t>
            </a:r>
            <a:r>
              <a:rPr lang="en-US" sz="2800" i="1" dirty="0" err="1">
                <a:solidFill>
                  <a:schemeClr val="tx1"/>
                </a:solidFill>
              </a:rPr>
              <a:t>tradicional</a:t>
            </a:r>
            <a:r>
              <a:rPr lang="en-US" sz="2800" i="1" dirty="0">
                <a:solidFill>
                  <a:schemeClr val="tx1"/>
                </a:solidFill>
              </a:rPr>
              <a:t> a la </a:t>
            </a:r>
            <a:r>
              <a:rPr lang="en-US" sz="2800" i="1" dirty="0" err="1">
                <a:solidFill>
                  <a:schemeClr val="tx1"/>
                </a:solidFill>
              </a:rPr>
              <a:t>conectividad</a:t>
            </a:r>
            <a:r>
              <a:rPr lang="en-US" sz="2800" i="1" dirty="0">
                <a:solidFill>
                  <a:schemeClr val="tx1"/>
                </a:solidFill>
              </a:rPr>
              <a:t> “</a:t>
            </a:r>
            <a:r>
              <a:rPr lang="en-US" sz="2800" i="1" dirty="0" err="1">
                <a:solidFill>
                  <a:schemeClr val="tx1"/>
                </a:solidFill>
              </a:rPr>
              <a:t>inteligente</a:t>
            </a:r>
            <a:r>
              <a:rPr lang="en-US" sz="2800" i="1" dirty="0">
                <a:solidFill>
                  <a:schemeClr val="tx1"/>
                </a:solidFill>
              </a:rPr>
              <a:t>”.</a:t>
            </a:r>
          </a:p>
          <a:p>
            <a:pPr indent="-228600" defTabSz="914400">
              <a:lnSpc>
                <a:spcPct val="90000"/>
              </a:lnSpc>
              <a:buFont typeface="Arial" panose="020B0604020202020204" pitchFamily="34" charset="0"/>
              <a:buChar char="•"/>
            </a:pPr>
            <a:endParaRPr lang="en-US" sz="1575" dirty="0">
              <a:solidFill>
                <a:schemeClr val="tx1"/>
              </a:solidFill>
            </a:endParaRPr>
          </a:p>
        </p:txBody>
      </p:sp>
    </p:spTree>
    <p:extLst>
      <p:ext uri="{BB962C8B-B14F-4D97-AF65-F5344CB8AC3E}">
        <p14:creationId xmlns:p14="http://schemas.microsoft.com/office/powerpoint/2010/main" val="35398710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158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ítulo 1">
            <a:extLst>
              <a:ext uri="{FF2B5EF4-FFF2-40B4-BE49-F238E27FC236}">
                <a16:creationId xmlns:a16="http://schemas.microsoft.com/office/drawing/2014/main" id="{1E411444-D5D5-7349-A5D3-97F455FE3582}"/>
              </a:ext>
            </a:extLst>
          </p:cNvPr>
          <p:cNvSpPr>
            <a:spLocks noGrp="1"/>
          </p:cNvSpPr>
          <p:nvPr>
            <p:ph type="title"/>
          </p:nvPr>
        </p:nvSpPr>
        <p:spPr>
          <a:xfrm>
            <a:off x="480059" y="2053641"/>
            <a:ext cx="2751871" cy="2760098"/>
          </a:xfrm>
        </p:spPr>
        <p:txBody>
          <a:bodyPr>
            <a:normAutofit/>
          </a:bodyPr>
          <a:lstStyle/>
          <a:p>
            <a:r>
              <a:rPr lang="es-EC">
                <a:solidFill>
                  <a:srgbClr val="FFFFFF"/>
                </a:solidFill>
              </a:rPr>
              <a:t>Banda ancha</a:t>
            </a:r>
          </a:p>
        </p:txBody>
      </p:sp>
      <p:sp>
        <p:nvSpPr>
          <p:cNvPr id="3" name="Marcador de contenido 2">
            <a:extLst>
              <a:ext uri="{FF2B5EF4-FFF2-40B4-BE49-F238E27FC236}">
                <a16:creationId xmlns:a16="http://schemas.microsoft.com/office/drawing/2014/main" id="{B62F6234-81A6-1441-8634-5037A6F86E7B}"/>
              </a:ext>
            </a:extLst>
          </p:cNvPr>
          <p:cNvSpPr>
            <a:spLocks noGrp="1"/>
          </p:cNvSpPr>
          <p:nvPr>
            <p:ph idx="1"/>
          </p:nvPr>
        </p:nvSpPr>
        <p:spPr>
          <a:xfrm>
            <a:off x="4567930" y="801866"/>
            <a:ext cx="3979563" cy="5230634"/>
          </a:xfrm>
        </p:spPr>
        <p:txBody>
          <a:bodyPr anchor="ctr">
            <a:normAutofit lnSpcReduction="10000"/>
          </a:bodyPr>
          <a:lstStyle/>
          <a:p>
            <a:r>
              <a:rPr lang="es-ES_tradnl" i="1" dirty="0">
                <a:solidFill>
                  <a:srgbClr val="000000"/>
                </a:solidFill>
                <a:latin typeface="+mj-lt"/>
                <a:ea typeface="UD Digi Kyokasho N-B" panose="02020700000000000000" pitchFamily="49" charset="-128"/>
              </a:rPr>
              <a:t>La banda ancha abre nuevas posibilidades en materia de </a:t>
            </a:r>
            <a:r>
              <a:rPr lang="es-ES_tradnl" i="1" dirty="0" err="1">
                <a:solidFill>
                  <a:srgbClr val="000000"/>
                </a:solidFill>
                <a:latin typeface="+mj-lt"/>
                <a:ea typeface="UD Digi Kyokasho N-B" panose="02020700000000000000" pitchFamily="49" charset="-128"/>
              </a:rPr>
              <a:t>cibersalud</a:t>
            </a:r>
            <a:r>
              <a:rPr lang="es-ES_tradnl" i="1" dirty="0">
                <a:solidFill>
                  <a:srgbClr val="000000"/>
                </a:solidFill>
                <a:latin typeface="+mj-lt"/>
                <a:ea typeface="UD Digi Kyokasho N-B" panose="02020700000000000000" pitchFamily="49" charset="-128"/>
              </a:rPr>
              <a:t>, transporte, educación, elevando significativamente la coordinación y capacidad de respuesta del gobierno en situaciones de emergencia. </a:t>
            </a:r>
          </a:p>
          <a:p>
            <a:r>
              <a:rPr lang="es-ES_tradnl" i="1" dirty="0">
                <a:solidFill>
                  <a:srgbClr val="000000"/>
                </a:solidFill>
                <a:latin typeface="+mj-lt"/>
                <a:ea typeface="UD Digi Kyokasho N-B" panose="02020700000000000000" pitchFamily="49" charset="-128"/>
              </a:rPr>
              <a:t>El </a:t>
            </a:r>
            <a:r>
              <a:rPr lang="es-ES_tradnl" b="1" i="1" dirty="0">
                <a:solidFill>
                  <a:srgbClr val="000000"/>
                </a:solidFill>
                <a:latin typeface="+mj-lt"/>
                <a:ea typeface="UD Digi Kyokasho N-B" panose="02020700000000000000" pitchFamily="49" charset="-128"/>
              </a:rPr>
              <a:t>análisis predictivo </a:t>
            </a:r>
            <a:r>
              <a:rPr lang="es-ES_tradnl" i="1" dirty="0">
                <a:solidFill>
                  <a:srgbClr val="000000"/>
                </a:solidFill>
                <a:latin typeface="+mj-lt"/>
                <a:ea typeface="UD Digi Kyokasho N-B" panose="02020700000000000000" pitchFamily="49" charset="-128"/>
              </a:rPr>
              <a:t>-una de las bondades de Big Data-, </a:t>
            </a:r>
            <a:r>
              <a:rPr lang="es-ES_tradnl" b="1" i="1" dirty="0">
                <a:solidFill>
                  <a:srgbClr val="000000"/>
                </a:solidFill>
                <a:latin typeface="+mj-lt"/>
                <a:ea typeface="UD Digi Kyokasho N-B" panose="02020700000000000000" pitchFamily="49" charset="-128"/>
              </a:rPr>
              <a:t>permite detectar riesgos emergentes y adoptar medidas correctivas en el momento oportuno. </a:t>
            </a:r>
            <a:endParaRPr lang="es-EC" b="1" i="1" dirty="0">
              <a:solidFill>
                <a:srgbClr val="000000"/>
              </a:solidFill>
              <a:latin typeface="+mj-lt"/>
              <a:ea typeface="UD Digi Kyokasho N-B" panose="02020700000000000000" pitchFamily="49" charset="-128"/>
            </a:endParaRPr>
          </a:p>
          <a:p>
            <a:endParaRPr lang="es-EC" sz="1900" dirty="0">
              <a:solidFill>
                <a:srgbClr val="000000"/>
              </a:solidFill>
            </a:endParaRPr>
          </a:p>
        </p:txBody>
      </p:sp>
    </p:spTree>
    <p:extLst>
      <p:ext uri="{BB962C8B-B14F-4D97-AF65-F5344CB8AC3E}">
        <p14:creationId xmlns:p14="http://schemas.microsoft.com/office/powerpoint/2010/main" val="12064743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ítulo 1">
            <a:extLst>
              <a:ext uri="{FF2B5EF4-FFF2-40B4-BE49-F238E27FC236}">
                <a16:creationId xmlns:a16="http://schemas.microsoft.com/office/drawing/2014/main" id="{FB8A8579-50A0-824C-B2D9-5E0ABCBB7EAE}"/>
              </a:ext>
            </a:extLst>
          </p:cNvPr>
          <p:cNvSpPr>
            <a:spLocks noGrp="1"/>
          </p:cNvSpPr>
          <p:nvPr>
            <p:ph type="title"/>
          </p:nvPr>
        </p:nvSpPr>
        <p:spPr>
          <a:xfrm>
            <a:off x="884419" y="826680"/>
            <a:ext cx="7375161" cy="1325563"/>
          </a:xfrm>
        </p:spPr>
        <p:txBody>
          <a:bodyPr>
            <a:normAutofit/>
          </a:bodyPr>
          <a:lstStyle/>
          <a:p>
            <a:pPr>
              <a:lnSpc>
                <a:spcPct val="90000"/>
              </a:lnSpc>
            </a:pPr>
            <a:r>
              <a:rPr lang="es-EC" sz="2700">
                <a:solidFill>
                  <a:srgbClr val="FFFFFF"/>
                </a:solidFill>
              </a:rPr>
              <a:t>THE STATE OF BROADBAND. BROADBAND CATALYZING SUSTAINABLE DEVELOPMENT</a:t>
            </a:r>
          </a:p>
        </p:txBody>
      </p:sp>
      <p:sp>
        <p:nvSpPr>
          <p:cNvPr id="3" name="Marcador de contenido 2">
            <a:extLst>
              <a:ext uri="{FF2B5EF4-FFF2-40B4-BE49-F238E27FC236}">
                <a16:creationId xmlns:a16="http://schemas.microsoft.com/office/drawing/2014/main" id="{9A063CFB-C908-C843-9438-039BD26600DA}"/>
              </a:ext>
            </a:extLst>
          </p:cNvPr>
          <p:cNvSpPr>
            <a:spLocks noGrp="1"/>
          </p:cNvSpPr>
          <p:nvPr>
            <p:ph idx="1"/>
          </p:nvPr>
        </p:nvSpPr>
        <p:spPr>
          <a:xfrm>
            <a:off x="792481" y="2978923"/>
            <a:ext cx="7705344" cy="3604757"/>
          </a:xfrm>
        </p:spPr>
        <p:txBody>
          <a:bodyPr>
            <a:normAutofit fontScale="92500" lnSpcReduction="10000"/>
          </a:bodyPr>
          <a:lstStyle/>
          <a:p>
            <a:pPr marL="0" indent="0">
              <a:lnSpc>
                <a:spcPct val="90000"/>
              </a:lnSpc>
              <a:buNone/>
            </a:pPr>
            <a:r>
              <a:rPr lang="es-ES_tradnl" i="1" dirty="0">
                <a:solidFill>
                  <a:srgbClr val="000000"/>
                </a:solidFill>
                <a:latin typeface="+mj-lt"/>
                <a:ea typeface="UD Digi Kyokasho N-B" panose="02020700000000000000" pitchFamily="49" charset="-128"/>
              </a:rPr>
              <a:t>Sobre el uso del análisis predictivo y la inteligencia artificial ante situaciones de emergencia, se afirma lo siguiente en el estudio </a:t>
            </a:r>
            <a:r>
              <a:rPr lang="es-ES_tradnl" b="1" i="1" dirty="0" err="1">
                <a:solidFill>
                  <a:srgbClr val="000000"/>
                </a:solidFill>
                <a:latin typeface="+mj-lt"/>
                <a:ea typeface="UD Digi Kyokasho N-B" panose="02020700000000000000" pitchFamily="49" charset="-128"/>
              </a:rPr>
              <a:t>The</a:t>
            </a:r>
            <a:r>
              <a:rPr lang="es-ES_tradnl" b="1" i="1" dirty="0">
                <a:solidFill>
                  <a:srgbClr val="000000"/>
                </a:solidFill>
                <a:latin typeface="+mj-lt"/>
                <a:ea typeface="UD Digi Kyokasho N-B" panose="02020700000000000000" pitchFamily="49" charset="-128"/>
              </a:rPr>
              <a:t> </a:t>
            </a:r>
            <a:r>
              <a:rPr lang="es-ES_tradnl" b="1" i="1" dirty="0" err="1">
                <a:solidFill>
                  <a:srgbClr val="000000"/>
                </a:solidFill>
                <a:latin typeface="+mj-lt"/>
                <a:ea typeface="UD Digi Kyokasho N-B" panose="02020700000000000000" pitchFamily="49" charset="-128"/>
              </a:rPr>
              <a:t>State</a:t>
            </a:r>
            <a:r>
              <a:rPr lang="es-ES_tradnl" b="1" i="1" dirty="0">
                <a:solidFill>
                  <a:srgbClr val="000000"/>
                </a:solidFill>
                <a:latin typeface="+mj-lt"/>
                <a:ea typeface="UD Digi Kyokasho N-B" panose="02020700000000000000" pitchFamily="49" charset="-128"/>
              </a:rPr>
              <a:t> of </a:t>
            </a:r>
            <a:r>
              <a:rPr lang="es-ES_tradnl" b="1" i="1" dirty="0" err="1">
                <a:solidFill>
                  <a:srgbClr val="000000"/>
                </a:solidFill>
                <a:latin typeface="+mj-lt"/>
                <a:ea typeface="UD Digi Kyokasho N-B" panose="02020700000000000000" pitchFamily="49" charset="-128"/>
              </a:rPr>
              <a:t>Broadband</a:t>
            </a:r>
            <a:r>
              <a:rPr lang="es-ES_tradnl" b="1" i="1" dirty="0">
                <a:solidFill>
                  <a:srgbClr val="000000"/>
                </a:solidFill>
                <a:latin typeface="+mj-lt"/>
                <a:ea typeface="UD Digi Kyokasho N-B" panose="02020700000000000000" pitchFamily="49" charset="-128"/>
              </a:rPr>
              <a:t>: </a:t>
            </a:r>
            <a:r>
              <a:rPr lang="es-ES_tradnl" b="1" i="1" dirty="0" err="1">
                <a:solidFill>
                  <a:srgbClr val="000000"/>
                </a:solidFill>
                <a:latin typeface="+mj-lt"/>
                <a:ea typeface="UD Digi Kyokasho N-B" panose="02020700000000000000" pitchFamily="49" charset="-128"/>
              </a:rPr>
              <a:t>Broadband</a:t>
            </a:r>
            <a:r>
              <a:rPr lang="es-ES_tradnl" b="1" i="1" dirty="0">
                <a:solidFill>
                  <a:srgbClr val="000000"/>
                </a:solidFill>
                <a:latin typeface="+mj-lt"/>
                <a:ea typeface="UD Digi Kyokasho N-B" panose="02020700000000000000" pitchFamily="49" charset="-128"/>
              </a:rPr>
              <a:t> </a:t>
            </a:r>
            <a:r>
              <a:rPr lang="es-ES_tradnl" b="1" i="1" dirty="0" err="1">
                <a:solidFill>
                  <a:srgbClr val="000000"/>
                </a:solidFill>
                <a:latin typeface="+mj-lt"/>
                <a:ea typeface="UD Digi Kyokasho N-B" panose="02020700000000000000" pitchFamily="49" charset="-128"/>
              </a:rPr>
              <a:t>catalyzing</a:t>
            </a:r>
            <a:r>
              <a:rPr lang="es-ES_tradnl" b="1" i="1" dirty="0">
                <a:solidFill>
                  <a:srgbClr val="000000"/>
                </a:solidFill>
                <a:latin typeface="+mj-lt"/>
                <a:ea typeface="UD Digi Kyokasho N-B" panose="02020700000000000000" pitchFamily="49" charset="-128"/>
              </a:rPr>
              <a:t> </a:t>
            </a:r>
            <a:r>
              <a:rPr lang="es-ES_tradnl" b="1" i="1" dirty="0" err="1">
                <a:solidFill>
                  <a:srgbClr val="000000"/>
                </a:solidFill>
                <a:latin typeface="+mj-lt"/>
                <a:ea typeface="UD Digi Kyokasho N-B" panose="02020700000000000000" pitchFamily="49" charset="-128"/>
              </a:rPr>
              <a:t>sustainable</a:t>
            </a:r>
            <a:r>
              <a:rPr lang="es-ES_tradnl" b="1" i="1" dirty="0">
                <a:solidFill>
                  <a:srgbClr val="000000"/>
                </a:solidFill>
                <a:latin typeface="+mj-lt"/>
                <a:ea typeface="UD Digi Kyokasho N-B" panose="02020700000000000000" pitchFamily="49" charset="-128"/>
              </a:rPr>
              <a:t> </a:t>
            </a:r>
            <a:r>
              <a:rPr lang="es-ES_tradnl" b="1" i="1" dirty="0" err="1">
                <a:solidFill>
                  <a:srgbClr val="000000"/>
                </a:solidFill>
                <a:latin typeface="+mj-lt"/>
                <a:ea typeface="UD Digi Kyokasho N-B" panose="02020700000000000000" pitchFamily="49" charset="-128"/>
              </a:rPr>
              <a:t>development</a:t>
            </a:r>
            <a:r>
              <a:rPr lang="es-ES_tradnl" b="1" i="1" dirty="0">
                <a:solidFill>
                  <a:srgbClr val="000000"/>
                </a:solidFill>
                <a:latin typeface="+mj-lt"/>
                <a:ea typeface="UD Digi Kyokasho N-B" panose="02020700000000000000" pitchFamily="49" charset="-128"/>
              </a:rPr>
              <a:t>: </a:t>
            </a:r>
            <a:r>
              <a:rPr lang="es-ES_tradnl" i="1" dirty="0">
                <a:solidFill>
                  <a:srgbClr val="000000"/>
                </a:solidFill>
                <a:latin typeface="+mj-lt"/>
                <a:ea typeface="UD Digi Kyokasho N-B" panose="02020700000000000000" pitchFamily="49" charset="-128"/>
              </a:rPr>
              <a:t>“Las redes de telefonía móvil revelan el grado de desplazamiento después de un desastre y predicen la propagación de enfermedades infecciosas, mientras que las compras móviles de tiempo aire ayudan a rastrear el consumo de alimentos. Materiales para techos visibles desde el espacio sirven como un indicador de la pobreza, los cambios en el uso de la tarjeta de débito indican el impacto de una crisis, y los registros postales se han utilizado para estimar los flujos comerciales. Nuevas familias de algoritmos de IA son ahora haciendo posible obtener dichos conocimientos de manera automática y a escala. (Unión Internacional de Telecomunicaciones-UN. 2018, p.58). </a:t>
            </a:r>
            <a:endParaRPr lang="es-EC" i="1" dirty="0">
              <a:solidFill>
                <a:srgbClr val="000000"/>
              </a:solidFill>
              <a:latin typeface="+mj-lt"/>
              <a:ea typeface="UD Digi Kyokasho N-B" panose="02020700000000000000" pitchFamily="49" charset="-128"/>
            </a:endParaRPr>
          </a:p>
          <a:p>
            <a:pPr>
              <a:lnSpc>
                <a:spcPct val="90000"/>
              </a:lnSpc>
            </a:pPr>
            <a:endParaRPr lang="en" sz="1400" b="1" i="1" dirty="0">
              <a:solidFill>
                <a:srgbClr val="000000"/>
              </a:solidFill>
              <a:latin typeface="Baskerville" panose="02020502070401020303" pitchFamily="18" charset="0"/>
              <a:ea typeface="Baskerville" panose="02020502070401020303" pitchFamily="18" charset="0"/>
            </a:endParaRPr>
          </a:p>
          <a:p>
            <a:pPr>
              <a:lnSpc>
                <a:spcPct val="90000"/>
              </a:lnSpc>
            </a:pPr>
            <a:endParaRPr lang="es-EC" sz="1400" dirty="0">
              <a:solidFill>
                <a:srgbClr val="000000"/>
              </a:solidFill>
            </a:endParaRPr>
          </a:p>
        </p:txBody>
      </p:sp>
    </p:spTree>
    <p:extLst>
      <p:ext uri="{BB962C8B-B14F-4D97-AF65-F5344CB8AC3E}">
        <p14:creationId xmlns:p14="http://schemas.microsoft.com/office/powerpoint/2010/main" val="5649779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dispositivo&#10;&#10;&#10;&#10;Descripción generada automáticamente">
            <a:extLst>
              <a:ext uri="{FF2B5EF4-FFF2-40B4-BE49-F238E27FC236}">
                <a16:creationId xmlns:a16="http://schemas.microsoft.com/office/drawing/2014/main" id="{A10DABA1-752E-EF48-AB98-3DB8A2460D24}"/>
              </a:ext>
            </a:extLst>
          </p:cNvPr>
          <p:cNvPicPr>
            <a:picLocks noChangeAspect="1"/>
          </p:cNvPicPr>
          <p:nvPr/>
        </p:nvPicPr>
        <p:blipFill rotWithShape="1">
          <a:blip r:embed="rId2"/>
          <a:srcRect t="12500" b="12501"/>
          <a:stretch/>
        </p:blipFill>
        <p:spPr>
          <a:xfrm>
            <a:off x="-1" y="10"/>
            <a:ext cx="9144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F2E926F6-E681-C943-A481-9897C4053AE6}"/>
              </a:ext>
            </a:extLst>
          </p:cNvPr>
          <p:cNvSpPr>
            <a:spLocks noGrp="1"/>
          </p:cNvSpPr>
          <p:nvPr>
            <p:ph idx="1"/>
          </p:nvPr>
        </p:nvSpPr>
        <p:spPr>
          <a:xfrm>
            <a:off x="430421" y="4277679"/>
            <a:ext cx="3444766" cy="1964879"/>
          </a:xfrm>
        </p:spPr>
        <p:txBody>
          <a:bodyPr anchor="ctr">
            <a:normAutofit/>
          </a:bodyPr>
          <a:lstStyle/>
          <a:p>
            <a:r>
              <a:rPr lang="es-ES" sz="2000" b="1" i="1" dirty="0">
                <a:ea typeface="UD Digi Kyokasho N-B" panose="02020700000000000000" pitchFamily="49" charset="-128"/>
              </a:rPr>
              <a:t>La gran transformación </a:t>
            </a:r>
            <a:r>
              <a:rPr lang="es-ES" sz="2000" i="1" dirty="0">
                <a:ea typeface="UD Digi Kyokasho N-B" panose="02020700000000000000" pitchFamily="49" charset="-128"/>
              </a:rPr>
              <a:t>en marcha comprendería las siguientes etapas: banda ancha, centros de datos, nube, Big Data e Internet de las cosas (</a:t>
            </a:r>
            <a:r>
              <a:rPr lang="es-ES" sz="2000" i="1" dirty="0" err="1">
                <a:ea typeface="UD Digi Kyokasho N-B" panose="02020700000000000000" pitchFamily="49" charset="-128"/>
              </a:rPr>
              <a:t>IoT</a:t>
            </a:r>
            <a:r>
              <a:rPr lang="es-ES" sz="2000" i="1" dirty="0">
                <a:ea typeface="UD Digi Kyokasho N-B" panose="02020700000000000000" pitchFamily="49" charset="-128"/>
              </a:rPr>
              <a:t>).</a:t>
            </a:r>
            <a:endParaRPr lang="es-EC" sz="2000" i="1" dirty="0">
              <a:ea typeface="UD Digi Kyokasho N-B" panose="02020700000000000000" pitchFamily="49" charset="-128"/>
            </a:endParaRPr>
          </a:p>
          <a:p>
            <a:endParaRPr lang="es-EC" sz="1575" dirty="0"/>
          </a:p>
        </p:txBody>
      </p:sp>
    </p:spTree>
    <p:extLst>
      <p:ext uri="{BB962C8B-B14F-4D97-AF65-F5344CB8AC3E}">
        <p14:creationId xmlns:p14="http://schemas.microsoft.com/office/powerpoint/2010/main" val="3659696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6129"/>
            <a:ext cx="4851603" cy="5925741"/>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13200"/>
          <a:stretch/>
        </p:blipFill>
        <p:spPr>
          <a:xfrm>
            <a:off x="0" y="466129"/>
            <a:ext cx="9144000" cy="5925741"/>
          </a:xfrm>
          <a:prstGeom prst="rect">
            <a:avLst/>
          </a:prstGeom>
        </p:spPr>
      </p:pic>
      <p:sp>
        <p:nvSpPr>
          <p:cNvPr id="14"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86286"/>
            <a:ext cx="4320692" cy="4666770"/>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5" name="Imagen 4">
            <a:extLst>
              <a:ext uri="{FF2B5EF4-FFF2-40B4-BE49-F238E27FC236}">
                <a16:creationId xmlns:a16="http://schemas.microsoft.com/office/drawing/2014/main" id="{748FF80B-819D-F74F-9551-FE0EA6038AB2}"/>
              </a:ext>
            </a:extLst>
          </p:cNvPr>
          <p:cNvPicPr>
            <a:picLocks noChangeAspect="1"/>
          </p:cNvPicPr>
          <p:nvPr/>
        </p:nvPicPr>
        <p:blipFill rotWithShape="1">
          <a:blip r:embed="rId3">
            <a:alphaModFix/>
            <a:extLst/>
          </a:blip>
          <a:srcRect l="11741" r="17607" b="-2"/>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Marcador de contenido 2">
            <a:extLst>
              <a:ext uri="{FF2B5EF4-FFF2-40B4-BE49-F238E27FC236}">
                <a16:creationId xmlns:a16="http://schemas.microsoft.com/office/drawing/2014/main" id="{CFE25289-E039-4347-80CD-DAE5A247DED6}"/>
              </a:ext>
            </a:extLst>
          </p:cNvPr>
          <p:cNvSpPr>
            <a:spLocks noGrp="1"/>
          </p:cNvSpPr>
          <p:nvPr>
            <p:ph idx="1"/>
          </p:nvPr>
        </p:nvSpPr>
        <p:spPr>
          <a:xfrm>
            <a:off x="4757178" y="979999"/>
            <a:ext cx="4135514" cy="4936850"/>
          </a:xfrm>
        </p:spPr>
        <p:txBody>
          <a:bodyPr anchor="ctr">
            <a:normAutofit/>
          </a:bodyPr>
          <a:lstStyle/>
          <a:p>
            <a:pPr marL="0" indent="0">
              <a:buNone/>
            </a:pPr>
            <a:r>
              <a:rPr lang="es-ES_tradnl" sz="2800" i="1" dirty="0">
                <a:solidFill>
                  <a:srgbClr val="000000"/>
                </a:solidFill>
                <a:latin typeface="+mj-lt"/>
                <a:ea typeface="UD Digi Kyokasho N-B" panose="02020700000000000000" pitchFamily="49" charset="-128"/>
              </a:rPr>
              <a:t>Para mejorar las redes y servicios de banda ancha, </a:t>
            </a:r>
            <a:r>
              <a:rPr lang="es-ES_tradnl" sz="2800" b="1" i="1" dirty="0">
                <a:solidFill>
                  <a:srgbClr val="000000"/>
                </a:solidFill>
                <a:latin typeface="+mj-lt"/>
                <a:ea typeface="UD Digi Kyokasho N-B" panose="02020700000000000000" pitchFamily="49" charset="-128"/>
              </a:rPr>
              <a:t>la Unión Internacional de Telecomunicaciones y la Organización de las Naciones Unidas recomiendan: </a:t>
            </a:r>
            <a:endParaRPr lang="en" sz="2800" b="1" i="1" dirty="0">
              <a:solidFill>
                <a:srgbClr val="000000"/>
              </a:solidFill>
              <a:latin typeface="+mj-lt"/>
              <a:ea typeface="UD Digi Kyokasho N-B" panose="02020700000000000000" pitchFamily="49" charset="-128"/>
            </a:endParaRPr>
          </a:p>
          <a:p>
            <a:pPr marL="0" indent="0">
              <a:buNone/>
            </a:pPr>
            <a:r>
              <a:rPr lang="es-ES_tradnl" sz="2800" i="1" dirty="0">
                <a:solidFill>
                  <a:srgbClr val="000000"/>
                </a:solidFill>
                <a:latin typeface="+mj-lt"/>
                <a:ea typeface="UD Digi Kyokasho N-B" panose="02020700000000000000" pitchFamily="49" charset="-128"/>
              </a:rPr>
              <a:t>1.- Desarrollar liderazgo nacional para banda ancha.</a:t>
            </a:r>
            <a:endParaRPr lang="en" sz="2800" i="1" dirty="0">
              <a:solidFill>
                <a:srgbClr val="000000"/>
              </a:solidFill>
              <a:latin typeface="+mj-lt"/>
              <a:ea typeface="UD Digi Kyokasho N-B" panose="02020700000000000000" pitchFamily="49" charset="-128"/>
            </a:endParaRPr>
          </a:p>
          <a:p>
            <a:endParaRPr lang="es-EC" sz="1500" dirty="0">
              <a:solidFill>
                <a:srgbClr val="000000"/>
              </a:solidFill>
            </a:endParaRPr>
          </a:p>
        </p:txBody>
      </p:sp>
    </p:spTree>
    <p:extLst>
      <p:ext uri="{BB962C8B-B14F-4D97-AF65-F5344CB8AC3E}">
        <p14:creationId xmlns:p14="http://schemas.microsoft.com/office/powerpoint/2010/main" val="37863967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AC036F0A-84A3-4749-9DCA-A85ACF661B8C}"/>
              </a:ext>
            </a:extLst>
          </p:cNvPr>
          <p:cNvPicPr>
            <a:picLocks noChangeAspect="1"/>
          </p:cNvPicPr>
          <p:nvPr/>
        </p:nvPicPr>
        <p:blipFill rotWithShape="1">
          <a:blip r:embed="rId2">
            <a:extLst/>
          </a:blip>
          <a:srcRect r="20647" b="-1"/>
          <a:stretch/>
        </p:blipFill>
        <p:spPr>
          <a:xfrm>
            <a:off x="20" y="10"/>
            <a:ext cx="9143980" cy="4666928"/>
          </a:xfrm>
          <a:prstGeom prst="rect">
            <a:avLst/>
          </a:prstGeom>
        </p:spPr>
      </p:pic>
      <p:pic>
        <p:nvPicPr>
          <p:cNvPr id="10" name="Picture 9">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Oval 11">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226DB4F9-23FA-9542-9301-AABC9FAE81E8}"/>
              </a:ext>
            </a:extLst>
          </p:cNvPr>
          <p:cNvSpPr>
            <a:spLocks noGrp="1"/>
          </p:cNvSpPr>
          <p:nvPr>
            <p:ph idx="1"/>
          </p:nvPr>
        </p:nvSpPr>
        <p:spPr>
          <a:xfrm>
            <a:off x="4852685" y="4551037"/>
            <a:ext cx="3694808" cy="1509935"/>
          </a:xfrm>
        </p:spPr>
        <p:txBody>
          <a:bodyPr anchor="ctr">
            <a:normAutofit/>
          </a:bodyPr>
          <a:lstStyle/>
          <a:p>
            <a:r>
              <a:rPr lang="es-ES_tradnl" sz="2800" i="1" dirty="0">
                <a:solidFill>
                  <a:srgbClr val="000000"/>
                </a:solidFill>
                <a:latin typeface="+mj-lt"/>
                <a:ea typeface="UD Digi Kyokasho N-B" panose="02020700000000000000" pitchFamily="49" charset="-128"/>
              </a:rPr>
              <a:t>2.- Promover la capacitación y estimular la demanda.</a:t>
            </a:r>
            <a:endParaRPr lang="en" sz="2800" i="1" dirty="0">
              <a:solidFill>
                <a:srgbClr val="000000"/>
              </a:solidFill>
              <a:latin typeface="+mj-lt"/>
              <a:ea typeface="UD Digi Kyokasho N-B" panose="02020700000000000000" pitchFamily="49" charset="-128"/>
            </a:endParaRPr>
          </a:p>
          <a:p>
            <a:endParaRPr lang="es-EC" sz="1600" dirty="0">
              <a:solidFill>
                <a:srgbClr val="000000"/>
              </a:solidFill>
            </a:endParaRPr>
          </a:p>
        </p:txBody>
      </p:sp>
    </p:spTree>
    <p:extLst>
      <p:ext uri="{BB962C8B-B14F-4D97-AF65-F5344CB8AC3E}">
        <p14:creationId xmlns:p14="http://schemas.microsoft.com/office/powerpoint/2010/main" val="20308764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22"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5D0A75E7-14EB-404C-8B2E-A82BF8A6C1B3}"/>
              </a:ext>
            </a:extLst>
          </p:cNvPr>
          <p:cNvSpPr>
            <a:spLocks noGrp="1"/>
          </p:cNvSpPr>
          <p:nvPr>
            <p:ph idx="1"/>
          </p:nvPr>
        </p:nvSpPr>
        <p:spPr>
          <a:xfrm>
            <a:off x="482601" y="2638044"/>
            <a:ext cx="2522980" cy="3415622"/>
          </a:xfrm>
        </p:spPr>
        <p:txBody>
          <a:bodyPr>
            <a:normAutofit/>
          </a:bodyPr>
          <a:lstStyle/>
          <a:p>
            <a:pPr marL="0" indent="0">
              <a:buNone/>
            </a:pPr>
            <a:r>
              <a:rPr lang="es-ES_tradnl" sz="2800" i="1" dirty="0">
                <a:solidFill>
                  <a:schemeClr val="bg1"/>
                </a:solidFill>
                <a:ea typeface="UD Digi Kyokasho N-B" panose="02020700000000000000" pitchFamily="49" charset="-128"/>
              </a:rPr>
              <a:t>3.- Hacer benchmarking y monitorear los desarrollos de la TIC</a:t>
            </a:r>
            <a:endParaRPr lang="en" sz="2800" i="1" dirty="0">
              <a:solidFill>
                <a:schemeClr val="bg1"/>
              </a:solidFill>
              <a:ea typeface="UD Digi Kyokasho N-B" panose="02020700000000000000" pitchFamily="49" charset="-128"/>
            </a:endParaRPr>
          </a:p>
          <a:p>
            <a:pPr marL="0" indent="0">
              <a:buNone/>
            </a:pPr>
            <a:endParaRPr lang="es-EC" sz="1700" dirty="0">
              <a:solidFill>
                <a:schemeClr val="bg1"/>
              </a:solidFill>
            </a:endParaRPr>
          </a:p>
        </p:txBody>
      </p:sp>
      <p:pic>
        <p:nvPicPr>
          <p:cNvPr id="5" name="Imagen 4" descr="Imagen que contiene texto, mapa&#10;&#10;&#10;&#10;Descripción generada automáticamente">
            <a:extLst>
              <a:ext uri="{FF2B5EF4-FFF2-40B4-BE49-F238E27FC236}">
                <a16:creationId xmlns:a16="http://schemas.microsoft.com/office/drawing/2014/main" id="{DA9549CE-0A1C-1941-9B43-62874A57D787}"/>
              </a:ext>
            </a:extLst>
          </p:cNvPr>
          <p:cNvPicPr>
            <a:picLocks noChangeAspect="1"/>
          </p:cNvPicPr>
          <p:nvPr/>
        </p:nvPicPr>
        <p:blipFill rotWithShape="1">
          <a:blip r:embed="rId2"/>
          <a:srcRect l="16597" r="14930" b="2"/>
          <a:stretch/>
        </p:blipFill>
        <p:spPr>
          <a:xfrm>
            <a:off x="3973322" y="1422998"/>
            <a:ext cx="4688077" cy="3851137"/>
          </a:xfrm>
          <a:prstGeom prst="rect">
            <a:avLst/>
          </a:prstGeom>
        </p:spPr>
      </p:pic>
    </p:spTree>
    <p:extLst>
      <p:ext uri="{BB962C8B-B14F-4D97-AF65-F5344CB8AC3E}">
        <p14:creationId xmlns:p14="http://schemas.microsoft.com/office/powerpoint/2010/main" val="6277090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8E8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en 4" descr="Imagen que contiene persona, árbol, cielo&#10;&#10;&#10;&#10;Descripción generada automáticamente">
            <a:extLst>
              <a:ext uri="{FF2B5EF4-FFF2-40B4-BE49-F238E27FC236}">
                <a16:creationId xmlns:a16="http://schemas.microsoft.com/office/drawing/2014/main" id="{5492BED5-A84A-884C-A85D-E5DE6A11CCC9}"/>
              </a:ext>
            </a:extLst>
          </p:cNvPr>
          <p:cNvPicPr>
            <a:picLocks noChangeAspect="1"/>
          </p:cNvPicPr>
          <p:nvPr/>
        </p:nvPicPr>
        <p:blipFill rotWithShape="1">
          <a:blip r:embed="rId2"/>
          <a:srcRect l="15629" r="11955" b="1"/>
          <a:stretch/>
        </p:blipFill>
        <p:spPr>
          <a:xfrm>
            <a:off x="245660" y="321733"/>
            <a:ext cx="5293729"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92939763-863F-5844-8AE5-95CA14AB0E48}"/>
              </a:ext>
            </a:extLst>
          </p:cNvPr>
          <p:cNvSpPr>
            <a:spLocks noGrp="1"/>
          </p:cNvSpPr>
          <p:nvPr>
            <p:ph idx="1"/>
          </p:nvPr>
        </p:nvSpPr>
        <p:spPr>
          <a:xfrm>
            <a:off x="6021989" y="917725"/>
            <a:ext cx="2568554" cy="4852362"/>
          </a:xfrm>
        </p:spPr>
        <p:txBody>
          <a:bodyPr anchor="ctr">
            <a:normAutofit/>
          </a:bodyPr>
          <a:lstStyle/>
          <a:p>
            <a:pPr marL="0" indent="0">
              <a:buNone/>
            </a:pPr>
            <a:r>
              <a:rPr lang="es-ES_tradnl" i="1" dirty="0">
                <a:solidFill>
                  <a:srgbClr val="FFFFFF"/>
                </a:solidFill>
                <a:latin typeface="+mj-lt"/>
                <a:ea typeface="UD Digi Kyokasho N-B" panose="02020700000000000000" pitchFamily="49" charset="-128"/>
              </a:rPr>
              <a:t>4.- Revisar las medidas de servicio universal, incluyendo las regulaciones de movimiento -</a:t>
            </a:r>
            <a:r>
              <a:rPr lang="es-ES_tradnl" i="1" dirty="0" err="1">
                <a:solidFill>
                  <a:srgbClr val="FFFFFF"/>
                </a:solidFill>
                <a:latin typeface="+mj-lt"/>
                <a:ea typeface="UD Digi Kyokasho N-B" panose="02020700000000000000" pitchFamily="49" charset="-128"/>
              </a:rPr>
              <a:t>RoW</a:t>
            </a:r>
            <a:r>
              <a:rPr lang="es-ES_tradnl" i="1" dirty="0">
                <a:solidFill>
                  <a:srgbClr val="FFFFFF"/>
                </a:solidFill>
                <a:latin typeface="+mj-lt"/>
                <a:ea typeface="UD Digi Kyokasho N-B" panose="02020700000000000000" pitchFamily="49" charset="-128"/>
              </a:rPr>
              <a:t> </a:t>
            </a:r>
            <a:r>
              <a:rPr lang="es-ES_tradnl" i="1" dirty="0" err="1">
                <a:solidFill>
                  <a:srgbClr val="FFFFFF"/>
                </a:solidFill>
                <a:latin typeface="+mj-lt"/>
                <a:ea typeface="UD Digi Kyokasho N-B" panose="02020700000000000000" pitchFamily="49" charset="-128"/>
              </a:rPr>
              <a:t>regulations</a:t>
            </a:r>
            <a:r>
              <a:rPr lang="es-ES_tradnl" i="1" dirty="0">
                <a:solidFill>
                  <a:srgbClr val="FFFFFF"/>
                </a:solidFill>
                <a:latin typeface="+mj-lt"/>
                <a:ea typeface="UD Digi Kyokasho N-B" panose="02020700000000000000" pitchFamily="49" charset="-128"/>
              </a:rPr>
              <a:t>-.</a:t>
            </a:r>
            <a:endParaRPr lang="en" i="1" dirty="0">
              <a:solidFill>
                <a:srgbClr val="FFFFFF"/>
              </a:solidFill>
              <a:latin typeface="+mj-lt"/>
              <a:ea typeface="UD Digi Kyokasho N-B" panose="02020700000000000000" pitchFamily="49" charset="-128"/>
            </a:endParaRPr>
          </a:p>
          <a:p>
            <a:endParaRPr lang="es-EC" sz="1700" dirty="0">
              <a:solidFill>
                <a:srgbClr val="FFFFFF"/>
              </a:solidFill>
            </a:endParaRPr>
          </a:p>
        </p:txBody>
      </p:sp>
    </p:spTree>
    <p:extLst>
      <p:ext uri="{BB962C8B-B14F-4D97-AF65-F5344CB8AC3E}">
        <p14:creationId xmlns:p14="http://schemas.microsoft.com/office/powerpoint/2010/main" val="32541594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texto, captura de pantalla&#10;&#10;&#10;&#10;Descripción generada automáticamente">
            <a:extLst>
              <a:ext uri="{FF2B5EF4-FFF2-40B4-BE49-F238E27FC236}">
                <a16:creationId xmlns:a16="http://schemas.microsoft.com/office/drawing/2014/main" id="{046276F5-C106-D548-9589-F133AF25AF9E}"/>
              </a:ext>
            </a:extLst>
          </p:cNvPr>
          <p:cNvPicPr>
            <a:picLocks noChangeAspect="1"/>
          </p:cNvPicPr>
          <p:nvPr/>
        </p:nvPicPr>
        <p:blipFill>
          <a:blip r:embed="rId2"/>
          <a:stretch>
            <a:fillRect/>
          </a:stretch>
        </p:blipFill>
        <p:spPr>
          <a:xfrm>
            <a:off x="2311246" y="2506639"/>
            <a:ext cx="4521508" cy="3391131"/>
          </a:xfrm>
          <a:prstGeom prst="rect">
            <a:avLst/>
          </a:prstGeom>
        </p:spPr>
      </p:pic>
      <p:sp>
        <p:nvSpPr>
          <p:cNvPr id="6" name="Rectángulo 5">
            <a:extLst>
              <a:ext uri="{FF2B5EF4-FFF2-40B4-BE49-F238E27FC236}">
                <a16:creationId xmlns:a16="http://schemas.microsoft.com/office/drawing/2014/main" id="{4550B351-A1EF-1C40-91E7-101E722A9484}"/>
              </a:ext>
            </a:extLst>
          </p:cNvPr>
          <p:cNvSpPr/>
          <p:nvPr/>
        </p:nvSpPr>
        <p:spPr>
          <a:xfrm>
            <a:off x="1171522" y="1084609"/>
            <a:ext cx="7081041" cy="523220"/>
          </a:xfrm>
          <a:prstGeom prst="rect">
            <a:avLst/>
          </a:prstGeom>
        </p:spPr>
        <p:txBody>
          <a:bodyPr wrap="none">
            <a:spAutoFit/>
          </a:bodyPr>
          <a:lstStyle/>
          <a:p>
            <a:r>
              <a:rPr lang="es-ES_tradnl" i="1" dirty="0">
                <a:latin typeface="+mj-lt"/>
                <a:ea typeface="UD Digi Kyokasho N-B" panose="02020700000000000000" pitchFamily="49" charset="-128"/>
              </a:rPr>
              <a:t>5.- </a:t>
            </a:r>
            <a:r>
              <a:rPr lang="es-ES_tradnl" sz="2800" i="1" dirty="0">
                <a:latin typeface="+mj-lt"/>
                <a:ea typeface="UD Digi Kyokasho N-B" panose="02020700000000000000" pitchFamily="49" charset="-128"/>
              </a:rPr>
              <a:t>Reforzar las habilidades digitales y la alfabetización.</a:t>
            </a:r>
            <a:endParaRPr lang="en" sz="2800" i="1" dirty="0">
              <a:latin typeface="+mj-lt"/>
              <a:ea typeface="UD Digi Kyokasho N-B" panose="02020700000000000000" pitchFamily="49" charset="-128"/>
            </a:endParaRPr>
          </a:p>
        </p:txBody>
      </p:sp>
    </p:spTree>
    <p:extLst>
      <p:ext uri="{BB962C8B-B14F-4D97-AF65-F5344CB8AC3E}">
        <p14:creationId xmlns:p14="http://schemas.microsoft.com/office/powerpoint/2010/main" val="19147387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0792D4F-247E-46FE-85FC-881DEFA41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457"/>
            <a:ext cx="9141714" cy="228554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pic>
        <p:nvPicPr>
          <p:cNvPr id="5" name="Imagen 4" descr="Imagen que contiene texto, mapa&#10;&#10;&#10;&#10;Descripción generada automáticamente">
            <a:extLst>
              <a:ext uri="{FF2B5EF4-FFF2-40B4-BE49-F238E27FC236}">
                <a16:creationId xmlns:a16="http://schemas.microsoft.com/office/drawing/2014/main" id="{5BD5EB61-861E-FA48-A2AA-3CDB828DE6D1}"/>
              </a:ext>
            </a:extLst>
          </p:cNvPr>
          <p:cNvPicPr>
            <a:picLocks noChangeAspect="1"/>
          </p:cNvPicPr>
          <p:nvPr/>
        </p:nvPicPr>
        <p:blipFill rotWithShape="1">
          <a:blip r:embed="rId2">
            <a:extLst/>
          </a:blip>
          <a:srcRect r="9040" b="15007"/>
          <a:stretch/>
        </p:blipFill>
        <p:spPr>
          <a:xfrm>
            <a:off x="1727980" y="800945"/>
            <a:ext cx="5683685" cy="2987343"/>
          </a:xfrm>
          <a:prstGeom prst="rect">
            <a:avLst/>
          </a:prstGeom>
        </p:spPr>
      </p:pic>
      <p:cxnSp>
        <p:nvCxnSpPr>
          <p:cNvPr id="12" name="Straight Connector 11">
            <a:extLst>
              <a:ext uri="{FF2B5EF4-FFF2-40B4-BE49-F238E27FC236}">
                <a16:creationId xmlns:a16="http://schemas.microsoft.com/office/drawing/2014/main" id="{CE272F12-AF86-441A-BC1B-C014BBBF85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479748" y="5097939"/>
            <a:ext cx="0" cy="914400"/>
          </a:xfrm>
          <a:prstGeom prst="line">
            <a:avLst/>
          </a:prstGeom>
          <a:ln w="19050">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FF4988D0-B5D9-1F4B-A847-992425B7E787}"/>
              </a:ext>
            </a:extLst>
          </p:cNvPr>
          <p:cNvSpPr>
            <a:spLocks noGrp="1"/>
          </p:cNvSpPr>
          <p:nvPr>
            <p:ph idx="1"/>
          </p:nvPr>
        </p:nvSpPr>
        <p:spPr>
          <a:xfrm>
            <a:off x="3659088" y="4824249"/>
            <a:ext cx="5004852" cy="1461780"/>
          </a:xfrm>
        </p:spPr>
        <p:txBody>
          <a:bodyPr anchor="ctr">
            <a:normAutofit/>
          </a:bodyPr>
          <a:lstStyle/>
          <a:p>
            <a:r>
              <a:rPr lang="es-ES_tradnl" sz="2800" i="1" dirty="0">
                <a:solidFill>
                  <a:schemeClr val="bg1"/>
                </a:solidFill>
                <a:latin typeface="+mj-lt"/>
                <a:ea typeface="UD Digi Kyokasho N-B" panose="02020700000000000000" pitchFamily="49" charset="-128"/>
              </a:rPr>
              <a:t>6.- Apoyar las e-</a:t>
            </a:r>
            <a:r>
              <a:rPr lang="es-ES_tradnl" sz="2800" i="1" dirty="0" err="1">
                <a:solidFill>
                  <a:schemeClr val="bg1"/>
                </a:solidFill>
                <a:latin typeface="+mj-lt"/>
                <a:ea typeface="UD Digi Kyokasho N-B" panose="02020700000000000000" pitchFamily="49" charset="-128"/>
              </a:rPr>
              <a:t>business</a:t>
            </a:r>
            <a:r>
              <a:rPr lang="es-ES_tradnl" sz="2800" i="1" dirty="0">
                <a:solidFill>
                  <a:schemeClr val="bg1"/>
                </a:solidFill>
                <a:latin typeface="+mj-lt"/>
                <a:ea typeface="UD Digi Kyokasho N-B" panose="02020700000000000000" pitchFamily="49" charset="-128"/>
              </a:rPr>
              <a:t> locales y el emprendimiento local.</a:t>
            </a:r>
            <a:endParaRPr lang="en" sz="2800" i="1" dirty="0">
              <a:solidFill>
                <a:schemeClr val="bg1"/>
              </a:solidFill>
              <a:latin typeface="+mj-lt"/>
              <a:ea typeface="UD Digi Kyokasho N-B" panose="02020700000000000000" pitchFamily="49" charset="-128"/>
            </a:endParaRPr>
          </a:p>
          <a:p>
            <a:endParaRPr lang="es-EC" sz="1600" dirty="0">
              <a:solidFill>
                <a:schemeClr val="bg1"/>
              </a:solidFill>
            </a:endParaRPr>
          </a:p>
        </p:txBody>
      </p:sp>
    </p:spTree>
    <p:extLst>
      <p:ext uri="{BB962C8B-B14F-4D97-AF65-F5344CB8AC3E}">
        <p14:creationId xmlns:p14="http://schemas.microsoft.com/office/powerpoint/2010/main" val="27513614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persona, hombre, sujetando, pared&#10;&#10;&#10;&#10;Descripción generada automáticamente">
            <a:extLst>
              <a:ext uri="{FF2B5EF4-FFF2-40B4-BE49-F238E27FC236}">
                <a16:creationId xmlns:a16="http://schemas.microsoft.com/office/drawing/2014/main" id="{E1BA81CC-CC54-0947-9CD9-B1C2A39E948E}"/>
              </a:ext>
            </a:extLst>
          </p:cNvPr>
          <p:cNvPicPr>
            <a:picLocks noChangeAspect="1"/>
          </p:cNvPicPr>
          <p:nvPr/>
        </p:nvPicPr>
        <p:blipFill rotWithShape="1">
          <a:blip r:embed="rId2">
            <a:alphaModFix/>
            <a:extLst/>
          </a:blip>
          <a:srcRect l="39162" r="5218" b="-1"/>
          <a:stretch/>
        </p:blipFill>
        <p:spPr>
          <a:xfrm>
            <a:off x="4348157" y="10"/>
            <a:ext cx="4795614" cy="5143490"/>
          </a:xfrm>
          <a:prstGeom prst="rect">
            <a:avLst/>
          </a:prstGeom>
        </p:spPr>
      </p:pic>
      <p:pic>
        <p:nvPicPr>
          <p:cNvPr id="10" name="Picture 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9144000" cy="5143500"/>
          </a:xfrm>
          <a:prstGeom prst="rect">
            <a:avLst/>
          </a:prstGeom>
        </p:spPr>
      </p:pic>
      <p:sp>
        <p:nvSpPr>
          <p:cNvPr id="3" name="Marcador de contenido 2">
            <a:extLst>
              <a:ext uri="{FF2B5EF4-FFF2-40B4-BE49-F238E27FC236}">
                <a16:creationId xmlns:a16="http://schemas.microsoft.com/office/drawing/2014/main" id="{03322138-844E-6B41-AFDE-39307D9150BA}"/>
              </a:ext>
            </a:extLst>
          </p:cNvPr>
          <p:cNvSpPr>
            <a:spLocks noGrp="1"/>
          </p:cNvSpPr>
          <p:nvPr>
            <p:ph idx="1"/>
          </p:nvPr>
        </p:nvSpPr>
        <p:spPr>
          <a:xfrm>
            <a:off x="530596" y="1610381"/>
            <a:ext cx="3602726" cy="3045693"/>
          </a:xfrm>
        </p:spPr>
        <p:txBody>
          <a:bodyPr anchor="ctr">
            <a:normAutofit/>
          </a:bodyPr>
          <a:lstStyle/>
          <a:p>
            <a:pPr marL="0" indent="0">
              <a:buNone/>
            </a:pPr>
            <a:r>
              <a:rPr lang="es-ES_tradnl" sz="2800" i="1" dirty="0">
                <a:solidFill>
                  <a:srgbClr val="000000"/>
                </a:solidFill>
                <a:ea typeface="UD Digi Kyokasho N-B" panose="02020700000000000000" pitchFamily="49" charset="-128"/>
              </a:rPr>
              <a:t>7.- Revisar y adaptar los marcos legales para tener en cuenta la digitalización.</a:t>
            </a:r>
            <a:endParaRPr lang="en" sz="2800" i="1" dirty="0">
              <a:solidFill>
                <a:srgbClr val="000000"/>
              </a:solidFill>
              <a:ea typeface="UD Digi Kyokasho N-B" panose="02020700000000000000" pitchFamily="49" charset="-128"/>
            </a:endParaRPr>
          </a:p>
          <a:p>
            <a:pPr marL="0" indent="0">
              <a:buNone/>
            </a:pPr>
            <a:endParaRPr lang="es-EC" sz="1500" dirty="0">
              <a:solidFill>
                <a:srgbClr val="000000"/>
              </a:solidFill>
            </a:endParaRPr>
          </a:p>
        </p:txBody>
      </p:sp>
    </p:spTree>
    <p:extLst>
      <p:ext uri="{BB962C8B-B14F-4D97-AF65-F5344CB8AC3E}">
        <p14:creationId xmlns:p14="http://schemas.microsoft.com/office/powerpoint/2010/main" val="39371105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F9F79B-A093-478E-96B5-EE02BC93A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Marcador de contenido 2">
            <a:extLst>
              <a:ext uri="{FF2B5EF4-FFF2-40B4-BE49-F238E27FC236}">
                <a16:creationId xmlns:a16="http://schemas.microsoft.com/office/drawing/2014/main" id="{77EC3A68-434F-A94F-9FA2-FE57467899D9}"/>
              </a:ext>
            </a:extLst>
          </p:cNvPr>
          <p:cNvSpPr>
            <a:spLocks noGrp="1"/>
          </p:cNvSpPr>
          <p:nvPr>
            <p:ph idx="1"/>
          </p:nvPr>
        </p:nvSpPr>
        <p:spPr>
          <a:xfrm>
            <a:off x="480060" y="1303720"/>
            <a:ext cx="4257478" cy="2597963"/>
          </a:xfrm>
        </p:spPr>
        <p:txBody>
          <a:bodyPr anchor="ctr">
            <a:normAutofit/>
          </a:bodyPr>
          <a:lstStyle/>
          <a:p>
            <a:pPr marL="0" indent="0">
              <a:buNone/>
            </a:pPr>
            <a:r>
              <a:rPr lang="es-ES_tradnl" sz="2800" i="1" dirty="0">
                <a:latin typeface="+mj-lt"/>
                <a:ea typeface="UD Digi Kyokasho N-B" panose="02020700000000000000" pitchFamily="49" charset="-128"/>
              </a:rPr>
              <a:t>8.- Reducir impuestos y aranceles de importación en equipos y servicios de telecomunicaciones/TIC. </a:t>
            </a:r>
            <a:endParaRPr lang="es-EC" sz="2800" i="1" dirty="0">
              <a:latin typeface="+mj-lt"/>
              <a:ea typeface="UD Digi Kyokasho N-B" panose="02020700000000000000" pitchFamily="49" charset="-128"/>
            </a:endParaRPr>
          </a:p>
        </p:txBody>
      </p:sp>
      <p:pic>
        <p:nvPicPr>
          <p:cNvPr id="5" name="Imagen 4">
            <a:extLst>
              <a:ext uri="{FF2B5EF4-FFF2-40B4-BE49-F238E27FC236}">
                <a16:creationId xmlns:a16="http://schemas.microsoft.com/office/drawing/2014/main" id="{76D6E1DD-DFF9-3D43-9E5A-C7ED8BE8A22B}"/>
              </a:ext>
            </a:extLst>
          </p:cNvPr>
          <p:cNvPicPr>
            <a:picLocks noChangeAspect="1"/>
          </p:cNvPicPr>
          <p:nvPr/>
        </p:nvPicPr>
        <p:blipFill rotWithShape="1">
          <a:blip r:embed="rId2"/>
          <a:srcRect r="1126" b="-3"/>
          <a:stretch/>
        </p:blipFill>
        <p:spPr>
          <a:xfrm>
            <a:off x="4413251" y="10"/>
            <a:ext cx="4730750" cy="3369051"/>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p:spPr>
      </p:pic>
      <p:cxnSp>
        <p:nvCxnSpPr>
          <p:cNvPr id="12" name="Straight Connector 11">
            <a:extLst>
              <a:ext uri="{FF2B5EF4-FFF2-40B4-BE49-F238E27FC236}">
                <a16:creationId xmlns:a16="http://schemas.microsoft.com/office/drawing/2014/main" id="{D4C22394-EBC2-4FAF-A555-6C02D589E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131570" y="3430917"/>
            <a:ext cx="0" cy="130302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F7194F93-1F71-4A70-9DF1-28F183771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5550" y="4610685"/>
            <a:ext cx="1265957" cy="1265957"/>
          </a:xfrm>
          <a:prstGeom prst="ellipse">
            <a:avLst/>
          </a:prstGeom>
          <a:solidFill>
            <a:srgbClr val="5B50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Oval 15">
            <a:extLst>
              <a:ext uri="{FF2B5EF4-FFF2-40B4-BE49-F238E27FC236}">
                <a16:creationId xmlns:a16="http://schemas.microsoft.com/office/drawing/2014/main" id="{9BBC0C84-DC2A-43AE-9576-0A44295E8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05582" y="4506724"/>
            <a:ext cx="386333" cy="386333"/>
          </a:xfrm>
          <a:prstGeom prst="ellipse">
            <a:avLst/>
          </a:prstGeom>
          <a:solidFill>
            <a:srgbClr val="6FB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3771441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descr="Imagen que contiene LEGO, juguete, mesa&#10;&#10;&#10;&#10;Descripción generada automáticamente">
            <a:extLst>
              <a:ext uri="{FF2B5EF4-FFF2-40B4-BE49-F238E27FC236}">
                <a16:creationId xmlns:a16="http://schemas.microsoft.com/office/drawing/2014/main" id="{DFDC80D3-D5B3-F741-8765-609D65433F09}"/>
              </a:ext>
            </a:extLst>
          </p:cNvPr>
          <p:cNvPicPr>
            <a:picLocks noChangeAspect="1"/>
          </p:cNvPicPr>
          <p:nvPr/>
        </p:nvPicPr>
        <p:blipFill rotWithShape="1">
          <a:blip r:embed="rId3">
            <a:alphaModFix amt="35000"/>
            <a:extLst/>
          </a:blip>
          <a:srcRect/>
          <a:stretch/>
        </p:blipFill>
        <p:spPr>
          <a:xfrm>
            <a:off x="20" y="10"/>
            <a:ext cx="9143980" cy="6857990"/>
          </a:xfrm>
          <a:prstGeom prst="rect">
            <a:avLst/>
          </a:prstGeom>
        </p:spPr>
      </p:pic>
      <p:sp>
        <p:nvSpPr>
          <p:cNvPr id="3" name="Marcador de contenido 2">
            <a:extLst>
              <a:ext uri="{FF2B5EF4-FFF2-40B4-BE49-F238E27FC236}">
                <a16:creationId xmlns:a16="http://schemas.microsoft.com/office/drawing/2014/main" id="{775D2830-11EB-D546-85C1-9B25459BDB57}"/>
              </a:ext>
            </a:extLst>
          </p:cNvPr>
          <p:cNvSpPr>
            <a:spLocks noGrp="1"/>
          </p:cNvSpPr>
          <p:nvPr>
            <p:ph idx="1"/>
          </p:nvPr>
        </p:nvSpPr>
        <p:spPr>
          <a:xfrm>
            <a:off x="628650" y="1825625"/>
            <a:ext cx="7886700" cy="4351338"/>
          </a:xfrm>
        </p:spPr>
        <p:txBody>
          <a:bodyPr>
            <a:normAutofit/>
          </a:bodyPr>
          <a:lstStyle/>
          <a:p>
            <a:pPr marL="0" indent="0">
              <a:buNone/>
            </a:pPr>
            <a:r>
              <a:rPr lang="es-ES_tradnl" i="1" dirty="0">
                <a:solidFill>
                  <a:srgbClr val="FFFFFF"/>
                </a:solidFill>
                <a:latin typeface="+mj-lt"/>
                <a:ea typeface="Baskerville" panose="02020502070401020303" pitchFamily="18" charset="0"/>
              </a:rPr>
              <a:t>Además, debemos tener presente las tecnologías de frontera, las cuales comprenden </a:t>
            </a:r>
            <a:r>
              <a:rPr lang="es-ES" i="1" dirty="0">
                <a:solidFill>
                  <a:srgbClr val="FFFFFF"/>
                </a:solidFill>
                <a:latin typeface="+mj-lt"/>
                <a:ea typeface="Baskerville" panose="02020502070401020303" pitchFamily="18" charset="0"/>
              </a:rPr>
              <a:t>una amplia variedad de nuevos materiales, productos, aplicaciones, procesos y modelos de negocios. Son interdependientes y pueden conectarse y reforzarse entre sí. Los avances en una tecnología favorecen el progreso en otras. Los rápidos aumentos en el poder de la computación están permitiendo avances en genética, nanotecnología, cadenas de bloques y </a:t>
            </a:r>
            <a:r>
              <a:rPr lang="es-ES" i="1" dirty="0" err="1">
                <a:solidFill>
                  <a:srgbClr val="FFFFFF"/>
                </a:solidFill>
                <a:latin typeface="+mj-lt"/>
                <a:ea typeface="Baskerville" panose="02020502070401020303" pitchFamily="18" charset="0"/>
              </a:rPr>
              <a:t>criptomonedas</a:t>
            </a:r>
            <a:r>
              <a:rPr lang="es-ES" i="1" dirty="0">
                <a:solidFill>
                  <a:srgbClr val="FFFFFF"/>
                </a:solidFill>
                <a:latin typeface="+mj-lt"/>
                <a:ea typeface="Baskerville" panose="02020502070401020303" pitchFamily="18" charset="0"/>
              </a:rPr>
              <a:t>. </a:t>
            </a:r>
            <a:endParaRPr lang="es-EC" i="1" dirty="0">
              <a:solidFill>
                <a:srgbClr val="FFFFFF"/>
              </a:solidFill>
              <a:latin typeface="+mj-lt"/>
              <a:ea typeface="Baskerville" panose="02020502070401020303" pitchFamily="18" charset="0"/>
            </a:endParaRPr>
          </a:p>
          <a:p>
            <a:endParaRPr lang="es-EC" dirty="0">
              <a:solidFill>
                <a:srgbClr val="FFFFFF"/>
              </a:solidFill>
            </a:endParaRPr>
          </a:p>
        </p:txBody>
      </p:sp>
    </p:spTree>
    <p:extLst>
      <p:ext uri="{BB962C8B-B14F-4D97-AF65-F5344CB8AC3E}">
        <p14:creationId xmlns:p14="http://schemas.microsoft.com/office/powerpoint/2010/main" val="1372656265"/>
      </p:ext>
    </p:extLst>
  </p:cSld>
  <p:clrMapOvr>
    <a:overrideClrMapping bg1="dk1" tx1="lt1" bg2="dk2" tx2="lt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hape 3859">
            <a:extLst>
              <a:ext uri="{FF2B5EF4-FFF2-40B4-BE49-F238E27FC236}">
                <a16:creationId xmlns:a16="http://schemas.microsoft.com/office/drawing/2014/main" id="{15DE670A-C588-A342-8D39-3A81C40A94F8}"/>
              </a:ext>
            </a:extLst>
          </p:cNvPr>
          <p:cNvSpPr txBox="1">
            <a:spLocks/>
          </p:cNvSpPr>
          <p:nvPr/>
        </p:nvSpPr>
        <p:spPr>
          <a:xfrm>
            <a:off x="417399" y="643467"/>
            <a:ext cx="8408193" cy="744836"/>
          </a:xfrm>
          <a:prstGeom prst="rect">
            <a:avLst/>
          </a:prstGeom>
        </p:spPr>
        <p:txBody>
          <a:bodyPr vert="horz" lIns="91440" tIns="45720" rIns="91440" bIns="45720" rtlCol="0" anchor="ctr" anchorCtr="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ctr" defTabSz="914400">
              <a:lnSpc>
                <a:spcPct val="90000"/>
              </a:lnSpc>
              <a:spcBef>
                <a:spcPct val="0"/>
              </a:spcBef>
              <a:spcAft>
                <a:spcPts val="450"/>
              </a:spcAft>
              <a:buNone/>
            </a:pPr>
            <a:r>
              <a:rPr lang="en-US" sz="2600" i="1" kern="1200">
                <a:solidFill>
                  <a:schemeClr val="bg1"/>
                </a:solidFill>
                <a:latin typeface="+mj-lt"/>
                <a:ea typeface="+mj-ea"/>
                <a:cs typeface="+mj-cs"/>
              </a:rPr>
              <a:t>Trasitamos de la conectividad tradicional a la conectividad inteligente</a:t>
            </a:r>
          </a:p>
        </p:txBody>
      </p:sp>
      <p:pic>
        <p:nvPicPr>
          <p:cNvPr id="11" name="Imagen 4" descr="Imagen que contiene texto, mapa&#10;&#10;&#10;&#10;Descripción generada automáticamente">
            <a:extLst>
              <a:ext uri="{FF2B5EF4-FFF2-40B4-BE49-F238E27FC236}">
                <a16:creationId xmlns:a16="http://schemas.microsoft.com/office/drawing/2014/main" id="{39C71B71-3C81-DF4D-BBD4-6A88B442D238}"/>
              </a:ext>
            </a:extLst>
          </p:cNvPr>
          <p:cNvPicPr>
            <a:picLocks noChangeAspect="1"/>
          </p:cNvPicPr>
          <p:nvPr/>
        </p:nvPicPr>
        <p:blipFill rotWithShape="1">
          <a:blip r:embed="rId3"/>
          <a:srcRect l="3842" r="7204" b="-1"/>
          <a:stretch/>
        </p:blipFill>
        <p:spPr>
          <a:xfrm>
            <a:off x="1642509" y="1675227"/>
            <a:ext cx="5858980" cy="4394199"/>
          </a:xfrm>
          <a:prstGeom prst="rect">
            <a:avLst/>
          </a:prstGeom>
        </p:spPr>
      </p:pic>
    </p:spTree>
    <p:extLst>
      <p:ext uri="{BB962C8B-B14F-4D97-AF65-F5344CB8AC3E}">
        <p14:creationId xmlns:p14="http://schemas.microsoft.com/office/powerpoint/2010/main" val="30279388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720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83551" y="4633546"/>
            <a:ext cx="8579094"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hape 3859">
            <a:extLst>
              <a:ext uri="{FF2B5EF4-FFF2-40B4-BE49-F238E27FC236}">
                <a16:creationId xmlns:a16="http://schemas.microsoft.com/office/drawing/2014/main" id="{15DE670A-C588-A342-8D39-3A81C40A94F8}"/>
              </a:ext>
            </a:extLst>
          </p:cNvPr>
          <p:cNvSpPr txBox="1">
            <a:spLocks/>
          </p:cNvSpPr>
          <p:nvPr/>
        </p:nvSpPr>
        <p:spPr>
          <a:xfrm>
            <a:off x="395653" y="4756638"/>
            <a:ext cx="8354891" cy="930447"/>
          </a:xfrm>
          <a:prstGeom prst="rect">
            <a:avLst/>
          </a:prstGeom>
        </p:spPr>
        <p:txBody>
          <a:bodyPr vert="horz" lIns="91440" tIns="45720" rIns="91440" bIns="45720" rtlCol="0" anchor="b" anchorCtr="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ctr" defTabSz="914400">
              <a:lnSpc>
                <a:spcPct val="90000"/>
              </a:lnSpc>
              <a:spcBef>
                <a:spcPct val="0"/>
              </a:spcBef>
              <a:spcAft>
                <a:spcPts val="450"/>
              </a:spcAft>
              <a:buNone/>
            </a:pPr>
            <a:r>
              <a:rPr lang="en-US" sz="2900" dirty="0">
                <a:solidFill>
                  <a:srgbClr val="FFFFFF"/>
                </a:solidFill>
                <a:latin typeface="+mj-lt"/>
                <a:ea typeface="+mj-ea"/>
                <a:cs typeface="+mj-cs"/>
              </a:rPr>
              <a:t>EL MUNDO FELIZ QUE PROMETEN LAS TECNOLOGÍAS DE FRONTERA</a:t>
            </a:r>
          </a:p>
        </p:txBody>
      </p:sp>
      <p:pic>
        <p:nvPicPr>
          <p:cNvPr id="8" name="Imagen 4" descr="Imagen que contiene texto, mapa&#10;&#10;&#10;&#10;Descripción generada automáticamente">
            <a:extLst>
              <a:ext uri="{FF2B5EF4-FFF2-40B4-BE49-F238E27FC236}">
                <a16:creationId xmlns:a16="http://schemas.microsoft.com/office/drawing/2014/main" id="{39C71B71-3C81-DF4D-BBD4-6A88B442D238}"/>
              </a:ext>
            </a:extLst>
          </p:cNvPr>
          <p:cNvPicPr>
            <a:picLocks noGrp="1" noChangeAspect="1"/>
          </p:cNvPicPr>
          <p:nvPr>
            <p:ph idx="1"/>
          </p:nvPr>
        </p:nvPicPr>
        <p:blipFill>
          <a:blip r:embed="rId3"/>
          <a:stretch>
            <a:fillRect/>
          </a:stretch>
        </p:blipFill>
        <p:spPr>
          <a:xfrm>
            <a:off x="240030" y="941596"/>
            <a:ext cx="4091937" cy="2729906"/>
          </a:xfrm>
          <a:prstGeom prst="rect">
            <a:avLst/>
          </a:prstGeom>
        </p:spPr>
      </p:pic>
      <p:pic>
        <p:nvPicPr>
          <p:cNvPr id="12" name="Imagen 11" descr="Imagen que contiene exterior&#10;&#10;&#10;&#10;Descripción generada automáticamente">
            <a:extLst>
              <a:ext uri="{FF2B5EF4-FFF2-40B4-BE49-F238E27FC236}">
                <a16:creationId xmlns:a16="http://schemas.microsoft.com/office/drawing/2014/main" id="{67D9E69E-B321-FA40-A13B-73FE1FB9CA0C}"/>
              </a:ext>
            </a:extLst>
          </p:cNvPr>
          <p:cNvPicPr>
            <a:picLocks noChangeAspect="1"/>
          </p:cNvPicPr>
          <p:nvPr/>
        </p:nvPicPr>
        <p:blipFill>
          <a:blip r:embed="rId4"/>
          <a:stretch>
            <a:fillRect/>
          </a:stretch>
        </p:blipFill>
        <p:spPr>
          <a:xfrm>
            <a:off x="4812032" y="1155692"/>
            <a:ext cx="4091938" cy="2301714"/>
          </a:xfrm>
          <a:prstGeom prst="rect">
            <a:avLst/>
          </a:prstGeom>
        </p:spPr>
      </p:pic>
      <p:cxnSp>
        <p:nvCxnSpPr>
          <p:cNvPr id="21" name="Straight Connector 20">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57350" y="5738691"/>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00094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E5ED97-7109-5B43-8B79-C09F4CD5DD55}"/>
              </a:ext>
            </a:extLst>
          </p:cNvPr>
          <p:cNvSpPr>
            <a:spLocks noGrp="1"/>
          </p:cNvSpPr>
          <p:nvPr>
            <p:ph type="title"/>
          </p:nvPr>
        </p:nvSpPr>
        <p:spPr/>
        <p:txBody>
          <a:bodyPr/>
          <a:lstStyle/>
          <a:p>
            <a:r>
              <a:rPr lang="es-EC" dirty="0"/>
              <a:t>ECUADOR EN LAS TIC</a:t>
            </a:r>
          </a:p>
        </p:txBody>
      </p:sp>
      <p:sp>
        <p:nvSpPr>
          <p:cNvPr id="3" name="Marcador de contenido 2">
            <a:extLst>
              <a:ext uri="{FF2B5EF4-FFF2-40B4-BE49-F238E27FC236}">
                <a16:creationId xmlns:a16="http://schemas.microsoft.com/office/drawing/2014/main" id="{1E07479B-4188-3944-AEAF-1AD273A9F1FC}"/>
              </a:ext>
            </a:extLst>
          </p:cNvPr>
          <p:cNvSpPr>
            <a:spLocks noGrp="1"/>
          </p:cNvSpPr>
          <p:nvPr>
            <p:ph idx="1"/>
          </p:nvPr>
        </p:nvSpPr>
        <p:spPr/>
        <p:txBody>
          <a:bodyPr/>
          <a:lstStyle/>
          <a:p>
            <a:pPr marL="0" indent="0">
              <a:buNone/>
            </a:pPr>
            <a:endParaRPr lang="es-EC" dirty="0"/>
          </a:p>
        </p:txBody>
      </p:sp>
      <p:pic>
        <p:nvPicPr>
          <p:cNvPr id="4" name="Imagen 3">
            <a:extLst>
              <a:ext uri="{FF2B5EF4-FFF2-40B4-BE49-F238E27FC236}">
                <a16:creationId xmlns:a16="http://schemas.microsoft.com/office/drawing/2014/main" id="{939B7911-E6DA-5243-8BF0-E5153214BC97}"/>
              </a:ext>
            </a:extLst>
          </p:cNvPr>
          <p:cNvPicPr>
            <a:picLocks noChangeAspect="1"/>
          </p:cNvPicPr>
          <p:nvPr/>
        </p:nvPicPr>
        <p:blipFill>
          <a:blip r:embed="rId3"/>
          <a:stretch>
            <a:fillRect/>
          </a:stretch>
        </p:blipFill>
        <p:spPr>
          <a:xfrm>
            <a:off x="5640536" y="1735138"/>
            <a:ext cx="2875526" cy="4056062"/>
          </a:xfrm>
          <a:prstGeom prst="rect">
            <a:avLst/>
          </a:prstGeom>
        </p:spPr>
      </p:pic>
      <p:sp>
        <p:nvSpPr>
          <p:cNvPr id="5" name="Rectángulo 4">
            <a:extLst>
              <a:ext uri="{FF2B5EF4-FFF2-40B4-BE49-F238E27FC236}">
                <a16:creationId xmlns:a16="http://schemas.microsoft.com/office/drawing/2014/main" id="{2EFFD4A3-AA3D-0F46-84C3-35675FF9AD34}"/>
              </a:ext>
            </a:extLst>
          </p:cNvPr>
          <p:cNvSpPr/>
          <p:nvPr/>
        </p:nvSpPr>
        <p:spPr>
          <a:xfrm>
            <a:off x="914400" y="2369086"/>
            <a:ext cx="4201730" cy="3785652"/>
          </a:xfrm>
          <a:prstGeom prst="rect">
            <a:avLst/>
          </a:prstGeom>
        </p:spPr>
        <p:txBody>
          <a:bodyPr wrap="square">
            <a:spAutoFit/>
          </a:bodyPr>
          <a:lstStyle/>
          <a:p>
            <a:pPr algn="just"/>
            <a:r>
              <a:rPr lang="es-ES" sz="2400" i="1" dirty="0">
                <a:latin typeface="+mj-lt"/>
                <a:ea typeface="UD Digi Kyokasho N-B" panose="02020700000000000000" pitchFamily="49" charset="-128"/>
              </a:rPr>
              <a:t>El Reporte Global de Tecnología de la Información-, </a:t>
            </a:r>
            <a:r>
              <a:rPr lang="es-EC" sz="2400" i="1" dirty="0">
                <a:latin typeface="+mj-lt"/>
                <a:ea typeface="UD Digi Kyokasho N-B" panose="02020700000000000000" pitchFamily="49" charset="-128"/>
              </a:rPr>
              <a:t>cuya edición más reciente data de 2016, ofrece muy valiosa información sobre el desarrollo de las tecnologías de información en el mundo. En la edición de 2016 fueron considerados 53 indicadores –uno de ellos, el uso de las redes sociales-, y fueron evaluados 139 países. </a:t>
            </a:r>
          </a:p>
        </p:txBody>
      </p:sp>
    </p:spTree>
    <p:extLst>
      <p:ext uri="{BB962C8B-B14F-4D97-AF65-F5344CB8AC3E}">
        <p14:creationId xmlns:p14="http://schemas.microsoft.com/office/powerpoint/2010/main" val="35008097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9E6FBA4C-1395-4E47-A12E-67838E9AD76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2600" y="1179830"/>
            <a:ext cx="8178799" cy="4498339"/>
          </a:xfrm>
          <a:prstGeom prst="rect">
            <a:avLst/>
          </a:prstGeom>
        </p:spPr>
      </p:pic>
    </p:spTree>
    <p:extLst>
      <p:ext uri="{BB962C8B-B14F-4D97-AF65-F5344CB8AC3E}">
        <p14:creationId xmlns:p14="http://schemas.microsoft.com/office/powerpoint/2010/main" val="40096384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descr="Imagen que contiene captura de pantalla&#10;&#10;&#10;&#10;Descripción generada automáticamente">
            <a:extLst>
              <a:ext uri="{FF2B5EF4-FFF2-40B4-BE49-F238E27FC236}">
                <a16:creationId xmlns:a16="http://schemas.microsoft.com/office/drawing/2014/main" id="{61A882C2-E681-7642-B1F6-FD3E76D1BDA4}"/>
              </a:ext>
            </a:extLst>
          </p:cNvPr>
          <p:cNvPicPr>
            <a:picLocks noChangeAspect="1"/>
          </p:cNvPicPr>
          <p:nvPr/>
        </p:nvPicPr>
        <p:blipFill>
          <a:blip r:embed="rId3"/>
          <a:stretch>
            <a:fillRect/>
          </a:stretch>
        </p:blipFill>
        <p:spPr>
          <a:xfrm>
            <a:off x="6066875" y="480061"/>
            <a:ext cx="2566983" cy="3741030"/>
          </a:xfrm>
          <a:prstGeom prst="rect">
            <a:avLst/>
          </a:prstGeom>
        </p:spPr>
      </p:pic>
      <p:sp>
        <p:nvSpPr>
          <p:cNvPr id="8" name="Rectángulo 7">
            <a:extLst>
              <a:ext uri="{FF2B5EF4-FFF2-40B4-BE49-F238E27FC236}">
                <a16:creationId xmlns:a16="http://schemas.microsoft.com/office/drawing/2014/main" id="{38A207E6-7941-9640-9C27-0C5F05AFDC64}"/>
              </a:ext>
            </a:extLst>
          </p:cNvPr>
          <p:cNvSpPr/>
          <p:nvPr/>
        </p:nvSpPr>
        <p:spPr>
          <a:xfrm>
            <a:off x="731520" y="480060"/>
            <a:ext cx="4218433" cy="4154984"/>
          </a:xfrm>
          <a:prstGeom prst="rect">
            <a:avLst/>
          </a:prstGeom>
        </p:spPr>
        <p:txBody>
          <a:bodyPr wrap="square">
            <a:spAutoFit/>
          </a:bodyPr>
          <a:lstStyle/>
          <a:p>
            <a:pPr lvl="0" algn="just">
              <a:buSzPct val="127272"/>
              <a:defRPr/>
            </a:pPr>
            <a:r>
              <a:rPr lang="es-ES" sz="2400" dirty="0">
                <a:latin typeface="+mj-lt"/>
                <a:ea typeface="Baskerville" panose="02020502070401020303" pitchFamily="18" charset="0"/>
              </a:rPr>
              <a:t>El estudio </a:t>
            </a:r>
            <a:r>
              <a:rPr lang="es-ES" sz="2400" i="1" dirty="0" err="1">
                <a:latin typeface="+mj-lt"/>
                <a:ea typeface="Baskerville" panose="02020502070401020303" pitchFamily="18" charset="0"/>
              </a:rPr>
              <a:t>The</a:t>
            </a:r>
            <a:r>
              <a:rPr lang="es-ES" sz="2400" i="1" dirty="0">
                <a:latin typeface="+mj-lt"/>
                <a:ea typeface="Baskerville" panose="02020502070401020303" pitchFamily="18" charset="0"/>
              </a:rPr>
              <a:t> Global </a:t>
            </a:r>
            <a:r>
              <a:rPr lang="es-ES" sz="2400" i="1" dirty="0" err="1">
                <a:latin typeface="+mj-lt"/>
                <a:ea typeface="Baskerville" panose="02020502070401020303" pitchFamily="18" charset="0"/>
              </a:rPr>
              <a:t>Competitiveness</a:t>
            </a:r>
            <a:r>
              <a:rPr lang="es-ES" sz="2400" i="1" dirty="0">
                <a:latin typeface="+mj-lt"/>
                <a:ea typeface="Baskerville" panose="02020502070401020303" pitchFamily="18" charset="0"/>
              </a:rPr>
              <a:t> </a:t>
            </a:r>
            <a:r>
              <a:rPr lang="es-ES" sz="2400" i="1" dirty="0" err="1">
                <a:latin typeface="+mj-lt"/>
                <a:ea typeface="Baskerville" panose="02020502070401020303" pitchFamily="18" charset="0"/>
              </a:rPr>
              <a:t>Report</a:t>
            </a:r>
            <a:r>
              <a:rPr lang="es-ES" sz="2400" i="1" dirty="0">
                <a:latin typeface="+mj-lt"/>
                <a:ea typeface="Baskerville" panose="02020502070401020303" pitchFamily="18" charset="0"/>
              </a:rPr>
              <a:t> </a:t>
            </a:r>
            <a:r>
              <a:rPr lang="es-ES" sz="2400" dirty="0">
                <a:latin typeface="+mj-lt"/>
                <a:ea typeface="Baskerville" panose="02020502070401020303" pitchFamily="18" charset="0"/>
              </a:rPr>
              <a:t>-en </a:t>
            </a:r>
            <a:r>
              <a:rPr lang="es-ES" sz="2400" dirty="0" err="1">
                <a:latin typeface="+mj-lt"/>
                <a:ea typeface="Baskerville" panose="02020502070401020303" pitchFamily="18" charset="0"/>
              </a:rPr>
              <a:t>castelllano</a:t>
            </a:r>
            <a:r>
              <a:rPr lang="es-ES" sz="2400" dirty="0">
                <a:latin typeface="+mj-lt"/>
                <a:ea typeface="Baskerville" panose="02020502070401020303" pitchFamily="18" charset="0"/>
              </a:rPr>
              <a:t>: Reporte Global de Competitividad-, realizado por el Foro Económico Mundial, cuya versión más reciente fue liberada el 18 de octubre,  comprendió el riguroso análisis de los esfuerzos realizados en 140 países por elevar su competitividad e innovación</a:t>
            </a:r>
            <a:r>
              <a:rPr lang="es-ES" dirty="0">
                <a:latin typeface="+mj-lt"/>
                <a:ea typeface="Baskerville" panose="02020502070401020303" pitchFamily="18" charset="0"/>
              </a:rPr>
              <a:t>. </a:t>
            </a:r>
            <a:endParaRPr lang="es-EC" dirty="0">
              <a:latin typeface="+mj-lt"/>
              <a:ea typeface="Baskerville" panose="02020502070401020303" pitchFamily="18" charset="0"/>
            </a:endParaRPr>
          </a:p>
        </p:txBody>
      </p:sp>
      <p:pic>
        <p:nvPicPr>
          <p:cNvPr id="9" name="Imagen 8" descr="Imagen que contiene texto, mapa&#10;&#10;&#10;&#10;Descripción generada automáticamente">
            <a:extLst>
              <a:ext uri="{FF2B5EF4-FFF2-40B4-BE49-F238E27FC236}">
                <a16:creationId xmlns:a16="http://schemas.microsoft.com/office/drawing/2014/main" id="{DE594376-B748-B547-90D3-4A0FF0E49584}"/>
              </a:ext>
            </a:extLst>
          </p:cNvPr>
          <p:cNvPicPr>
            <a:picLocks noChangeAspect="1"/>
          </p:cNvPicPr>
          <p:nvPr/>
        </p:nvPicPr>
        <p:blipFill rotWithShape="1">
          <a:blip r:embed="rId4">
            <a:extLst/>
          </a:blip>
          <a:srcRect r="9040" b="15007"/>
          <a:stretch/>
        </p:blipFill>
        <p:spPr>
          <a:xfrm>
            <a:off x="3626602" y="4389436"/>
            <a:ext cx="3687295" cy="1938040"/>
          </a:xfrm>
          <a:prstGeom prst="rect">
            <a:avLst/>
          </a:prstGeom>
        </p:spPr>
      </p:pic>
    </p:spTree>
    <p:extLst>
      <p:ext uri="{BB962C8B-B14F-4D97-AF65-F5344CB8AC3E}">
        <p14:creationId xmlns:p14="http://schemas.microsoft.com/office/powerpoint/2010/main" val="18501118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Top Corners Rounded 19">
            <a:extLst>
              <a:ext uri="{FF2B5EF4-FFF2-40B4-BE49-F238E27FC236}">
                <a16:creationId xmlns:a16="http://schemas.microsoft.com/office/drawing/2014/main" id="{3BAF1561-20C4-41FD-A35F-BF2B9E727F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37536" y="1604792"/>
            <a:ext cx="5923488" cy="3648417"/>
          </a:xfrm>
          <a:prstGeom prst="round2SameRect">
            <a:avLst>
              <a:gd name="adj1" fmla="val 3762"/>
              <a:gd name="adj2"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Top Corners Rounded 21">
            <a:extLst>
              <a:ext uri="{FF2B5EF4-FFF2-40B4-BE49-F238E27FC236}">
                <a16:creationId xmlns:a16="http://schemas.microsoft.com/office/drawing/2014/main" id="{839DC788-B140-4F3E-A91E-CB3E70ED94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44075" y="1645100"/>
            <a:ext cx="5609397" cy="3567794"/>
          </a:xfrm>
          <a:prstGeom prst="round2SameRect">
            <a:avLst>
              <a:gd name="adj1" fmla="val 2061"/>
              <a:gd name="adj2" fmla="val 0"/>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4" name="Straight Connector 23">
            <a:extLst>
              <a:ext uri="{FF2B5EF4-FFF2-40B4-BE49-F238E27FC236}">
                <a16:creationId xmlns:a16="http://schemas.microsoft.com/office/drawing/2014/main" id="{FC18D930-0EEE-448F-ABF1-2AA3C83DA5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3053" y="2705800"/>
            <a:ext cx="1198092" cy="0"/>
          </a:xfrm>
          <a:prstGeom prst="line">
            <a:avLst/>
          </a:prstGeom>
          <a:ln w="508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11">
            <a:extLst>
              <a:ext uri="{FF2B5EF4-FFF2-40B4-BE49-F238E27FC236}">
                <a16:creationId xmlns:a16="http://schemas.microsoft.com/office/drawing/2014/main" id="{B6988D97-C54D-4838-8A91-BB41ECC94F14}"/>
              </a:ext>
            </a:extLst>
          </p:cNvPr>
          <p:cNvSpPr>
            <a:spLocks noGrp="1"/>
          </p:cNvSpPr>
          <p:nvPr>
            <p:ph idx="1"/>
          </p:nvPr>
        </p:nvSpPr>
        <p:spPr>
          <a:xfrm>
            <a:off x="241299" y="2834809"/>
            <a:ext cx="3069714" cy="3042099"/>
          </a:xfrm>
        </p:spPr>
        <p:txBody>
          <a:bodyPr anchor="t">
            <a:normAutofit/>
          </a:bodyPr>
          <a:lstStyle/>
          <a:p>
            <a:pPr marL="0" indent="0">
              <a:buNone/>
            </a:pPr>
            <a:r>
              <a:rPr lang="en-US" sz="1700" dirty="0" err="1">
                <a:solidFill>
                  <a:schemeClr val="bg1"/>
                </a:solidFill>
              </a:rPr>
              <a:t>Metodología</a:t>
            </a:r>
            <a:endParaRPr lang="en-US" sz="1700" dirty="0">
              <a:solidFill>
                <a:schemeClr val="bg1"/>
              </a:solidFill>
            </a:endParaRPr>
          </a:p>
        </p:txBody>
      </p:sp>
      <p:pic>
        <p:nvPicPr>
          <p:cNvPr id="10" name="Imagen 3">
            <a:extLst>
              <a:ext uri="{FF2B5EF4-FFF2-40B4-BE49-F238E27FC236}">
                <a16:creationId xmlns:a16="http://schemas.microsoft.com/office/drawing/2014/main" id="{E969764C-87C1-5C4C-92A1-B562C863A1D3}"/>
              </a:ext>
            </a:extLst>
          </p:cNvPr>
          <p:cNvPicPr>
            <a:picLocks noChangeAspect="1"/>
          </p:cNvPicPr>
          <p:nvPr/>
        </p:nvPicPr>
        <p:blipFill>
          <a:blip r:embed="rId3"/>
          <a:stretch>
            <a:fillRect/>
          </a:stretch>
        </p:blipFill>
        <p:spPr>
          <a:xfrm>
            <a:off x="3902824" y="1516638"/>
            <a:ext cx="5020449" cy="3752785"/>
          </a:xfrm>
          <a:prstGeom prst="rect">
            <a:avLst/>
          </a:prstGeom>
        </p:spPr>
      </p:pic>
    </p:spTree>
    <p:extLst>
      <p:ext uri="{BB962C8B-B14F-4D97-AF65-F5344CB8AC3E}">
        <p14:creationId xmlns:p14="http://schemas.microsoft.com/office/powerpoint/2010/main" val="8662269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C81D1CB3-B417-B84A-AB0D-23218E2678E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26014" y="643467"/>
            <a:ext cx="6691971" cy="5571066"/>
          </a:xfrm>
          <a:prstGeom prst="rect">
            <a:avLst/>
          </a:prstGeom>
        </p:spPr>
      </p:pic>
    </p:spTree>
    <p:extLst>
      <p:ext uri="{BB962C8B-B14F-4D97-AF65-F5344CB8AC3E}">
        <p14:creationId xmlns:p14="http://schemas.microsoft.com/office/powerpoint/2010/main" val="16110819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descr="Imagen que contiene texto&#10;&#10;&#10;&#10;Descripción generada automáticamente">
            <a:extLst>
              <a:ext uri="{FF2B5EF4-FFF2-40B4-BE49-F238E27FC236}">
                <a16:creationId xmlns:a16="http://schemas.microsoft.com/office/drawing/2014/main" id="{348AA4AC-266A-5F49-929C-ED85D9FAF5C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43019" y="643467"/>
            <a:ext cx="3857961" cy="5571066"/>
          </a:xfrm>
          <a:prstGeom prst="rect">
            <a:avLst/>
          </a:prstGeom>
        </p:spPr>
      </p:pic>
    </p:spTree>
    <p:extLst>
      <p:ext uri="{BB962C8B-B14F-4D97-AF65-F5344CB8AC3E}">
        <p14:creationId xmlns:p14="http://schemas.microsoft.com/office/powerpoint/2010/main" val="17929229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descr="Imagen que contiene texto&#10;&#10;&#10;&#10;Descripción generada automáticamente">
            <a:extLst>
              <a:ext uri="{FF2B5EF4-FFF2-40B4-BE49-F238E27FC236}">
                <a16:creationId xmlns:a16="http://schemas.microsoft.com/office/drawing/2014/main" id="{D00675A6-57B7-7240-BDE2-C4D751790F5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49982" y="643467"/>
            <a:ext cx="3844034" cy="5571066"/>
          </a:xfrm>
          <a:prstGeom prst="rect">
            <a:avLst/>
          </a:prstGeom>
        </p:spPr>
      </p:pic>
    </p:spTree>
    <p:extLst>
      <p:ext uri="{BB962C8B-B14F-4D97-AF65-F5344CB8AC3E}">
        <p14:creationId xmlns:p14="http://schemas.microsoft.com/office/powerpoint/2010/main" val="3445371459"/>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theme1.xml><?xml version="1.0" encoding="utf-8"?>
<a:theme xmlns:a="http://schemas.openxmlformats.org/drawingml/2006/main" name="Tintero">
  <a:themeElements>
    <a:clrScheme name="Personalizar 3">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明朝"/>
        <a:font script="Hans" typeface="宋体"/>
        <a:font script="Hant" typeface="新細明體"/>
      </a:majorFont>
      <a:minorFont>
        <a:latin typeface="Goudy Old Style"/>
        <a:ea typeface=""/>
        <a:cs typeface=""/>
        <a:font script="Jpan" typeface="ＭＳ 明朝"/>
        <a:font script="Hans" typeface="宋体"/>
        <a:font script="Hant" typeface="新細明體"/>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254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TotalTime>
  <Words>3362</Words>
  <Application>Microsoft Macintosh PowerPoint</Application>
  <PresentationFormat>Presentación en pantalla (4:3)</PresentationFormat>
  <Paragraphs>241</Paragraphs>
  <Slides>58</Slides>
  <Notes>38</Notes>
  <HiddenSlides>0</HiddenSlides>
  <MMClips>1</MMClips>
  <ScaleCrop>false</ScaleCrop>
  <HeadingPairs>
    <vt:vector size="6" baseType="variant">
      <vt:variant>
        <vt:lpstr>Fuentes usadas</vt:lpstr>
      </vt:variant>
      <vt:variant>
        <vt:i4>12</vt:i4>
      </vt:variant>
      <vt:variant>
        <vt:lpstr>Tema</vt:lpstr>
      </vt:variant>
      <vt:variant>
        <vt:i4>1</vt:i4>
      </vt:variant>
      <vt:variant>
        <vt:lpstr>Títulos de diapositiva</vt:lpstr>
      </vt:variant>
      <vt:variant>
        <vt:i4>58</vt:i4>
      </vt:variant>
    </vt:vector>
  </HeadingPairs>
  <TitlesOfParts>
    <vt:vector size="71" baseType="lpstr">
      <vt:lpstr>UD Digi Kyokasho N-B</vt:lpstr>
      <vt:lpstr>American Typewriter</vt:lpstr>
      <vt:lpstr>Arial</vt:lpstr>
      <vt:lpstr>Baskerville</vt:lpstr>
      <vt:lpstr>Calibri</vt:lpstr>
      <vt:lpstr>Goudy Old Style</vt:lpstr>
      <vt:lpstr>Impact</vt:lpstr>
      <vt:lpstr>Rockwell</vt:lpstr>
      <vt:lpstr>Tw Cen MT</vt:lpstr>
      <vt:lpstr>Wingdings</vt:lpstr>
      <vt:lpstr>Wingdings 3</vt:lpstr>
      <vt:lpstr>Zapfino</vt:lpstr>
      <vt:lpstr>Tintero</vt:lpstr>
      <vt:lpstr>   Dr. Octavio Islas. Joseoctavio.islas@gmail.com @octavioislas  https://octavioislas.com. </vt:lpstr>
      <vt:lpstr>Presentación de PowerPoint</vt:lpstr>
      <vt:lpstr>Presentación de PowerPoint</vt:lpstr>
      <vt:lpstr>Presentación de PowerPoint</vt:lpstr>
      <vt:lpstr>Herbert Marshall McLuhan</vt:lpstr>
      <vt:lpstr>Presentación de PowerPoint</vt:lpstr>
      <vt:lpstr>Neil Postman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TRÁNSITO A LA CUARTA REVOLUCIÓN INDUSTRIAL</vt:lpstr>
      <vt:lpstr>Presentación de PowerPoint</vt:lpstr>
      <vt:lpstr>Presentación de PowerPoint</vt:lpstr>
      <vt:lpstr>LAS MARCAS MÁS VALIOSAS</vt:lpstr>
      <vt:lpstr>LAS MARCAS MÁS VALIOSAS</vt:lpstr>
      <vt:lpstr>LAS MARCAS MÁS VALIOSAS</vt:lpstr>
      <vt:lpstr>Presentación de PowerPoint</vt:lpstr>
      <vt:lpstr>Presentación de PowerPoint</vt:lpstr>
      <vt:lpstr>Banda ancha</vt:lpstr>
      <vt:lpstr>THE STATE OF BROADBAND. BROADBAND CATALYZING SUSTAINABLE DEVELOPMENT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ECUADOR EN LAS TIC</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Dr. Octavio Islas. Joseoctavio.islas@gmail.com @octavioislas  https://octavioislas.com. </dc:title>
  <dc:creator>Octavio Islas</dc:creator>
  <cp:lastModifiedBy>Octavio Islas</cp:lastModifiedBy>
  <cp:revision>2</cp:revision>
  <dcterms:created xsi:type="dcterms:W3CDTF">2018-11-26T03:36:06Z</dcterms:created>
  <dcterms:modified xsi:type="dcterms:W3CDTF">2018-11-26T03:40:41Z</dcterms:modified>
</cp:coreProperties>
</file>