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1.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6858000" cy="9144000"/>
  <p:embeddedFontLst>
    <p:embeddedFont>
      <p:font typeface="Maven Pro" panose="020B0604020202020204" charset="0"/>
      <p:regular r:id="rId31"/>
      <p:bold r:id="rId32"/>
    </p:embeddedFont>
    <p:embeddedFont>
      <p:font typeface="Nunito" panose="020B0604020202020204" charset="0"/>
      <p:regular r:id="rId33"/>
      <p:bold r:id="rId34"/>
      <p:italic r:id="rId35"/>
      <p:boldItalic r:id="rId36"/>
    </p:embeddedFont>
    <p:embeddedFont>
      <p:font typeface="Roboto" panose="020B0604020202020204" charset="0"/>
      <p:regular r:id="rId37"/>
      <p:bold r:id="rId38"/>
      <p:italic r:id="rId39"/>
      <p:boldItalic r:id="rId40"/>
    </p:embeddedFont>
    <p:embeddedFont>
      <p:font typeface="Verdana" panose="020B0604030504040204" pitchFamily="34"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oménika Hermida" initials="" lastIdx="1" clrIdx="0"/>
  <p:cmAuthor id="1" name="Mayleen Lissette Batista Beltrán"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816" y="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theme" Target="theme/theme1.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8-12-04T06:35:52.448" idx="1">
    <p:pos x="6000" y="0"/>
    <p:text>hola señorita</p:text>
  </p:cm>
  <p:cm authorId="1" dt="2018-12-04T06:35:52.448" idx="1">
    <p:pos x="6000" y="100"/>
    <p:text>Hola, niña</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499d06ea0b_0_2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499d06ea0b_0_2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499d06ea0b_0_2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499d06ea0b_0_2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499d06ea0b_0_2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499d06ea0b_0_2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499d06ea0b_0_2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499d06ea0b_0_2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499d06ea0b_0_3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499d06ea0b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499d06ea0b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499d06ea0b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499d06ea0b_1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499d06ea0b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499d06ea0b_1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g499d06ea0b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499d06ea0b_1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499d06ea0b_1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499d06ea0b_1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499d06ea0b_1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33aab12a3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33aab12a3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499d06ea0b_1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499d06ea0b_1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499d06ea0b_1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1" name="Google Shape;361;g499d06ea0b_1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499d06ea0b_1_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499d06ea0b_1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499d06ea0b_1_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499d06ea0b_1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499d06ea0b_1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4" name="Google Shape;384;g499d06ea0b_1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499d06ea0b_1_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499d06ea0b_1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499d06ea0b_1_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2" name="Google Shape;402;g499d06ea0b_1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499d06ea0b_0_3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499d06ea0b_0_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g499f37d9e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7" name="Google Shape;457;g499f37d9e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g499f37d9e2_0_12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4" name="Google Shape;504;g499f37d9e2_0_1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g499d06ea0b_1_9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9" name="Google Shape;529;g499d06ea0b_1_9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g499d06ea0b_1_10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6" name="Google Shape;576;g499d06ea0b_1_10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g499d06ea0b_1_10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3" name="Google Shape;623;g499d06ea0b_1_10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8"/>
        <p:cNvGrpSpPr/>
        <p:nvPr/>
      </p:nvGrpSpPr>
      <p:grpSpPr>
        <a:xfrm>
          <a:off x="0" y="0"/>
          <a:ext cx="0" cy="0"/>
          <a:chOff x="0" y="0"/>
          <a:chExt cx="0" cy="0"/>
        </a:xfrm>
      </p:grpSpPr>
      <p:sp>
        <p:nvSpPr>
          <p:cNvPr id="669" name="Google Shape;669;g499d06ea0b_1_12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0" name="Google Shape;670;g499d06ea0b_1_1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g499d06ea0b_1_12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6" name="Google Shape;716;g499d06ea0b_1_1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grpSp>
        <p:nvGrpSpPr>
          <p:cNvPr id="10" name="Google Shape;10;p2"/>
          <p:cNvGrpSpPr/>
          <p:nvPr/>
        </p:nvGrpSpPr>
        <p:grpSpPr>
          <a:xfrm>
            <a:off x="7343003" y="3409675"/>
            <a:ext cx="1691422" cy="1732548"/>
            <a:chOff x="7343003" y="3409675"/>
            <a:chExt cx="1691422" cy="1732548"/>
          </a:xfrm>
        </p:grpSpPr>
        <p:grpSp>
          <p:nvGrpSpPr>
            <p:cNvPr id="11" name="Google Shape;11;p2"/>
            <p:cNvGrpSpPr/>
            <p:nvPr/>
          </p:nvGrpSpPr>
          <p:grpSpPr>
            <a:xfrm>
              <a:off x="7343003" y="4453711"/>
              <a:ext cx="316800" cy="688513"/>
              <a:chOff x="7343003" y="4453711"/>
              <a:chExt cx="316800" cy="688513"/>
            </a:xfrm>
          </p:grpSpPr>
          <p:sp>
            <p:nvSpPr>
              <p:cNvPr id="12" name="Google Shape;12;p2"/>
              <p:cNvSpPr/>
              <p:nvPr/>
            </p:nvSpPr>
            <p:spPr>
              <a:xfrm>
                <a:off x="7343003"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7343003"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4;p2"/>
            <p:cNvGrpSpPr/>
            <p:nvPr/>
          </p:nvGrpSpPr>
          <p:grpSpPr>
            <a:xfrm>
              <a:off x="7801210" y="4105700"/>
              <a:ext cx="316800" cy="1036523"/>
              <a:chOff x="7801210" y="4105700"/>
              <a:chExt cx="316800" cy="1036523"/>
            </a:xfrm>
          </p:grpSpPr>
          <p:sp>
            <p:nvSpPr>
              <p:cNvPr id="15" name="Google Shape;15;p2"/>
              <p:cNvSpPr/>
              <p:nvPr/>
            </p:nvSpPr>
            <p:spPr>
              <a:xfrm>
                <a:off x="7801210"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7801210"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7801210"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8;p2"/>
            <p:cNvGrpSpPr/>
            <p:nvPr/>
          </p:nvGrpSpPr>
          <p:grpSpPr>
            <a:xfrm>
              <a:off x="8259418" y="3757688"/>
              <a:ext cx="316800" cy="1384535"/>
              <a:chOff x="8259418" y="3757688"/>
              <a:chExt cx="316800" cy="1384535"/>
            </a:xfrm>
          </p:grpSpPr>
          <p:sp>
            <p:nvSpPr>
              <p:cNvPr id="19" name="Google Shape;19;p2"/>
              <p:cNvSpPr/>
              <p:nvPr/>
            </p:nvSpPr>
            <p:spPr>
              <a:xfrm>
                <a:off x="8259418"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8259418" y="3757688"/>
                <a:ext cx="316800" cy="1384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8259418"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8259418"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 name="Google Shape;23;p2"/>
            <p:cNvGrpSpPr/>
            <p:nvPr/>
          </p:nvGrpSpPr>
          <p:grpSpPr>
            <a:xfrm>
              <a:off x="8717625" y="3409675"/>
              <a:ext cx="316800" cy="1732548"/>
              <a:chOff x="8717625" y="3409675"/>
              <a:chExt cx="316800" cy="1732548"/>
            </a:xfrm>
          </p:grpSpPr>
          <p:sp>
            <p:nvSpPr>
              <p:cNvPr id="24" name="Google Shape;24;p2"/>
              <p:cNvSpPr/>
              <p:nvPr/>
            </p:nvSpPr>
            <p:spPr>
              <a:xfrm>
                <a:off x="8717625"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8717625" y="3757688"/>
                <a:ext cx="316800" cy="1384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8717625"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8717625" y="3409675"/>
                <a:ext cx="316800" cy="1732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8717625"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9" name="Google Shape;29;p2"/>
          <p:cNvGrpSpPr/>
          <p:nvPr/>
        </p:nvGrpSpPr>
        <p:grpSpPr>
          <a:xfrm>
            <a:off x="5043503" y="0"/>
            <a:ext cx="3814072" cy="3839102"/>
            <a:chOff x="5043503" y="0"/>
            <a:chExt cx="3814072" cy="3839102"/>
          </a:xfrm>
        </p:grpSpPr>
        <p:sp>
          <p:nvSpPr>
            <p:cNvPr id="30" name="Google Shape;30;p2"/>
            <p:cNvSpPr/>
            <p:nvPr/>
          </p:nvSpPr>
          <p:spPr>
            <a:xfrm>
              <a:off x="8460975" y="1817775"/>
              <a:ext cx="396600" cy="3966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rot="-9830444">
              <a:off x="6469759" y="3480728"/>
              <a:ext cx="320148" cy="320148"/>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 name="Google Shape;32;p2"/>
            <p:cNvGrpSpPr/>
            <p:nvPr/>
          </p:nvGrpSpPr>
          <p:grpSpPr>
            <a:xfrm>
              <a:off x="7647812" y="2704283"/>
              <a:ext cx="635219" cy="635219"/>
              <a:chOff x="6725724" y="2701260"/>
              <a:chExt cx="1208101" cy="1208100"/>
            </a:xfrm>
          </p:grpSpPr>
          <p:sp>
            <p:nvSpPr>
              <p:cNvPr id="33" name="Google Shape;33;p2"/>
              <p:cNvSpPr/>
              <p:nvPr/>
            </p:nvSpPr>
            <p:spPr>
              <a:xfrm rot="5400000">
                <a:off x="6725725" y="2701260"/>
                <a:ext cx="1208100" cy="12081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rot="5400000">
                <a:off x="6725724" y="2701260"/>
                <a:ext cx="1208100" cy="1208100"/>
              </a:xfrm>
              <a:prstGeom prst="pie">
                <a:avLst>
                  <a:gd name="adj1" fmla="val 8244818"/>
                  <a:gd name="adj2" fmla="val 16246175"/>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rot="5400000">
                <a:off x="6954988" y="2930398"/>
                <a:ext cx="749700" cy="7497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2"/>
            <p:cNvSpPr/>
            <p:nvPr/>
          </p:nvSpPr>
          <p:spPr>
            <a:xfrm>
              <a:off x="8460975" y="1817775"/>
              <a:ext cx="396600" cy="396600"/>
            </a:xfrm>
            <a:prstGeom prst="pie">
              <a:avLst>
                <a:gd name="adj1" fmla="val 1937684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 name="Google Shape;37;p2"/>
            <p:cNvGrpSpPr/>
            <p:nvPr/>
          </p:nvGrpSpPr>
          <p:grpSpPr>
            <a:xfrm>
              <a:off x="7952720" y="179238"/>
              <a:ext cx="873165" cy="873003"/>
              <a:chOff x="7754428" y="208725"/>
              <a:chExt cx="541800" cy="541800"/>
            </a:xfrm>
          </p:grpSpPr>
          <p:sp>
            <p:nvSpPr>
              <p:cNvPr id="38" name="Google Shape;38;p2"/>
              <p:cNvSpPr/>
              <p:nvPr/>
            </p:nvSpPr>
            <p:spPr>
              <a:xfrm rot="-8647347">
                <a:off x="7831319" y="285616"/>
                <a:ext cx="388018" cy="388018"/>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rot="-8647347">
                <a:off x="7831319" y="285616"/>
                <a:ext cx="388018" cy="388018"/>
              </a:xfrm>
              <a:prstGeom prst="pie">
                <a:avLst>
                  <a:gd name="adj1" fmla="val 19376841"/>
                  <a:gd name="adj2" fmla="val 12313574"/>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 name="Google Shape;40;p2"/>
            <p:cNvSpPr/>
            <p:nvPr/>
          </p:nvSpPr>
          <p:spPr>
            <a:xfrm>
              <a:off x="5399840" y="356365"/>
              <a:ext cx="2577000" cy="25770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rot="2043858">
              <a:off x="5503813" y="460310"/>
              <a:ext cx="2369480" cy="236948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5399795" y="360281"/>
              <a:ext cx="2577000" cy="2577000"/>
            </a:xfrm>
            <a:prstGeom prst="pie">
              <a:avLst>
                <a:gd name="adj1" fmla="val 8801158"/>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rot="2044777">
              <a:off x="5911449" y="867729"/>
              <a:ext cx="1554223" cy="1554223"/>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5399795" y="356358"/>
              <a:ext cx="2577000" cy="2577000"/>
            </a:xfrm>
            <a:prstGeom prst="pie">
              <a:avLst>
                <a:gd name="adj1" fmla="val 1255410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rot="-9830444">
              <a:off x="6469759" y="3480727"/>
              <a:ext cx="320148" cy="320148"/>
            </a:xfrm>
            <a:prstGeom prst="pie">
              <a:avLst>
                <a:gd name="adj1" fmla="val 1937684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 name="Google Shape;46;p2"/>
          <p:cNvSpPr txBox="1">
            <a:spLocks noGrp="1"/>
          </p:cNvSpPr>
          <p:nvPr>
            <p:ph type="ctrTitle"/>
          </p:nvPr>
        </p:nvSpPr>
        <p:spPr>
          <a:xfrm>
            <a:off x="824000" y="1613813"/>
            <a:ext cx="4255500" cy="18729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47" name="Google Shape;47;p2"/>
          <p:cNvSpPr txBox="1">
            <a:spLocks noGrp="1"/>
          </p:cNvSpPr>
          <p:nvPr>
            <p:ph type="subTitle" idx="1"/>
          </p:nvPr>
        </p:nvSpPr>
        <p:spPr>
          <a:xfrm>
            <a:off x="824000" y="3596300"/>
            <a:ext cx="4255500" cy="695400"/>
          </a:xfrm>
          <a:prstGeom prst="rect">
            <a:avLst/>
          </a:prstGeom>
        </p:spPr>
        <p:txBody>
          <a:bodyPr spcFirstLastPara="1" wrap="square" lIns="91425" tIns="91425" rIns="91425" bIns="91425" anchor="t" anchorCtr="0"/>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48" name="Google Shape;48;p2"/>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9"/>
        <p:cNvGrpSpPr/>
        <p:nvPr/>
      </p:nvGrpSpPr>
      <p:grpSpPr>
        <a:xfrm>
          <a:off x="0" y="0"/>
          <a:ext cx="0" cy="0"/>
          <a:chOff x="0" y="0"/>
          <a:chExt cx="0" cy="0"/>
        </a:xfrm>
      </p:grpSpPr>
      <p:grpSp>
        <p:nvGrpSpPr>
          <p:cNvPr id="50" name="Google Shape;50;p3"/>
          <p:cNvGrpSpPr/>
          <p:nvPr/>
        </p:nvGrpSpPr>
        <p:grpSpPr>
          <a:xfrm>
            <a:off x="146769" y="3406"/>
            <a:ext cx="1233215" cy="1384535"/>
            <a:chOff x="146769" y="3406"/>
            <a:chExt cx="1233215" cy="1384535"/>
          </a:xfrm>
        </p:grpSpPr>
        <p:grpSp>
          <p:nvGrpSpPr>
            <p:cNvPr id="51" name="Google Shape;51;p3"/>
            <p:cNvGrpSpPr/>
            <p:nvPr/>
          </p:nvGrpSpPr>
          <p:grpSpPr>
            <a:xfrm>
              <a:off x="1063183" y="3406"/>
              <a:ext cx="316800" cy="688513"/>
              <a:chOff x="1063183" y="3406"/>
              <a:chExt cx="316800" cy="688513"/>
            </a:xfrm>
          </p:grpSpPr>
          <p:sp>
            <p:nvSpPr>
              <p:cNvPr id="52" name="Google Shape;52;p3"/>
              <p:cNvSpPr/>
              <p:nvPr/>
            </p:nvSpPr>
            <p:spPr>
              <a:xfrm rot="10800000">
                <a:off x="1063183"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3"/>
              <p:cNvSpPr/>
              <p:nvPr/>
            </p:nvSpPr>
            <p:spPr>
              <a:xfrm rot="10800000">
                <a:off x="1063183"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 name="Google Shape;54;p3"/>
            <p:cNvGrpSpPr/>
            <p:nvPr/>
          </p:nvGrpSpPr>
          <p:grpSpPr>
            <a:xfrm>
              <a:off x="604976" y="3406"/>
              <a:ext cx="316800" cy="1036524"/>
              <a:chOff x="604976" y="3406"/>
              <a:chExt cx="316800" cy="1036524"/>
            </a:xfrm>
          </p:grpSpPr>
          <p:sp>
            <p:nvSpPr>
              <p:cNvPr id="55" name="Google Shape;55;p3"/>
              <p:cNvSpPr/>
              <p:nvPr/>
            </p:nvSpPr>
            <p:spPr>
              <a:xfrm rot="10800000">
                <a:off x="604976"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rot="10800000">
                <a:off x="604976" y="3430"/>
                <a:ext cx="316800" cy="1036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rot="10800000">
                <a:off x="604976"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 name="Google Shape;58;p3"/>
            <p:cNvGrpSpPr/>
            <p:nvPr/>
          </p:nvGrpSpPr>
          <p:grpSpPr>
            <a:xfrm>
              <a:off x="146769" y="3406"/>
              <a:ext cx="316800" cy="1384535"/>
              <a:chOff x="146769" y="3406"/>
              <a:chExt cx="316800" cy="1384535"/>
            </a:xfrm>
          </p:grpSpPr>
          <p:sp>
            <p:nvSpPr>
              <p:cNvPr id="59" name="Google Shape;59;p3"/>
              <p:cNvSpPr/>
              <p:nvPr/>
            </p:nvSpPr>
            <p:spPr>
              <a:xfrm rot="10800000">
                <a:off x="146769"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3"/>
              <p:cNvSpPr/>
              <p:nvPr/>
            </p:nvSpPr>
            <p:spPr>
              <a:xfrm rot="10800000">
                <a:off x="146769" y="3441"/>
                <a:ext cx="316800" cy="1384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rot="10800000">
                <a:off x="146769" y="3430"/>
                <a:ext cx="316800" cy="1036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rot="10800000">
                <a:off x="146769"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3" name="Google Shape;63;p3"/>
          <p:cNvGrpSpPr/>
          <p:nvPr/>
        </p:nvGrpSpPr>
        <p:grpSpPr>
          <a:xfrm>
            <a:off x="6775084" y="2904008"/>
            <a:ext cx="2186148" cy="2239500"/>
            <a:chOff x="6775084" y="2904008"/>
            <a:chExt cx="2186148" cy="2239500"/>
          </a:xfrm>
        </p:grpSpPr>
        <p:grpSp>
          <p:nvGrpSpPr>
            <p:cNvPr id="64" name="Google Shape;64;p3"/>
            <p:cNvGrpSpPr/>
            <p:nvPr/>
          </p:nvGrpSpPr>
          <p:grpSpPr>
            <a:xfrm>
              <a:off x="6775084" y="4253708"/>
              <a:ext cx="409500" cy="889800"/>
              <a:chOff x="6775084" y="4253708"/>
              <a:chExt cx="409500" cy="889800"/>
            </a:xfrm>
          </p:grpSpPr>
          <p:sp>
            <p:nvSpPr>
              <p:cNvPr id="65" name="Google Shape;65;p3"/>
              <p:cNvSpPr/>
              <p:nvPr/>
            </p:nvSpPr>
            <p:spPr>
              <a:xfrm>
                <a:off x="6775084"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6775084"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 name="Google Shape;67;p3"/>
            <p:cNvGrpSpPr/>
            <p:nvPr/>
          </p:nvGrpSpPr>
          <p:grpSpPr>
            <a:xfrm>
              <a:off x="7367299" y="3804008"/>
              <a:ext cx="409500" cy="1339500"/>
              <a:chOff x="7367299" y="3804008"/>
              <a:chExt cx="409500" cy="1339500"/>
            </a:xfrm>
          </p:grpSpPr>
          <p:sp>
            <p:nvSpPr>
              <p:cNvPr id="68" name="Google Shape;68;p3"/>
              <p:cNvSpPr/>
              <p:nvPr/>
            </p:nvSpPr>
            <p:spPr>
              <a:xfrm>
                <a:off x="7367299"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3"/>
              <p:cNvSpPr/>
              <p:nvPr/>
            </p:nvSpPr>
            <p:spPr>
              <a:xfrm>
                <a:off x="7367299"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3"/>
              <p:cNvSpPr/>
              <p:nvPr/>
            </p:nvSpPr>
            <p:spPr>
              <a:xfrm>
                <a:off x="7367299"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 name="Google Shape;71;p3"/>
            <p:cNvGrpSpPr/>
            <p:nvPr/>
          </p:nvGrpSpPr>
          <p:grpSpPr>
            <a:xfrm>
              <a:off x="7959516" y="3354008"/>
              <a:ext cx="409500" cy="1789500"/>
              <a:chOff x="7959516" y="3354008"/>
              <a:chExt cx="409500" cy="1789500"/>
            </a:xfrm>
          </p:grpSpPr>
          <p:sp>
            <p:nvSpPr>
              <p:cNvPr id="72" name="Google Shape;72;p3"/>
              <p:cNvSpPr/>
              <p:nvPr/>
            </p:nvSpPr>
            <p:spPr>
              <a:xfrm>
                <a:off x="7959516"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7959516" y="3354008"/>
                <a:ext cx="409500" cy="178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7959516"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7959516"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 name="Google Shape;76;p3"/>
            <p:cNvGrpSpPr/>
            <p:nvPr/>
          </p:nvGrpSpPr>
          <p:grpSpPr>
            <a:xfrm>
              <a:off x="8551731" y="2904008"/>
              <a:ext cx="409500" cy="2239500"/>
              <a:chOff x="8551731" y="2904008"/>
              <a:chExt cx="409500" cy="2239500"/>
            </a:xfrm>
          </p:grpSpPr>
          <p:sp>
            <p:nvSpPr>
              <p:cNvPr id="77" name="Google Shape;77;p3"/>
              <p:cNvSpPr/>
              <p:nvPr/>
            </p:nvSpPr>
            <p:spPr>
              <a:xfrm>
                <a:off x="8551731"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3"/>
              <p:cNvSpPr/>
              <p:nvPr/>
            </p:nvSpPr>
            <p:spPr>
              <a:xfrm>
                <a:off x="8551731" y="3354008"/>
                <a:ext cx="409500" cy="178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a:off x="8551731"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a:off x="8551731" y="2904008"/>
                <a:ext cx="409500" cy="22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8551731"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2" name="Google Shape;82;p3"/>
          <p:cNvSpPr txBox="1">
            <a:spLocks noGrp="1"/>
          </p:cNvSpPr>
          <p:nvPr>
            <p:ph type="title"/>
          </p:nvPr>
        </p:nvSpPr>
        <p:spPr>
          <a:xfrm>
            <a:off x="824000" y="1613825"/>
            <a:ext cx="5857800" cy="18729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83" name="Google Shape;83;p3"/>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4"/>
        <p:cNvGrpSpPr/>
        <p:nvPr/>
      </p:nvGrpSpPr>
      <p:grpSpPr>
        <a:xfrm>
          <a:off x="0" y="0"/>
          <a:ext cx="0" cy="0"/>
          <a:chOff x="0" y="0"/>
          <a:chExt cx="0" cy="0"/>
        </a:xfrm>
      </p:grpSpPr>
      <p:grpSp>
        <p:nvGrpSpPr>
          <p:cNvPr id="85" name="Google Shape;85;p4"/>
          <p:cNvGrpSpPr/>
          <p:nvPr/>
        </p:nvGrpSpPr>
        <p:grpSpPr>
          <a:xfrm>
            <a:off x="625966" y="299376"/>
            <a:ext cx="999312" cy="999312"/>
            <a:chOff x="348199" y="179450"/>
            <a:chExt cx="1116300" cy="1116300"/>
          </a:xfrm>
        </p:grpSpPr>
        <p:sp>
          <p:nvSpPr>
            <p:cNvPr id="86" name="Google Shape;86;p4"/>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4"/>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 name="Google Shape;88;p4"/>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9" name="Google Shape;89;p4"/>
          <p:cNvSpPr txBox="1">
            <a:spLocks noGrp="1"/>
          </p:cNvSpPr>
          <p:nvPr>
            <p:ph type="body" idx="1"/>
          </p:nvPr>
        </p:nvSpPr>
        <p:spPr>
          <a:xfrm>
            <a:off x="1303800" y="1990050"/>
            <a:ext cx="7030500" cy="25416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0" name="Google Shape;90;p4"/>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91"/>
        <p:cNvGrpSpPr/>
        <p:nvPr/>
      </p:nvGrpSpPr>
      <p:grpSpPr>
        <a:xfrm>
          <a:off x="0" y="0"/>
          <a:ext cx="0" cy="0"/>
          <a:chOff x="0" y="0"/>
          <a:chExt cx="0" cy="0"/>
        </a:xfrm>
      </p:grpSpPr>
      <p:grpSp>
        <p:nvGrpSpPr>
          <p:cNvPr id="92" name="Google Shape;92;p5"/>
          <p:cNvGrpSpPr/>
          <p:nvPr/>
        </p:nvGrpSpPr>
        <p:grpSpPr>
          <a:xfrm>
            <a:off x="625966" y="299376"/>
            <a:ext cx="999312" cy="999312"/>
            <a:chOff x="348199" y="179450"/>
            <a:chExt cx="1116300" cy="1116300"/>
          </a:xfrm>
        </p:grpSpPr>
        <p:sp>
          <p:nvSpPr>
            <p:cNvPr id="93" name="Google Shape;93;p5"/>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5"/>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5"/>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6" name="Google Shape;96;p5"/>
          <p:cNvSpPr txBox="1">
            <a:spLocks noGrp="1"/>
          </p:cNvSpPr>
          <p:nvPr>
            <p:ph type="body" idx="1"/>
          </p:nvPr>
        </p:nvSpPr>
        <p:spPr>
          <a:xfrm>
            <a:off x="1303800" y="1990050"/>
            <a:ext cx="3430500" cy="25416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7" name="Google Shape;97;p5"/>
          <p:cNvSpPr txBox="1">
            <a:spLocks noGrp="1"/>
          </p:cNvSpPr>
          <p:nvPr>
            <p:ph type="body" idx="2"/>
          </p:nvPr>
        </p:nvSpPr>
        <p:spPr>
          <a:xfrm>
            <a:off x="4903650" y="1990050"/>
            <a:ext cx="3430500" cy="25416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8" name="Google Shape;98;p5"/>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9"/>
        <p:cNvGrpSpPr/>
        <p:nvPr/>
      </p:nvGrpSpPr>
      <p:grpSpPr>
        <a:xfrm>
          <a:off x="0" y="0"/>
          <a:ext cx="0" cy="0"/>
          <a:chOff x="0" y="0"/>
          <a:chExt cx="0" cy="0"/>
        </a:xfrm>
      </p:grpSpPr>
      <p:grpSp>
        <p:nvGrpSpPr>
          <p:cNvPr id="100" name="Google Shape;100;p6"/>
          <p:cNvGrpSpPr/>
          <p:nvPr/>
        </p:nvGrpSpPr>
        <p:grpSpPr>
          <a:xfrm>
            <a:off x="625966" y="299376"/>
            <a:ext cx="999312" cy="999312"/>
            <a:chOff x="348199" y="179450"/>
            <a:chExt cx="1116300" cy="1116300"/>
          </a:xfrm>
        </p:grpSpPr>
        <p:sp>
          <p:nvSpPr>
            <p:cNvPr id="101" name="Google Shape;101;p6"/>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6"/>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 name="Google Shape;103;p6"/>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04" name="Google Shape;104;p6"/>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05"/>
        <p:cNvGrpSpPr/>
        <p:nvPr/>
      </p:nvGrpSpPr>
      <p:grpSpPr>
        <a:xfrm>
          <a:off x="0" y="0"/>
          <a:ext cx="0" cy="0"/>
          <a:chOff x="0" y="0"/>
          <a:chExt cx="0" cy="0"/>
        </a:xfrm>
      </p:grpSpPr>
      <p:grpSp>
        <p:nvGrpSpPr>
          <p:cNvPr id="106" name="Google Shape;106;p7"/>
          <p:cNvGrpSpPr/>
          <p:nvPr/>
        </p:nvGrpSpPr>
        <p:grpSpPr>
          <a:xfrm>
            <a:off x="625966" y="299376"/>
            <a:ext cx="999312" cy="999312"/>
            <a:chOff x="348199" y="179450"/>
            <a:chExt cx="1116300" cy="1116300"/>
          </a:xfrm>
        </p:grpSpPr>
        <p:sp>
          <p:nvSpPr>
            <p:cNvPr id="107" name="Google Shape;107;p7"/>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7"/>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9" name="Google Shape;109;p7"/>
          <p:cNvSpPr txBox="1">
            <a:spLocks noGrp="1"/>
          </p:cNvSpPr>
          <p:nvPr>
            <p:ph type="title"/>
          </p:nvPr>
        </p:nvSpPr>
        <p:spPr>
          <a:xfrm>
            <a:off x="1303800" y="598575"/>
            <a:ext cx="3312000" cy="15900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0" name="Google Shape;110;p7"/>
          <p:cNvSpPr txBox="1">
            <a:spLocks noGrp="1"/>
          </p:cNvSpPr>
          <p:nvPr>
            <p:ph type="body" idx="1"/>
          </p:nvPr>
        </p:nvSpPr>
        <p:spPr>
          <a:xfrm>
            <a:off x="1303800" y="2309675"/>
            <a:ext cx="3312000" cy="22218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11" name="Google Shape;111;p7"/>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12"/>
        <p:cNvGrpSpPr/>
        <p:nvPr/>
      </p:nvGrpSpPr>
      <p:grpSpPr>
        <a:xfrm>
          <a:off x="0" y="0"/>
          <a:ext cx="0" cy="0"/>
          <a:chOff x="0" y="0"/>
          <a:chExt cx="0" cy="0"/>
        </a:xfrm>
      </p:grpSpPr>
      <p:grpSp>
        <p:nvGrpSpPr>
          <p:cNvPr id="113" name="Google Shape;113;p8"/>
          <p:cNvGrpSpPr/>
          <p:nvPr/>
        </p:nvGrpSpPr>
        <p:grpSpPr>
          <a:xfrm>
            <a:off x="6866714" y="1306"/>
            <a:ext cx="2267451" cy="2601690"/>
            <a:chOff x="6790514" y="1306"/>
            <a:chExt cx="2267451" cy="2601690"/>
          </a:xfrm>
        </p:grpSpPr>
        <p:grpSp>
          <p:nvGrpSpPr>
            <p:cNvPr id="114" name="Google Shape;114;p8"/>
            <p:cNvGrpSpPr/>
            <p:nvPr/>
          </p:nvGrpSpPr>
          <p:grpSpPr>
            <a:xfrm>
              <a:off x="7067465" y="1306"/>
              <a:ext cx="1990500" cy="1990200"/>
              <a:chOff x="7067465" y="1306"/>
              <a:chExt cx="1990500" cy="1990200"/>
            </a:xfrm>
          </p:grpSpPr>
          <p:sp>
            <p:nvSpPr>
              <p:cNvPr id="115" name="Google Shape;115;p8"/>
              <p:cNvSpPr/>
              <p:nvPr/>
            </p:nvSpPr>
            <p:spPr>
              <a:xfrm rot="-8648551">
                <a:off x="7594313" y="527721"/>
                <a:ext cx="937226" cy="937226"/>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8"/>
              <p:cNvSpPr/>
              <p:nvPr/>
            </p:nvSpPr>
            <p:spPr>
              <a:xfrm rot="-8648551">
                <a:off x="7594313" y="527721"/>
                <a:ext cx="937226" cy="937226"/>
              </a:xfrm>
              <a:prstGeom prst="pie">
                <a:avLst>
                  <a:gd name="adj1" fmla="val 19376841"/>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8"/>
              <p:cNvSpPr/>
              <p:nvPr/>
            </p:nvSpPr>
            <p:spPr>
              <a:xfrm rot="-8649154">
                <a:off x="7349891" y="283705"/>
                <a:ext cx="1425647" cy="14254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 name="Google Shape;118;p8"/>
            <p:cNvGrpSpPr/>
            <p:nvPr/>
          </p:nvGrpSpPr>
          <p:grpSpPr>
            <a:xfrm>
              <a:off x="8207126" y="1807996"/>
              <a:ext cx="795000" cy="795000"/>
              <a:chOff x="8207126" y="1807996"/>
              <a:chExt cx="795000" cy="795000"/>
            </a:xfrm>
          </p:grpSpPr>
          <p:sp>
            <p:nvSpPr>
              <p:cNvPr id="119" name="Google Shape;119;p8"/>
              <p:cNvSpPr/>
              <p:nvPr/>
            </p:nvSpPr>
            <p:spPr>
              <a:xfrm rot="2152054">
                <a:off x="8319942" y="1920813"/>
                <a:ext cx="569367" cy="569367"/>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8"/>
              <p:cNvSpPr/>
              <p:nvPr/>
            </p:nvSpPr>
            <p:spPr>
              <a:xfrm rot="2150259">
                <a:off x="8408218" y="2008610"/>
                <a:ext cx="393004" cy="3930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8"/>
              <p:cNvSpPr/>
              <p:nvPr/>
            </p:nvSpPr>
            <p:spPr>
              <a:xfrm rot="2150259">
                <a:off x="8408218" y="2008610"/>
                <a:ext cx="393004" cy="393004"/>
              </a:xfrm>
              <a:prstGeom prst="pie">
                <a:avLst>
                  <a:gd name="adj1" fmla="val 5699893"/>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 name="Google Shape;122;p8"/>
            <p:cNvGrpSpPr/>
            <p:nvPr/>
          </p:nvGrpSpPr>
          <p:grpSpPr>
            <a:xfrm>
              <a:off x="6790514" y="118857"/>
              <a:ext cx="548700" cy="548700"/>
              <a:chOff x="6790514" y="118857"/>
              <a:chExt cx="548700" cy="548700"/>
            </a:xfrm>
          </p:grpSpPr>
          <p:sp>
            <p:nvSpPr>
              <p:cNvPr id="123" name="Google Shape;123;p8"/>
              <p:cNvSpPr/>
              <p:nvPr/>
            </p:nvSpPr>
            <p:spPr>
              <a:xfrm rot="2150259">
                <a:off x="6868362" y="196705"/>
                <a:ext cx="393004" cy="3930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8"/>
              <p:cNvSpPr/>
              <p:nvPr/>
            </p:nvSpPr>
            <p:spPr>
              <a:xfrm rot="2150259">
                <a:off x="6868362" y="196705"/>
                <a:ext cx="393004" cy="393004"/>
              </a:xfrm>
              <a:prstGeom prst="pie">
                <a:avLst>
                  <a:gd name="adj1" fmla="val 5699893"/>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5" name="Google Shape;125;p8"/>
          <p:cNvSpPr txBox="1">
            <a:spLocks noGrp="1"/>
          </p:cNvSpPr>
          <p:nvPr>
            <p:ph type="title"/>
          </p:nvPr>
        </p:nvSpPr>
        <p:spPr>
          <a:xfrm>
            <a:off x="824000" y="763600"/>
            <a:ext cx="5857800" cy="35733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126" name="Google Shape;126;p8"/>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7"/>
        <p:cNvGrpSpPr/>
        <p:nvPr/>
      </p:nvGrpSpPr>
      <p:grpSpPr>
        <a:xfrm>
          <a:off x="0" y="0"/>
          <a:ext cx="0" cy="0"/>
          <a:chOff x="0" y="0"/>
          <a:chExt cx="0" cy="0"/>
        </a:xfrm>
      </p:grpSpPr>
      <p:grpSp>
        <p:nvGrpSpPr>
          <p:cNvPr id="128" name="Google Shape;128;p9"/>
          <p:cNvGrpSpPr/>
          <p:nvPr/>
        </p:nvGrpSpPr>
        <p:grpSpPr>
          <a:xfrm>
            <a:off x="625966" y="299376"/>
            <a:ext cx="999312" cy="999312"/>
            <a:chOff x="348199" y="179450"/>
            <a:chExt cx="1116300" cy="1116300"/>
          </a:xfrm>
        </p:grpSpPr>
        <p:sp>
          <p:nvSpPr>
            <p:cNvPr id="129" name="Google Shape;129;p9"/>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9"/>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1" name="Google Shape;131;p9"/>
          <p:cNvSpPr txBox="1">
            <a:spLocks noGrp="1"/>
          </p:cNvSpPr>
          <p:nvPr>
            <p:ph type="title"/>
          </p:nvPr>
        </p:nvSpPr>
        <p:spPr>
          <a:xfrm>
            <a:off x="1303800" y="598575"/>
            <a:ext cx="3430500" cy="19902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32" name="Google Shape;132;p9"/>
          <p:cNvSpPr txBox="1">
            <a:spLocks noGrp="1"/>
          </p:cNvSpPr>
          <p:nvPr>
            <p:ph type="subTitle" idx="1"/>
          </p:nvPr>
        </p:nvSpPr>
        <p:spPr>
          <a:xfrm>
            <a:off x="1303800" y="2743203"/>
            <a:ext cx="3430500" cy="7260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33" name="Google Shape;133;p9"/>
          <p:cNvSpPr txBox="1">
            <a:spLocks noGrp="1"/>
          </p:cNvSpPr>
          <p:nvPr>
            <p:ph type="body" idx="2"/>
          </p:nvPr>
        </p:nvSpPr>
        <p:spPr>
          <a:xfrm>
            <a:off x="4903700" y="661000"/>
            <a:ext cx="3430500" cy="38706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34" name="Google Shape;134;p9"/>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5"/>
        <p:cNvGrpSpPr/>
        <p:nvPr/>
      </p:nvGrpSpPr>
      <p:grpSpPr>
        <a:xfrm>
          <a:off x="0" y="0"/>
          <a:ext cx="0" cy="0"/>
          <a:chOff x="0" y="0"/>
          <a:chExt cx="0" cy="0"/>
        </a:xfrm>
      </p:grpSpPr>
      <p:grpSp>
        <p:nvGrpSpPr>
          <p:cNvPr id="136" name="Google Shape;136;p10"/>
          <p:cNvGrpSpPr/>
          <p:nvPr/>
        </p:nvGrpSpPr>
        <p:grpSpPr>
          <a:xfrm>
            <a:off x="713373" y="3847119"/>
            <a:ext cx="825392" cy="825392"/>
            <a:chOff x="348199" y="179450"/>
            <a:chExt cx="1116300" cy="1116300"/>
          </a:xfrm>
        </p:grpSpPr>
        <p:sp>
          <p:nvSpPr>
            <p:cNvPr id="137" name="Google Shape;137;p10"/>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0"/>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9" name="Google Shape;139;p10"/>
          <p:cNvSpPr txBox="1">
            <a:spLocks noGrp="1"/>
          </p:cNvSpPr>
          <p:nvPr>
            <p:ph type="body" idx="1"/>
          </p:nvPr>
        </p:nvSpPr>
        <p:spPr>
          <a:xfrm>
            <a:off x="1303800" y="4138975"/>
            <a:ext cx="5843100" cy="534900"/>
          </a:xfrm>
          <a:prstGeom prst="rect">
            <a:avLst/>
          </a:prstGeom>
        </p:spPr>
        <p:txBody>
          <a:bodyPr spcFirstLastPara="1" wrap="square" lIns="91425" tIns="91425" rIns="91425" bIns="91425" anchor="t" anchorCtr="0"/>
          <a:lstStyle>
            <a:lvl1pPr marL="457200" lvl="0" indent="-228600">
              <a:lnSpc>
                <a:spcPct val="100000"/>
              </a:lnSpc>
              <a:spcBef>
                <a:spcPts val="0"/>
              </a:spcBef>
              <a:spcAft>
                <a:spcPts val="0"/>
              </a:spcAft>
              <a:buSzPts val="1300"/>
              <a:buNone/>
              <a:defRPr/>
            </a:lvl1pPr>
          </a:lstStyle>
          <a:p>
            <a:endParaRPr/>
          </a:p>
        </p:txBody>
      </p:sp>
      <p:sp>
        <p:nvSpPr>
          <p:cNvPr id="140" name="Google Shape;140;p10"/>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41"/>
        <p:cNvGrpSpPr/>
        <p:nvPr/>
      </p:nvGrpSpPr>
      <p:grpSpPr>
        <a:xfrm>
          <a:off x="0" y="0"/>
          <a:ext cx="0" cy="0"/>
          <a:chOff x="0" y="0"/>
          <a:chExt cx="0" cy="0"/>
        </a:xfrm>
      </p:grpSpPr>
      <p:grpSp>
        <p:nvGrpSpPr>
          <p:cNvPr id="142" name="Google Shape;142;p11"/>
          <p:cNvGrpSpPr/>
          <p:nvPr/>
        </p:nvGrpSpPr>
        <p:grpSpPr>
          <a:xfrm>
            <a:off x="52" y="4099200"/>
            <a:ext cx="9144036" cy="1044300"/>
            <a:chOff x="52" y="4099200"/>
            <a:chExt cx="9144036" cy="1044300"/>
          </a:xfrm>
        </p:grpSpPr>
        <p:grpSp>
          <p:nvGrpSpPr>
            <p:cNvPr id="143" name="Google Shape;143;p11"/>
            <p:cNvGrpSpPr/>
            <p:nvPr/>
          </p:nvGrpSpPr>
          <p:grpSpPr>
            <a:xfrm>
              <a:off x="52" y="4309200"/>
              <a:ext cx="231622" cy="834300"/>
              <a:chOff x="2688737" y="4301380"/>
              <a:chExt cx="231900" cy="834300"/>
            </a:xfrm>
          </p:grpSpPr>
          <p:sp>
            <p:nvSpPr>
              <p:cNvPr id="144" name="Google Shape;144;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 name="Google Shape;148;p11"/>
            <p:cNvGrpSpPr/>
            <p:nvPr/>
          </p:nvGrpSpPr>
          <p:grpSpPr>
            <a:xfrm>
              <a:off x="371406" y="4099200"/>
              <a:ext cx="231622" cy="1044300"/>
              <a:chOff x="2688737" y="4091380"/>
              <a:chExt cx="231900" cy="1044300"/>
            </a:xfrm>
          </p:grpSpPr>
          <p:sp>
            <p:nvSpPr>
              <p:cNvPr id="149" name="Google Shape;149;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1"/>
              <p:cNvSpPr/>
              <p:nvPr/>
            </p:nvSpPr>
            <p:spPr>
              <a:xfrm flipH="1">
                <a:off x="2688737" y="4091380"/>
                <a:ext cx="2319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 name="Google Shape;154;p11"/>
            <p:cNvGrpSpPr/>
            <p:nvPr/>
          </p:nvGrpSpPr>
          <p:grpSpPr>
            <a:xfrm>
              <a:off x="742761" y="4309200"/>
              <a:ext cx="231622" cy="834300"/>
              <a:chOff x="2688737" y="4301380"/>
              <a:chExt cx="231900" cy="834300"/>
            </a:xfrm>
          </p:grpSpPr>
          <p:sp>
            <p:nvSpPr>
              <p:cNvPr id="155" name="Google Shape;155;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 name="Google Shape;159;p11"/>
            <p:cNvGrpSpPr/>
            <p:nvPr/>
          </p:nvGrpSpPr>
          <p:grpSpPr>
            <a:xfrm>
              <a:off x="1114115" y="4518900"/>
              <a:ext cx="231622" cy="624600"/>
              <a:chOff x="2688737" y="4511080"/>
              <a:chExt cx="231900" cy="624600"/>
            </a:xfrm>
          </p:grpSpPr>
          <p:sp>
            <p:nvSpPr>
              <p:cNvPr id="160" name="Google Shape;160;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 name="Google Shape;163;p11"/>
            <p:cNvGrpSpPr/>
            <p:nvPr/>
          </p:nvGrpSpPr>
          <p:grpSpPr>
            <a:xfrm>
              <a:off x="1856753" y="4099200"/>
              <a:ext cx="231600" cy="1044300"/>
              <a:chOff x="1856753" y="4099200"/>
              <a:chExt cx="231600" cy="1044300"/>
            </a:xfrm>
          </p:grpSpPr>
          <p:sp>
            <p:nvSpPr>
              <p:cNvPr id="164" name="Google Shape;164;p11"/>
              <p:cNvSpPr/>
              <p:nvPr/>
            </p:nvSpPr>
            <p:spPr>
              <a:xfrm flipH="1">
                <a:off x="185675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1"/>
              <p:cNvSpPr/>
              <p:nvPr/>
            </p:nvSpPr>
            <p:spPr>
              <a:xfrm flipH="1">
                <a:off x="1856753"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11"/>
              <p:cNvSpPr/>
              <p:nvPr/>
            </p:nvSpPr>
            <p:spPr>
              <a:xfrm flipH="1">
                <a:off x="185675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1"/>
              <p:cNvSpPr/>
              <p:nvPr/>
            </p:nvSpPr>
            <p:spPr>
              <a:xfrm flipH="1">
                <a:off x="1856753"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1"/>
              <p:cNvSpPr/>
              <p:nvPr/>
            </p:nvSpPr>
            <p:spPr>
              <a:xfrm flipH="1">
                <a:off x="185675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9" name="Google Shape;169;p11"/>
            <p:cNvGrpSpPr/>
            <p:nvPr/>
          </p:nvGrpSpPr>
          <p:grpSpPr>
            <a:xfrm>
              <a:off x="2228107" y="4309200"/>
              <a:ext cx="231600" cy="834300"/>
              <a:chOff x="2228107" y="4309200"/>
              <a:chExt cx="231600" cy="834300"/>
            </a:xfrm>
          </p:grpSpPr>
          <p:sp>
            <p:nvSpPr>
              <p:cNvPr id="170" name="Google Shape;170;p11"/>
              <p:cNvSpPr/>
              <p:nvPr/>
            </p:nvSpPr>
            <p:spPr>
              <a:xfrm flipH="1">
                <a:off x="2228107"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1"/>
              <p:cNvSpPr/>
              <p:nvPr/>
            </p:nvSpPr>
            <p:spPr>
              <a:xfrm flipH="1">
                <a:off x="2228107"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1"/>
              <p:cNvSpPr/>
              <p:nvPr/>
            </p:nvSpPr>
            <p:spPr>
              <a:xfrm flipH="1">
                <a:off x="2228107"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1"/>
              <p:cNvSpPr/>
              <p:nvPr/>
            </p:nvSpPr>
            <p:spPr>
              <a:xfrm flipH="1">
                <a:off x="2228107"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4" name="Google Shape;174;p11"/>
            <p:cNvGrpSpPr/>
            <p:nvPr/>
          </p:nvGrpSpPr>
          <p:grpSpPr>
            <a:xfrm>
              <a:off x="2599462" y="4518900"/>
              <a:ext cx="231600" cy="624600"/>
              <a:chOff x="2599462" y="4518900"/>
              <a:chExt cx="231600" cy="624600"/>
            </a:xfrm>
          </p:grpSpPr>
          <p:sp>
            <p:nvSpPr>
              <p:cNvPr id="175" name="Google Shape;175;p11"/>
              <p:cNvSpPr/>
              <p:nvPr/>
            </p:nvSpPr>
            <p:spPr>
              <a:xfrm flipH="1">
                <a:off x="2599462"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1"/>
              <p:cNvSpPr/>
              <p:nvPr/>
            </p:nvSpPr>
            <p:spPr>
              <a:xfrm flipH="1">
                <a:off x="2599462"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1"/>
              <p:cNvSpPr/>
              <p:nvPr/>
            </p:nvSpPr>
            <p:spPr>
              <a:xfrm flipH="1">
                <a:off x="2599462"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8" name="Google Shape;178;p11"/>
            <p:cNvGrpSpPr/>
            <p:nvPr/>
          </p:nvGrpSpPr>
          <p:grpSpPr>
            <a:xfrm>
              <a:off x="3342171" y="4099200"/>
              <a:ext cx="231600" cy="1044300"/>
              <a:chOff x="3342171" y="4099200"/>
              <a:chExt cx="231600" cy="1044300"/>
            </a:xfrm>
          </p:grpSpPr>
          <p:sp>
            <p:nvSpPr>
              <p:cNvPr id="179" name="Google Shape;179;p11"/>
              <p:cNvSpPr/>
              <p:nvPr/>
            </p:nvSpPr>
            <p:spPr>
              <a:xfrm flipH="1">
                <a:off x="3342171"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1"/>
              <p:cNvSpPr/>
              <p:nvPr/>
            </p:nvSpPr>
            <p:spPr>
              <a:xfrm flipH="1">
                <a:off x="3342171"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1"/>
              <p:cNvSpPr/>
              <p:nvPr/>
            </p:nvSpPr>
            <p:spPr>
              <a:xfrm flipH="1">
                <a:off x="3342171"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1"/>
              <p:cNvSpPr/>
              <p:nvPr/>
            </p:nvSpPr>
            <p:spPr>
              <a:xfrm flipH="1">
                <a:off x="3342171"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1"/>
              <p:cNvSpPr/>
              <p:nvPr/>
            </p:nvSpPr>
            <p:spPr>
              <a:xfrm flipH="1">
                <a:off x="3342171"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4" name="Google Shape;184;p11"/>
            <p:cNvGrpSpPr/>
            <p:nvPr/>
          </p:nvGrpSpPr>
          <p:grpSpPr>
            <a:xfrm>
              <a:off x="3713525" y="4309200"/>
              <a:ext cx="231600" cy="834300"/>
              <a:chOff x="3713525" y="4309200"/>
              <a:chExt cx="231600" cy="834300"/>
            </a:xfrm>
          </p:grpSpPr>
          <p:sp>
            <p:nvSpPr>
              <p:cNvPr id="185" name="Google Shape;185;p11"/>
              <p:cNvSpPr/>
              <p:nvPr/>
            </p:nvSpPr>
            <p:spPr>
              <a:xfrm flipH="1">
                <a:off x="3713525"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1"/>
              <p:cNvSpPr/>
              <p:nvPr/>
            </p:nvSpPr>
            <p:spPr>
              <a:xfrm flipH="1">
                <a:off x="3713525"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1"/>
              <p:cNvSpPr/>
              <p:nvPr/>
            </p:nvSpPr>
            <p:spPr>
              <a:xfrm flipH="1">
                <a:off x="3713525"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1"/>
              <p:cNvSpPr/>
              <p:nvPr/>
            </p:nvSpPr>
            <p:spPr>
              <a:xfrm flipH="1">
                <a:off x="3713525"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9" name="Google Shape;189;p11"/>
            <p:cNvGrpSpPr/>
            <p:nvPr/>
          </p:nvGrpSpPr>
          <p:grpSpPr>
            <a:xfrm>
              <a:off x="1485398" y="4309200"/>
              <a:ext cx="231600" cy="834300"/>
              <a:chOff x="1485398" y="4309200"/>
              <a:chExt cx="231600" cy="834300"/>
            </a:xfrm>
          </p:grpSpPr>
          <p:sp>
            <p:nvSpPr>
              <p:cNvPr id="190" name="Google Shape;190;p11"/>
              <p:cNvSpPr/>
              <p:nvPr/>
            </p:nvSpPr>
            <p:spPr>
              <a:xfrm flipH="1">
                <a:off x="148539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1"/>
              <p:cNvSpPr/>
              <p:nvPr/>
            </p:nvSpPr>
            <p:spPr>
              <a:xfrm flipH="1">
                <a:off x="148539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1"/>
              <p:cNvSpPr/>
              <p:nvPr/>
            </p:nvSpPr>
            <p:spPr>
              <a:xfrm flipH="1">
                <a:off x="148539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1"/>
              <p:cNvSpPr/>
              <p:nvPr/>
            </p:nvSpPr>
            <p:spPr>
              <a:xfrm flipH="1">
                <a:off x="148539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 name="Google Shape;194;p11"/>
            <p:cNvGrpSpPr/>
            <p:nvPr/>
          </p:nvGrpSpPr>
          <p:grpSpPr>
            <a:xfrm>
              <a:off x="4084879" y="4518900"/>
              <a:ext cx="231600" cy="624600"/>
              <a:chOff x="4084879" y="4518900"/>
              <a:chExt cx="231600" cy="624600"/>
            </a:xfrm>
          </p:grpSpPr>
          <p:sp>
            <p:nvSpPr>
              <p:cNvPr id="195" name="Google Shape;195;p11"/>
              <p:cNvSpPr/>
              <p:nvPr/>
            </p:nvSpPr>
            <p:spPr>
              <a:xfrm flipH="1">
                <a:off x="4084879"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1"/>
              <p:cNvSpPr/>
              <p:nvPr/>
            </p:nvSpPr>
            <p:spPr>
              <a:xfrm flipH="1">
                <a:off x="4084879"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1"/>
              <p:cNvSpPr/>
              <p:nvPr/>
            </p:nvSpPr>
            <p:spPr>
              <a:xfrm flipH="1">
                <a:off x="4084879"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8" name="Google Shape;198;p11"/>
            <p:cNvGrpSpPr/>
            <p:nvPr/>
          </p:nvGrpSpPr>
          <p:grpSpPr>
            <a:xfrm>
              <a:off x="2970816" y="4309200"/>
              <a:ext cx="231600" cy="834300"/>
              <a:chOff x="2970816" y="4309200"/>
              <a:chExt cx="231600" cy="834300"/>
            </a:xfrm>
          </p:grpSpPr>
          <p:sp>
            <p:nvSpPr>
              <p:cNvPr id="199" name="Google Shape;199;p11"/>
              <p:cNvSpPr/>
              <p:nvPr/>
            </p:nvSpPr>
            <p:spPr>
              <a:xfrm flipH="1">
                <a:off x="2970816"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1"/>
              <p:cNvSpPr/>
              <p:nvPr/>
            </p:nvSpPr>
            <p:spPr>
              <a:xfrm flipH="1">
                <a:off x="2970816"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1"/>
              <p:cNvSpPr/>
              <p:nvPr/>
            </p:nvSpPr>
            <p:spPr>
              <a:xfrm flipH="1">
                <a:off x="2970816"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1"/>
              <p:cNvSpPr/>
              <p:nvPr/>
            </p:nvSpPr>
            <p:spPr>
              <a:xfrm flipH="1">
                <a:off x="2970816"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3" name="Google Shape;203;p11"/>
            <p:cNvGrpSpPr/>
            <p:nvPr/>
          </p:nvGrpSpPr>
          <p:grpSpPr>
            <a:xfrm>
              <a:off x="4456234" y="4309200"/>
              <a:ext cx="231600" cy="834300"/>
              <a:chOff x="4456234" y="4309200"/>
              <a:chExt cx="231600" cy="834300"/>
            </a:xfrm>
          </p:grpSpPr>
          <p:sp>
            <p:nvSpPr>
              <p:cNvPr id="204" name="Google Shape;204;p11"/>
              <p:cNvSpPr/>
              <p:nvPr/>
            </p:nvSpPr>
            <p:spPr>
              <a:xfrm flipH="1">
                <a:off x="4456234"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1"/>
              <p:cNvSpPr/>
              <p:nvPr/>
            </p:nvSpPr>
            <p:spPr>
              <a:xfrm flipH="1">
                <a:off x="4456234"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1"/>
              <p:cNvSpPr/>
              <p:nvPr/>
            </p:nvSpPr>
            <p:spPr>
              <a:xfrm flipH="1">
                <a:off x="4456234"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1"/>
              <p:cNvSpPr/>
              <p:nvPr/>
            </p:nvSpPr>
            <p:spPr>
              <a:xfrm flipH="1">
                <a:off x="4456234"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8" name="Google Shape;208;p11"/>
            <p:cNvGrpSpPr/>
            <p:nvPr/>
          </p:nvGrpSpPr>
          <p:grpSpPr>
            <a:xfrm>
              <a:off x="4827588" y="4099200"/>
              <a:ext cx="231600" cy="1044300"/>
              <a:chOff x="4827588" y="4099200"/>
              <a:chExt cx="231600" cy="1044300"/>
            </a:xfrm>
          </p:grpSpPr>
          <p:sp>
            <p:nvSpPr>
              <p:cNvPr id="209" name="Google Shape;209;p11"/>
              <p:cNvSpPr/>
              <p:nvPr/>
            </p:nvSpPr>
            <p:spPr>
              <a:xfrm flipH="1">
                <a:off x="482758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1"/>
              <p:cNvSpPr/>
              <p:nvPr/>
            </p:nvSpPr>
            <p:spPr>
              <a:xfrm flipH="1">
                <a:off x="482758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1"/>
              <p:cNvSpPr/>
              <p:nvPr/>
            </p:nvSpPr>
            <p:spPr>
              <a:xfrm flipH="1">
                <a:off x="482758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1"/>
              <p:cNvSpPr/>
              <p:nvPr/>
            </p:nvSpPr>
            <p:spPr>
              <a:xfrm flipH="1">
                <a:off x="4827588"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1"/>
              <p:cNvSpPr/>
              <p:nvPr/>
            </p:nvSpPr>
            <p:spPr>
              <a:xfrm flipH="1">
                <a:off x="482758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4" name="Google Shape;214;p11"/>
            <p:cNvGrpSpPr/>
            <p:nvPr/>
          </p:nvGrpSpPr>
          <p:grpSpPr>
            <a:xfrm>
              <a:off x="5198943" y="4309200"/>
              <a:ext cx="231600" cy="834300"/>
              <a:chOff x="5198943" y="4309200"/>
              <a:chExt cx="231600" cy="834300"/>
            </a:xfrm>
          </p:grpSpPr>
          <p:sp>
            <p:nvSpPr>
              <p:cNvPr id="215" name="Google Shape;215;p11"/>
              <p:cNvSpPr/>
              <p:nvPr/>
            </p:nvSpPr>
            <p:spPr>
              <a:xfrm flipH="1">
                <a:off x="519894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1"/>
              <p:cNvSpPr/>
              <p:nvPr/>
            </p:nvSpPr>
            <p:spPr>
              <a:xfrm flipH="1">
                <a:off x="5198943"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1"/>
              <p:cNvSpPr/>
              <p:nvPr/>
            </p:nvSpPr>
            <p:spPr>
              <a:xfrm flipH="1">
                <a:off x="519894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1"/>
              <p:cNvSpPr/>
              <p:nvPr/>
            </p:nvSpPr>
            <p:spPr>
              <a:xfrm flipH="1">
                <a:off x="519894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9" name="Google Shape;219;p11"/>
            <p:cNvGrpSpPr/>
            <p:nvPr/>
          </p:nvGrpSpPr>
          <p:grpSpPr>
            <a:xfrm>
              <a:off x="5570297" y="4518900"/>
              <a:ext cx="231600" cy="624600"/>
              <a:chOff x="5570297" y="4518900"/>
              <a:chExt cx="231600" cy="624600"/>
            </a:xfrm>
          </p:grpSpPr>
          <p:sp>
            <p:nvSpPr>
              <p:cNvPr id="220" name="Google Shape;220;p11"/>
              <p:cNvSpPr/>
              <p:nvPr/>
            </p:nvSpPr>
            <p:spPr>
              <a:xfrm flipH="1">
                <a:off x="5570297"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1"/>
              <p:cNvSpPr/>
              <p:nvPr/>
            </p:nvSpPr>
            <p:spPr>
              <a:xfrm flipH="1">
                <a:off x="5570297"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1"/>
              <p:cNvSpPr/>
              <p:nvPr/>
            </p:nvSpPr>
            <p:spPr>
              <a:xfrm flipH="1">
                <a:off x="5570297"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3" name="Google Shape;223;p11"/>
            <p:cNvGrpSpPr/>
            <p:nvPr/>
          </p:nvGrpSpPr>
          <p:grpSpPr>
            <a:xfrm>
              <a:off x="5941652" y="4309200"/>
              <a:ext cx="231600" cy="834300"/>
              <a:chOff x="5941652" y="4309200"/>
              <a:chExt cx="231600" cy="834300"/>
            </a:xfrm>
          </p:grpSpPr>
          <p:sp>
            <p:nvSpPr>
              <p:cNvPr id="224" name="Google Shape;224;p11"/>
              <p:cNvSpPr/>
              <p:nvPr/>
            </p:nvSpPr>
            <p:spPr>
              <a:xfrm flipH="1">
                <a:off x="5941652"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1"/>
              <p:cNvSpPr/>
              <p:nvPr/>
            </p:nvSpPr>
            <p:spPr>
              <a:xfrm flipH="1">
                <a:off x="5941652"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1"/>
              <p:cNvSpPr/>
              <p:nvPr/>
            </p:nvSpPr>
            <p:spPr>
              <a:xfrm flipH="1">
                <a:off x="5941652"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1"/>
              <p:cNvSpPr/>
              <p:nvPr/>
            </p:nvSpPr>
            <p:spPr>
              <a:xfrm flipH="1">
                <a:off x="5941652"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 name="Google Shape;228;p11"/>
            <p:cNvGrpSpPr/>
            <p:nvPr/>
          </p:nvGrpSpPr>
          <p:grpSpPr>
            <a:xfrm>
              <a:off x="6313006" y="4099200"/>
              <a:ext cx="231600" cy="1044300"/>
              <a:chOff x="6313006" y="4099200"/>
              <a:chExt cx="231600" cy="1044300"/>
            </a:xfrm>
          </p:grpSpPr>
          <p:sp>
            <p:nvSpPr>
              <p:cNvPr id="229" name="Google Shape;229;p11"/>
              <p:cNvSpPr/>
              <p:nvPr/>
            </p:nvSpPr>
            <p:spPr>
              <a:xfrm flipH="1">
                <a:off x="6313006"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1"/>
              <p:cNvSpPr/>
              <p:nvPr/>
            </p:nvSpPr>
            <p:spPr>
              <a:xfrm flipH="1">
                <a:off x="6313006"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1"/>
              <p:cNvSpPr/>
              <p:nvPr/>
            </p:nvSpPr>
            <p:spPr>
              <a:xfrm flipH="1">
                <a:off x="6313006"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1"/>
              <p:cNvSpPr/>
              <p:nvPr/>
            </p:nvSpPr>
            <p:spPr>
              <a:xfrm flipH="1">
                <a:off x="6313006"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1"/>
              <p:cNvSpPr/>
              <p:nvPr/>
            </p:nvSpPr>
            <p:spPr>
              <a:xfrm flipH="1">
                <a:off x="6313006"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4" name="Google Shape;234;p11"/>
            <p:cNvGrpSpPr/>
            <p:nvPr/>
          </p:nvGrpSpPr>
          <p:grpSpPr>
            <a:xfrm>
              <a:off x="6684361" y="4309200"/>
              <a:ext cx="231600" cy="834300"/>
              <a:chOff x="6684361" y="4309200"/>
              <a:chExt cx="231600" cy="834300"/>
            </a:xfrm>
          </p:grpSpPr>
          <p:sp>
            <p:nvSpPr>
              <p:cNvPr id="235" name="Google Shape;235;p11"/>
              <p:cNvSpPr/>
              <p:nvPr/>
            </p:nvSpPr>
            <p:spPr>
              <a:xfrm flipH="1">
                <a:off x="6684361"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1"/>
              <p:cNvSpPr/>
              <p:nvPr/>
            </p:nvSpPr>
            <p:spPr>
              <a:xfrm flipH="1">
                <a:off x="6684361"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1"/>
              <p:cNvSpPr/>
              <p:nvPr/>
            </p:nvSpPr>
            <p:spPr>
              <a:xfrm flipH="1">
                <a:off x="6684361"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1"/>
              <p:cNvSpPr/>
              <p:nvPr/>
            </p:nvSpPr>
            <p:spPr>
              <a:xfrm flipH="1">
                <a:off x="6684361"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9" name="Google Shape;239;p11"/>
            <p:cNvGrpSpPr/>
            <p:nvPr/>
          </p:nvGrpSpPr>
          <p:grpSpPr>
            <a:xfrm>
              <a:off x="7055715" y="4518900"/>
              <a:ext cx="231600" cy="624600"/>
              <a:chOff x="7055715" y="4518900"/>
              <a:chExt cx="231600" cy="624600"/>
            </a:xfrm>
          </p:grpSpPr>
          <p:sp>
            <p:nvSpPr>
              <p:cNvPr id="240" name="Google Shape;240;p11"/>
              <p:cNvSpPr/>
              <p:nvPr/>
            </p:nvSpPr>
            <p:spPr>
              <a:xfrm flipH="1">
                <a:off x="7055715"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1"/>
              <p:cNvSpPr/>
              <p:nvPr/>
            </p:nvSpPr>
            <p:spPr>
              <a:xfrm flipH="1">
                <a:off x="7055715"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1"/>
              <p:cNvSpPr/>
              <p:nvPr/>
            </p:nvSpPr>
            <p:spPr>
              <a:xfrm flipH="1">
                <a:off x="7055715"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3" name="Google Shape;243;p11"/>
            <p:cNvGrpSpPr/>
            <p:nvPr/>
          </p:nvGrpSpPr>
          <p:grpSpPr>
            <a:xfrm>
              <a:off x="7798424" y="4099200"/>
              <a:ext cx="231600" cy="1044300"/>
              <a:chOff x="7798424" y="4099200"/>
              <a:chExt cx="231600" cy="1044300"/>
            </a:xfrm>
          </p:grpSpPr>
          <p:sp>
            <p:nvSpPr>
              <p:cNvPr id="244" name="Google Shape;244;p11"/>
              <p:cNvSpPr/>
              <p:nvPr/>
            </p:nvSpPr>
            <p:spPr>
              <a:xfrm flipH="1">
                <a:off x="7798424"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1"/>
              <p:cNvSpPr/>
              <p:nvPr/>
            </p:nvSpPr>
            <p:spPr>
              <a:xfrm flipH="1">
                <a:off x="7798424"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1"/>
              <p:cNvSpPr/>
              <p:nvPr/>
            </p:nvSpPr>
            <p:spPr>
              <a:xfrm flipH="1">
                <a:off x="7798424"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1"/>
              <p:cNvSpPr/>
              <p:nvPr/>
            </p:nvSpPr>
            <p:spPr>
              <a:xfrm flipH="1">
                <a:off x="7798424"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1"/>
              <p:cNvSpPr/>
              <p:nvPr/>
            </p:nvSpPr>
            <p:spPr>
              <a:xfrm flipH="1">
                <a:off x="7798424"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9" name="Google Shape;249;p11"/>
            <p:cNvGrpSpPr/>
            <p:nvPr/>
          </p:nvGrpSpPr>
          <p:grpSpPr>
            <a:xfrm>
              <a:off x="8169779" y="4309200"/>
              <a:ext cx="231600" cy="834300"/>
              <a:chOff x="8169779" y="4309200"/>
              <a:chExt cx="231600" cy="834300"/>
            </a:xfrm>
          </p:grpSpPr>
          <p:sp>
            <p:nvSpPr>
              <p:cNvPr id="250" name="Google Shape;250;p11"/>
              <p:cNvSpPr/>
              <p:nvPr/>
            </p:nvSpPr>
            <p:spPr>
              <a:xfrm flipH="1">
                <a:off x="8169779"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1"/>
              <p:cNvSpPr/>
              <p:nvPr/>
            </p:nvSpPr>
            <p:spPr>
              <a:xfrm flipH="1">
                <a:off x="8169779"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1"/>
              <p:cNvSpPr/>
              <p:nvPr/>
            </p:nvSpPr>
            <p:spPr>
              <a:xfrm flipH="1">
                <a:off x="8169779"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1"/>
              <p:cNvSpPr/>
              <p:nvPr/>
            </p:nvSpPr>
            <p:spPr>
              <a:xfrm flipH="1">
                <a:off x="8169779"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4" name="Google Shape;254;p11"/>
            <p:cNvGrpSpPr/>
            <p:nvPr/>
          </p:nvGrpSpPr>
          <p:grpSpPr>
            <a:xfrm>
              <a:off x="7427070" y="4309200"/>
              <a:ext cx="231600" cy="834300"/>
              <a:chOff x="7427070" y="4309200"/>
              <a:chExt cx="231600" cy="834300"/>
            </a:xfrm>
          </p:grpSpPr>
          <p:sp>
            <p:nvSpPr>
              <p:cNvPr id="255" name="Google Shape;255;p11"/>
              <p:cNvSpPr/>
              <p:nvPr/>
            </p:nvSpPr>
            <p:spPr>
              <a:xfrm flipH="1">
                <a:off x="7427070"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1"/>
              <p:cNvSpPr/>
              <p:nvPr/>
            </p:nvSpPr>
            <p:spPr>
              <a:xfrm flipH="1">
                <a:off x="7427070"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1"/>
              <p:cNvSpPr/>
              <p:nvPr/>
            </p:nvSpPr>
            <p:spPr>
              <a:xfrm flipH="1">
                <a:off x="7427070"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1"/>
              <p:cNvSpPr/>
              <p:nvPr/>
            </p:nvSpPr>
            <p:spPr>
              <a:xfrm flipH="1">
                <a:off x="7427070"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9" name="Google Shape;259;p11"/>
            <p:cNvGrpSpPr/>
            <p:nvPr/>
          </p:nvGrpSpPr>
          <p:grpSpPr>
            <a:xfrm>
              <a:off x="8541133" y="4518900"/>
              <a:ext cx="231600" cy="624600"/>
              <a:chOff x="8541133" y="4518900"/>
              <a:chExt cx="231600" cy="624600"/>
            </a:xfrm>
          </p:grpSpPr>
          <p:sp>
            <p:nvSpPr>
              <p:cNvPr id="260" name="Google Shape;260;p11"/>
              <p:cNvSpPr/>
              <p:nvPr/>
            </p:nvSpPr>
            <p:spPr>
              <a:xfrm flipH="1">
                <a:off x="854113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1"/>
              <p:cNvSpPr/>
              <p:nvPr/>
            </p:nvSpPr>
            <p:spPr>
              <a:xfrm flipH="1">
                <a:off x="854113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1"/>
              <p:cNvSpPr/>
              <p:nvPr/>
            </p:nvSpPr>
            <p:spPr>
              <a:xfrm flipH="1">
                <a:off x="854113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3" name="Google Shape;263;p11"/>
            <p:cNvGrpSpPr/>
            <p:nvPr/>
          </p:nvGrpSpPr>
          <p:grpSpPr>
            <a:xfrm>
              <a:off x="8912488" y="4309200"/>
              <a:ext cx="231600" cy="834300"/>
              <a:chOff x="8912488" y="4309200"/>
              <a:chExt cx="231600" cy="834300"/>
            </a:xfrm>
          </p:grpSpPr>
          <p:sp>
            <p:nvSpPr>
              <p:cNvPr id="264" name="Google Shape;264;p11"/>
              <p:cNvSpPr/>
              <p:nvPr/>
            </p:nvSpPr>
            <p:spPr>
              <a:xfrm flipH="1">
                <a:off x="891248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1"/>
              <p:cNvSpPr/>
              <p:nvPr/>
            </p:nvSpPr>
            <p:spPr>
              <a:xfrm flipH="1">
                <a:off x="891248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1"/>
              <p:cNvSpPr/>
              <p:nvPr/>
            </p:nvSpPr>
            <p:spPr>
              <a:xfrm flipH="1">
                <a:off x="891248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1"/>
              <p:cNvSpPr/>
              <p:nvPr/>
            </p:nvSpPr>
            <p:spPr>
              <a:xfrm flipH="1">
                <a:off x="891248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68" name="Google Shape;268;p11"/>
          <p:cNvSpPr txBox="1">
            <a:spLocks noGrp="1"/>
          </p:cNvSpPr>
          <p:nvPr>
            <p:ph type="title" hasCustomPrompt="1"/>
          </p:nvPr>
        </p:nvSpPr>
        <p:spPr>
          <a:xfrm>
            <a:off x="1388625" y="772725"/>
            <a:ext cx="6366900" cy="1863300"/>
          </a:xfrm>
          <a:prstGeom prst="rect">
            <a:avLst/>
          </a:prstGeom>
        </p:spPr>
        <p:txBody>
          <a:bodyPr spcFirstLastPara="1" wrap="square" lIns="91425" tIns="91425" rIns="91425" bIns="91425" anchor="ctr" anchorCtr="0"/>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r>
              <a:t>xx%</a:t>
            </a:r>
          </a:p>
        </p:txBody>
      </p:sp>
      <p:sp>
        <p:nvSpPr>
          <p:cNvPr id="269" name="Google Shape;269;p11"/>
          <p:cNvSpPr txBox="1">
            <a:spLocks noGrp="1"/>
          </p:cNvSpPr>
          <p:nvPr>
            <p:ph type="body" idx="1"/>
          </p:nvPr>
        </p:nvSpPr>
        <p:spPr>
          <a:xfrm>
            <a:off x="1388625" y="2712300"/>
            <a:ext cx="6366900" cy="1111200"/>
          </a:xfrm>
          <a:prstGeom prst="rect">
            <a:avLst/>
          </a:prstGeom>
        </p:spPr>
        <p:txBody>
          <a:bodyPr spcFirstLastPara="1" wrap="square" lIns="91425" tIns="91425" rIns="91425" bIns="91425" anchor="t" anchorCtr="0"/>
          <a:lstStyle>
            <a:lvl1pPr marL="457200" lvl="0" indent="-311150" algn="ctr">
              <a:spcBef>
                <a:spcPts val="0"/>
              </a:spcBef>
              <a:spcAft>
                <a:spcPts val="0"/>
              </a:spcAft>
              <a:buClr>
                <a:schemeClr val="lt1"/>
              </a:buClr>
              <a:buSzPts val="1300"/>
              <a:buChar char="●"/>
              <a:defRPr>
                <a:solidFill>
                  <a:schemeClr val="lt1"/>
                </a:solidFill>
              </a:defRPr>
            </a:lvl1pPr>
            <a:lvl2pPr marL="914400" lvl="1" indent="-298450" algn="ctr">
              <a:spcBef>
                <a:spcPts val="1600"/>
              </a:spcBef>
              <a:spcAft>
                <a:spcPts val="0"/>
              </a:spcAft>
              <a:buClr>
                <a:schemeClr val="lt1"/>
              </a:buClr>
              <a:buSzPts val="1100"/>
              <a:buChar char="○"/>
              <a:defRPr>
                <a:solidFill>
                  <a:schemeClr val="lt1"/>
                </a:solidFill>
              </a:defRPr>
            </a:lvl2pPr>
            <a:lvl3pPr marL="1371600" lvl="2" indent="-298450" algn="ctr">
              <a:spcBef>
                <a:spcPts val="1600"/>
              </a:spcBef>
              <a:spcAft>
                <a:spcPts val="0"/>
              </a:spcAft>
              <a:buClr>
                <a:schemeClr val="lt1"/>
              </a:buClr>
              <a:buSzPts val="1100"/>
              <a:buChar char="■"/>
              <a:defRPr>
                <a:solidFill>
                  <a:schemeClr val="lt1"/>
                </a:solidFill>
              </a:defRPr>
            </a:lvl3pPr>
            <a:lvl4pPr marL="1828800" lvl="3" indent="-298450" algn="ctr">
              <a:spcBef>
                <a:spcPts val="1600"/>
              </a:spcBef>
              <a:spcAft>
                <a:spcPts val="0"/>
              </a:spcAft>
              <a:buClr>
                <a:schemeClr val="lt1"/>
              </a:buClr>
              <a:buSzPts val="1100"/>
              <a:buChar char="●"/>
              <a:defRPr>
                <a:solidFill>
                  <a:schemeClr val="lt1"/>
                </a:solidFill>
              </a:defRPr>
            </a:lvl4pPr>
            <a:lvl5pPr marL="2286000" lvl="4" indent="-298450" algn="ctr">
              <a:spcBef>
                <a:spcPts val="1600"/>
              </a:spcBef>
              <a:spcAft>
                <a:spcPts val="0"/>
              </a:spcAft>
              <a:buClr>
                <a:schemeClr val="lt1"/>
              </a:buClr>
              <a:buSzPts val="1100"/>
              <a:buChar char="○"/>
              <a:defRPr>
                <a:solidFill>
                  <a:schemeClr val="lt1"/>
                </a:solidFill>
              </a:defRPr>
            </a:lvl5pPr>
            <a:lvl6pPr marL="2743200" lvl="5" indent="-298450" algn="ctr">
              <a:spcBef>
                <a:spcPts val="1600"/>
              </a:spcBef>
              <a:spcAft>
                <a:spcPts val="0"/>
              </a:spcAft>
              <a:buClr>
                <a:schemeClr val="lt1"/>
              </a:buClr>
              <a:buSzPts val="1100"/>
              <a:buChar char="■"/>
              <a:defRPr>
                <a:solidFill>
                  <a:schemeClr val="lt1"/>
                </a:solidFill>
              </a:defRPr>
            </a:lvl6pPr>
            <a:lvl7pPr marL="3200400" lvl="6" indent="-298450" algn="ctr">
              <a:spcBef>
                <a:spcPts val="1600"/>
              </a:spcBef>
              <a:spcAft>
                <a:spcPts val="0"/>
              </a:spcAft>
              <a:buClr>
                <a:schemeClr val="lt1"/>
              </a:buClr>
              <a:buSzPts val="1100"/>
              <a:buChar char="●"/>
              <a:defRPr>
                <a:solidFill>
                  <a:schemeClr val="lt1"/>
                </a:solidFill>
              </a:defRPr>
            </a:lvl7pPr>
            <a:lvl8pPr marL="3657600" lvl="7" indent="-298450" algn="ctr">
              <a:spcBef>
                <a:spcPts val="1600"/>
              </a:spcBef>
              <a:spcAft>
                <a:spcPts val="0"/>
              </a:spcAft>
              <a:buClr>
                <a:schemeClr val="lt1"/>
              </a:buClr>
              <a:buSzPts val="1100"/>
              <a:buChar char="○"/>
              <a:defRPr>
                <a:solidFill>
                  <a:schemeClr val="lt1"/>
                </a:solidFill>
              </a:defRPr>
            </a:lvl8pPr>
            <a:lvl9pPr marL="4114800" lvl="8" indent="-298450" algn="ctr">
              <a:spcBef>
                <a:spcPts val="1600"/>
              </a:spcBef>
              <a:spcAft>
                <a:spcPts val="1600"/>
              </a:spcAft>
              <a:buClr>
                <a:schemeClr val="lt1"/>
              </a:buClr>
              <a:buSzPts val="1100"/>
              <a:buChar char="■"/>
              <a:defRPr>
                <a:solidFill>
                  <a:schemeClr val="lt1"/>
                </a:solidFill>
              </a:defRPr>
            </a:lvl9pPr>
          </a:lstStyle>
          <a:p>
            <a:endParaRPr/>
          </a:p>
        </p:txBody>
      </p:sp>
      <p:sp>
        <p:nvSpPr>
          <p:cNvPr id="270" name="Google Shape;270;p11"/>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1"/>
        <p:cNvGrpSpPr/>
        <p:nvPr/>
      </p:nvGrpSpPr>
      <p:grpSpPr>
        <a:xfrm>
          <a:off x="0" y="0"/>
          <a:ext cx="0" cy="0"/>
          <a:chOff x="0" y="0"/>
          <a:chExt cx="0" cy="0"/>
        </a:xfrm>
      </p:grpSpPr>
      <p:sp>
        <p:nvSpPr>
          <p:cNvPr id="272" name="Google Shape;272;p12"/>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omentum">
    <p:bg>
      <p:bgPr>
        <a:gradFill>
          <a:gsLst>
            <a:gs pos="0">
              <a:srgbClr val="4D4D4D"/>
            </a:gs>
            <a:gs pos="100000">
              <a:srgbClr val="000000"/>
            </a:gs>
          </a:gsLst>
          <a:path path="circle">
            <a:fillToRect l="50000" t="50000" r="50000" b="50000"/>
          </a:path>
          <a:tileRect/>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1115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marL="914400" lvl="1"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marL="1371600" lvl="2"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marL="1828800" lvl="3"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marL="2286000" lvl="4"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marL="2743200" lvl="5"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marL="3200400" lvl="6"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marL="3657600" lvl="7"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marL="4114800" lvl="8" indent="-298450">
              <a:lnSpc>
                <a:spcPct val="115000"/>
              </a:lnSpc>
              <a:spcBef>
                <a:spcPts val="1600"/>
              </a:spcBef>
              <a:spcAft>
                <a:spcPts val="1600"/>
              </a:spcAft>
              <a:buClr>
                <a:schemeClr val="dk2"/>
              </a:buClr>
              <a:buSzPts val="1100"/>
              <a:buFont typeface="Nunito"/>
              <a:buChar char="■"/>
              <a:defRPr sz="1100">
                <a:solidFill>
                  <a:schemeClr val="dk2"/>
                </a:solidFill>
                <a:latin typeface="Nunito"/>
                <a:ea typeface="Nunito"/>
                <a:cs typeface="Nunito"/>
                <a:sym typeface="Nunito"/>
              </a:defRPr>
            </a:lvl9pPr>
          </a:lstStyle>
          <a:p>
            <a:endParaRPr/>
          </a:p>
        </p:txBody>
      </p:sp>
      <p:sp>
        <p:nvSpPr>
          <p:cNvPr id="8" name="Google Shape;8;p1"/>
          <p:cNvSpPr txBox="1">
            <a:spLocks noGrp="1"/>
          </p:cNvSpPr>
          <p:nvPr>
            <p:ph type="sldNum" idx="12"/>
          </p:nvPr>
        </p:nvSpPr>
        <p:spPr>
          <a:xfrm>
            <a:off x="8451046" y="4736976"/>
            <a:ext cx="548700" cy="393600"/>
          </a:xfrm>
          <a:prstGeom prst="rect">
            <a:avLst/>
          </a:prstGeom>
          <a:noFill/>
          <a:ln>
            <a:noFill/>
          </a:ln>
        </p:spPr>
        <p:txBody>
          <a:bodyPr spcFirstLastPara="1" wrap="square" lIns="91425" tIns="91425" rIns="91425" bIns="91425" anchor="ctr" anchorCtr="0">
            <a:no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s-419"/>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comments" Target="../comments/commen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13"/>
          <p:cNvSpPr txBox="1">
            <a:spLocks noGrp="1"/>
          </p:cNvSpPr>
          <p:nvPr>
            <p:ph type="ctrTitle"/>
          </p:nvPr>
        </p:nvSpPr>
        <p:spPr>
          <a:xfrm>
            <a:off x="824000" y="1613813"/>
            <a:ext cx="4255500" cy="1872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419"/>
              <a:t>La economía de la circulación</a:t>
            </a:r>
            <a:endParaRPr/>
          </a:p>
        </p:txBody>
      </p:sp>
      <p:sp>
        <p:nvSpPr>
          <p:cNvPr id="278" name="Google Shape;278;p13"/>
          <p:cNvSpPr txBox="1">
            <a:spLocks noGrp="1"/>
          </p:cNvSpPr>
          <p:nvPr>
            <p:ph type="subTitle" idx="1"/>
          </p:nvPr>
        </p:nvSpPr>
        <p:spPr>
          <a:xfrm>
            <a:off x="824000" y="3596300"/>
            <a:ext cx="4255500" cy="69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419"/>
              <a:t>Mayleen Batista y Doménika Hermida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82"/>
        <p:cNvGrpSpPr/>
        <p:nvPr/>
      </p:nvGrpSpPr>
      <p:grpSpPr>
        <a:xfrm>
          <a:off x="0" y="0"/>
          <a:ext cx="0" cy="0"/>
          <a:chOff x="0" y="0"/>
          <a:chExt cx="0" cy="0"/>
        </a:xfrm>
      </p:grpSpPr>
      <p:sp>
        <p:nvSpPr>
          <p:cNvPr id="283" name="Google Shape;283;p14"/>
          <p:cNvSpPr txBox="1">
            <a:spLocks noGrp="1"/>
          </p:cNvSpPr>
          <p:nvPr>
            <p:ph type="body" idx="1"/>
          </p:nvPr>
        </p:nvSpPr>
        <p:spPr>
          <a:xfrm>
            <a:off x="822950" y="728325"/>
            <a:ext cx="7511400" cy="3803400"/>
          </a:xfrm>
          <a:prstGeom prst="rect">
            <a:avLst/>
          </a:prstGeom>
        </p:spPr>
        <p:txBody>
          <a:bodyPr spcFirstLastPara="1" wrap="square" lIns="91425" tIns="91425" rIns="91425" bIns="91425" anchor="t" anchorCtr="0">
            <a:noAutofit/>
          </a:bodyPr>
          <a:lstStyle/>
          <a:p>
            <a:pPr marL="457200" lvl="0" indent="-342900" algn="just" rtl="0">
              <a:spcBef>
                <a:spcPts val="0"/>
              </a:spcBef>
              <a:spcAft>
                <a:spcPts val="0"/>
              </a:spcAft>
              <a:buSzPts val="1800"/>
              <a:buChar char="●"/>
            </a:pPr>
            <a:r>
              <a:rPr lang="es-419" sz="1800"/>
              <a:t>La fisiocracia descubre mecanismos de flujos de riqueza y diseña una representación geométrica</a:t>
            </a:r>
            <a:endParaRPr sz="1800"/>
          </a:p>
          <a:p>
            <a:pPr marL="457200" lvl="0" indent="-342900" algn="just" rtl="0">
              <a:spcBef>
                <a:spcPts val="0"/>
              </a:spcBef>
              <a:spcAft>
                <a:spcPts val="0"/>
              </a:spcAft>
              <a:buSzPts val="1800"/>
              <a:buChar char="●"/>
            </a:pPr>
            <a:r>
              <a:rPr lang="es-419" sz="1800"/>
              <a:t>Primer sistema de la economía moderna</a:t>
            </a:r>
            <a:endParaRPr sz="1800"/>
          </a:p>
          <a:p>
            <a:pPr marL="457200" lvl="0" indent="-342900" algn="just" rtl="0">
              <a:spcBef>
                <a:spcPts val="0"/>
              </a:spcBef>
              <a:spcAft>
                <a:spcPts val="0"/>
              </a:spcAft>
              <a:buSzPts val="1800"/>
              <a:buChar char="●"/>
            </a:pPr>
            <a:r>
              <a:rPr lang="es-419" sz="1800"/>
              <a:t>Los representantes dicen que hay un intercambio (poder): la libre circulación de flujos de bienes y de mano de obra, como el establecimiento de una política de construcción y mantenimiento de las vías de comunicación</a:t>
            </a:r>
            <a:endParaRPr sz="1800"/>
          </a:p>
          <a:p>
            <a:pPr marL="457200" lvl="0" indent="-342900" algn="just" rtl="0">
              <a:spcBef>
                <a:spcPts val="0"/>
              </a:spcBef>
              <a:spcAft>
                <a:spcPts val="0"/>
              </a:spcAft>
              <a:buSzPts val="1800"/>
              <a:buChar char="●"/>
            </a:pPr>
            <a:r>
              <a:rPr lang="es-419" sz="1800"/>
              <a:t>Doctrina: estrategia de equipamiento vial y de trabas en el intercambio</a:t>
            </a:r>
            <a:endParaRPr sz="1800"/>
          </a:p>
          <a:p>
            <a:pPr marL="457200" lvl="0" indent="0" algn="l" rtl="0">
              <a:spcBef>
                <a:spcPts val="1600"/>
              </a:spcBef>
              <a:spcAft>
                <a:spcPts val="0"/>
              </a:spcAft>
              <a:buNone/>
            </a:pPr>
            <a:endParaRPr/>
          </a:p>
          <a:p>
            <a:pPr marL="0" lvl="0" indent="0" algn="l" rtl="0">
              <a:spcBef>
                <a:spcPts val="1600"/>
              </a:spcBef>
              <a:spcAft>
                <a:spcPts val="160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87"/>
        <p:cNvGrpSpPr/>
        <p:nvPr/>
      </p:nvGrpSpPr>
      <p:grpSpPr>
        <a:xfrm>
          <a:off x="0" y="0"/>
          <a:ext cx="0" cy="0"/>
          <a:chOff x="0" y="0"/>
          <a:chExt cx="0" cy="0"/>
        </a:xfrm>
      </p:grpSpPr>
      <p:sp>
        <p:nvSpPr>
          <p:cNvPr id="288" name="Google Shape;288;p15"/>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419"/>
              <a:t>François Quesnay</a:t>
            </a:r>
            <a:endParaRPr/>
          </a:p>
        </p:txBody>
      </p:sp>
      <p:sp>
        <p:nvSpPr>
          <p:cNvPr id="289" name="Google Shape;289;p15"/>
          <p:cNvSpPr txBox="1">
            <a:spLocks noGrp="1"/>
          </p:cNvSpPr>
          <p:nvPr>
            <p:ph type="body" idx="1"/>
          </p:nvPr>
        </p:nvSpPr>
        <p:spPr>
          <a:xfrm>
            <a:off x="658375" y="1386700"/>
            <a:ext cx="4075800" cy="3144900"/>
          </a:xfrm>
          <a:prstGeom prst="rect">
            <a:avLst/>
          </a:prstGeom>
        </p:spPr>
        <p:txBody>
          <a:bodyPr spcFirstLastPara="1" wrap="square" lIns="91425" tIns="91425" rIns="91425" bIns="91425" anchor="t" anchorCtr="0">
            <a:noAutofit/>
          </a:bodyPr>
          <a:lstStyle/>
          <a:p>
            <a:pPr marL="457200" lvl="0" indent="-311150" algn="just" rtl="0">
              <a:spcBef>
                <a:spcPts val="0"/>
              </a:spcBef>
              <a:spcAft>
                <a:spcPts val="0"/>
              </a:spcAft>
              <a:buSzPts val="1300"/>
              <a:buChar char="●"/>
            </a:pPr>
            <a:r>
              <a:rPr lang="es-419"/>
              <a:t>Economista</a:t>
            </a:r>
            <a:endParaRPr/>
          </a:p>
          <a:p>
            <a:pPr marL="457200" lvl="0" indent="-311150" algn="just" rtl="0">
              <a:spcBef>
                <a:spcPts val="0"/>
              </a:spcBef>
              <a:spcAft>
                <a:spcPts val="0"/>
              </a:spcAft>
              <a:buSzPts val="1300"/>
              <a:buChar char="●"/>
            </a:pPr>
            <a:r>
              <a:rPr lang="es-419"/>
              <a:t>Creó la escuela fisiocrática</a:t>
            </a:r>
            <a:endParaRPr/>
          </a:p>
          <a:p>
            <a:pPr marL="457200" lvl="0" indent="-311150" algn="just" rtl="0">
              <a:spcBef>
                <a:spcPts val="0"/>
              </a:spcBef>
              <a:spcAft>
                <a:spcPts val="0"/>
              </a:spcAft>
              <a:buSzPts val="1300"/>
              <a:buChar char="●"/>
            </a:pPr>
            <a:r>
              <a:rPr lang="es-419"/>
              <a:t>En 1718 se hizo cirujano</a:t>
            </a:r>
            <a:endParaRPr/>
          </a:p>
          <a:p>
            <a:pPr marL="457200" lvl="0" indent="-311150" algn="just" rtl="0">
              <a:spcBef>
                <a:spcPts val="0"/>
              </a:spcBef>
              <a:spcAft>
                <a:spcPts val="0"/>
              </a:spcAft>
              <a:buSzPts val="1300"/>
              <a:buChar char="●"/>
            </a:pPr>
            <a:r>
              <a:rPr lang="es-419"/>
              <a:t>Fue secretario de la escuela de medicina </a:t>
            </a:r>
            <a:endParaRPr/>
          </a:p>
          <a:p>
            <a:pPr marL="457200" lvl="0" indent="-311150" algn="just" rtl="0">
              <a:spcBef>
                <a:spcPts val="0"/>
              </a:spcBef>
              <a:spcAft>
                <a:spcPts val="0"/>
              </a:spcAft>
              <a:buSzPts val="1300"/>
              <a:buChar char="●"/>
            </a:pPr>
            <a:r>
              <a:rPr lang="es-419"/>
              <a:t>Fue médico de la corte del rey Luis XV</a:t>
            </a:r>
            <a:endParaRPr/>
          </a:p>
          <a:p>
            <a:pPr marL="457200" lvl="0" indent="-311150" algn="just" rtl="0">
              <a:spcBef>
                <a:spcPts val="0"/>
              </a:spcBef>
              <a:spcAft>
                <a:spcPts val="0"/>
              </a:spcAft>
              <a:buSzPts val="1300"/>
              <a:buChar char="●"/>
            </a:pPr>
            <a:r>
              <a:rPr lang="es-419"/>
              <a:t>Fisiocratas: ilustrados</a:t>
            </a:r>
            <a:endParaRPr/>
          </a:p>
          <a:p>
            <a:pPr marL="457200" lvl="0" indent="-311150" algn="just" rtl="0">
              <a:spcBef>
                <a:spcPts val="0"/>
              </a:spcBef>
              <a:spcAft>
                <a:spcPts val="0"/>
              </a:spcAft>
              <a:buSzPts val="1300"/>
              <a:buChar char="●"/>
            </a:pPr>
            <a:r>
              <a:rPr lang="es-419"/>
              <a:t>Marx reconoce a Quesnay como uno de los creadores de la economía política moderna</a:t>
            </a:r>
            <a:endParaRPr/>
          </a:p>
          <a:p>
            <a:pPr marL="0" lvl="0" indent="0" algn="l" rtl="0">
              <a:spcBef>
                <a:spcPts val="1600"/>
              </a:spcBef>
              <a:spcAft>
                <a:spcPts val="0"/>
              </a:spcAft>
              <a:buClr>
                <a:srgbClr val="000000"/>
              </a:buClr>
              <a:buSzPts val="1100"/>
              <a:buFont typeface="Arial"/>
              <a:buNone/>
            </a:pPr>
            <a:endParaRPr/>
          </a:p>
          <a:p>
            <a:pPr marL="0" lvl="0" indent="0" algn="l" rtl="0">
              <a:spcBef>
                <a:spcPts val="1600"/>
              </a:spcBef>
              <a:spcAft>
                <a:spcPts val="1600"/>
              </a:spcAft>
              <a:buNone/>
            </a:pPr>
            <a:endParaRPr/>
          </a:p>
        </p:txBody>
      </p:sp>
      <p:sp>
        <p:nvSpPr>
          <p:cNvPr id="290" name="Google Shape;290;p15"/>
          <p:cNvSpPr txBox="1">
            <a:spLocks noGrp="1"/>
          </p:cNvSpPr>
          <p:nvPr>
            <p:ph type="body" idx="2"/>
          </p:nvPr>
        </p:nvSpPr>
        <p:spPr>
          <a:xfrm>
            <a:off x="4903650" y="1510125"/>
            <a:ext cx="3634500" cy="3021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291" name="Google Shape;291;p15"/>
          <p:cNvPicPr preferRelativeResize="0"/>
          <p:nvPr/>
        </p:nvPicPr>
        <p:blipFill>
          <a:blip r:embed="rId3">
            <a:alphaModFix/>
          </a:blip>
          <a:stretch>
            <a:fillRect/>
          </a:stretch>
        </p:blipFill>
        <p:spPr>
          <a:xfrm>
            <a:off x="5108875" y="1448400"/>
            <a:ext cx="3634500" cy="289030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95"/>
        <p:cNvGrpSpPr/>
        <p:nvPr/>
      </p:nvGrpSpPr>
      <p:grpSpPr>
        <a:xfrm>
          <a:off x="0" y="0"/>
          <a:ext cx="0" cy="0"/>
          <a:chOff x="0" y="0"/>
          <a:chExt cx="0" cy="0"/>
        </a:xfrm>
      </p:grpSpPr>
      <p:sp>
        <p:nvSpPr>
          <p:cNvPr id="296" name="Google Shape;296;p16"/>
          <p:cNvSpPr txBox="1">
            <a:spLocks noGrp="1"/>
          </p:cNvSpPr>
          <p:nvPr>
            <p:ph type="title"/>
          </p:nvPr>
        </p:nvSpPr>
        <p:spPr>
          <a:xfrm>
            <a:off x="769750" y="288950"/>
            <a:ext cx="7089600" cy="101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419"/>
              <a:t>Quesnay y la tabla económica</a:t>
            </a:r>
            <a:endParaRPr/>
          </a:p>
        </p:txBody>
      </p:sp>
      <p:sp>
        <p:nvSpPr>
          <p:cNvPr id="297" name="Google Shape;297;p16"/>
          <p:cNvSpPr txBox="1"/>
          <p:nvPr/>
        </p:nvSpPr>
        <p:spPr>
          <a:xfrm>
            <a:off x="689925" y="1056575"/>
            <a:ext cx="4978200" cy="3417000"/>
          </a:xfrm>
          <a:prstGeom prst="rect">
            <a:avLst/>
          </a:prstGeom>
          <a:noFill/>
          <a:ln>
            <a:noFill/>
          </a:ln>
        </p:spPr>
        <p:txBody>
          <a:bodyPr spcFirstLastPara="1" wrap="square" lIns="91425" tIns="91425" rIns="91425" bIns="91425" anchor="ctr" anchorCtr="0">
            <a:noAutofit/>
          </a:bodyPr>
          <a:lstStyle/>
          <a:p>
            <a:pPr marL="457200" lvl="0" indent="-342900" algn="just" rtl="0">
              <a:spcBef>
                <a:spcPts val="0"/>
              </a:spcBef>
              <a:spcAft>
                <a:spcPts val="0"/>
              </a:spcAft>
              <a:buSzPts val="1800"/>
              <a:buChar char="●"/>
            </a:pPr>
            <a:r>
              <a:rPr lang="es-419" sz="1800"/>
              <a:t>Tableu économique (1758): visión macroscópica y materialista de la economía</a:t>
            </a:r>
            <a:endParaRPr sz="1800"/>
          </a:p>
          <a:p>
            <a:pPr marL="457200" lvl="0" indent="-342900" algn="just" rtl="0">
              <a:spcBef>
                <a:spcPts val="0"/>
              </a:spcBef>
              <a:spcAft>
                <a:spcPts val="0"/>
              </a:spcAft>
              <a:buSzPts val="1800"/>
              <a:buChar char="●"/>
            </a:pPr>
            <a:r>
              <a:rPr lang="es-419" sz="1800"/>
              <a:t>Figura elemental de líneas y flujos que sirven para verificar la circulación de riquezas (sistema)  </a:t>
            </a:r>
            <a:endParaRPr sz="1800"/>
          </a:p>
          <a:p>
            <a:pPr marL="457200" lvl="0" indent="-342900" algn="just" rtl="0">
              <a:spcBef>
                <a:spcPts val="0"/>
              </a:spcBef>
              <a:spcAft>
                <a:spcPts val="0"/>
              </a:spcAft>
              <a:buSzPts val="1800"/>
              <a:buChar char="●"/>
            </a:pPr>
            <a:r>
              <a:rPr lang="es-419" sz="1800"/>
              <a:t>Circulación de doble sentido: 1) naturaleza de la tierra y el hombre; 2) Clases sociales: productiva, propietarios y estéril </a:t>
            </a:r>
            <a:endParaRPr sz="1800"/>
          </a:p>
          <a:p>
            <a:pPr marL="457200" lvl="0" indent="-342900" algn="just" rtl="0">
              <a:spcBef>
                <a:spcPts val="0"/>
              </a:spcBef>
              <a:spcAft>
                <a:spcPts val="0"/>
              </a:spcAft>
              <a:buSzPts val="1800"/>
              <a:buChar char="●"/>
            </a:pPr>
            <a:r>
              <a:rPr lang="es-419" sz="1800"/>
              <a:t>Análisis realizado en una nación mayoritariamente agrícola </a:t>
            </a:r>
            <a:endParaRPr sz="1800"/>
          </a:p>
          <a:p>
            <a:pPr marL="457200" lvl="0" indent="-342900" algn="just" rtl="0">
              <a:spcBef>
                <a:spcPts val="0"/>
              </a:spcBef>
              <a:spcAft>
                <a:spcPts val="0"/>
              </a:spcAft>
              <a:buSzPts val="1800"/>
              <a:buChar char="●"/>
            </a:pPr>
            <a:r>
              <a:rPr lang="es-419" sz="1800"/>
              <a:t>Agricultura es la fuente de riqueza </a:t>
            </a:r>
            <a:endParaRPr sz="1800"/>
          </a:p>
        </p:txBody>
      </p:sp>
      <p:pic>
        <p:nvPicPr>
          <p:cNvPr id="298" name="Google Shape;298;p16"/>
          <p:cNvPicPr preferRelativeResize="0"/>
          <p:nvPr/>
        </p:nvPicPr>
        <p:blipFill>
          <a:blip r:embed="rId3">
            <a:alphaModFix/>
          </a:blip>
          <a:stretch>
            <a:fillRect/>
          </a:stretch>
        </p:blipFill>
        <p:spPr>
          <a:xfrm>
            <a:off x="6192725" y="783200"/>
            <a:ext cx="2358675" cy="39637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02"/>
        <p:cNvGrpSpPr/>
        <p:nvPr/>
      </p:nvGrpSpPr>
      <p:grpSpPr>
        <a:xfrm>
          <a:off x="0" y="0"/>
          <a:ext cx="0" cy="0"/>
          <a:chOff x="0" y="0"/>
          <a:chExt cx="0" cy="0"/>
        </a:xfrm>
      </p:grpSpPr>
      <p:sp>
        <p:nvSpPr>
          <p:cNvPr id="303" name="Google Shape;303;p17"/>
          <p:cNvSpPr txBox="1">
            <a:spLocks noGrp="1"/>
          </p:cNvSpPr>
          <p:nvPr>
            <p:ph type="title"/>
          </p:nvPr>
        </p:nvSpPr>
        <p:spPr>
          <a:xfrm>
            <a:off x="710800" y="131000"/>
            <a:ext cx="7030500" cy="99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419"/>
              <a:t>Un espacio para el público ilustrado</a:t>
            </a:r>
            <a:endParaRPr/>
          </a:p>
        </p:txBody>
      </p:sp>
      <p:sp>
        <p:nvSpPr>
          <p:cNvPr id="304" name="Google Shape;304;p17"/>
          <p:cNvSpPr txBox="1">
            <a:spLocks noGrp="1"/>
          </p:cNvSpPr>
          <p:nvPr>
            <p:ph type="body" idx="1"/>
          </p:nvPr>
        </p:nvSpPr>
        <p:spPr>
          <a:xfrm>
            <a:off x="303750" y="636425"/>
            <a:ext cx="5695200" cy="4025700"/>
          </a:xfrm>
          <a:prstGeom prst="rect">
            <a:avLst/>
          </a:prstGeom>
        </p:spPr>
        <p:txBody>
          <a:bodyPr spcFirstLastPara="1" wrap="square" lIns="91425" tIns="91425" rIns="91425" bIns="91425" anchor="t" anchorCtr="0">
            <a:noAutofit/>
          </a:bodyPr>
          <a:lstStyle/>
          <a:p>
            <a:pPr marL="457200" lvl="0" indent="-311150" algn="just" rtl="0">
              <a:spcBef>
                <a:spcPts val="0"/>
              </a:spcBef>
              <a:spcAft>
                <a:spcPts val="0"/>
              </a:spcAft>
              <a:buSzPts val="1300"/>
              <a:buChar char="●"/>
            </a:pPr>
            <a:r>
              <a:rPr lang="es-419"/>
              <a:t>Economía es una organización natural</a:t>
            </a:r>
            <a:endParaRPr/>
          </a:p>
          <a:p>
            <a:pPr marL="457200" lvl="0" indent="-311150" algn="just" rtl="0">
              <a:spcBef>
                <a:spcPts val="0"/>
              </a:spcBef>
              <a:spcAft>
                <a:spcPts val="0"/>
              </a:spcAft>
              <a:buSzPts val="1300"/>
              <a:buChar char="●"/>
            </a:pPr>
            <a:r>
              <a:rPr lang="es-419"/>
              <a:t>La economía política busca instruir a la población mediante la implementación de escuelas independientemente de ser públicas y privadas. Se quiere un vínculo social como interés común</a:t>
            </a:r>
            <a:endParaRPr/>
          </a:p>
          <a:p>
            <a:pPr marL="457200" lvl="0" indent="-311150" algn="just" rtl="0">
              <a:spcBef>
                <a:spcPts val="0"/>
              </a:spcBef>
              <a:spcAft>
                <a:spcPts val="0"/>
              </a:spcAft>
              <a:buSzPts val="1300"/>
              <a:buChar char="●"/>
            </a:pPr>
            <a:r>
              <a:rPr lang="es-419"/>
              <a:t>Principio de la publicidad es garantizado por la democracia</a:t>
            </a:r>
            <a:endParaRPr/>
          </a:p>
          <a:p>
            <a:pPr marL="457200" lvl="0" indent="-311150" algn="just" rtl="0">
              <a:spcBef>
                <a:spcPts val="0"/>
              </a:spcBef>
              <a:spcAft>
                <a:spcPts val="0"/>
              </a:spcAft>
              <a:buSzPts val="1300"/>
              <a:buChar char="●"/>
            </a:pPr>
            <a:r>
              <a:rPr lang="es-419"/>
              <a:t>Opinión pública es la opinión verdadera solo de un grupo de gente ilustrada</a:t>
            </a:r>
            <a:endParaRPr/>
          </a:p>
          <a:p>
            <a:pPr marL="457200" lvl="0" indent="-311150" algn="just" rtl="0">
              <a:spcBef>
                <a:spcPts val="0"/>
              </a:spcBef>
              <a:spcAft>
                <a:spcPts val="0"/>
              </a:spcAft>
              <a:buSzPts val="1300"/>
              <a:buChar char="●"/>
            </a:pPr>
            <a:r>
              <a:rPr lang="es-419"/>
              <a:t>El cambio del mercantilismo al liberalismo sujetó a la sociedad al dominio feudal donde la agricultura predomina</a:t>
            </a:r>
            <a:endParaRPr/>
          </a:p>
          <a:p>
            <a:pPr marL="457200" lvl="0" indent="-311150" algn="just" rtl="0">
              <a:spcBef>
                <a:spcPts val="0"/>
              </a:spcBef>
              <a:spcAft>
                <a:spcPts val="0"/>
              </a:spcAft>
              <a:buSzPts val="1300"/>
              <a:buChar char="●"/>
            </a:pPr>
            <a:r>
              <a:rPr lang="es-419"/>
              <a:t> En Francia, es imposible mantener una relación entre estado y sociedad, ya que sin poderes legislativo y ejecutivo, no se puede legislar</a:t>
            </a:r>
            <a:endParaRPr/>
          </a:p>
          <a:p>
            <a:pPr marL="457200" lvl="0" indent="-311150" algn="just" rtl="0">
              <a:spcBef>
                <a:spcPts val="0"/>
              </a:spcBef>
              <a:spcAft>
                <a:spcPts val="0"/>
              </a:spcAft>
              <a:buSzPts val="1300"/>
              <a:buChar char="●"/>
            </a:pPr>
            <a:r>
              <a:rPr lang="es-419"/>
              <a:t>Pueblo: colectivo de diversos pensamientos</a:t>
            </a:r>
            <a:endParaRPr/>
          </a:p>
          <a:p>
            <a:pPr marL="457200" lvl="0" indent="-311150" algn="just" rtl="0">
              <a:spcBef>
                <a:spcPts val="0"/>
              </a:spcBef>
              <a:spcAft>
                <a:spcPts val="0"/>
              </a:spcAft>
              <a:buSzPts val="1300"/>
              <a:buChar char="●"/>
            </a:pPr>
            <a:r>
              <a:rPr lang="es-419"/>
              <a:t>Democracia: poder del pueblo por encima de un soberano </a:t>
            </a:r>
            <a:endParaRPr/>
          </a:p>
          <a:p>
            <a:pPr marL="457200" lvl="0" indent="-311150" algn="just" rtl="0">
              <a:spcBef>
                <a:spcPts val="0"/>
              </a:spcBef>
              <a:spcAft>
                <a:spcPts val="0"/>
              </a:spcAft>
              <a:buSzPts val="1300"/>
              <a:buChar char="●"/>
            </a:pPr>
            <a:r>
              <a:rPr lang="es-419"/>
              <a:t>Público: cuerpo político formado como ciudadanos de un estado; años más tarde se tomará el término como audiencia</a:t>
            </a:r>
            <a:endParaRPr/>
          </a:p>
          <a:p>
            <a:pPr marL="457200" lvl="0" indent="-311150" algn="just" rtl="0">
              <a:spcBef>
                <a:spcPts val="0"/>
              </a:spcBef>
              <a:spcAft>
                <a:spcPts val="0"/>
              </a:spcAft>
              <a:buSzPts val="1300"/>
              <a:buChar char="●"/>
            </a:pPr>
            <a:r>
              <a:rPr lang="es-419"/>
              <a:t>Masa: se relaciona con la física o la economía</a:t>
            </a:r>
            <a:endParaRPr/>
          </a:p>
          <a:p>
            <a:pPr marL="457200" lvl="0" indent="-311150" algn="just" rtl="0">
              <a:spcBef>
                <a:spcPts val="0"/>
              </a:spcBef>
              <a:spcAft>
                <a:spcPts val="0"/>
              </a:spcAft>
              <a:buSzPts val="1300"/>
              <a:buChar char="●"/>
            </a:pPr>
            <a:r>
              <a:rPr lang="es-419"/>
              <a:t>Multitud: espacio para operaciones de manufactura</a:t>
            </a:r>
            <a:endParaRPr/>
          </a:p>
          <a:p>
            <a:pPr marL="457200" lvl="0" indent="-311150" algn="just" rtl="0">
              <a:spcBef>
                <a:spcPts val="0"/>
              </a:spcBef>
              <a:spcAft>
                <a:spcPts val="0"/>
              </a:spcAft>
              <a:buSzPts val="1300"/>
              <a:buChar char="●"/>
            </a:pPr>
            <a:r>
              <a:rPr lang="es-419"/>
              <a:t>Gaceta: medio informativo para sociedad</a:t>
            </a:r>
            <a:endParaRPr/>
          </a:p>
        </p:txBody>
      </p:sp>
      <p:pic>
        <p:nvPicPr>
          <p:cNvPr id="305" name="Google Shape;305;p17"/>
          <p:cNvPicPr preferRelativeResize="0"/>
          <p:nvPr/>
        </p:nvPicPr>
        <p:blipFill>
          <a:blip r:embed="rId3">
            <a:alphaModFix/>
          </a:blip>
          <a:stretch>
            <a:fillRect/>
          </a:stretch>
        </p:blipFill>
        <p:spPr>
          <a:xfrm>
            <a:off x="6174150" y="953725"/>
            <a:ext cx="2442707" cy="37084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09"/>
        <p:cNvGrpSpPr/>
        <p:nvPr/>
      </p:nvGrpSpPr>
      <p:grpSpPr>
        <a:xfrm>
          <a:off x="0" y="0"/>
          <a:ext cx="0" cy="0"/>
          <a:chOff x="0" y="0"/>
          <a:chExt cx="0" cy="0"/>
        </a:xfrm>
      </p:grpSpPr>
      <p:sp>
        <p:nvSpPr>
          <p:cNvPr id="310" name="Google Shape;310;p18"/>
          <p:cNvSpPr txBox="1">
            <a:spLocks noGrp="1"/>
          </p:cNvSpPr>
          <p:nvPr>
            <p:ph type="title"/>
          </p:nvPr>
        </p:nvSpPr>
        <p:spPr>
          <a:xfrm>
            <a:off x="497925" y="127500"/>
            <a:ext cx="7030500" cy="99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419"/>
              <a:t>Turgot y la construcción de la red viaria</a:t>
            </a:r>
            <a:endParaRPr/>
          </a:p>
        </p:txBody>
      </p:sp>
      <p:sp>
        <p:nvSpPr>
          <p:cNvPr id="311" name="Google Shape;311;p18"/>
          <p:cNvSpPr txBox="1">
            <a:spLocks noGrp="1"/>
          </p:cNvSpPr>
          <p:nvPr>
            <p:ph type="body" idx="1"/>
          </p:nvPr>
        </p:nvSpPr>
        <p:spPr>
          <a:xfrm>
            <a:off x="530925" y="670600"/>
            <a:ext cx="6745200" cy="2463300"/>
          </a:xfrm>
          <a:prstGeom prst="rect">
            <a:avLst/>
          </a:prstGeom>
        </p:spPr>
        <p:txBody>
          <a:bodyPr spcFirstLastPara="1" wrap="square" lIns="91425" tIns="91425" rIns="91425" bIns="91425" anchor="t" anchorCtr="0">
            <a:noAutofit/>
          </a:bodyPr>
          <a:lstStyle/>
          <a:p>
            <a:pPr marL="457200" lvl="0" indent="-311150" algn="just" rtl="0">
              <a:spcBef>
                <a:spcPts val="0"/>
              </a:spcBef>
              <a:spcAft>
                <a:spcPts val="0"/>
              </a:spcAft>
              <a:buSzPts val="1300"/>
              <a:buChar char="●"/>
            </a:pPr>
            <a:r>
              <a:rPr lang="es-419"/>
              <a:t>Francia estaba dividida en dos bandos o provincias y no había relación ni comercio entre ambas</a:t>
            </a:r>
            <a:endParaRPr/>
          </a:p>
          <a:p>
            <a:pPr marL="457200" lvl="0" indent="-311150" algn="just" rtl="0">
              <a:spcBef>
                <a:spcPts val="0"/>
              </a:spcBef>
              <a:spcAft>
                <a:spcPts val="0"/>
              </a:spcAft>
              <a:buSzPts val="1300"/>
              <a:buChar char="●"/>
            </a:pPr>
            <a:r>
              <a:rPr lang="es-419"/>
              <a:t>Limoges: Turgot era intendente general (1761 a 1774), luego fue inspector general de hacienda </a:t>
            </a:r>
            <a:endParaRPr/>
          </a:p>
          <a:p>
            <a:pPr marL="457200" lvl="0" indent="-311150" algn="just" rtl="0">
              <a:spcBef>
                <a:spcPts val="0"/>
              </a:spcBef>
              <a:spcAft>
                <a:spcPts val="0"/>
              </a:spcAft>
              <a:buSzPts val="1300"/>
              <a:buChar char="●"/>
            </a:pPr>
            <a:r>
              <a:rPr lang="es-419"/>
              <a:t>Turgot: Conocedor de obras públicas; impone el nuevo sistema de empedrado en las calles</a:t>
            </a:r>
            <a:endParaRPr/>
          </a:p>
          <a:p>
            <a:pPr marL="457200" lvl="0" indent="-311150" algn="just" rtl="0">
              <a:spcBef>
                <a:spcPts val="0"/>
              </a:spcBef>
              <a:spcAft>
                <a:spcPts val="0"/>
              </a:spcAft>
              <a:buSzPts val="1300"/>
              <a:buChar char="●"/>
            </a:pPr>
            <a:r>
              <a:rPr lang="es-419"/>
              <a:t>Pierre-Marie Trésaguet (ingeniero) innova con calzada de grava sin arena</a:t>
            </a:r>
            <a:endParaRPr/>
          </a:p>
          <a:p>
            <a:pPr marL="457200" lvl="0" indent="-311150" algn="just" rtl="0">
              <a:spcBef>
                <a:spcPts val="0"/>
              </a:spcBef>
              <a:spcAft>
                <a:spcPts val="0"/>
              </a:spcAft>
              <a:buSzPts val="1300"/>
              <a:buChar char="●"/>
            </a:pPr>
            <a:r>
              <a:rPr lang="es-419"/>
              <a:t>John McAdam implementa la pavimentación</a:t>
            </a:r>
            <a:endParaRPr/>
          </a:p>
          <a:p>
            <a:pPr marL="457200" lvl="0" indent="-311150" algn="just" rtl="0">
              <a:spcBef>
                <a:spcPts val="0"/>
              </a:spcBef>
              <a:spcAft>
                <a:spcPts val="0"/>
              </a:spcAft>
              <a:buSzPts val="1300"/>
              <a:buChar char="●"/>
            </a:pPr>
            <a:r>
              <a:rPr lang="es-419"/>
              <a:t>Después de romper las tensiones en Francia, se crea la comercialización en forma de estrella, con París en el medio</a:t>
            </a:r>
            <a:endParaRPr/>
          </a:p>
          <a:p>
            <a:pPr marL="457200" lvl="0" indent="-311150" algn="just" rtl="0">
              <a:spcBef>
                <a:spcPts val="0"/>
              </a:spcBef>
              <a:spcAft>
                <a:spcPts val="0"/>
              </a:spcAft>
              <a:buSzPts val="1300"/>
              <a:buChar char="●"/>
            </a:pPr>
            <a:r>
              <a:rPr lang="es-419"/>
              <a:t>Gutier (ingeniero-arquitecto): “hay ventajas de las carreteras para comercializar recíprocamente, como también la reducción de caballos en los paseos”</a:t>
            </a:r>
            <a:endParaRPr/>
          </a:p>
          <a:p>
            <a:pPr marL="457200" lvl="0" indent="-311150" algn="just" rtl="0">
              <a:spcBef>
                <a:spcPts val="0"/>
              </a:spcBef>
              <a:spcAft>
                <a:spcPts val="0"/>
              </a:spcAft>
              <a:buSzPts val="1300"/>
              <a:buChar char="●"/>
            </a:pPr>
            <a:r>
              <a:rPr lang="es-419"/>
              <a:t>Comodidades atraerían extranjeros; por ende, el reino obtenía más capital</a:t>
            </a:r>
            <a:endParaRPr/>
          </a:p>
          <a:p>
            <a:pPr marL="457200" lvl="0" indent="-311150" algn="just" rtl="0">
              <a:spcBef>
                <a:spcPts val="0"/>
              </a:spcBef>
              <a:spcAft>
                <a:spcPts val="0"/>
              </a:spcAft>
              <a:buSzPts val="1300"/>
              <a:buChar char="●"/>
            </a:pPr>
            <a:r>
              <a:rPr lang="es-419"/>
              <a:t>Abolición de la corvea en 1776 en todo el reino</a:t>
            </a:r>
            <a:endParaRPr/>
          </a:p>
          <a:p>
            <a:pPr marL="457200" lvl="0" indent="-311150" algn="just" rtl="0">
              <a:spcBef>
                <a:spcPts val="0"/>
              </a:spcBef>
              <a:spcAft>
                <a:spcPts val="0"/>
              </a:spcAft>
              <a:buSzPts val="1300"/>
              <a:buChar char="●"/>
            </a:pPr>
            <a:r>
              <a:rPr lang="es-419"/>
              <a:t> Denuncia de desigualdades; Problemas de comunicación generaba la injusticia social</a:t>
            </a:r>
            <a:endParaRPr/>
          </a:p>
          <a:p>
            <a:pPr marL="457200" lvl="0" indent="-311150" algn="just" rtl="0">
              <a:spcBef>
                <a:spcPts val="0"/>
              </a:spcBef>
              <a:spcAft>
                <a:spcPts val="0"/>
              </a:spcAft>
              <a:buSzPts val="1300"/>
              <a:buChar char="●"/>
            </a:pPr>
            <a:r>
              <a:rPr lang="es-419"/>
              <a:t>Doctrina fisiocrática: con el implemento de la agricultura se procuraba unir a Francia entre sí y con otros países</a:t>
            </a:r>
            <a:endParaRPr/>
          </a:p>
          <a:p>
            <a:pPr marL="457200" lvl="0" indent="-311150" algn="just" rtl="0">
              <a:spcBef>
                <a:spcPts val="0"/>
              </a:spcBef>
              <a:spcAft>
                <a:spcPts val="0"/>
              </a:spcAft>
              <a:buSzPts val="1300"/>
              <a:buChar char="●"/>
            </a:pPr>
            <a:r>
              <a:rPr lang="es-419"/>
              <a:t>Clasificación de carreteras en cuatro categorías según su tarea</a:t>
            </a:r>
            <a:endParaRPr/>
          </a:p>
        </p:txBody>
      </p:sp>
      <p:pic>
        <p:nvPicPr>
          <p:cNvPr id="312" name="Google Shape;312;p18"/>
          <p:cNvPicPr preferRelativeResize="0"/>
          <p:nvPr/>
        </p:nvPicPr>
        <p:blipFill>
          <a:blip r:embed="rId3">
            <a:alphaModFix/>
          </a:blip>
          <a:stretch>
            <a:fillRect/>
          </a:stretch>
        </p:blipFill>
        <p:spPr>
          <a:xfrm>
            <a:off x="7276125" y="3438700"/>
            <a:ext cx="1875832" cy="17048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16"/>
        <p:cNvGrpSpPr/>
        <p:nvPr/>
      </p:nvGrpSpPr>
      <p:grpSpPr>
        <a:xfrm>
          <a:off x="0" y="0"/>
          <a:ext cx="0" cy="0"/>
          <a:chOff x="0" y="0"/>
          <a:chExt cx="0" cy="0"/>
        </a:xfrm>
      </p:grpSpPr>
      <p:sp>
        <p:nvSpPr>
          <p:cNvPr id="317" name="Google Shape;317;p19"/>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419"/>
              <a:t>Circular es medir </a:t>
            </a:r>
            <a:endParaRPr/>
          </a:p>
        </p:txBody>
      </p:sp>
      <p:sp>
        <p:nvSpPr>
          <p:cNvPr id="318" name="Google Shape;318;p19"/>
          <p:cNvSpPr txBox="1">
            <a:spLocks noGrp="1"/>
          </p:cNvSpPr>
          <p:nvPr>
            <p:ph type="body" idx="1"/>
          </p:nvPr>
        </p:nvSpPr>
        <p:spPr>
          <a:xfrm>
            <a:off x="1303800" y="1990050"/>
            <a:ext cx="7030500" cy="25416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es-419"/>
              <a:t>Objetivo: Unificación del territorio (Francia 1789)</a:t>
            </a:r>
            <a:endParaRPr/>
          </a:p>
          <a:p>
            <a:pPr marL="457200" lvl="0" indent="-311150" algn="l" rtl="0">
              <a:spcBef>
                <a:spcPts val="0"/>
              </a:spcBef>
              <a:spcAft>
                <a:spcPts val="0"/>
              </a:spcAft>
              <a:buSzPts val="1300"/>
              <a:buChar char="●"/>
            </a:pPr>
            <a:r>
              <a:rPr lang="es-419"/>
              <a:t>Otorgaron un papel fundamental al intercambio.</a:t>
            </a:r>
            <a:endParaRPr/>
          </a:p>
          <a:p>
            <a:pPr marL="457200" lvl="0" indent="-311150" algn="l" rtl="0">
              <a:spcBef>
                <a:spcPts val="0"/>
              </a:spcBef>
              <a:spcAft>
                <a:spcPts val="0"/>
              </a:spcAft>
              <a:buSzPts val="1300"/>
              <a:buChar char="●"/>
            </a:pPr>
            <a:r>
              <a:rPr lang="es-419"/>
              <a:t>Supresión de las barreras arancelarias interiores y de los fielatos. </a:t>
            </a:r>
            <a:endParaRPr/>
          </a:p>
          <a:p>
            <a:pPr marL="457200" lvl="0" indent="0" algn="l" rtl="0">
              <a:spcBef>
                <a:spcPts val="1600"/>
              </a:spcBef>
              <a:spcAft>
                <a:spcPts val="1600"/>
              </a:spcAft>
              <a:buNone/>
            </a:pPr>
            <a:endParaRPr/>
          </a:p>
        </p:txBody>
      </p:sp>
      <p:pic>
        <p:nvPicPr>
          <p:cNvPr id="319" name="Google Shape;319;p19"/>
          <p:cNvPicPr preferRelativeResize="0"/>
          <p:nvPr/>
        </p:nvPicPr>
        <p:blipFill>
          <a:blip r:embed="rId3">
            <a:alphaModFix/>
          </a:blip>
          <a:stretch>
            <a:fillRect/>
          </a:stretch>
        </p:blipFill>
        <p:spPr>
          <a:xfrm>
            <a:off x="1607350" y="2985075"/>
            <a:ext cx="3536150" cy="2158424"/>
          </a:xfrm>
          <a:prstGeom prst="rect">
            <a:avLst/>
          </a:prstGeom>
          <a:noFill/>
          <a:ln>
            <a:noFill/>
          </a:ln>
        </p:spPr>
      </p:pic>
      <p:pic>
        <p:nvPicPr>
          <p:cNvPr id="320" name="Google Shape;320;p19"/>
          <p:cNvPicPr preferRelativeResize="0"/>
          <p:nvPr/>
        </p:nvPicPr>
        <p:blipFill>
          <a:blip r:embed="rId4">
            <a:alphaModFix/>
          </a:blip>
          <a:stretch>
            <a:fillRect/>
          </a:stretch>
        </p:blipFill>
        <p:spPr>
          <a:xfrm>
            <a:off x="5531650" y="2985075"/>
            <a:ext cx="1993100" cy="19931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24"/>
        <p:cNvGrpSpPr/>
        <p:nvPr/>
      </p:nvGrpSpPr>
      <p:grpSpPr>
        <a:xfrm>
          <a:off x="0" y="0"/>
          <a:ext cx="0" cy="0"/>
          <a:chOff x="0" y="0"/>
          <a:chExt cx="0" cy="0"/>
        </a:xfrm>
      </p:grpSpPr>
      <p:sp>
        <p:nvSpPr>
          <p:cNvPr id="325" name="Google Shape;325;p20"/>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419"/>
              <a:t>Primer Objetivo: Mejora de la comunicación </a:t>
            </a:r>
            <a:endParaRPr/>
          </a:p>
        </p:txBody>
      </p:sp>
      <p:sp>
        <p:nvSpPr>
          <p:cNvPr id="326" name="Google Shape;326;p20"/>
          <p:cNvSpPr txBox="1">
            <a:spLocks noGrp="1"/>
          </p:cNvSpPr>
          <p:nvPr>
            <p:ph type="body" idx="1"/>
          </p:nvPr>
        </p:nvSpPr>
        <p:spPr>
          <a:xfrm>
            <a:off x="949625" y="1597875"/>
            <a:ext cx="7030500" cy="462600"/>
          </a:xfrm>
          <a:prstGeom prst="rect">
            <a:avLst/>
          </a:prstGeom>
          <a:solidFill>
            <a:srgbClr val="FFE599"/>
          </a:solidFill>
          <a:ln w="9525" cap="flat" cmpd="sng">
            <a:solidFill>
              <a:srgbClr val="FFD966"/>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1600"/>
              </a:spcAft>
              <a:buNone/>
            </a:pPr>
            <a:r>
              <a:rPr lang="es-419"/>
              <a:t>Lenguaje Universal </a:t>
            </a:r>
            <a:endParaRPr/>
          </a:p>
        </p:txBody>
      </p:sp>
      <p:sp>
        <p:nvSpPr>
          <p:cNvPr id="327" name="Google Shape;327;p20"/>
          <p:cNvSpPr txBox="1"/>
          <p:nvPr/>
        </p:nvSpPr>
        <p:spPr>
          <a:xfrm>
            <a:off x="916775" y="2274100"/>
            <a:ext cx="7096200" cy="1988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419"/>
              <a:t>“En un Estado sólo cabe una ley, un peso y una medida”</a:t>
            </a:r>
            <a:endParaRPr/>
          </a:p>
          <a:p>
            <a:pPr marL="457200" lvl="0" indent="-317500" algn="l" rtl="0">
              <a:spcBef>
                <a:spcPts val="0"/>
              </a:spcBef>
              <a:spcAft>
                <a:spcPts val="0"/>
              </a:spcAft>
              <a:buSzPts val="1400"/>
              <a:buChar char="●"/>
            </a:pPr>
            <a:r>
              <a:rPr lang="es-419"/>
              <a:t>Se quería imponer a la nación las mismas categorías de pensamiento. </a:t>
            </a:r>
            <a:endParaRPr/>
          </a:p>
          <a:p>
            <a:pPr marL="0" lvl="0" indent="0" algn="l" rtl="0">
              <a:spcBef>
                <a:spcPts val="0"/>
              </a:spcBef>
              <a:spcAft>
                <a:spcPts val="0"/>
              </a:spcAft>
              <a:buNone/>
            </a:pPr>
            <a:endParaRPr/>
          </a:p>
          <a:p>
            <a:pPr marL="0" lvl="0" indent="0" algn="l" rtl="0">
              <a:spcBef>
                <a:spcPts val="0"/>
              </a:spcBef>
              <a:spcAft>
                <a:spcPts val="0"/>
              </a:spcAft>
              <a:buNone/>
            </a:pPr>
            <a:r>
              <a:rPr lang="es-419"/>
              <a:t>Mismo sistema de medidas</a:t>
            </a:r>
            <a:endParaRPr/>
          </a:p>
          <a:p>
            <a:pPr marL="0" lvl="0" indent="0" algn="l" rtl="0">
              <a:spcBef>
                <a:spcPts val="0"/>
              </a:spcBef>
              <a:spcAft>
                <a:spcPts val="0"/>
              </a:spcAft>
              <a:buNone/>
            </a:pPr>
            <a:r>
              <a:rPr lang="es-419"/>
              <a:t>Mismo idioma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31"/>
        <p:cNvGrpSpPr/>
        <p:nvPr/>
      </p:nvGrpSpPr>
      <p:grpSpPr>
        <a:xfrm>
          <a:off x="0" y="0"/>
          <a:ext cx="0" cy="0"/>
          <a:chOff x="0" y="0"/>
          <a:chExt cx="0" cy="0"/>
        </a:xfrm>
      </p:grpSpPr>
      <p:sp>
        <p:nvSpPr>
          <p:cNvPr id="332" name="Google Shape;332;p21"/>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419"/>
              <a:t>Unidades de medida: Metro y kilogramo </a:t>
            </a:r>
            <a:endParaRPr/>
          </a:p>
        </p:txBody>
      </p:sp>
      <p:sp>
        <p:nvSpPr>
          <p:cNvPr id="333" name="Google Shape;333;p21"/>
          <p:cNvSpPr txBox="1">
            <a:spLocks noGrp="1"/>
          </p:cNvSpPr>
          <p:nvPr>
            <p:ph type="body" idx="1"/>
          </p:nvPr>
        </p:nvSpPr>
        <p:spPr>
          <a:xfrm>
            <a:off x="1303800" y="1149750"/>
            <a:ext cx="7030500" cy="284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419"/>
              <a:t>Causas </a:t>
            </a:r>
            <a:endParaRPr/>
          </a:p>
          <a:p>
            <a:pPr marL="457200" lvl="0" indent="-311150" algn="l" rtl="0">
              <a:spcBef>
                <a:spcPts val="1600"/>
              </a:spcBef>
              <a:spcAft>
                <a:spcPts val="0"/>
              </a:spcAft>
              <a:buSzPts val="1300"/>
              <a:buChar char="●"/>
            </a:pPr>
            <a:r>
              <a:rPr lang="es-419"/>
              <a:t>El patrón podía fluctuar según el lugar de compra y venta.</a:t>
            </a:r>
            <a:endParaRPr/>
          </a:p>
          <a:p>
            <a:pPr marL="457200" lvl="0" indent="-311150" algn="l" rtl="0">
              <a:spcBef>
                <a:spcPts val="0"/>
              </a:spcBef>
              <a:spcAft>
                <a:spcPts val="0"/>
              </a:spcAft>
              <a:buSzPts val="1300"/>
              <a:buChar char="●"/>
            </a:pPr>
            <a:r>
              <a:rPr lang="es-419"/>
              <a:t>“Una medida con el mismo nombre podía tener distinto valor según el lugar, tanto en el interior como en el exterior de las fronteras”. </a:t>
            </a:r>
            <a:endParaRPr/>
          </a:p>
          <a:p>
            <a:pPr marL="457200" lvl="0" indent="0" algn="l" rtl="0">
              <a:spcBef>
                <a:spcPts val="1600"/>
              </a:spcBef>
              <a:spcAft>
                <a:spcPts val="0"/>
              </a:spcAft>
              <a:buNone/>
            </a:pPr>
            <a:r>
              <a:rPr lang="es-419"/>
              <a:t>Consecuencias </a:t>
            </a:r>
            <a:endParaRPr/>
          </a:p>
          <a:p>
            <a:pPr marL="457200" lvl="0" indent="-311150" algn="l" rtl="0">
              <a:spcBef>
                <a:spcPts val="1600"/>
              </a:spcBef>
              <a:spcAft>
                <a:spcPts val="0"/>
              </a:spcAft>
              <a:buSzPts val="1300"/>
              <a:buChar char="●"/>
            </a:pPr>
            <a:r>
              <a:rPr lang="es-419"/>
              <a:t>Se establece al metro y al kilogramo como unidades fundamentales del sistema métrico (diciembre de 1799).</a:t>
            </a:r>
            <a:endParaRPr/>
          </a:p>
          <a:p>
            <a:pPr marL="457200" lvl="0" indent="-311150" algn="l" rtl="0">
              <a:spcBef>
                <a:spcPts val="0"/>
              </a:spcBef>
              <a:spcAft>
                <a:spcPts val="0"/>
              </a:spcAft>
              <a:buSzPts val="1300"/>
              <a:buChar char="●"/>
            </a:pPr>
            <a:r>
              <a:rPr lang="es-419"/>
              <a:t>En 1875, el metro tuvo su organización internacional: la Oficina Internacional de Pesas y Medidas. </a:t>
            </a:r>
            <a:endParaRPr/>
          </a:p>
          <a:p>
            <a:pPr marL="457200" lvl="0" indent="-311150" algn="l" rtl="0">
              <a:spcBef>
                <a:spcPts val="0"/>
              </a:spcBef>
              <a:spcAft>
                <a:spcPts val="0"/>
              </a:spcAft>
              <a:buSzPts val="1300"/>
              <a:buChar char="●"/>
            </a:pPr>
            <a:r>
              <a:rPr lang="es-419"/>
              <a:t>Aparición de la estadística- Catastro </a:t>
            </a:r>
            <a:endParaRPr/>
          </a:p>
          <a:p>
            <a:pPr marL="0" lvl="0" indent="0" algn="l" rtl="0">
              <a:spcBef>
                <a:spcPts val="1600"/>
              </a:spcBef>
              <a:spcAft>
                <a:spcPts val="0"/>
              </a:spcAft>
              <a:buNone/>
            </a:pPr>
            <a:r>
              <a:rPr lang="es-419"/>
              <a:t>“Se ha logrado imponer a la nación las mismas categorías de pensamiento, representaciones espaciales, ideas novedosas sobre pesos y medidas y, algo todavía más difícil, la división decimal…”</a:t>
            </a:r>
            <a:endParaRPr/>
          </a:p>
          <a:p>
            <a:pPr marL="457200" lvl="0" indent="0" algn="l" rtl="0">
              <a:spcBef>
                <a:spcPts val="1600"/>
              </a:spcBef>
              <a:spcAft>
                <a:spcPts val="0"/>
              </a:spcAft>
              <a:buNone/>
            </a:pPr>
            <a:endParaRPr/>
          </a:p>
          <a:p>
            <a:pPr marL="45720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37"/>
        <p:cNvGrpSpPr/>
        <p:nvPr/>
      </p:nvGrpSpPr>
      <p:grpSpPr>
        <a:xfrm>
          <a:off x="0" y="0"/>
          <a:ext cx="0" cy="0"/>
          <a:chOff x="0" y="0"/>
          <a:chExt cx="0" cy="0"/>
        </a:xfrm>
      </p:grpSpPr>
      <p:sp>
        <p:nvSpPr>
          <p:cNvPr id="338" name="Google Shape;338;p22"/>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419"/>
              <a:t>Estadística </a:t>
            </a:r>
            <a:endParaRPr/>
          </a:p>
        </p:txBody>
      </p:sp>
      <p:sp>
        <p:nvSpPr>
          <p:cNvPr id="339" name="Google Shape;339;p22"/>
          <p:cNvSpPr txBox="1">
            <a:spLocks noGrp="1"/>
          </p:cNvSpPr>
          <p:nvPr>
            <p:ph type="body" idx="1"/>
          </p:nvPr>
        </p:nvSpPr>
        <p:spPr>
          <a:xfrm>
            <a:off x="1303800" y="1990050"/>
            <a:ext cx="7030500" cy="19509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es-419"/>
              <a:t>1741: Aparece el primer trabajo significativo de estadística “El orden divino manifestado por el movimiento de la población”. </a:t>
            </a:r>
            <a:endParaRPr/>
          </a:p>
          <a:p>
            <a:pPr marL="457200" lvl="0" indent="-311150" algn="l" rtl="0">
              <a:spcBef>
                <a:spcPts val="0"/>
              </a:spcBef>
              <a:spcAft>
                <a:spcPts val="0"/>
              </a:spcAft>
              <a:buSzPts val="1300"/>
              <a:buChar char="●"/>
            </a:pPr>
            <a:r>
              <a:rPr lang="es-419"/>
              <a:t>1776-1886: Jean- Baptiste Antoine investiga sobre la “patología criminal”. Clasifica sus documentos por sexo, edad, ocupación profesional, naturaleza y lugar de delito de la persona que ha sido encarcelada. </a:t>
            </a:r>
            <a:endParaRPr/>
          </a:p>
          <a:p>
            <a:pPr marL="457200" lvl="0" indent="-311150" algn="l" rtl="0">
              <a:spcBef>
                <a:spcPts val="0"/>
              </a:spcBef>
              <a:spcAft>
                <a:spcPts val="0"/>
              </a:spcAft>
              <a:buSzPts val="1300"/>
              <a:buChar char="●"/>
            </a:pPr>
            <a:r>
              <a:rPr lang="es-419"/>
              <a:t>Se utilizan las probabilidades para determinar las formas de elección más equitativas.</a:t>
            </a:r>
            <a:endParaRPr/>
          </a:p>
          <a:p>
            <a:pPr marL="457200" lvl="0" indent="-311150" algn="l" rtl="0">
              <a:spcBef>
                <a:spcPts val="0"/>
              </a:spcBef>
              <a:spcAft>
                <a:spcPts val="0"/>
              </a:spcAft>
              <a:buSzPts val="1300"/>
              <a:buChar char="●"/>
            </a:pPr>
            <a:r>
              <a:rPr lang="es-419"/>
              <a:t>De la estadística nace el censo. </a:t>
            </a:r>
            <a:endParaRPr/>
          </a:p>
          <a:p>
            <a:pPr marL="457200" lvl="0" indent="-311150" algn="l" rtl="0">
              <a:spcBef>
                <a:spcPts val="0"/>
              </a:spcBef>
              <a:spcAft>
                <a:spcPts val="0"/>
              </a:spcAft>
              <a:buSzPts val="1300"/>
              <a:buChar char="●"/>
            </a:pPr>
            <a:r>
              <a:rPr lang="es-419"/>
              <a:t>En Francia la estadística se convierte en una herramienta de unificación de la nación.  </a:t>
            </a:r>
            <a:endParaRPr/>
          </a:p>
          <a:p>
            <a:pPr marL="457200" lvl="0" indent="0" algn="l" rtl="0">
              <a:spcBef>
                <a:spcPts val="1600"/>
              </a:spcBef>
              <a:spcAft>
                <a:spcPts val="160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43"/>
        <p:cNvGrpSpPr/>
        <p:nvPr/>
      </p:nvGrpSpPr>
      <p:grpSpPr>
        <a:xfrm>
          <a:off x="0" y="0"/>
          <a:ext cx="0" cy="0"/>
          <a:chOff x="0" y="0"/>
          <a:chExt cx="0" cy="0"/>
        </a:xfrm>
      </p:grpSpPr>
      <p:sp>
        <p:nvSpPr>
          <p:cNvPr id="344" name="Google Shape;344;p23"/>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419"/>
              <a:t>Telégrafo óptico o de brazo </a:t>
            </a:r>
            <a:endParaRPr/>
          </a:p>
        </p:txBody>
      </p:sp>
      <p:sp>
        <p:nvSpPr>
          <p:cNvPr id="345" name="Google Shape;345;p23"/>
          <p:cNvSpPr txBox="1">
            <a:spLocks noGrp="1"/>
          </p:cNvSpPr>
          <p:nvPr>
            <p:ph type="body" idx="1"/>
          </p:nvPr>
        </p:nvSpPr>
        <p:spPr>
          <a:xfrm>
            <a:off x="113175" y="2047875"/>
            <a:ext cx="5887500" cy="247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419"/>
              <a:t>Generó que: </a:t>
            </a:r>
            <a:endParaRPr/>
          </a:p>
          <a:p>
            <a:pPr marL="457200" lvl="0" indent="-311150" algn="l" rtl="0">
              <a:spcBef>
                <a:spcPts val="1600"/>
              </a:spcBef>
              <a:spcAft>
                <a:spcPts val="0"/>
              </a:spcAft>
              <a:buSzPts val="1300"/>
              <a:buChar char="●"/>
            </a:pPr>
            <a:r>
              <a:rPr lang="es-419"/>
              <a:t>Se hagan secretos los códigos que se utilizaban para la transmisión de mensajes. </a:t>
            </a:r>
            <a:endParaRPr/>
          </a:p>
          <a:p>
            <a:pPr marL="457200" lvl="0" indent="-311150" algn="l" rtl="0">
              <a:spcBef>
                <a:spcPts val="0"/>
              </a:spcBef>
              <a:spcAft>
                <a:spcPts val="0"/>
              </a:spcAft>
              <a:buSzPts val="1300"/>
              <a:buChar char="●"/>
            </a:pPr>
            <a:r>
              <a:rPr lang="es-419"/>
              <a:t>Hay un doble nivel de transmisión de la lengua: </a:t>
            </a:r>
            <a:endParaRPr/>
          </a:p>
          <a:p>
            <a:pPr marL="457200" lvl="0" indent="0" algn="l" rtl="0">
              <a:spcBef>
                <a:spcPts val="1600"/>
              </a:spcBef>
              <a:spcAft>
                <a:spcPts val="0"/>
              </a:spcAft>
              <a:buNone/>
            </a:pPr>
            <a:r>
              <a:rPr lang="es-419"/>
              <a:t>Lengua operativa: comprensible para quienes hacen funcionar los dispositivos. </a:t>
            </a:r>
            <a:endParaRPr/>
          </a:p>
          <a:p>
            <a:pPr marL="457200" lvl="0" indent="0" algn="l" rtl="0">
              <a:spcBef>
                <a:spcPts val="1600"/>
              </a:spcBef>
              <a:spcAft>
                <a:spcPts val="1600"/>
              </a:spcAft>
              <a:buNone/>
            </a:pPr>
            <a:r>
              <a:rPr lang="es-419"/>
              <a:t>Lengua de los contenidos: Sólo la domina la Administración. </a:t>
            </a:r>
            <a:endParaRPr/>
          </a:p>
        </p:txBody>
      </p:sp>
      <p:pic>
        <p:nvPicPr>
          <p:cNvPr id="346" name="Google Shape;346;p23"/>
          <p:cNvPicPr preferRelativeResize="0"/>
          <p:nvPr/>
        </p:nvPicPr>
        <p:blipFill rotWithShape="1">
          <a:blip r:embed="rId3">
            <a:alphaModFix/>
          </a:blip>
          <a:srcRect r="3549" b="12395"/>
          <a:stretch/>
        </p:blipFill>
        <p:spPr>
          <a:xfrm>
            <a:off x="6140425" y="1370525"/>
            <a:ext cx="2586850" cy="36181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FDECDB"/>
            </a:gs>
            <a:gs pos="100000">
              <a:srgbClr val="F0A963"/>
            </a:gs>
          </a:gsLst>
          <a:lin ang="5400012" scaled="0"/>
        </a:gradFill>
        <a:effectLst/>
      </p:bgPr>
    </p:bg>
    <p:spTree>
      <p:nvGrpSpPr>
        <p:cNvPr id="1" name="Shape 350"/>
        <p:cNvGrpSpPr/>
        <p:nvPr/>
      </p:nvGrpSpPr>
      <p:grpSpPr>
        <a:xfrm>
          <a:off x="0" y="0"/>
          <a:ext cx="0" cy="0"/>
          <a:chOff x="0" y="0"/>
          <a:chExt cx="0" cy="0"/>
        </a:xfrm>
      </p:grpSpPr>
      <p:sp>
        <p:nvSpPr>
          <p:cNvPr id="351" name="Google Shape;351;p24"/>
          <p:cNvSpPr txBox="1">
            <a:spLocks noGrp="1"/>
          </p:cNvSpPr>
          <p:nvPr>
            <p:ph type="body" idx="1"/>
          </p:nvPr>
        </p:nvSpPr>
        <p:spPr>
          <a:xfrm>
            <a:off x="1056750" y="795025"/>
            <a:ext cx="7030500" cy="3951000"/>
          </a:xfrm>
          <a:prstGeom prst="rect">
            <a:avLst/>
          </a:prstGeom>
          <a:solidFill>
            <a:schemeClr val="lt1"/>
          </a:solidFill>
        </p:spPr>
        <p:txBody>
          <a:bodyPr spcFirstLastPara="1" wrap="square" lIns="91425" tIns="91425" rIns="91425" bIns="91425" anchor="t" anchorCtr="0">
            <a:noAutofit/>
          </a:bodyPr>
          <a:lstStyle/>
          <a:p>
            <a:pPr marL="0" lvl="0" indent="0" algn="l" rtl="0">
              <a:spcBef>
                <a:spcPts val="0"/>
              </a:spcBef>
              <a:spcAft>
                <a:spcPts val="1600"/>
              </a:spcAft>
              <a:buNone/>
            </a:pPr>
            <a:r>
              <a:rPr lang="es-419" sz="1200" i="1">
                <a:solidFill>
                  <a:srgbClr val="333333"/>
                </a:solidFill>
                <a:highlight>
                  <a:srgbClr val="FFFFFF"/>
                </a:highlight>
                <a:latin typeface="Verdana"/>
                <a:ea typeface="Verdana"/>
                <a:cs typeface="Verdana"/>
                <a:sym typeface="Verdana"/>
              </a:rPr>
              <a:t>“Sí, sí, un telégrafo. Varias veces he visto en un camino sobre un montón de tierra, levantarse esos brazos negros semejantes a las patas de un inmenso insecto, y nunca sin emoción, os lo juro, porque pensaba que aquellas señales extrañas hendiendo el aire con tanta precisión, y que llevaban a trescientas leguas la voluntad desconocida de un hombre sentado delante de una mesa, a otro hombre sentado en el extremo de la línea delante de otra mesa, se dibujaban sobre el gris de las nubes o el azul cielo, sólo por la fuerza del capricho de aquel omnipotente jefe; entonces creía en los genios, en las sílfides, en fin, en los poderes ocultos, y me reía. Ahora bien, nunca me habían dado ganas de ver de cerca a aquellos inmensos insectos de vientres blancos, y de patas negras y delgadas, porque temía encontrar debajo de sus alas de piedra al pequeño genio humano pedante, atestado de ciencia y de magia. Pero una mañana me enteré de que el motor de cada telégrafo era un pobre diablo de empleado con mil doscientos francos al año, ocupado todo el día en mirar, no al cielo, como un astrónomo, ni al agua, como un pescador, ni al paisaje, como un cerebro vacío, sino a su correspondiente insecto, blanco también de patas negras y delgadas, colocado a cuatro o cinco leguas de distancia. Entonces sentí mucha curiosidad por ver de cerca aquel insecto y asistir a la operación que usaba para comunicar las noticias al otro.</a:t>
            </a:r>
            <a:r>
              <a:rPr lang="es-419" sz="1200">
                <a:solidFill>
                  <a:srgbClr val="333333"/>
                </a:solidFill>
                <a:highlight>
                  <a:srgbClr val="FFFFFF"/>
                </a:highlight>
                <a:latin typeface="Verdana"/>
                <a:ea typeface="Verdana"/>
                <a:cs typeface="Verdana"/>
                <a:sym typeface="Verdana"/>
              </a:rPr>
              <a:t> […]” (Extracto de la obra el Conde de Montecristo)</a:t>
            </a:r>
            <a:endParaRPr sz="12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55"/>
        <p:cNvGrpSpPr/>
        <p:nvPr/>
      </p:nvGrpSpPr>
      <p:grpSpPr>
        <a:xfrm>
          <a:off x="0" y="0"/>
          <a:ext cx="0" cy="0"/>
          <a:chOff x="0" y="0"/>
          <a:chExt cx="0" cy="0"/>
        </a:xfrm>
      </p:grpSpPr>
      <p:sp>
        <p:nvSpPr>
          <p:cNvPr id="356" name="Google Shape;356;p25"/>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419"/>
              <a:t>Telégrafo eléctrico </a:t>
            </a:r>
            <a:endParaRPr/>
          </a:p>
        </p:txBody>
      </p:sp>
      <p:sp>
        <p:nvSpPr>
          <p:cNvPr id="357" name="Google Shape;357;p25"/>
          <p:cNvSpPr txBox="1">
            <a:spLocks noGrp="1"/>
          </p:cNvSpPr>
          <p:nvPr>
            <p:ph type="body" idx="1"/>
          </p:nvPr>
        </p:nvSpPr>
        <p:spPr>
          <a:xfrm>
            <a:off x="1303800" y="1300950"/>
            <a:ext cx="7030500" cy="2541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419"/>
              <a:t>Permitió: </a:t>
            </a:r>
            <a:endParaRPr/>
          </a:p>
          <a:p>
            <a:pPr marL="457200" lvl="0" indent="-311150" algn="l" rtl="0">
              <a:spcBef>
                <a:spcPts val="1600"/>
              </a:spcBef>
              <a:spcAft>
                <a:spcPts val="0"/>
              </a:spcAft>
              <a:buSzPts val="1300"/>
              <a:buChar char="●"/>
            </a:pPr>
            <a:r>
              <a:rPr lang="es-419"/>
              <a:t>1835: Cualquier ruptura de riel era anunciada por el telégrafo. </a:t>
            </a:r>
            <a:endParaRPr/>
          </a:p>
          <a:p>
            <a:pPr marL="457200" lvl="0" indent="-311150" algn="l" rtl="0">
              <a:spcBef>
                <a:spcPts val="0"/>
              </a:spcBef>
              <a:spcAft>
                <a:spcPts val="0"/>
              </a:spcAft>
              <a:buSzPts val="1300"/>
              <a:buChar char="●"/>
            </a:pPr>
            <a:r>
              <a:rPr lang="es-419"/>
              <a:t>Block system (1884): Se observa la sección por la que circula el tren. Evita que los trenes choquen, porque informa cuál es la vía por la que los trenes están circulando para que no se crucen sus caminos.</a:t>
            </a:r>
            <a:endParaRPr/>
          </a:p>
          <a:p>
            <a:pPr marL="45720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pic>
        <p:nvPicPr>
          <p:cNvPr id="358" name="Google Shape;358;p25"/>
          <p:cNvPicPr preferRelativeResize="0"/>
          <p:nvPr/>
        </p:nvPicPr>
        <p:blipFill>
          <a:blip r:embed="rId3">
            <a:alphaModFix/>
          </a:blip>
          <a:stretch>
            <a:fillRect/>
          </a:stretch>
        </p:blipFill>
        <p:spPr>
          <a:xfrm>
            <a:off x="3107550" y="2925447"/>
            <a:ext cx="2405050" cy="17061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62"/>
        <p:cNvGrpSpPr/>
        <p:nvPr/>
      </p:nvGrpSpPr>
      <p:grpSpPr>
        <a:xfrm>
          <a:off x="0" y="0"/>
          <a:ext cx="0" cy="0"/>
          <a:chOff x="0" y="0"/>
          <a:chExt cx="0" cy="0"/>
        </a:xfrm>
      </p:grpSpPr>
      <p:sp>
        <p:nvSpPr>
          <p:cNvPr id="363" name="Google Shape;363;p26"/>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419"/>
              <a:t>Segundo objetivo: Mejorar la fluidez de los intercambios </a:t>
            </a:r>
            <a:endParaRPr/>
          </a:p>
        </p:txBody>
      </p:sp>
      <p:sp>
        <p:nvSpPr>
          <p:cNvPr id="364" name="Google Shape;364;p26"/>
          <p:cNvSpPr txBox="1">
            <a:spLocks noGrp="1"/>
          </p:cNvSpPr>
          <p:nvPr>
            <p:ph type="body" idx="1"/>
          </p:nvPr>
        </p:nvSpPr>
        <p:spPr>
          <a:xfrm>
            <a:off x="1303800" y="1719488"/>
            <a:ext cx="7173600" cy="331800"/>
          </a:xfrm>
          <a:prstGeom prst="rect">
            <a:avLst/>
          </a:prstGeom>
          <a:solidFill>
            <a:srgbClr val="D5A6BD"/>
          </a:solidFill>
        </p:spPr>
        <p:txBody>
          <a:bodyPr spcFirstLastPara="1" wrap="square" lIns="91425" tIns="91425" rIns="91425" bIns="91425" anchor="t" anchorCtr="0">
            <a:noAutofit/>
          </a:bodyPr>
          <a:lstStyle/>
          <a:p>
            <a:pPr marL="0" lvl="0" indent="0" algn="l" rtl="0">
              <a:spcBef>
                <a:spcPts val="0"/>
              </a:spcBef>
              <a:spcAft>
                <a:spcPts val="1600"/>
              </a:spcAft>
              <a:buNone/>
            </a:pPr>
            <a:r>
              <a:rPr lang="es-419"/>
              <a:t>El intercambio de información </a:t>
            </a:r>
            <a:endParaRPr/>
          </a:p>
        </p:txBody>
      </p:sp>
      <p:sp>
        <p:nvSpPr>
          <p:cNvPr id="365" name="Google Shape;365;p26"/>
          <p:cNvSpPr txBox="1"/>
          <p:nvPr/>
        </p:nvSpPr>
        <p:spPr>
          <a:xfrm>
            <a:off x="583350" y="2172896"/>
            <a:ext cx="7977300" cy="7977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s-419"/>
              <a:t>(1804) Creación de una Dirección General de Correos. </a:t>
            </a:r>
            <a:endParaRPr/>
          </a:p>
          <a:p>
            <a:pPr marL="457200" lvl="0" indent="-317500" algn="l" rtl="0">
              <a:spcBef>
                <a:spcPts val="0"/>
              </a:spcBef>
              <a:spcAft>
                <a:spcPts val="0"/>
              </a:spcAft>
              <a:buSzPts val="1400"/>
              <a:buChar char="●"/>
            </a:pPr>
            <a:r>
              <a:rPr lang="es-419"/>
              <a:t>(1805) Servicio de estafetas a escala europea. </a:t>
            </a:r>
            <a:endParaRPr/>
          </a:p>
          <a:p>
            <a:pPr marL="0" lvl="0" indent="0" algn="l" rtl="0">
              <a:spcBef>
                <a:spcPts val="0"/>
              </a:spcBef>
              <a:spcAft>
                <a:spcPts val="0"/>
              </a:spcAft>
              <a:buNone/>
            </a:pPr>
            <a:r>
              <a:rPr lang="es-419"/>
              <a:t>Las estafetas despachan las órdenes y noticias urgentes. </a:t>
            </a:r>
            <a:endParaRPr/>
          </a:p>
        </p:txBody>
      </p:sp>
      <p:pic>
        <p:nvPicPr>
          <p:cNvPr id="366" name="Google Shape;366;p26"/>
          <p:cNvPicPr preferRelativeResize="0"/>
          <p:nvPr/>
        </p:nvPicPr>
        <p:blipFill>
          <a:blip r:embed="rId3">
            <a:alphaModFix/>
          </a:blip>
          <a:stretch>
            <a:fillRect/>
          </a:stretch>
        </p:blipFill>
        <p:spPr>
          <a:xfrm>
            <a:off x="3076575" y="3062525"/>
            <a:ext cx="2602700" cy="20285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70"/>
        <p:cNvGrpSpPr/>
        <p:nvPr/>
      </p:nvGrpSpPr>
      <p:grpSpPr>
        <a:xfrm>
          <a:off x="0" y="0"/>
          <a:ext cx="0" cy="0"/>
          <a:chOff x="0" y="0"/>
          <a:chExt cx="0" cy="0"/>
        </a:xfrm>
      </p:grpSpPr>
      <p:sp>
        <p:nvSpPr>
          <p:cNvPr id="371" name="Google Shape;371;p27"/>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419"/>
              <a:t>Rieles </a:t>
            </a:r>
            <a:endParaRPr/>
          </a:p>
        </p:txBody>
      </p:sp>
      <p:sp>
        <p:nvSpPr>
          <p:cNvPr id="372" name="Google Shape;372;p27"/>
          <p:cNvSpPr txBox="1"/>
          <p:nvPr/>
        </p:nvSpPr>
        <p:spPr>
          <a:xfrm>
            <a:off x="130950" y="1597875"/>
            <a:ext cx="8882100" cy="83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a:t>“Las invenciones van por grupos, por capas por series, como si se apoyasen las unas en las otras, o, más bien, como si una determinada sociedad las empujase hacia adelante” </a:t>
            </a:r>
            <a:endParaRPr/>
          </a:p>
        </p:txBody>
      </p:sp>
      <p:pic>
        <p:nvPicPr>
          <p:cNvPr id="373" name="Google Shape;373;p27"/>
          <p:cNvPicPr preferRelativeResize="0"/>
          <p:nvPr/>
        </p:nvPicPr>
        <p:blipFill rotWithShape="1">
          <a:blip r:embed="rId3">
            <a:alphaModFix/>
          </a:blip>
          <a:srcRect t="5929" r="4698" b="12961"/>
          <a:stretch/>
        </p:blipFill>
        <p:spPr>
          <a:xfrm>
            <a:off x="1152500" y="2536050"/>
            <a:ext cx="3145624" cy="1952624"/>
          </a:xfrm>
          <a:prstGeom prst="rect">
            <a:avLst/>
          </a:prstGeom>
          <a:noFill/>
          <a:ln>
            <a:noFill/>
          </a:ln>
        </p:spPr>
      </p:pic>
      <p:pic>
        <p:nvPicPr>
          <p:cNvPr id="374" name="Google Shape;374;p27"/>
          <p:cNvPicPr preferRelativeResize="0"/>
          <p:nvPr/>
        </p:nvPicPr>
        <p:blipFill>
          <a:blip r:embed="rId4">
            <a:alphaModFix/>
          </a:blip>
          <a:stretch>
            <a:fillRect/>
          </a:stretch>
        </p:blipFill>
        <p:spPr>
          <a:xfrm>
            <a:off x="4845849" y="2640825"/>
            <a:ext cx="2619375" cy="17430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78"/>
        <p:cNvGrpSpPr/>
        <p:nvPr/>
      </p:nvGrpSpPr>
      <p:grpSpPr>
        <a:xfrm>
          <a:off x="0" y="0"/>
          <a:ext cx="0" cy="0"/>
          <a:chOff x="0" y="0"/>
          <a:chExt cx="0" cy="0"/>
        </a:xfrm>
      </p:grpSpPr>
      <p:sp>
        <p:nvSpPr>
          <p:cNvPr id="379" name="Google Shape;379;p28"/>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419"/>
              <a:t>Fardier </a:t>
            </a:r>
            <a:endParaRPr/>
          </a:p>
        </p:txBody>
      </p:sp>
      <p:sp>
        <p:nvSpPr>
          <p:cNvPr id="380" name="Google Shape;380;p28"/>
          <p:cNvSpPr txBox="1">
            <a:spLocks noGrp="1"/>
          </p:cNvSpPr>
          <p:nvPr>
            <p:ph type="body" idx="1"/>
          </p:nvPr>
        </p:nvSpPr>
        <p:spPr>
          <a:xfrm>
            <a:off x="1303800" y="1990050"/>
            <a:ext cx="7030500" cy="2541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381" name="Google Shape;381;p28"/>
          <p:cNvPicPr preferRelativeResize="0"/>
          <p:nvPr/>
        </p:nvPicPr>
        <p:blipFill>
          <a:blip r:embed="rId3">
            <a:alphaModFix/>
          </a:blip>
          <a:stretch>
            <a:fillRect/>
          </a:stretch>
        </p:blipFill>
        <p:spPr>
          <a:xfrm>
            <a:off x="1238250" y="1238225"/>
            <a:ext cx="6977074" cy="34885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85"/>
        <p:cNvGrpSpPr/>
        <p:nvPr/>
      </p:nvGrpSpPr>
      <p:grpSpPr>
        <a:xfrm>
          <a:off x="0" y="0"/>
          <a:ext cx="0" cy="0"/>
          <a:chOff x="0" y="0"/>
          <a:chExt cx="0" cy="0"/>
        </a:xfrm>
      </p:grpSpPr>
      <p:sp>
        <p:nvSpPr>
          <p:cNvPr id="386" name="Google Shape;386;p29"/>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419"/>
              <a:t>Locomotora </a:t>
            </a:r>
            <a:endParaRPr/>
          </a:p>
        </p:txBody>
      </p:sp>
      <p:sp>
        <p:nvSpPr>
          <p:cNvPr id="387" name="Google Shape;387;p29"/>
          <p:cNvSpPr txBox="1">
            <a:spLocks noGrp="1"/>
          </p:cNvSpPr>
          <p:nvPr>
            <p:ph type="body" idx="1"/>
          </p:nvPr>
        </p:nvSpPr>
        <p:spPr>
          <a:xfrm>
            <a:off x="1303800" y="1990050"/>
            <a:ext cx="7030500" cy="2541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388" name="Google Shape;388;p29"/>
          <p:cNvPicPr preferRelativeResize="0"/>
          <p:nvPr/>
        </p:nvPicPr>
        <p:blipFill>
          <a:blip r:embed="rId3">
            <a:alphaModFix/>
          </a:blip>
          <a:stretch>
            <a:fillRect/>
          </a:stretch>
        </p:blipFill>
        <p:spPr>
          <a:xfrm>
            <a:off x="208375" y="1472388"/>
            <a:ext cx="5863800" cy="3576925"/>
          </a:xfrm>
          <a:prstGeom prst="rect">
            <a:avLst/>
          </a:prstGeom>
          <a:noFill/>
          <a:ln>
            <a:noFill/>
          </a:ln>
        </p:spPr>
      </p:pic>
      <p:pic>
        <p:nvPicPr>
          <p:cNvPr id="389" name="Google Shape;389;p29"/>
          <p:cNvPicPr preferRelativeResize="0"/>
          <p:nvPr/>
        </p:nvPicPr>
        <p:blipFill>
          <a:blip r:embed="rId4">
            <a:alphaModFix/>
          </a:blip>
          <a:stretch>
            <a:fillRect/>
          </a:stretch>
        </p:blipFill>
        <p:spPr>
          <a:xfrm>
            <a:off x="5578913" y="598575"/>
            <a:ext cx="3012275" cy="2721800"/>
          </a:xfrm>
          <a:prstGeom prst="rect">
            <a:avLst/>
          </a:prstGeom>
          <a:noFill/>
          <a:ln>
            <a:noFill/>
          </a:ln>
        </p:spPr>
      </p:pic>
      <p:sp>
        <p:nvSpPr>
          <p:cNvPr id="390" name="Google Shape;390;p29"/>
          <p:cNvSpPr txBox="1"/>
          <p:nvPr/>
        </p:nvSpPr>
        <p:spPr>
          <a:xfrm>
            <a:off x="6036475" y="3258600"/>
            <a:ext cx="2488500" cy="35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a:t>George Stephenson</a:t>
            </a:r>
            <a:endParaRPr/>
          </a:p>
        </p:txBody>
      </p:sp>
      <p:sp>
        <p:nvSpPr>
          <p:cNvPr id="391" name="Google Shape;391;p29"/>
          <p:cNvSpPr txBox="1"/>
          <p:nvPr/>
        </p:nvSpPr>
        <p:spPr>
          <a:xfrm>
            <a:off x="5579875" y="3676350"/>
            <a:ext cx="3401700" cy="855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a:t>Pudo combinar el escape de vapor a través de la chimenea con la caldera tubular. </a:t>
            </a:r>
            <a:endParaRPr/>
          </a:p>
          <a:p>
            <a:pPr marL="457200" lvl="0" indent="-317500" algn="l" rtl="0">
              <a:spcBef>
                <a:spcPts val="0"/>
              </a:spcBef>
              <a:spcAft>
                <a:spcPts val="0"/>
              </a:spcAft>
              <a:buSzPts val="1400"/>
              <a:buChar char="-"/>
            </a:pPr>
            <a:r>
              <a:rPr lang="es-419"/>
              <a:t>Entre 1793 y 1855, el país será cubierto con la red viaria más extensa del mundo.</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95"/>
        <p:cNvGrpSpPr/>
        <p:nvPr/>
      </p:nvGrpSpPr>
      <p:grpSpPr>
        <a:xfrm>
          <a:off x="0" y="0"/>
          <a:ext cx="0" cy="0"/>
          <a:chOff x="0" y="0"/>
          <a:chExt cx="0" cy="0"/>
        </a:xfrm>
      </p:grpSpPr>
      <p:sp>
        <p:nvSpPr>
          <p:cNvPr id="396" name="Google Shape;396;p30"/>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419"/>
              <a:t>Industria bélica </a:t>
            </a:r>
            <a:endParaRPr/>
          </a:p>
        </p:txBody>
      </p:sp>
      <p:sp>
        <p:nvSpPr>
          <p:cNvPr id="397" name="Google Shape;397;p30"/>
          <p:cNvSpPr txBox="1">
            <a:spLocks noGrp="1"/>
          </p:cNvSpPr>
          <p:nvPr>
            <p:ph type="body" idx="1"/>
          </p:nvPr>
        </p:nvSpPr>
        <p:spPr>
          <a:xfrm>
            <a:off x="1303800" y="1394750"/>
            <a:ext cx="7030500" cy="581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s-419"/>
              <a:t>“Con la máquina de vapor, observa Paul Virilio, estamos en presencia de un armamento del movimiento que prolonga el de la maquinaria de guerra” </a:t>
            </a:r>
            <a:endParaRPr/>
          </a:p>
        </p:txBody>
      </p:sp>
      <p:pic>
        <p:nvPicPr>
          <p:cNvPr id="398" name="Google Shape;398;p30"/>
          <p:cNvPicPr preferRelativeResize="0"/>
          <p:nvPr/>
        </p:nvPicPr>
        <p:blipFill>
          <a:blip r:embed="rId3">
            <a:alphaModFix/>
          </a:blip>
          <a:stretch>
            <a:fillRect/>
          </a:stretch>
        </p:blipFill>
        <p:spPr>
          <a:xfrm>
            <a:off x="2277075" y="2234425"/>
            <a:ext cx="4589850" cy="2162950"/>
          </a:xfrm>
          <a:prstGeom prst="rect">
            <a:avLst/>
          </a:prstGeom>
          <a:noFill/>
          <a:ln>
            <a:noFill/>
          </a:ln>
        </p:spPr>
      </p:pic>
      <p:sp>
        <p:nvSpPr>
          <p:cNvPr id="399" name="Google Shape;399;p30"/>
          <p:cNvSpPr txBox="1"/>
          <p:nvPr/>
        </p:nvSpPr>
        <p:spPr>
          <a:xfrm>
            <a:off x="5584025" y="4655350"/>
            <a:ext cx="3095700" cy="345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a:t>Revólver de tambor de Samuel Colt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03"/>
        <p:cNvGrpSpPr/>
        <p:nvPr/>
      </p:nvGrpSpPr>
      <p:grpSpPr>
        <a:xfrm>
          <a:off x="0" y="0"/>
          <a:ext cx="0" cy="0"/>
          <a:chOff x="0" y="0"/>
          <a:chExt cx="0" cy="0"/>
        </a:xfrm>
      </p:grpSpPr>
      <p:sp>
        <p:nvSpPr>
          <p:cNvPr id="404" name="Google Shape;404;p31"/>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419"/>
              <a:t>El horario de Greenwich </a:t>
            </a:r>
            <a:endParaRPr/>
          </a:p>
        </p:txBody>
      </p:sp>
      <p:sp>
        <p:nvSpPr>
          <p:cNvPr id="405" name="Google Shape;405;p31"/>
          <p:cNvSpPr txBox="1">
            <a:spLocks noGrp="1"/>
          </p:cNvSpPr>
          <p:nvPr>
            <p:ph type="body" idx="1"/>
          </p:nvPr>
        </p:nvSpPr>
        <p:spPr>
          <a:xfrm>
            <a:off x="553725" y="2185838"/>
            <a:ext cx="5554200" cy="1581900"/>
          </a:xfrm>
          <a:prstGeom prst="rect">
            <a:avLst/>
          </a:prstGeom>
        </p:spPr>
        <p:txBody>
          <a:bodyPr spcFirstLastPara="1" wrap="square" lIns="91425" tIns="91425" rIns="91425" bIns="91425" anchor="t" anchorCtr="0">
            <a:noAutofit/>
          </a:bodyPr>
          <a:lstStyle/>
          <a:p>
            <a:pPr marL="457200" lvl="0" indent="-311150" algn="just" rtl="0">
              <a:spcBef>
                <a:spcPts val="0"/>
              </a:spcBef>
              <a:spcAft>
                <a:spcPts val="0"/>
              </a:spcAft>
              <a:buSzPts val="1300"/>
              <a:buChar char="●"/>
            </a:pPr>
            <a:r>
              <a:rPr lang="es-419"/>
              <a:t>En 1847 la British Railway Clearing House recomienda a las distintas compañías que adopten el horario de Greenwich en todas las estaciones. </a:t>
            </a:r>
            <a:endParaRPr/>
          </a:p>
          <a:p>
            <a:pPr marL="457200" lvl="0" indent="-311150" algn="just" rtl="0">
              <a:spcBef>
                <a:spcPts val="0"/>
              </a:spcBef>
              <a:spcAft>
                <a:spcPts val="0"/>
              </a:spcAft>
              <a:buSzPts val="1300"/>
              <a:buChar char="●"/>
            </a:pPr>
            <a:r>
              <a:rPr lang="es-419"/>
              <a:t>Unifica la medida del tiempo con la red británica</a:t>
            </a:r>
            <a:endParaRPr/>
          </a:p>
          <a:p>
            <a:pPr marL="457200" lvl="0" indent="-311150" algn="just" rtl="0">
              <a:spcBef>
                <a:spcPts val="0"/>
              </a:spcBef>
              <a:spcAft>
                <a:spcPts val="0"/>
              </a:spcAft>
              <a:buSzPts val="1300"/>
              <a:buChar char="●"/>
            </a:pPr>
            <a:r>
              <a:rPr lang="es-419"/>
              <a:t>1884: La hora Greenwich sirve de punto de referencia para fijar el tiempo universal.</a:t>
            </a:r>
            <a:endParaRPr/>
          </a:p>
        </p:txBody>
      </p:sp>
      <p:pic>
        <p:nvPicPr>
          <p:cNvPr id="406" name="Google Shape;406;p31"/>
          <p:cNvPicPr preferRelativeResize="0"/>
          <p:nvPr/>
        </p:nvPicPr>
        <p:blipFill>
          <a:blip r:embed="rId3">
            <a:alphaModFix/>
          </a:blip>
          <a:stretch>
            <a:fillRect/>
          </a:stretch>
        </p:blipFill>
        <p:spPr>
          <a:xfrm>
            <a:off x="6412250" y="1419275"/>
            <a:ext cx="2195975" cy="290217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F5D0D0"/>
            </a:gs>
            <a:gs pos="100000">
              <a:srgbClr val="D96868"/>
            </a:gs>
          </a:gsLst>
          <a:lin ang="5400012" scaled="0"/>
        </a:gradFill>
        <a:effectLst/>
      </p:bgPr>
    </p:bg>
    <p:spTree>
      <p:nvGrpSpPr>
        <p:cNvPr id="1" name="Shape 410"/>
        <p:cNvGrpSpPr/>
        <p:nvPr/>
      </p:nvGrpSpPr>
      <p:grpSpPr>
        <a:xfrm>
          <a:off x="0" y="0"/>
          <a:ext cx="0" cy="0"/>
          <a:chOff x="0" y="0"/>
          <a:chExt cx="0" cy="0"/>
        </a:xfrm>
      </p:grpSpPr>
      <p:sp>
        <p:nvSpPr>
          <p:cNvPr id="411" name="Google Shape;411;p32"/>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419"/>
              <a:t>Línea temporal</a:t>
            </a:r>
            <a:endParaRPr/>
          </a:p>
        </p:txBody>
      </p:sp>
      <p:sp>
        <p:nvSpPr>
          <p:cNvPr id="412" name="Google Shape;412;p32"/>
          <p:cNvSpPr/>
          <p:nvPr/>
        </p:nvSpPr>
        <p:spPr>
          <a:xfrm rot="-984884">
            <a:off x="7096892"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32"/>
          <p:cNvSpPr/>
          <p:nvPr/>
        </p:nvSpPr>
        <p:spPr>
          <a:xfrm rot="984884" flipH="1">
            <a:off x="6063278"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32"/>
          <p:cNvSpPr/>
          <p:nvPr/>
        </p:nvSpPr>
        <p:spPr>
          <a:xfrm rot="-984884">
            <a:off x="5036629"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32"/>
          <p:cNvSpPr/>
          <p:nvPr/>
        </p:nvSpPr>
        <p:spPr>
          <a:xfrm rot="984884" flipH="1">
            <a:off x="4005984"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32"/>
          <p:cNvSpPr/>
          <p:nvPr/>
        </p:nvSpPr>
        <p:spPr>
          <a:xfrm rot="-984884">
            <a:off x="2983463"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32"/>
          <p:cNvSpPr/>
          <p:nvPr/>
        </p:nvSpPr>
        <p:spPr>
          <a:xfrm rot="984884" flipH="1">
            <a:off x="1931132" y="2556505"/>
            <a:ext cx="1116820" cy="57901"/>
          </a:xfrm>
          <a:prstGeom prst="roundRect">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32"/>
          <p:cNvSpPr/>
          <p:nvPr/>
        </p:nvSpPr>
        <p:spPr>
          <a:xfrm rot="-984884">
            <a:off x="930286" y="2556505"/>
            <a:ext cx="1116820" cy="57901"/>
          </a:xfrm>
          <a:prstGeom prst="roundRect">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9" name="Google Shape;419;p32"/>
          <p:cNvGrpSpPr/>
          <p:nvPr/>
        </p:nvGrpSpPr>
        <p:grpSpPr>
          <a:xfrm>
            <a:off x="4210591" y="2614669"/>
            <a:ext cx="1884795" cy="1246714"/>
            <a:chOff x="4138297" y="2543425"/>
            <a:chExt cx="1739543" cy="1230715"/>
          </a:xfrm>
        </p:grpSpPr>
        <p:sp>
          <p:nvSpPr>
            <p:cNvPr id="420" name="Google Shape;420;p32"/>
            <p:cNvSpPr/>
            <p:nvPr/>
          </p:nvSpPr>
          <p:spPr>
            <a:xfrm rot="-1789476">
              <a:off x="4941257" y="2572699"/>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32"/>
            <p:cNvSpPr txBox="1"/>
            <p:nvPr/>
          </p:nvSpPr>
          <p:spPr>
            <a:xfrm>
              <a:off x="4665129" y="2737212"/>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1000" b="1">
                  <a:solidFill>
                    <a:srgbClr val="5E5E5E"/>
                  </a:solidFill>
                  <a:latin typeface="Roboto"/>
                  <a:ea typeface="Roboto"/>
                  <a:cs typeface="Roboto"/>
                  <a:sym typeface="Roboto"/>
                </a:rPr>
                <a:t>1765</a:t>
              </a:r>
              <a:endParaRPr sz="1000" b="1">
                <a:solidFill>
                  <a:srgbClr val="5E5E5E"/>
                </a:solidFill>
                <a:latin typeface="Roboto"/>
                <a:ea typeface="Roboto"/>
                <a:cs typeface="Roboto"/>
                <a:sym typeface="Roboto"/>
              </a:endParaRPr>
            </a:p>
          </p:txBody>
        </p:sp>
        <p:sp>
          <p:nvSpPr>
            <p:cNvPr id="422" name="Google Shape;422;p32"/>
            <p:cNvSpPr/>
            <p:nvPr/>
          </p:nvSpPr>
          <p:spPr>
            <a:xfrm>
              <a:off x="4165140" y="3070640"/>
              <a:ext cx="1712700" cy="703500"/>
            </a:xfrm>
            <a:prstGeom prst="roundRect">
              <a:avLst>
                <a:gd name="adj" fmla="val 4485"/>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423" name="Google Shape;423;p32"/>
            <p:cNvSpPr txBox="1"/>
            <p:nvPr/>
          </p:nvSpPr>
          <p:spPr>
            <a:xfrm>
              <a:off x="4138297" y="3110090"/>
              <a:ext cx="1624200" cy="62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1000">
                  <a:solidFill>
                    <a:srgbClr val="5E5E5E"/>
                  </a:solidFill>
                  <a:latin typeface="Roboto"/>
                  <a:ea typeface="Roboto"/>
                  <a:cs typeface="Roboto"/>
                  <a:sym typeface="Roboto"/>
                </a:rPr>
                <a:t>Diderot escribe el artículo </a:t>
              </a:r>
              <a:r>
                <a:rPr lang="es-419" sz="1000" i="1">
                  <a:solidFill>
                    <a:srgbClr val="5E5E5E"/>
                  </a:solidFill>
                  <a:latin typeface="Roboto"/>
                  <a:ea typeface="Roboto"/>
                  <a:cs typeface="Roboto"/>
                  <a:sym typeface="Roboto"/>
                </a:rPr>
                <a:t>Periodista</a:t>
              </a:r>
              <a:endParaRPr sz="1000" i="1">
                <a:solidFill>
                  <a:srgbClr val="5E5E5E"/>
                </a:solidFill>
              </a:endParaRPr>
            </a:p>
          </p:txBody>
        </p:sp>
        <p:sp>
          <p:nvSpPr>
            <p:cNvPr id="424" name="Google Shape;424;p32"/>
            <p:cNvSpPr/>
            <p:nvPr/>
          </p:nvSpPr>
          <p:spPr>
            <a:xfrm>
              <a:off x="4976490" y="3005991"/>
              <a:ext cx="90000" cy="675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5" name="Google Shape;425;p32"/>
          <p:cNvGrpSpPr/>
          <p:nvPr/>
        </p:nvGrpSpPr>
        <p:grpSpPr>
          <a:xfrm>
            <a:off x="774363" y="1200730"/>
            <a:ext cx="2291497" cy="1112999"/>
            <a:chOff x="955943" y="1082789"/>
            <a:chExt cx="1946400" cy="1385534"/>
          </a:xfrm>
        </p:grpSpPr>
        <p:sp>
          <p:nvSpPr>
            <p:cNvPr id="426" name="Google Shape;426;p32"/>
            <p:cNvSpPr/>
            <p:nvPr/>
          </p:nvSpPr>
          <p:spPr>
            <a:xfrm>
              <a:off x="1072790" y="1221570"/>
              <a:ext cx="1712700" cy="703500"/>
            </a:xfrm>
            <a:prstGeom prst="roundRect">
              <a:avLst>
                <a:gd name="adj" fmla="val 4485"/>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427" name="Google Shape;427;p32"/>
            <p:cNvSpPr txBox="1"/>
            <p:nvPr/>
          </p:nvSpPr>
          <p:spPr>
            <a:xfrm>
              <a:off x="1579860" y="1986924"/>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1000" b="1">
                  <a:solidFill>
                    <a:srgbClr val="701C7F"/>
                  </a:solidFill>
                  <a:latin typeface="Roboto"/>
                  <a:ea typeface="Roboto"/>
                  <a:cs typeface="Roboto"/>
                  <a:sym typeface="Roboto"/>
                </a:rPr>
                <a:t>1750</a:t>
              </a:r>
              <a:endParaRPr sz="1000" b="1">
                <a:solidFill>
                  <a:srgbClr val="701C7F"/>
                </a:solidFill>
                <a:latin typeface="Roboto"/>
                <a:ea typeface="Roboto"/>
                <a:cs typeface="Roboto"/>
                <a:sym typeface="Roboto"/>
              </a:endParaRPr>
            </a:p>
          </p:txBody>
        </p:sp>
        <p:sp>
          <p:nvSpPr>
            <p:cNvPr id="428" name="Google Shape;428;p32"/>
            <p:cNvSpPr/>
            <p:nvPr/>
          </p:nvSpPr>
          <p:spPr>
            <a:xfrm rot="10800000">
              <a:off x="1884115" y="1920663"/>
              <a:ext cx="90000" cy="67500"/>
            </a:xfrm>
            <a:prstGeom prst="triangle">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32"/>
            <p:cNvSpPr txBox="1"/>
            <p:nvPr/>
          </p:nvSpPr>
          <p:spPr>
            <a:xfrm>
              <a:off x="955943" y="1082789"/>
              <a:ext cx="1946400" cy="629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s-419" sz="900">
                  <a:solidFill>
                    <a:srgbClr val="FFFFFF"/>
                  </a:solidFill>
                  <a:latin typeface="Roboto"/>
                  <a:ea typeface="Roboto"/>
                  <a:cs typeface="Roboto"/>
                  <a:sym typeface="Roboto"/>
                </a:rPr>
                <a:t>Turgot propone la teoría de las etapas del progreso en distintas fases de desarrollo: caza, pastoreo, agricultura, comercio e industria </a:t>
              </a:r>
              <a:endParaRPr sz="900">
                <a:solidFill>
                  <a:srgbClr val="FFFFFF"/>
                </a:solidFill>
              </a:endParaRPr>
            </a:p>
          </p:txBody>
        </p:sp>
        <p:sp>
          <p:nvSpPr>
            <p:cNvPr id="430" name="Google Shape;430;p32"/>
            <p:cNvSpPr/>
            <p:nvPr/>
          </p:nvSpPr>
          <p:spPr>
            <a:xfrm rot="-1789476">
              <a:off x="1846080" y="2278597"/>
              <a:ext cx="160451" cy="160451"/>
            </a:xfrm>
            <a:prstGeom prst="ellipse">
              <a:avLst/>
            </a:prstGeom>
            <a:solidFill>
              <a:srgbClr val="FFFFFF"/>
            </a:solidFill>
            <a:ln w="38100" cap="flat" cmpd="sng">
              <a:solidFill>
                <a:srgbClr val="701C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1" name="Google Shape;431;p32"/>
          <p:cNvGrpSpPr/>
          <p:nvPr/>
        </p:nvGrpSpPr>
        <p:grpSpPr>
          <a:xfrm>
            <a:off x="3033440" y="1295457"/>
            <a:ext cx="1865200" cy="1246754"/>
            <a:chOff x="2970640" y="1221570"/>
            <a:chExt cx="1865200" cy="1246754"/>
          </a:xfrm>
        </p:grpSpPr>
        <p:sp>
          <p:nvSpPr>
            <p:cNvPr id="432" name="Google Shape;432;p32"/>
            <p:cNvSpPr/>
            <p:nvPr/>
          </p:nvSpPr>
          <p:spPr>
            <a:xfrm rot="-1789476">
              <a:off x="3899258" y="2278597"/>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32"/>
            <p:cNvSpPr txBox="1"/>
            <p:nvPr/>
          </p:nvSpPr>
          <p:spPr>
            <a:xfrm>
              <a:off x="3635571" y="1986924"/>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1000" b="1">
                  <a:solidFill>
                    <a:srgbClr val="5E5E5E"/>
                  </a:solidFill>
                  <a:latin typeface="Roboto"/>
                  <a:ea typeface="Roboto"/>
                  <a:cs typeface="Roboto"/>
                  <a:sym typeface="Roboto"/>
                </a:rPr>
                <a:t>1761</a:t>
              </a:r>
              <a:endParaRPr sz="1000" b="1">
                <a:solidFill>
                  <a:srgbClr val="5E5E5E"/>
                </a:solidFill>
                <a:latin typeface="Roboto"/>
                <a:ea typeface="Roboto"/>
                <a:cs typeface="Roboto"/>
                <a:sym typeface="Roboto"/>
              </a:endParaRPr>
            </a:p>
          </p:txBody>
        </p:sp>
        <p:sp>
          <p:nvSpPr>
            <p:cNvPr id="434" name="Google Shape;434;p32"/>
            <p:cNvSpPr/>
            <p:nvPr/>
          </p:nvSpPr>
          <p:spPr>
            <a:xfrm>
              <a:off x="3123140" y="1221570"/>
              <a:ext cx="1712700" cy="703500"/>
            </a:xfrm>
            <a:prstGeom prst="roundRect">
              <a:avLst>
                <a:gd name="adj" fmla="val 4485"/>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435" name="Google Shape;435;p32"/>
            <p:cNvSpPr/>
            <p:nvPr/>
          </p:nvSpPr>
          <p:spPr>
            <a:xfrm rot="10800000">
              <a:off x="3934465" y="1920663"/>
              <a:ext cx="90000" cy="675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32"/>
            <p:cNvSpPr txBox="1"/>
            <p:nvPr/>
          </p:nvSpPr>
          <p:spPr>
            <a:xfrm>
              <a:off x="2970640" y="1221570"/>
              <a:ext cx="1624200" cy="624600"/>
            </a:xfrm>
            <a:prstGeom prst="rect">
              <a:avLst/>
            </a:prstGeom>
            <a:noFill/>
            <a:ln>
              <a:noFill/>
            </a:ln>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r>
                <a:rPr lang="es-419" sz="800">
                  <a:solidFill>
                    <a:srgbClr val="5E5E5E"/>
                  </a:solidFill>
                </a:rPr>
                <a:t>Turgot es intendente de la generalidad de la ciudad de Limoges</a:t>
              </a:r>
              <a:endParaRPr sz="800">
                <a:solidFill>
                  <a:srgbClr val="5E5E5E"/>
                </a:solidFill>
              </a:endParaRPr>
            </a:p>
            <a:p>
              <a:pPr marL="457200" lvl="0" indent="0" algn="l" rtl="0">
                <a:lnSpc>
                  <a:spcPct val="115000"/>
                </a:lnSpc>
                <a:spcBef>
                  <a:spcPts val="1600"/>
                </a:spcBef>
                <a:spcAft>
                  <a:spcPts val="1600"/>
                </a:spcAft>
                <a:buNone/>
              </a:pPr>
              <a:endParaRPr sz="800">
                <a:solidFill>
                  <a:srgbClr val="5E5E5E"/>
                </a:solidFill>
              </a:endParaRPr>
            </a:p>
          </p:txBody>
        </p:sp>
      </p:grpSp>
      <p:grpSp>
        <p:nvGrpSpPr>
          <p:cNvPr id="437" name="Google Shape;437;p32"/>
          <p:cNvGrpSpPr/>
          <p:nvPr/>
        </p:nvGrpSpPr>
        <p:grpSpPr>
          <a:xfrm>
            <a:off x="5108763" y="1298074"/>
            <a:ext cx="2055340" cy="1346874"/>
            <a:chOff x="5056050" y="1221564"/>
            <a:chExt cx="1865100" cy="1246759"/>
          </a:xfrm>
        </p:grpSpPr>
        <p:sp>
          <p:nvSpPr>
            <p:cNvPr id="438" name="Google Shape;438;p32"/>
            <p:cNvSpPr/>
            <p:nvPr/>
          </p:nvSpPr>
          <p:spPr>
            <a:xfrm rot="-1789476">
              <a:off x="5977648" y="2278597"/>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32"/>
            <p:cNvSpPr txBox="1"/>
            <p:nvPr/>
          </p:nvSpPr>
          <p:spPr>
            <a:xfrm>
              <a:off x="5721781" y="1986924"/>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1000" b="1">
                  <a:solidFill>
                    <a:srgbClr val="5E5E5E"/>
                  </a:solidFill>
                  <a:latin typeface="Roboto"/>
                  <a:ea typeface="Roboto"/>
                  <a:cs typeface="Roboto"/>
                  <a:sym typeface="Roboto"/>
                </a:rPr>
                <a:t>1667</a:t>
              </a:r>
              <a:endParaRPr sz="1000" b="1">
                <a:solidFill>
                  <a:srgbClr val="5E5E5E"/>
                </a:solidFill>
                <a:latin typeface="Roboto"/>
                <a:ea typeface="Roboto"/>
                <a:cs typeface="Roboto"/>
                <a:sym typeface="Roboto"/>
              </a:endParaRPr>
            </a:p>
          </p:txBody>
        </p:sp>
        <p:sp>
          <p:nvSpPr>
            <p:cNvPr id="440" name="Google Shape;440;p32"/>
            <p:cNvSpPr/>
            <p:nvPr/>
          </p:nvSpPr>
          <p:spPr>
            <a:xfrm>
              <a:off x="5201245" y="1221570"/>
              <a:ext cx="1712700" cy="703500"/>
            </a:xfrm>
            <a:prstGeom prst="roundRect">
              <a:avLst>
                <a:gd name="adj" fmla="val 4485"/>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441" name="Google Shape;441;p32"/>
            <p:cNvSpPr/>
            <p:nvPr/>
          </p:nvSpPr>
          <p:spPr>
            <a:xfrm rot="10800000">
              <a:off x="6012570" y="1920663"/>
              <a:ext cx="90000" cy="675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32"/>
            <p:cNvSpPr txBox="1"/>
            <p:nvPr/>
          </p:nvSpPr>
          <p:spPr>
            <a:xfrm>
              <a:off x="5056050" y="1221564"/>
              <a:ext cx="1865100" cy="703500"/>
            </a:xfrm>
            <a:prstGeom prst="rect">
              <a:avLst/>
            </a:prstGeom>
            <a:noFill/>
            <a:ln>
              <a:noFill/>
            </a:ln>
          </p:spPr>
          <p:txBody>
            <a:bodyPr spcFirstLastPara="1" wrap="square" lIns="91425" tIns="91425" rIns="91425" bIns="91425" anchor="t" anchorCtr="0">
              <a:noAutofit/>
            </a:bodyPr>
            <a:lstStyle/>
            <a:p>
              <a:pPr marL="457200" lvl="0" indent="0" algn="l" rtl="0">
                <a:lnSpc>
                  <a:spcPct val="115000"/>
                </a:lnSpc>
                <a:spcBef>
                  <a:spcPts val="0"/>
                </a:spcBef>
                <a:spcAft>
                  <a:spcPts val="1600"/>
                </a:spcAft>
                <a:buNone/>
              </a:pPr>
              <a:r>
                <a:rPr lang="es-419" sz="1000">
                  <a:solidFill>
                    <a:srgbClr val="5E5E5E"/>
                  </a:solidFill>
                  <a:latin typeface="Roboto"/>
                  <a:ea typeface="Roboto"/>
                  <a:cs typeface="Roboto"/>
                  <a:sym typeface="Roboto"/>
                </a:rPr>
                <a:t>Quesnay viaja a China y redacta </a:t>
              </a:r>
              <a:r>
                <a:rPr lang="es-419" sz="1000" i="1">
                  <a:solidFill>
                    <a:srgbClr val="5E5E5E"/>
                  </a:solidFill>
                  <a:latin typeface="Roboto"/>
                  <a:ea typeface="Roboto"/>
                  <a:cs typeface="Roboto"/>
                  <a:sym typeface="Roboto"/>
                </a:rPr>
                <a:t>Los caminos de la comunicación </a:t>
              </a:r>
              <a:endParaRPr sz="1000" i="1">
                <a:solidFill>
                  <a:srgbClr val="5E5E5E"/>
                </a:solidFill>
              </a:endParaRPr>
            </a:p>
          </p:txBody>
        </p:sp>
      </p:grpSp>
      <p:grpSp>
        <p:nvGrpSpPr>
          <p:cNvPr id="443" name="Google Shape;443;p32"/>
          <p:cNvGrpSpPr/>
          <p:nvPr/>
        </p:nvGrpSpPr>
        <p:grpSpPr>
          <a:xfrm>
            <a:off x="5940649" y="2644948"/>
            <a:ext cx="2276853" cy="1469988"/>
            <a:chOff x="6030991" y="2543425"/>
            <a:chExt cx="2127900" cy="1343191"/>
          </a:xfrm>
        </p:grpSpPr>
        <p:sp>
          <p:nvSpPr>
            <p:cNvPr id="444" name="Google Shape;444;p32"/>
            <p:cNvSpPr/>
            <p:nvPr/>
          </p:nvSpPr>
          <p:spPr>
            <a:xfrm rot="-1789476">
              <a:off x="7058947" y="2572699"/>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32"/>
            <p:cNvSpPr txBox="1"/>
            <p:nvPr/>
          </p:nvSpPr>
          <p:spPr>
            <a:xfrm>
              <a:off x="6782819" y="2737212"/>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1000" b="1">
                  <a:solidFill>
                    <a:srgbClr val="5E5E5E"/>
                  </a:solidFill>
                  <a:latin typeface="Roboto"/>
                  <a:ea typeface="Roboto"/>
                  <a:cs typeface="Roboto"/>
                  <a:sym typeface="Roboto"/>
                </a:rPr>
                <a:t>1770</a:t>
              </a:r>
              <a:endParaRPr sz="1000" b="1">
                <a:solidFill>
                  <a:srgbClr val="5E5E5E"/>
                </a:solidFill>
                <a:latin typeface="Roboto"/>
                <a:ea typeface="Roboto"/>
                <a:cs typeface="Roboto"/>
                <a:sym typeface="Roboto"/>
              </a:endParaRPr>
            </a:p>
          </p:txBody>
        </p:sp>
        <p:sp>
          <p:nvSpPr>
            <p:cNvPr id="446" name="Google Shape;446;p32"/>
            <p:cNvSpPr/>
            <p:nvPr/>
          </p:nvSpPr>
          <p:spPr>
            <a:xfrm>
              <a:off x="6282830" y="3070640"/>
              <a:ext cx="1712700" cy="703500"/>
            </a:xfrm>
            <a:prstGeom prst="roundRect">
              <a:avLst>
                <a:gd name="adj" fmla="val 4485"/>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447" name="Google Shape;447;p32"/>
            <p:cNvSpPr txBox="1"/>
            <p:nvPr/>
          </p:nvSpPr>
          <p:spPr>
            <a:xfrm>
              <a:off x="6030991" y="3183116"/>
              <a:ext cx="2127900" cy="703500"/>
            </a:xfrm>
            <a:prstGeom prst="rect">
              <a:avLst/>
            </a:prstGeom>
            <a:noFill/>
            <a:ln>
              <a:noFill/>
            </a:ln>
          </p:spPr>
          <p:txBody>
            <a:bodyPr spcFirstLastPara="1" wrap="square" lIns="91425" tIns="91425" rIns="91425" bIns="91425" anchor="t" anchorCtr="0">
              <a:noAutofit/>
            </a:bodyPr>
            <a:lstStyle/>
            <a:p>
              <a:pPr marL="457200" lvl="0" indent="0" algn="l" rtl="0">
                <a:lnSpc>
                  <a:spcPct val="115000"/>
                </a:lnSpc>
                <a:spcBef>
                  <a:spcPts val="0"/>
                </a:spcBef>
                <a:spcAft>
                  <a:spcPts val="1600"/>
                </a:spcAft>
                <a:buNone/>
              </a:pPr>
              <a:r>
                <a:rPr lang="es-419" sz="1000">
                  <a:solidFill>
                    <a:srgbClr val="5E5E5E"/>
                  </a:solidFill>
                  <a:latin typeface="Roboto"/>
                  <a:ea typeface="Roboto"/>
                  <a:cs typeface="Roboto"/>
                  <a:sym typeface="Roboto"/>
                </a:rPr>
                <a:t>Pierre-Marie Trésaguet innova con las calzadas de grava sin arena </a:t>
              </a:r>
              <a:endParaRPr sz="1000">
                <a:solidFill>
                  <a:srgbClr val="5E5E5E"/>
                </a:solidFill>
              </a:endParaRPr>
            </a:p>
          </p:txBody>
        </p:sp>
        <p:sp>
          <p:nvSpPr>
            <p:cNvPr id="448" name="Google Shape;448;p32"/>
            <p:cNvSpPr/>
            <p:nvPr/>
          </p:nvSpPr>
          <p:spPr>
            <a:xfrm>
              <a:off x="7094180" y="3005991"/>
              <a:ext cx="90000" cy="675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9" name="Google Shape;449;p32"/>
          <p:cNvGrpSpPr/>
          <p:nvPr/>
        </p:nvGrpSpPr>
        <p:grpSpPr>
          <a:xfrm>
            <a:off x="1243700" y="2542198"/>
            <a:ext cx="2847108" cy="2292568"/>
            <a:chOff x="1722992" y="2543425"/>
            <a:chExt cx="2104449" cy="1673529"/>
          </a:xfrm>
        </p:grpSpPr>
        <p:sp>
          <p:nvSpPr>
            <p:cNvPr id="450" name="Google Shape;450;p32"/>
            <p:cNvSpPr/>
            <p:nvPr/>
          </p:nvSpPr>
          <p:spPr>
            <a:xfrm rot="-1789476">
              <a:off x="2888080" y="2572699"/>
              <a:ext cx="160451" cy="160451"/>
            </a:xfrm>
            <a:prstGeom prst="ellipse">
              <a:avLst/>
            </a:prstGeom>
            <a:solidFill>
              <a:srgbClr val="FFFFFF"/>
            </a:solidFill>
            <a:ln w="38100" cap="flat" cmpd="sng">
              <a:solidFill>
                <a:srgbClr val="701C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32"/>
            <p:cNvSpPr/>
            <p:nvPr/>
          </p:nvSpPr>
          <p:spPr>
            <a:xfrm>
              <a:off x="2114740" y="3070640"/>
              <a:ext cx="1712700" cy="703500"/>
            </a:xfrm>
            <a:prstGeom prst="roundRect">
              <a:avLst>
                <a:gd name="adj" fmla="val 4485"/>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452" name="Google Shape;452;p32"/>
            <p:cNvSpPr txBox="1"/>
            <p:nvPr/>
          </p:nvSpPr>
          <p:spPr>
            <a:xfrm>
              <a:off x="1722992" y="3075454"/>
              <a:ext cx="1960500" cy="1141500"/>
            </a:xfrm>
            <a:prstGeom prst="rect">
              <a:avLst/>
            </a:prstGeom>
            <a:noFill/>
            <a:ln>
              <a:noFill/>
            </a:ln>
          </p:spPr>
          <p:txBody>
            <a:bodyPr spcFirstLastPara="1" wrap="square" lIns="91425" tIns="91425" rIns="91425" bIns="91425" anchor="t" anchorCtr="0">
              <a:noAutofit/>
            </a:bodyPr>
            <a:lstStyle/>
            <a:p>
              <a:pPr marL="457200" lvl="0" indent="-279400" algn="just" rtl="0">
                <a:lnSpc>
                  <a:spcPct val="115000"/>
                </a:lnSpc>
                <a:spcBef>
                  <a:spcPts val="0"/>
                </a:spcBef>
                <a:spcAft>
                  <a:spcPts val="0"/>
                </a:spcAft>
                <a:buClr>
                  <a:srgbClr val="FFFFFF"/>
                </a:buClr>
                <a:buSzPts val="800"/>
                <a:buFont typeface="Roboto"/>
                <a:buChar char="●"/>
              </a:pPr>
              <a:r>
                <a:rPr lang="es-419" sz="800">
                  <a:solidFill>
                    <a:srgbClr val="FFFFFF"/>
                  </a:solidFill>
                  <a:latin typeface="Roboto"/>
                  <a:ea typeface="Roboto"/>
                  <a:cs typeface="Roboto"/>
                  <a:sym typeface="Roboto"/>
                </a:rPr>
                <a:t>Votaire presenta una de las instituciones que mediatiza la esfera pública</a:t>
              </a:r>
              <a:endParaRPr sz="800">
                <a:solidFill>
                  <a:srgbClr val="FFFFFF"/>
                </a:solidFill>
                <a:latin typeface="Roboto"/>
                <a:ea typeface="Roboto"/>
                <a:cs typeface="Roboto"/>
                <a:sym typeface="Roboto"/>
              </a:endParaRPr>
            </a:p>
            <a:p>
              <a:pPr marL="457200" lvl="0" indent="-279400" algn="just" rtl="0">
                <a:lnSpc>
                  <a:spcPct val="115000"/>
                </a:lnSpc>
                <a:spcBef>
                  <a:spcPts val="0"/>
                </a:spcBef>
                <a:spcAft>
                  <a:spcPts val="0"/>
                </a:spcAft>
                <a:buClr>
                  <a:srgbClr val="FFFFFF"/>
                </a:buClr>
                <a:buSzPts val="800"/>
                <a:buFont typeface="Roboto"/>
                <a:buChar char="●"/>
              </a:pPr>
              <a:r>
                <a:rPr lang="es-419" sz="800">
                  <a:solidFill>
                    <a:srgbClr val="FFFFFF"/>
                  </a:solidFill>
                  <a:latin typeface="Roboto"/>
                  <a:ea typeface="Roboto"/>
                  <a:cs typeface="Roboto"/>
                  <a:sym typeface="Roboto"/>
                </a:rPr>
                <a:t>Creación de la </a:t>
              </a:r>
              <a:r>
                <a:rPr lang="es-419" sz="800" i="1">
                  <a:solidFill>
                    <a:srgbClr val="FFFFFF"/>
                  </a:solidFill>
                  <a:latin typeface="Roboto"/>
                  <a:ea typeface="Roboto"/>
                  <a:cs typeface="Roboto"/>
                  <a:sym typeface="Roboto"/>
                </a:rPr>
                <a:t>Gaceta</a:t>
              </a:r>
              <a:r>
                <a:rPr lang="es-419" sz="800">
                  <a:solidFill>
                    <a:srgbClr val="FFFFFF"/>
                  </a:solidFill>
                  <a:latin typeface="Roboto"/>
                  <a:ea typeface="Roboto"/>
                  <a:cs typeface="Roboto"/>
                  <a:sym typeface="Roboto"/>
                </a:rPr>
                <a:t> en Italia (Venecia) en el siglo XVII: forma de negociaciones en Europa</a:t>
              </a:r>
              <a:endParaRPr sz="800">
                <a:solidFill>
                  <a:srgbClr val="FFFFFF"/>
                </a:solidFill>
                <a:latin typeface="Roboto"/>
                <a:ea typeface="Roboto"/>
                <a:cs typeface="Roboto"/>
                <a:sym typeface="Roboto"/>
              </a:endParaRPr>
            </a:p>
            <a:p>
              <a:pPr marL="457200" lvl="0" indent="-279400" algn="just" rtl="0">
                <a:lnSpc>
                  <a:spcPct val="115000"/>
                </a:lnSpc>
                <a:spcBef>
                  <a:spcPts val="0"/>
                </a:spcBef>
                <a:spcAft>
                  <a:spcPts val="0"/>
                </a:spcAft>
                <a:buClr>
                  <a:srgbClr val="FFFFFF"/>
                </a:buClr>
                <a:buSzPts val="800"/>
                <a:buFont typeface="Roboto"/>
                <a:buChar char="●"/>
              </a:pPr>
              <a:r>
                <a:rPr lang="es-419" sz="800">
                  <a:solidFill>
                    <a:srgbClr val="FFFFFF"/>
                  </a:solidFill>
                  <a:latin typeface="Roboto"/>
                  <a:ea typeface="Roboto"/>
                  <a:cs typeface="Roboto"/>
                  <a:sym typeface="Roboto"/>
                </a:rPr>
                <a:t>Creación de la escuela de fisiocratas</a:t>
              </a:r>
              <a:endParaRPr sz="800">
                <a:solidFill>
                  <a:srgbClr val="FFFFFF"/>
                </a:solidFill>
                <a:latin typeface="Roboto"/>
                <a:ea typeface="Roboto"/>
                <a:cs typeface="Roboto"/>
                <a:sym typeface="Roboto"/>
              </a:endParaRPr>
            </a:p>
          </p:txBody>
        </p:sp>
        <p:sp>
          <p:nvSpPr>
            <p:cNvPr id="453" name="Google Shape;453;p32"/>
            <p:cNvSpPr/>
            <p:nvPr/>
          </p:nvSpPr>
          <p:spPr>
            <a:xfrm>
              <a:off x="2967374" y="2884208"/>
              <a:ext cx="90000" cy="67500"/>
            </a:xfrm>
            <a:prstGeom prst="triangle">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32"/>
            <p:cNvSpPr txBox="1"/>
            <p:nvPr/>
          </p:nvSpPr>
          <p:spPr>
            <a:xfrm>
              <a:off x="2622642" y="2737212"/>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1000" b="1">
                  <a:solidFill>
                    <a:srgbClr val="701C7F"/>
                  </a:solidFill>
                  <a:latin typeface="Roboto"/>
                  <a:ea typeface="Roboto"/>
                  <a:cs typeface="Roboto"/>
                  <a:sym typeface="Roboto"/>
                </a:rPr>
                <a:t>1957</a:t>
              </a:r>
              <a:endParaRPr sz="1000" b="1">
                <a:solidFill>
                  <a:srgbClr val="701C7F"/>
                </a:solidFill>
                <a:latin typeface="Roboto"/>
                <a:ea typeface="Roboto"/>
                <a:cs typeface="Roboto"/>
                <a:sym typeface="Roboto"/>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F5D0D0"/>
            </a:gs>
            <a:gs pos="100000">
              <a:srgbClr val="D96868"/>
            </a:gs>
          </a:gsLst>
          <a:lin ang="5400012" scaled="0"/>
        </a:gradFill>
        <a:effectLst/>
      </p:bgPr>
    </p:bg>
    <p:spTree>
      <p:nvGrpSpPr>
        <p:cNvPr id="1" name="Shape 458"/>
        <p:cNvGrpSpPr/>
        <p:nvPr/>
      </p:nvGrpSpPr>
      <p:grpSpPr>
        <a:xfrm>
          <a:off x="0" y="0"/>
          <a:ext cx="0" cy="0"/>
          <a:chOff x="0" y="0"/>
          <a:chExt cx="0" cy="0"/>
        </a:xfrm>
      </p:grpSpPr>
      <p:sp>
        <p:nvSpPr>
          <p:cNvPr id="459" name="Google Shape;459;p33"/>
          <p:cNvSpPr/>
          <p:nvPr/>
        </p:nvSpPr>
        <p:spPr>
          <a:xfrm rot="-984884">
            <a:off x="7260917" y="24799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33"/>
          <p:cNvSpPr/>
          <p:nvPr/>
        </p:nvSpPr>
        <p:spPr>
          <a:xfrm rot="984884" flipH="1">
            <a:off x="6263828" y="24838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33"/>
          <p:cNvSpPr/>
          <p:nvPr/>
        </p:nvSpPr>
        <p:spPr>
          <a:xfrm rot="-984577">
            <a:off x="5015146" y="2443361"/>
            <a:ext cx="1352909" cy="104595"/>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33"/>
          <p:cNvSpPr/>
          <p:nvPr/>
        </p:nvSpPr>
        <p:spPr>
          <a:xfrm rot="984884" flipH="1">
            <a:off x="4005984"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33"/>
          <p:cNvSpPr/>
          <p:nvPr/>
        </p:nvSpPr>
        <p:spPr>
          <a:xfrm rot="-984884">
            <a:off x="3015363" y="24799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33"/>
          <p:cNvSpPr/>
          <p:nvPr/>
        </p:nvSpPr>
        <p:spPr>
          <a:xfrm rot="984884" flipH="1">
            <a:off x="1952807" y="2556505"/>
            <a:ext cx="1116820" cy="57901"/>
          </a:xfrm>
          <a:prstGeom prst="roundRect">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33"/>
          <p:cNvSpPr/>
          <p:nvPr/>
        </p:nvSpPr>
        <p:spPr>
          <a:xfrm rot="-984884">
            <a:off x="930286" y="2556505"/>
            <a:ext cx="1116820" cy="57901"/>
          </a:xfrm>
          <a:prstGeom prst="roundRect">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6" name="Google Shape;466;p33"/>
          <p:cNvGrpSpPr/>
          <p:nvPr/>
        </p:nvGrpSpPr>
        <p:grpSpPr>
          <a:xfrm>
            <a:off x="2177540" y="2617313"/>
            <a:ext cx="1712700" cy="1230715"/>
            <a:chOff x="2114740" y="2543425"/>
            <a:chExt cx="1712700" cy="1230715"/>
          </a:xfrm>
        </p:grpSpPr>
        <p:sp>
          <p:nvSpPr>
            <p:cNvPr id="467" name="Google Shape;467;p33"/>
            <p:cNvSpPr txBox="1"/>
            <p:nvPr/>
          </p:nvSpPr>
          <p:spPr>
            <a:xfrm>
              <a:off x="2622642" y="2737212"/>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701C7F"/>
                  </a:solidFill>
                  <a:latin typeface="Roboto"/>
                  <a:ea typeface="Roboto"/>
                  <a:cs typeface="Roboto"/>
                  <a:sym typeface="Roboto"/>
                </a:rPr>
                <a:t>1775</a:t>
              </a:r>
              <a:endParaRPr sz="800" b="1">
                <a:solidFill>
                  <a:srgbClr val="701C7F"/>
                </a:solidFill>
                <a:latin typeface="Roboto"/>
                <a:ea typeface="Roboto"/>
                <a:cs typeface="Roboto"/>
                <a:sym typeface="Roboto"/>
              </a:endParaRPr>
            </a:p>
          </p:txBody>
        </p:sp>
        <p:sp>
          <p:nvSpPr>
            <p:cNvPr id="468" name="Google Shape;468;p33"/>
            <p:cNvSpPr/>
            <p:nvPr/>
          </p:nvSpPr>
          <p:spPr>
            <a:xfrm rot="-1789476">
              <a:off x="2888080" y="2572699"/>
              <a:ext cx="160451" cy="160451"/>
            </a:xfrm>
            <a:prstGeom prst="ellipse">
              <a:avLst/>
            </a:prstGeom>
            <a:solidFill>
              <a:srgbClr val="FFFFFF"/>
            </a:solidFill>
            <a:ln w="38100" cap="flat" cmpd="sng">
              <a:solidFill>
                <a:srgbClr val="701C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33"/>
            <p:cNvSpPr/>
            <p:nvPr/>
          </p:nvSpPr>
          <p:spPr>
            <a:xfrm>
              <a:off x="2114740" y="3070640"/>
              <a:ext cx="1712700" cy="703500"/>
            </a:xfrm>
            <a:prstGeom prst="roundRect">
              <a:avLst>
                <a:gd name="adj" fmla="val 4485"/>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470" name="Google Shape;470;p33"/>
            <p:cNvSpPr txBox="1"/>
            <p:nvPr/>
          </p:nvSpPr>
          <p:spPr>
            <a:xfrm>
              <a:off x="2158990" y="3107840"/>
              <a:ext cx="1624200" cy="62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900">
                  <a:solidFill>
                    <a:srgbClr val="FFFFFF"/>
                  </a:solidFill>
                  <a:latin typeface="Roboto"/>
                  <a:ea typeface="Roboto"/>
                  <a:cs typeface="Roboto"/>
                  <a:sym typeface="Roboto"/>
                </a:rPr>
                <a:t>Mayoría de calles estaban calzadas con grava sin mezcla de arena</a:t>
              </a:r>
              <a:endParaRPr sz="900">
                <a:solidFill>
                  <a:srgbClr val="FFFFFF"/>
                </a:solidFill>
              </a:endParaRPr>
            </a:p>
          </p:txBody>
        </p:sp>
        <p:sp>
          <p:nvSpPr>
            <p:cNvPr id="471" name="Google Shape;471;p33"/>
            <p:cNvSpPr/>
            <p:nvPr/>
          </p:nvSpPr>
          <p:spPr>
            <a:xfrm>
              <a:off x="2926090" y="3005991"/>
              <a:ext cx="90000" cy="67500"/>
            </a:xfrm>
            <a:prstGeom prst="triangle">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2" name="Google Shape;472;p33"/>
          <p:cNvGrpSpPr/>
          <p:nvPr/>
        </p:nvGrpSpPr>
        <p:grpSpPr>
          <a:xfrm>
            <a:off x="4227940" y="2617313"/>
            <a:ext cx="1712700" cy="1230715"/>
            <a:chOff x="4165140" y="2543425"/>
            <a:chExt cx="1712700" cy="1230715"/>
          </a:xfrm>
        </p:grpSpPr>
        <p:sp>
          <p:nvSpPr>
            <p:cNvPr id="473" name="Google Shape;473;p33"/>
            <p:cNvSpPr/>
            <p:nvPr/>
          </p:nvSpPr>
          <p:spPr>
            <a:xfrm rot="-1789476">
              <a:off x="4941257" y="2572699"/>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33"/>
            <p:cNvSpPr txBox="1"/>
            <p:nvPr/>
          </p:nvSpPr>
          <p:spPr>
            <a:xfrm>
              <a:off x="4665129" y="2737212"/>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5E5E5E"/>
                  </a:solidFill>
                  <a:latin typeface="Roboto"/>
                  <a:ea typeface="Roboto"/>
                  <a:cs typeface="Roboto"/>
                  <a:sym typeface="Roboto"/>
                </a:rPr>
                <a:t>1777</a:t>
              </a:r>
              <a:endParaRPr sz="800" b="1">
                <a:solidFill>
                  <a:srgbClr val="5E5E5E"/>
                </a:solidFill>
                <a:latin typeface="Roboto"/>
                <a:ea typeface="Roboto"/>
                <a:cs typeface="Roboto"/>
                <a:sym typeface="Roboto"/>
              </a:endParaRPr>
            </a:p>
          </p:txBody>
        </p:sp>
        <p:sp>
          <p:nvSpPr>
            <p:cNvPr id="475" name="Google Shape;475;p33"/>
            <p:cNvSpPr/>
            <p:nvPr/>
          </p:nvSpPr>
          <p:spPr>
            <a:xfrm>
              <a:off x="4165140" y="3070640"/>
              <a:ext cx="1712700" cy="703500"/>
            </a:xfrm>
            <a:prstGeom prst="roundRect">
              <a:avLst>
                <a:gd name="adj" fmla="val 4485"/>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476" name="Google Shape;476;p33"/>
            <p:cNvSpPr txBox="1"/>
            <p:nvPr/>
          </p:nvSpPr>
          <p:spPr>
            <a:xfrm>
              <a:off x="4209390" y="3107840"/>
              <a:ext cx="1624200" cy="62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1000">
                  <a:solidFill>
                    <a:srgbClr val="5E5E5E"/>
                  </a:solidFill>
                  <a:latin typeface="Roboto"/>
                  <a:ea typeface="Roboto"/>
                  <a:cs typeface="Roboto"/>
                  <a:sym typeface="Roboto"/>
                </a:rPr>
                <a:t>Turgot crea la Administración de diligencias y mensajerías </a:t>
              </a:r>
              <a:endParaRPr sz="1000">
                <a:solidFill>
                  <a:srgbClr val="5E5E5E"/>
                </a:solidFill>
              </a:endParaRPr>
            </a:p>
          </p:txBody>
        </p:sp>
        <p:sp>
          <p:nvSpPr>
            <p:cNvPr id="477" name="Google Shape;477;p33"/>
            <p:cNvSpPr/>
            <p:nvPr/>
          </p:nvSpPr>
          <p:spPr>
            <a:xfrm>
              <a:off x="4976490" y="3005991"/>
              <a:ext cx="90000" cy="675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8" name="Google Shape;478;p33"/>
          <p:cNvGrpSpPr/>
          <p:nvPr/>
        </p:nvGrpSpPr>
        <p:grpSpPr>
          <a:xfrm>
            <a:off x="1140195" y="1295457"/>
            <a:ext cx="1779405" cy="1246754"/>
            <a:chOff x="1072790" y="1221570"/>
            <a:chExt cx="1779405" cy="1246754"/>
          </a:xfrm>
        </p:grpSpPr>
        <p:sp>
          <p:nvSpPr>
            <p:cNvPr id="479" name="Google Shape;479;p33"/>
            <p:cNvSpPr/>
            <p:nvPr/>
          </p:nvSpPr>
          <p:spPr>
            <a:xfrm>
              <a:off x="1072790" y="1221570"/>
              <a:ext cx="1712700" cy="703500"/>
            </a:xfrm>
            <a:prstGeom prst="roundRect">
              <a:avLst>
                <a:gd name="adj" fmla="val 4485"/>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480" name="Google Shape;480;p33"/>
            <p:cNvSpPr txBox="1"/>
            <p:nvPr/>
          </p:nvSpPr>
          <p:spPr>
            <a:xfrm>
              <a:off x="1579860" y="1986924"/>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701C7F"/>
                  </a:solidFill>
                  <a:latin typeface="Roboto"/>
                  <a:ea typeface="Roboto"/>
                  <a:cs typeface="Roboto"/>
                  <a:sym typeface="Roboto"/>
                </a:rPr>
                <a:t>1774</a:t>
              </a:r>
              <a:endParaRPr sz="800" b="1">
                <a:solidFill>
                  <a:srgbClr val="701C7F"/>
                </a:solidFill>
                <a:latin typeface="Roboto"/>
                <a:ea typeface="Roboto"/>
                <a:cs typeface="Roboto"/>
                <a:sym typeface="Roboto"/>
              </a:endParaRPr>
            </a:p>
          </p:txBody>
        </p:sp>
        <p:sp>
          <p:nvSpPr>
            <p:cNvPr id="481" name="Google Shape;481;p33"/>
            <p:cNvSpPr/>
            <p:nvPr/>
          </p:nvSpPr>
          <p:spPr>
            <a:xfrm rot="10800000">
              <a:off x="1884115" y="1920663"/>
              <a:ext cx="90000" cy="67500"/>
            </a:xfrm>
            <a:prstGeom prst="triangle">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33"/>
            <p:cNvSpPr txBox="1"/>
            <p:nvPr/>
          </p:nvSpPr>
          <p:spPr>
            <a:xfrm>
              <a:off x="1139495" y="1284662"/>
              <a:ext cx="1712700" cy="7035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a:solidFill>
                    <a:srgbClr val="FFFFFF"/>
                  </a:solidFill>
                </a:rPr>
                <a:t>Turgot se retira como intendente de Limoges y se hace inspector general de hacienda</a:t>
              </a:r>
              <a:endParaRPr sz="800">
                <a:solidFill>
                  <a:srgbClr val="FFFFFF"/>
                </a:solidFill>
              </a:endParaRPr>
            </a:p>
          </p:txBody>
        </p:sp>
        <p:sp>
          <p:nvSpPr>
            <p:cNvPr id="483" name="Google Shape;483;p33"/>
            <p:cNvSpPr/>
            <p:nvPr/>
          </p:nvSpPr>
          <p:spPr>
            <a:xfrm rot="-1789476">
              <a:off x="1846080" y="2278597"/>
              <a:ext cx="160451" cy="160451"/>
            </a:xfrm>
            <a:prstGeom prst="ellipse">
              <a:avLst/>
            </a:prstGeom>
            <a:solidFill>
              <a:srgbClr val="FFFFFF"/>
            </a:solidFill>
            <a:ln w="38100" cap="flat" cmpd="sng">
              <a:solidFill>
                <a:srgbClr val="701C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4" name="Google Shape;484;p33"/>
          <p:cNvGrpSpPr/>
          <p:nvPr/>
        </p:nvGrpSpPr>
        <p:grpSpPr>
          <a:xfrm>
            <a:off x="3054725" y="1265125"/>
            <a:ext cx="2254250" cy="1624989"/>
            <a:chOff x="2999073" y="1161326"/>
            <a:chExt cx="1902000" cy="1306997"/>
          </a:xfrm>
        </p:grpSpPr>
        <p:sp>
          <p:nvSpPr>
            <p:cNvPr id="485" name="Google Shape;485;p33"/>
            <p:cNvSpPr/>
            <p:nvPr/>
          </p:nvSpPr>
          <p:spPr>
            <a:xfrm rot="-1789476">
              <a:off x="3899258" y="2278597"/>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33"/>
            <p:cNvSpPr txBox="1"/>
            <p:nvPr/>
          </p:nvSpPr>
          <p:spPr>
            <a:xfrm>
              <a:off x="3635571" y="1986924"/>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5E5E5E"/>
                  </a:solidFill>
                  <a:latin typeface="Roboto"/>
                  <a:ea typeface="Roboto"/>
                  <a:cs typeface="Roboto"/>
                  <a:sym typeface="Roboto"/>
                </a:rPr>
                <a:t>1776</a:t>
              </a:r>
              <a:endParaRPr sz="800" b="1">
                <a:solidFill>
                  <a:srgbClr val="5E5E5E"/>
                </a:solidFill>
                <a:latin typeface="Roboto"/>
                <a:ea typeface="Roboto"/>
                <a:cs typeface="Roboto"/>
                <a:sym typeface="Roboto"/>
              </a:endParaRPr>
            </a:p>
          </p:txBody>
        </p:sp>
        <p:sp>
          <p:nvSpPr>
            <p:cNvPr id="487" name="Google Shape;487;p33"/>
            <p:cNvSpPr/>
            <p:nvPr/>
          </p:nvSpPr>
          <p:spPr>
            <a:xfrm>
              <a:off x="3123140" y="1221570"/>
              <a:ext cx="1712700" cy="703500"/>
            </a:xfrm>
            <a:prstGeom prst="roundRect">
              <a:avLst>
                <a:gd name="adj" fmla="val 4485"/>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488" name="Google Shape;488;p33"/>
            <p:cNvSpPr/>
            <p:nvPr/>
          </p:nvSpPr>
          <p:spPr>
            <a:xfrm rot="10800000">
              <a:off x="3934465" y="1920663"/>
              <a:ext cx="90000" cy="675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33"/>
            <p:cNvSpPr txBox="1"/>
            <p:nvPr/>
          </p:nvSpPr>
          <p:spPr>
            <a:xfrm>
              <a:off x="2999073" y="1161326"/>
              <a:ext cx="1902000" cy="7593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a:solidFill>
                    <a:srgbClr val="5E5E5E"/>
                  </a:solidFill>
                  <a:latin typeface="Roboto"/>
                  <a:ea typeface="Roboto"/>
                  <a:cs typeface="Roboto"/>
                  <a:sym typeface="Roboto"/>
                </a:rPr>
                <a:t>Se propone la abolición de la corvea en todo el reino. Se publica </a:t>
              </a:r>
              <a:r>
                <a:rPr lang="es-419" sz="800" i="1">
                  <a:solidFill>
                    <a:srgbClr val="5E5E5E"/>
                  </a:solidFill>
                  <a:latin typeface="Roboto"/>
                  <a:ea typeface="Roboto"/>
                  <a:cs typeface="Roboto"/>
                  <a:sym typeface="Roboto"/>
                </a:rPr>
                <a:t>An inquiry into the nature and causes of wealth of nations </a:t>
              </a:r>
              <a:r>
                <a:rPr lang="es-419" sz="800">
                  <a:solidFill>
                    <a:srgbClr val="5E5E5E"/>
                  </a:solidFill>
                  <a:latin typeface="Roboto"/>
                  <a:ea typeface="Roboto"/>
                  <a:cs typeface="Roboto"/>
                  <a:sym typeface="Roboto"/>
                </a:rPr>
                <a:t>de Adam Smith. Se suprimen las corveas por un momento . Independencia de Estados Unidos. Propuesta del enfoque logístico histórico de la evolución de las sociedades </a:t>
              </a:r>
              <a:endParaRPr sz="800">
                <a:solidFill>
                  <a:srgbClr val="5E5E5E"/>
                </a:solidFill>
                <a:latin typeface="Roboto"/>
                <a:ea typeface="Roboto"/>
                <a:cs typeface="Roboto"/>
                <a:sym typeface="Roboto"/>
              </a:endParaRPr>
            </a:p>
          </p:txBody>
        </p:sp>
      </p:grpSp>
      <p:grpSp>
        <p:nvGrpSpPr>
          <p:cNvPr id="490" name="Google Shape;490;p33"/>
          <p:cNvGrpSpPr/>
          <p:nvPr/>
        </p:nvGrpSpPr>
        <p:grpSpPr>
          <a:xfrm>
            <a:off x="5444095" y="1007707"/>
            <a:ext cx="1712700" cy="1246754"/>
            <a:chOff x="5201245" y="1221570"/>
            <a:chExt cx="1712700" cy="1246754"/>
          </a:xfrm>
        </p:grpSpPr>
        <p:sp>
          <p:nvSpPr>
            <p:cNvPr id="491" name="Google Shape;491;p33"/>
            <p:cNvSpPr/>
            <p:nvPr/>
          </p:nvSpPr>
          <p:spPr>
            <a:xfrm rot="-1789476">
              <a:off x="5977648" y="2278597"/>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33"/>
            <p:cNvSpPr txBox="1"/>
            <p:nvPr/>
          </p:nvSpPr>
          <p:spPr>
            <a:xfrm>
              <a:off x="5721781" y="1986924"/>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5E5E5E"/>
                  </a:solidFill>
                  <a:latin typeface="Roboto"/>
                  <a:ea typeface="Roboto"/>
                  <a:cs typeface="Roboto"/>
                  <a:sym typeface="Roboto"/>
                </a:rPr>
                <a:t>1778</a:t>
              </a:r>
              <a:endParaRPr sz="800" b="1">
                <a:solidFill>
                  <a:srgbClr val="5E5E5E"/>
                </a:solidFill>
                <a:latin typeface="Roboto"/>
                <a:ea typeface="Roboto"/>
                <a:cs typeface="Roboto"/>
                <a:sym typeface="Roboto"/>
              </a:endParaRPr>
            </a:p>
          </p:txBody>
        </p:sp>
        <p:sp>
          <p:nvSpPr>
            <p:cNvPr id="493" name="Google Shape;493;p33"/>
            <p:cNvSpPr/>
            <p:nvPr/>
          </p:nvSpPr>
          <p:spPr>
            <a:xfrm>
              <a:off x="5201245" y="1221570"/>
              <a:ext cx="1712700" cy="703500"/>
            </a:xfrm>
            <a:prstGeom prst="roundRect">
              <a:avLst>
                <a:gd name="adj" fmla="val 4485"/>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494" name="Google Shape;494;p33"/>
            <p:cNvSpPr/>
            <p:nvPr/>
          </p:nvSpPr>
          <p:spPr>
            <a:xfrm rot="10800000">
              <a:off x="6012570" y="1920663"/>
              <a:ext cx="90000" cy="675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33"/>
            <p:cNvSpPr txBox="1"/>
            <p:nvPr/>
          </p:nvSpPr>
          <p:spPr>
            <a:xfrm>
              <a:off x="5245495" y="1258770"/>
              <a:ext cx="1624200" cy="62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a:solidFill>
                    <a:srgbClr val="5E5E5E"/>
                  </a:solidFill>
                  <a:latin typeface="Roboto"/>
                  <a:ea typeface="Roboto"/>
                  <a:cs typeface="Roboto"/>
                  <a:sym typeface="Roboto"/>
                </a:rPr>
                <a:t>Ventajas de las nuevas carreteras: buena comunicación, buen comercio y hay turismo </a:t>
              </a:r>
              <a:endParaRPr sz="800">
                <a:solidFill>
                  <a:srgbClr val="5E5E5E"/>
                </a:solidFill>
              </a:endParaRPr>
            </a:p>
          </p:txBody>
        </p:sp>
      </p:grpSp>
      <p:grpSp>
        <p:nvGrpSpPr>
          <p:cNvPr id="496" name="Google Shape;496;p33"/>
          <p:cNvGrpSpPr/>
          <p:nvPr/>
        </p:nvGrpSpPr>
        <p:grpSpPr>
          <a:xfrm>
            <a:off x="6464403" y="2698288"/>
            <a:ext cx="1712700" cy="1230715"/>
            <a:chOff x="6282830" y="2543425"/>
            <a:chExt cx="1712700" cy="1230715"/>
          </a:xfrm>
        </p:grpSpPr>
        <p:sp>
          <p:nvSpPr>
            <p:cNvPr id="497" name="Google Shape;497;p33"/>
            <p:cNvSpPr/>
            <p:nvPr/>
          </p:nvSpPr>
          <p:spPr>
            <a:xfrm rot="-1789476">
              <a:off x="7058947" y="2572699"/>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33"/>
            <p:cNvSpPr txBox="1"/>
            <p:nvPr/>
          </p:nvSpPr>
          <p:spPr>
            <a:xfrm>
              <a:off x="6782819" y="2737212"/>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5E5E5E"/>
                  </a:solidFill>
                  <a:latin typeface="Roboto"/>
                  <a:ea typeface="Roboto"/>
                  <a:cs typeface="Roboto"/>
                  <a:sym typeface="Roboto"/>
                </a:rPr>
                <a:t>1786</a:t>
              </a:r>
              <a:endParaRPr sz="800" b="1">
                <a:solidFill>
                  <a:srgbClr val="5E5E5E"/>
                </a:solidFill>
                <a:latin typeface="Roboto"/>
                <a:ea typeface="Roboto"/>
                <a:cs typeface="Roboto"/>
                <a:sym typeface="Roboto"/>
              </a:endParaRPr>
            </a:p>
          </p:txBody>
        </p:sp>
        <p:sp>
          <p:nvSpPr>
            <p:cNvPr id="499" name="Google Shape;499;p33"/>
            <p:cNvSpPr/>
            <p:nvPr/>
          </p:nvSpPr>
          <p:spPr>
            <a:xfrm>
              <a:off x="6282830" y="3070640"/>
              <a:ext cx="1712700" cy="703500"/>
            </a:xfrm>
            <a:prstGeom prst="roundRect">
              <a:avLst>
                <a:gd name="adj" fmla="val 4485"/>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500" name="Google Shape;500;p33"/>
            <p:cNvSpPr txBox="1"/>
            <p:nvPr/>
          </p:nvSpPr>
          <p:spPr>
            <a:xfrm>
              <a:off x="6327080" y="3107840"/>
              <a:ext cx="1624200" cy="62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1000">
                  <a:solidFill>
                    <a:srgbClr val="5E5E5E"/>
                  </a:solidFill>
                  <a:latin typeface="Roboto"/>
                  <a:ea typeface="Roboto"/>
                  <a:cs typeface="Roboto"/>
                  <a:sym typeface="Roboto"/>
                </a:rPr>
                <a:t>Corvea con derecho a un salario </a:t>
              </a:r>
              <a:endParaRPr sz="1000">
                <a:solidFill>
                  <a:srgbClr val="5E5E5E"/>
                </a:solidFill>
              </a:endParaRPr>
            </a:p>
          </p:txBody>
        </p:sp>
        <p:sp>
          <p:nvSpPr>
            <p:cNvPr id="501" name="Google Shape;501;p33"/>
            <p:cNvSpPr/>
            <p:nvPr/>
          </p:nvSpPr>
          <p:spPr>
            <a:xfrm>
              <a:off x="7094180" y="3005991"/>
              <a:ext cx="90000" cy="675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F5D0D0"/>
            </a:gs>
            <a:gs pos="100000">
              <a:srgbClr val="D96868"/>
            </a:gs>
          </a:gsLst>
          <a:lin ang="5400012" scaled="0"/>
        </a:gradFill>
        <a:effectLst/>
      </p:bgPr>
    </p:bg>
    <p:spTree>
      <p:nvGrpSpPr>
        <p:cNvPr id="1" name="Shape 505"/>
        <p:cNvGrpSpPr/>
        <p:nvPr/>
      </p:nvGrpSpPr>
      <p:grpSpPr>
        <a:xfrm>
          <a:off x="0" y="0"/>
          <a:ext cx="0" cy="0"/>
          <a:chOff x="0" y="0"/>
          <a:chExt cx="0" cy="0"/>
        </a:xfrm>
      </p:grpSpPr>
      <p:sp>
        <p:nvSpPr>
          <p:cNvPr id="506" name="Google Shape;506;p34"/>
          <p:cNvSpPr/>
          <p:nvPr/>
        </p:nvSpPr>
        <p:spPr>
          <a:xfrm rot="-711236">
            <a:off x="3899938" y="2627201"/>
            <a:ext cx="1350909" cy="57662"/>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07" name="Google Shape;507;p34"/>
          <p:cNvGrpSpPr/>
          <p:nvPr/>
        </p:nvGrpSpPr>
        <p:grpSpPr>
          <a:xfrm>
            <a:off x="4333100" y="1382072"/>
            <a:ext cx="1712700" cy="1246754"/>
            <a:chOff x="4409300" y="1219942"/>
            <a:chExt cx="1712700" cy="1246754"/>
          </a:xfrm>
        </p:grpSpPr>
        <p:sp>
          <p:nvSpPr>
            <p:cNvPr id="508" name="Google Shape;508;p34"/>
            <p:cNvSpPr/>
            <p:nvPr/>
          </p:nvSpPr>
          <p:spPr>
            <a:xfrm rot="-1789476">
              <a:off x="5185416" y="2276970"/>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34"/>
            <p:cNvSpPr txBox="1"/>
            <p:nvPr/>
          </p:nvSpPr>
          <p:spPr>
            <a:xfrm>
              <a:off x="4921731" y="1985297"/>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5E5E5E"/>
                  </a:solidFill>
                  <a:latin typeface="Roboto"/>
                  <a:ea typeface="Roboto"/>
                  <a:cs typeface="Roboto"/>
                  <a:sym typeface="Roboto"/>
                </a:rPr>
                <a:t>1860</a:t>
              </a:r>
              <a:endParaRPr sz="800" b="1">
                <a:solidFill>
                  <a:srgbClr val="5E5E5E"/>
                </a:solidFill>
                <a:latin typeface="Roboto"/>
                <a:ea typeface="Roboto"/>
                <a:cs typeface="Roboto"/>
                <a:sym typeface="Roboto"/>
              </a:endParaRPr>
            </a:p>
          </p:txBody>
        </p:sp>
        <p:sp>
          <p:nvSpPr>
            <p:cNvPr id="510" name="Google Shape;510;p34"/>
            <p:cNvSpPr/>
            <p:nvPr/>
          </p:nvSpPr>
          <p:spPr>
            <a:xfrm>
              <a:off x="4409300" y="1219942"/>
              <a:ext cx="1712700" cy="703500"/>
            </a:xfrm>
            <a:prstGeom prst="roundRect">
              <a:avLst>
                <a:gd name="adj" fmla="val 4485"/>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511" name="Google Shape;511;p34"/>
            <p:cNvSpPr/>
            <p:nvPr/>
          </p:nvSpPr>
          <p:spPr>
            <a:xfrm rot="10800000">
              <a:off x="5220625" y="1919036"/>
              <a:ext cx="90000" cy="675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34"/>
            <p:cNvSpPr txBox="1"/>
            <p:nvPr/>
          </p:nvSpPr>
          <p:spPr>
            <a:xfrm>
              <a:off x="4453550" y="1257142"/>
              <a:ext cx="1624200" cy="62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1000">
                  <a:solidFill>
                    <a:srgbClr val="5E5E5E"/>
                  </a:solidFill>
                  <a:latin typeface="Roboto"/>
                  <a:ea typeface="Roboto"/>
                  <a:cs typeface="Roboto"/>
                  <a:sym typeface="Roboto"/>
                </a:rPr>
                <a:t>Máquina de vapor</a:t>
              </a:r>
              <a:endParaRPr sz="1000">
                <a:solidFill>
                  <a:srgbClr val="5E5E5E"/>
                </a:solidFill>
              </a:endParaRPr>
            </a:p>
          </p:txBody>
        </p:sp>
      </p:grpSp>
      <p:sp>
        <p:nvSpPr>
          <p:cNvPr id="513" name="Google Shape;513;p34"/>
          <p:cNvSpPr/>
          <p:nvPr/>
        </p:nvSpPr>
        <p:spPr>
          <a:xfrm rot="711236" flipH="1">
            <a:off x="2608258" y="2627201"/>
            <a:ext cx="1350909" cy="57662"/>
          </a:xfrm>
          <a:prstGeom prst="roundRect">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4" name="Google Shape;514;p34"/>
          <p:cNvGrpSpPr/>
          <p:nvPr/>
        </p:nvGrpSpPr>
        <p:grpSpPr>
          <a:xfrm>
            <a:off x="3076688" y="2683244"/>
            <a:ext cx="1712700" cy="1230715"/>
            <a:chOff x="3021975" y="2541798"/>
            <a:chExt cx="1712700" cy="1230715"/>
          </a:xfrm>
        </p:grpSpPr>
        <p:sp>
          <p:nvSpPr>
            <p:cNvPr id="515" name="Google Shape;515;p34"/>
            <p:cNvSpPr txBox="1"/>
            <p:nvPr/>
          </p:nvSpPr>
          <p:spPr>
            <a:xfrm>
              <a:off x="3529877" y="2735584"/>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701C7F"/>
                  </a:solidFill>
                  <a:latin typeface="Roboto"/>
                  <a:ea typeface="Roboto"/>
                  <a:cs typeface="Roboto"/>
                  <a:sym typeface="Roboto"/>
                </a:rPr>
                <a:t>1850</a:t>
              </a:r>
              <a:endParaRPr sz="800" b="1">
                <a:solidFill>
                  <a:srgbClr val="701C7F"/>
                </a:solidFill>
                <a:latin typeface="Roboto"/>
                <a:ea typeface="Roboto"/>
                <a:cs typeface="Roboto"/>
                <a:sym typeface="Roboto"/>
              </a:endParaRPr>
            </a:p>
          </p:txBody>
        </p:sp>
        <p:sp>
          <p:nvSpPr>
            <p:cNvPr id="516" name="Google Shape;516;p34"/>
            <p:cNvSpPr/>
            <p:nvPr/>
          </p:nvSpPr>
          <p:spPr>
            <a:xfrm rot="-1789476">
              <a:off x="3798091" y="2571072"/>
              <a:ext cx="160451" cy="160451"/>
            </a:xfrm>
            <a:prstGeom prst="ellipse">
              <a:avLst/>
            </a:prstGeom>
            <a:solidFill>
              <a:srgbClr val="FFFFFF"/>
            </a:solidFill>
            <a:ln w="38100" cap="flat" cmpd="sng">
              <a:solidFill>
                <a:srgbClr val="701C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34"/>
            <p:cNvSpPr/>
            <p:nvPr/>
          </p:nvSpPr>
          <p:spPr>
            <a:xfrm>
              <a:off x="3021975" y="3069013"/>
              <a:ext cx="1712700" cy="703500"/>
            </a:xfrm>
            <a:prstGeom prst="roundRect">
              <a:avLst>
                <a:gd name="adj" fmla="val 4485"/>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518" name="Google Shape;518;p34"/>
            <p:cNvSpPr txBox="1"/>
            <p:nvPr/>
          </p:nvSpPr>
          <p:spPr>
            <a:xfrm>
              <a:off x="3066225" y="3106213"/>
              <a:ext cx="1624200" cy="62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1000">
                  <a:solidFill>
                    <a:srgbClr val="FFFFFF"/>
                  </a:solidFill>
                  <a:latin typeface="Roboto"/>
                  <a:ea typeface="Roboto"/>
                  <a:cs typeface="Roboto"/>
                  <a:sym typeface="Roboto"/>
                </a:rPr>
                <a:t>Calzada de asfalto</a:t>
              </a:r>
              <a:endParaRPr sz="1000">
                <a:solidFill>
                  <a:srgbClr val="FFFFFF"/>
                </a:solidFill>
              </a:endParaRPr>
            </a:p>
          </p:txBody>
        </p:sp>
        <p:sp>
          <p:nvSpPr>
            <p:cNvPr id="519" name="Google Shape;519;p34"/>
            <p:cNvSpPr/>
            <p:nvPr/>
          </p:nvSpPr>
          <p:spPr>
            <a:xfrm>
              <a:off x="3833325" y="3004364"/>
              <a:ext cx="90000" cy="67500"/>
            </a:xfrm>
            <a:prstGeom prst="triangle">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0" name="Google Shape;520;p34"/>
          <p:cNvSpPr/>
          <p:nvPr/>
        </p:nvSpPr>
        <p:spPr>
          <a:xfrm rot="-711236">
            <a:off x="1334133" y="2627201"/>
            <a:ext cx="1350909" cy="57662"/>
          </a:xfrm>
          <a:prstGeom prst="roundRect">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1" name="Google Shape;521;p34"/>
          <p:cNvGrpSpPr/>
          <p:nvPr/>
        </p:nvGrpSpPr>
        <p:grpSpPr>
          <a:xfrm>
            <a:off x="1789875" y="1382072"/>
            <a:ext cx="1712700" cy="1246754"/>
            <a:chOff x="1637475" y="1219942"/>
            <a:chExt cx="1712700" cy="1246754"/>
          </a:xfrm>
        </p:grpSpPr>
        <p:sp>
          <p:nvSpPr>
            <p:cNvPr id="522" name="Google Shape;522;p34"/>
            <p:cNvSpPr/>
            <p:nvPr/>
          </p:nvSpPr>
          <p:spPr>
            <a:xfrm>
              <a:off x="1637475" y="1219942"/>
              <a:ext cx="1712700" cy="703500"/>
            </a:xfrm>
            <a:prstGeom prst="roundRect">
              <a:avLst>
                <a:gd name="adj" fmla="val 4485"/>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523" name="Google Shape;523;p34"/>
            <p:cNvSpPr txBox="1"/>
            <p:nvPr/>
          </p:nvSpPr>
          <p:spPr>
            <a:xfrm>
              <a:off x="2144544" y="1985297"/>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701C7F"/>
                  </a:solidFill>
                  <a:latin typeface="Roboto"/>
                  <a:ea typeface="Roboto"/>
                  <a:cs typeface="Roboto"/>
                  <a:sym typeface="Roboto"/>
                </a:rPr>
                <a:t>1815</a:t>
              </a:r>
              <a:endParaRPr sz="800" b="1">
                <a:solidFill>
                  <a:srgbClr val="701C7F"/>
                </a:solidFill>
                <a:latin typeface="Roboto"/>
                <a:ea typeface="Roboto"/>
                <a:cs typeface="Roboto"/>
                <a:sym typeface="Roboto"/>
              </a:endParaRPr>
            </a:p>
          </p:txBody>
        </p:sp>
        <p:sp>
          <p:nvSpPr>
            <p:cNvPr id="524" name="Google Shape;524;p34"/>
            <p:cNvSpPr/>
            <p:nvPr/>
          </p:nvSpPr>
          <p:spPr>
            <a:xfrm rot="10800000">
              <a:off x="2448800" y="1919036"/>
              <a:ext cx="90000" cy="67500"/>
            </a:xfrm>
            <a:prstGeom prst="triangle">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34"/>
            <p:cNvSpPr txBox="1"/>
            <p:nvPr/>
          </p:nvSpPr>
          <p:spPr>
            <a:xfrm>
              <a:off x="1681725" y="1257142"/>
              <a:ext cx="1624200" cy="62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1000">
                  <a:solidFill>
                    <a:srgbClr val="FFFFFF"/>
                  </a:solidFill>
                  <a:latin typeface="Roboto"/>
                  <a:ea typeface="Roboto"/>
                  <a:cs typeface="Roboto"/>
                  <a:sym typeface="Roboto"/>
                </a:rPr>
                <a:t>Pavimentación de carreteras</a:t>
              </a:r>
              <a:r>
                <a:rPr lang="es-419" sz="800">
                  <a:solidFill>
                    <a:srgbClr val="FFFFFF"/>
                  </a:solidFill>
                  <a:latin typeface="Roboto"/>
                  <a:ea typeface="Roboto"/>
                  <a:cs typeface="Roboto"/>
                  <a:sym typeface="Roboto"/>
                </a:rPr>
                <a:t> </a:t>
              </a:r>
              <a:endParaRPr sz="800">
                <a:solidFill>
                  <a:srgbClr val="FFFFFF"/>
                </a:solidFill>
              </a:endParaRPr>
            </a:p>
          </p:txBody>
        </p:sp>
        <p:sp>
          <p:nvSpPr>
            <p:cNvPr id="526" name="Google Shape;526;p34"/>
            <p:cNvSpPr/>
            <p:nvPr/>
          </p:nvSpPr>
          <p:spPr>
            <a:xfrm rot="-1789476">
              <a:off x="2410765" y="2276970"/>
              <a:ext cx="160451" cy="160451"/>
            </a:xfrm>
            <a:prstGeom prst="ellipse">
              <a:avLst/>
            </a:prstGeom>
            <a:solidFill>
              <a:srgbClr val="FFFFFF"/>
            </a:solidFill>
            <a:ln w="38100" cap="flat" cmpd="sng">
              <a:solidFill>
                <a:srgbClr val="701C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F5D0D0"/>
            </a:gs>
            <a:gs pos="100000">
              <a:srgbClr val="D96868"/>
            </a:gs>
          </a:gsLst>
          <a:lin ang="5400012" scaled="0"/>
        </a:gradFill>
        <a:effectLst/>
      </p:bgPr>
    </p:bg>
    <p:spTree>
      <p:nvGrpSpPr>
        <p:cNvPr id="1" name="Shape 530"/>
        <p:cNvGrpSpPr/>
        <p:nvPr/>
      </p:nvGrpSpPr>
      <p:grpSpPr>
        <a:xfrm>
          <a:off x="0" y="0"/>
          <a:ext cx="0" cy="0"/>
          <a:chOff x="0" y="0"/>
          <a:chExt cx="0" cy="0"/>
        </a:xfrm>
      </p:grpSpPr>
      <p:sp>
        <p:nvSpPr>
          <p:cNvPr id="531" name="Google Shape;531;p35"/>
          <p:cNvSpPr/>
          <p:nvPr/>
        </p:nvSpPr>
        <p:spPr>
          <a:xfrm rot="-984884">
            <a:off x="7096892"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35"/>
          <p:cNvSpPr/>
          <p:nvPr/>
        </p:nvSpPr>
        <p:spPr>
          <a:xfrm rot="984884" flipH="1">
            <a:off x="6063278"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35"/>
          <p:cNvSpPr/>
          <p:nvPr/>
        </p:nvSpPr>
        <p:spPr>
          <a:xfrm rot="-984884">
            <a:off x="5036629"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35"/>
          <p:cNvSpPr/>
          <p:nvPr/>
        </p:nvSpPr>
        <p:spPr>
          <a:xfrm rot="984884" flipH="1">
            <a:off x="4005984"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35"/>
          <p:cNvSpPr/>
          <p:nvPr/>
        </p:nvSpPr>
        <p:spPr>
          <a:xfrm rot="-984884">
            <a:off x="2983463"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35"/>
          <p:cNvSpPr/>
          <p:nvPr/>
        </p:nvSpPr>
        <p:spPr>
          <a:xfrm rot="984884" flipH="1">
            <a:off x="1952807" y="2556505"/>
            <a:ext cx="1116820" cy="57901"/>
          </a:xfrm>
          <a:prstGeom prst="roundRect">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35"/>
          <p:cNvSpPr/>
          <p:nvPr/>
        </p:nvSpPr>
        <p:spPr>
          <a:xfrm rot="-984884">
            <a:off x="930286" y="2556505"/>
            <a:ext cx="1116820" cy="57901"/>
          </a:xfrm>
          <a:prstGeom prst="roundRect">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38" name="Google Shape;538;p35"/>
          <p:cNvGrpSpPr/>
          <p:nvPr/>
        </p:nvGrpSpPr>
        <p:grpSpPr>
          <a:xfrm>
            <a:off x="2177540" y="2617313"/>
            <a:ext cx="1712700" cy="1230715"/>
            <a:chOff x="2114740" y="2543425"/>
            <a:chExt cx="1712700" cy="1230715"/>
          </a:xfrm>
        </p:grpSpPr>
        <p:sp>
          <p:nvSpPr>
            <p:cNvPr id="539" name="Google Shape;539;p35"/>
            <p:cNvSpPr txBox="1"/>
            <p:nvPr/>
          </p:nvSpPr>
          <p:spPr>
            <a:xfrm>
              <a:off x="2622642" y="2737212"/>
              <a:ext cx="696900" cy="276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s-419" sz="800" b="1">
                  <a:solidFill>
                    <a:srgbClr val="701C7F"/>
                  </a:solidFill>
                  <a:latin typeface="Roboto"/>
                  <a:ea typeface="Roboto"/>
                  <a:cs typeface="Roboto"/>
                  <a:sym typeface="Roboto"/>
                </a:rPr>
                <a:t>1746</a:t>
              </a:r>
              <a:endParaRPr sz="800" b="1">
                <a:solidFill>
                  <a:srgbClr val="701C7F"/>
                </a:solidFill>
                <a:latin typeface="Roboto"/>
                <a:ea typeface="Roboto"/>
                <a:cs typeface="Roboto"/>
                <a:sym typeface="Roboto"/>
              </a:endParaRPr>
            </a:p>
          </p:txBody>
        </p:sp>
        <p:sp>
          <p:nvSpPr>
            <p:cNvPr id="540" name="Google Shape;540;p35"/>
            <p:cNvSpPr/>
            <p:nvPr/>
          </p:nvSpPr>
          <p:spPr>
            <a:xfrm rot="-1789476">
              <a:off x="2888080" y="2572699"/>
              <a:ext cx="160451" cy="160451"/>
            </a:xfrm>
            <a:prstGeom prst="ellipse">
              <a:avLst/>
            </a:prstGeom>
            <a:solidFill>
              <a:srgbClr val="FFFFFF"/>
            </a:solidFill>
            <a:ln w="38100" cap="flat" cmpd="sng">
              <a:solidFill>
                <a:srgbClr val="701C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35"/>
            <p:cNvSpPr/>
            <p:nvPr/>
          </p:nvSpPr>
          <p:spPr>
            <a:xfrm>
              <a:off x="2114740" y="3070640"/>
              <a:ext cx="1712700" cy="703500"/>
            </a:xfrm>
            <a:prstGeom prst="roundRect">
              <a:avLst>
                <a:gd name="adj" fmla="val 4485"/>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542" name="Google Shape;542;p35"/>
            <p:cNvSpPr txBox="1"/>
            <p:nvPr/>
          </p:nvSpPr>
          <p:spPr>
            <a:xfrm>
              <a:off x="2158990" y="3107840"/>
              <a:ext cx="1624200" cy="62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a:solidFill>
                    <a:srgbClr val="FFFFFF"/>
                  </a:solidFill>
                  <a:latin typeface="Roboto"/>
                  <a:ea typeface="Roboto"/>
                  <a:cs typeface="Roboto"/>
                  <a:sym typeface="Roboto"/>
                </a:rPr>
                <a:t>Nuevas tablas estadísticas de mortalidad en la población francesa.</a:t>
              </a:r>
              <a:endParaRPr sz="800">
                <a:solidFill>
                  <a:srgbClr val="FFFFFF"/>
                </a:solidFill>
              </a:endParaRPr>
            </a:p>
          </p:txBody>
        </p:sp>
        <p:sp>
          <p:nvSpPr>
            <p:cNvPr id="543" name="Google Shape;543;p35"/>
            <p:cNvSpPr/>
            <p:nvPr/>
          </p:nvSpPr>
          <p:spPr>
            <a:xfrm>
              <a:off x="2926090" y="3005991"/>
              <a:ext cx="90000" cy="67500"/>
            </a:xfrm>
            <a:prstGeom prst="triangle">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4" name="Google Shape;544;p35"/>
          <p:cNvGrpSpPr/>
          <p:nvPr/>
        </p:nvGrpSpPr>
        <p:grpSpPr>
          <a:xfrm>
            <a:off x="4227940" y="2617313"/>
            <a:ext cx="1712700" cy="1230715"/>
            <a:chOff x="4165140" y="2543425"/>
            <a:chExt cx="1712700" cy="1230715"/>
          </a:xfrm>
        </p:grpSpPr>
        <p:sp>
          <p:nvSpPr>
            <p:cNvPr id="545" name="Google Shape;545;p35"/>
            <p:cNvSpPr/>
            <p:nvPr/>
          </p:nvSpPr>
          <p:spPr>
            <a:xfrm rot="-1789476">
              <a:off x="4941257" y="2572699"/>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35"/>
            <p:cNvSpPr txBox="1"/>
            <p:nvPr/>
          </p:nvSpPr>
          <p:spPr>
            <a:xfrm>
              <a:off x="4665129" y="2737212"/>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5E5E5E"/>
                  </a:solidFill>
                  <a:latin typeface="Roboto"/>
                  <a:ea typeface="Roboto"/>
                  <a:cs typeface="Roboto"/>
                  <a:sym typeface="Roboto"/>
                </a:rPr>
                <a:t>1767</a:t>
              </a:r>
              <a:endParaRPr sz="800" b="1">
                <a:solidFill>
                  <a:srgbClr val="5E5E5E"/>
                </a:solidFill>
                <a:latin typeface="Roboto"/>
                <a:ea typeface="Roboto"/>
                <a:cs typeface="Roboto"/>
                <a:sym typeface="Roboto"/>
              </a:endParaRPr>
            </a:p>
          </p:txBody>
        </p:sp>
        <p:sp>
          <p:nvSpPr>
            <p:cNvPr id="547" name="Google Shape;547;p35"/>
            <p:cNvSpPr/>
            <p:nvPr/>
          </p:nvSpPr>
          <p:spPr>
            <a:xfrm>
              <a:off x="4165140" y="3070640"/>
              <a:ext cx="1712700" cy="703500"/>
            </a:xfrm>
            <a:prstGeom prst="roundRect">
              <a:avLst>
                <a:gd name="adj" fmla="val 4485"/>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548" name="Google Shape;548;p35"/>
            <p:cNvSpPr txBox="1"/>
            <p:nvPr/>
          </p:nvSpPr>
          <p:spPr>
            <a:xfrm>
              <a:off x="4209390" y="3107840"/>
              <a:ext cx="1624200" cy="62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a:solidFill>
                    <a:srgbClr val="5E5E5E"/>
                  </a:solidFill>
                  <a:latin typeface="Roboto"/>
                  <a:ea typeface="Roboto"/>
                  <a:cs typeface="Roboto"/>
                  <a:sym typeface="Roboto"/>
                </a:rPr>
                <a:t>Aparecen las rieles de fundición.</a:t>
              </a:r>
              <a:endParaRPr sz="800">
                <a:solidFill>
                  <a:srgbClr val="5E5E5E"/>
                </a:solidFill>
              </a:endParaRPr>
            </a:p>
          </p:txBody>
        </p:sp>
        <p:sp>
          <p:nvSpPr>
            <p:cNvPr id="549" name="Google Shape;549;p35"/>
            <p:cNvSpPr/>
            <p:nvPr/>
          </p:nvSpPr>
          <p:spPr>
            <a:xfrm>
              <a:off x="4976490" y="3005991"/>
              <a:ext cx="90000" cy="675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0" name="Google Shape;550;p35"/>
          <p:cNvGrpSpPr/>
          <p:nvPr/>
        </p:nvGrpSpPr>
        <p:grpSpPr>
          <a:xfrm>
            <a:off x="1140195" y="1295457"/>
            <a:ext cx="1712700" cy="1246754"/>
            <a:chOff x="1072790" y="1221570"/>
            <a:chExt cx="1712700" cy="1246754"/>
          </a:xfrm>
        </p:grpSpPr>
        <p:sp>
          <p:nvSpPr>
            <p:cNvPr id="551" name="Google Shape;551;p35"/>
            <p:cNvSpPr/>
            <p:nvPr/>
          </p:nvSpPr>
          <p:spPr>
            <a:xfrm>
              <a:off x="1072790" y="1221570"/>
              <a:ext cx="1712700" cy="703500"/>
            </a:xfrm>
            <a:prstGeom prst="roundRect">
              <a:avLst>
                <a:gd name="adj" fmla="val 4485"/>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552" name="Google Shape;552;p35"/>
            <p:cNvSpPr txBox="1"/>
            <p:nvPr/>
          </p:nvSpPr>
          <p:spPr>
            <a:xfrm>
              <a:off x="1579860" y="1986924"/>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701C7F"/>
                  </a:solidFill>
                  <a:latin typeface="Roboto"/>
                  <a:ea typeface="Roboto"/>
                  <a:cs typeface="Roboto"/>
                  <a:sym typeface="Roboto"/>
                </a:rPr>
                <a:t>1741</a:t>
              </a:r>
              <a:endParaRPr sz="800" b="1">
                <a:solidFill>
                  <a:srgbClr val="701C7F"/>
                </a:solidFill>
                <a:latin typeface="Roboto"/>
                <a:ea typeface="Roboto"/>
                <a:cs typeface="Roboto"/>
                <a:sym typeface="Roboto"/>
              </a:endParaRPr>
            </a:p>
          </p:txBody>
        </p:sp>
        <p:sp>
          <p:nvSpPr>
            <p:cNvPr id="553" name="Google Shape;553;p35"/>
            <p:cNvSpPr/>
            <p:nvPr/>
          </p:nvSpPr>
          <p:spPr>
            <a:xfrm rot="10800000">
              <a:off x="1884115" y="1920663"/>
              <a:ext cx="90000" cy="67500"/>
            </a:xfrm>
            <a:prstGeom prst="triangle">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35"/>
            <p:cNvSpPr txBox="1"/>
            <p:nvPr/>
          </p:nvSpPr>
          <p:spPr>
            <a:xfrm>
              <a:off x="1117040" y="1258770"/>
              <a:ext cx="1624200" cy="62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s-419" sz="800">
                  <a:solidFill>
                    <a:srgbClr val="FFFFFF"/>
                  </a:solidFill>
                  <a:latin typeface="Roboto"/>
                  <a:ea typeface="Roboto"/>
                  <a:cs typeface="Roboto"/>
                  <a:sym typeface="Roboto"/>
                </a:rPr>
                <a:t>Investigación estadística del pastor prusiano J.P. Sussmilch. </a:t>
              </a:r>
              <a:endParaRPr sz="800">
                <a:solidFill>
                  <a:srgbClr val="FFFFFF"/>
                </a:solidFill>
                <a:latin typeface="Roboto"/>
                <a:ea typeface="Roboto"/>
                <a:cs typeface="Roboto"/>
                <a:sym typeface="Roboto"/>
              </a:endParaRPr>
            </a:p>
            <a:p>
              <a:pPr marL="0" lvl="0" indent="0" algn="ctr" rtl="0">
                <a:lnSpc>
                  <a:spcPct val="115000"/>
                </a:lnSpc>
                <a:spcBef>
                  <a:spcPts val="1600"/>
                </a:spcBef>
                <a:spcAft>
                  <a:spcPts val="1600"/>
                </a:spcAft>
                <a:buNone/>
              </a:pPr>
              <a:endParaRPr sz="800">
                <a:solidFill>
                  <a:srgbClr val="FFFFFF"/>
                </a:solidFill>
                <a:latin typeface="Roboto"/>
                <a:ea typeface="Roboto"/>
                <a:cs typeface="Roboto"/>
                <a:sym typeface="Roboto"/>
              </a:endParaRPr>
            </a:p>
          </p:txBody>
        </p:sp>
        <p:sp>
          <p:nvSpPr>
            <p:cNvPr id="555" name="Google Shape;555;p35"/>
            <p:cNvSpPr/>
            <p:nvPr/>
          </p:nvSpPr>
          <p:spPr>
            <a:xfrm rot="-1789476">
              <a:off x="1846080" y="2278597"/>
              <a:ext cx="160451" cy="160451"/>
            </a:xfrm>
            <a:prstGeom prst="ellipse">
              <a:avLst/>
            </a:prstGeom>
            <a:solidFill>
              <a:srgbClr val="FFFFFF"/>
            </a:solidFill>
            <a:ln w="38100" cap="flat" cmpd="sng">
              <a:solidFill>
                <a:srgbClr val="701C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6" name="Google Shape;556;p35"/>
          <p:cNvGrpSpPr/>
          <p:nvPr/>
        </p:nvGrpSpPr>
        <p:grpSpPr>
          <a:xfrm>
            <a:off x="3185940" y="1295457"/>
            <a:ext cx="1712700" cy="1246754"/>
            <a:chOff x="3123140" y="1221570"/>
            <a:chExt cx="1712700" cy="1246754"/>
          </a:xfrm>
        </p:grpSpPr>
        <p:sp>
          <p:nvSpPr>
            <p:cNvPr id="557" name="Google Shape;557;p35"/>
            <p:cNvSpPr/>
            <p:nvPr/>
          </p:nvSpPr>
          <p:spPr>
            <a:xfrm rot="-1789476">
              <a:off x="3899258" y="2278597"/>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35"/>
            <p:cNvSpPr txBox="1"/>
            <p:nvPr/>
          </p:nvSpPr>
          <p:spPr>
            <a:xfrm>
              <a:off x="3635571" y="1986924"/>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5E5E5E"/>
                  </a:solidFill>
                  <a:latin typeface="Roboto"/>
                  <a:ea typeface="Roboto"/>
                  <a:cs typeface="Roboto"/>
                  <a:sym typeface="Roboto"/>
                </a:rPr>
                <a:t>1749</a:t>
              </a:r>
              <a:endParaRPr sz="800" b="1">
                <a:solidFill>
                  <a:srgbClr val="5E5E5E"/>
                </a:solidFill>
                <a:latin typeface="Roboto"/>
                <a:ea typeface="Roboto"/>
                <a:cs typeface="Roboto"/>
                <a:sym typeface="Roboto"/>
              </a:endParaRPr>
            </a:p>
          </p:txBody>
        </p:sp>
        <p:sp>
          <p:nvSpPr>
            <p:cNvPr id="559" name="Google Shape;559;p35"/>
            <p:cNvSpPr/>
            <p:nvPr/>
          </p:nvSpPr>
          <p:spPr>
            <a:xfrm>
              <a:off x="3123140" y="1221570"/>
              <a:ext cx="1712700" cy="703500"/>
            </a:xfrm>
            <a:prstGeom prst="roundRect">
              <a:avLst>
                <a:gd name="adj" fmla="val 4485"/>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560" name="Google Shape;560;p35"/>
            <p:cNvSpPr/>
            <p:nvPr/>
          </p:nvSpPr>
          <p:spPr>
            <a:xfrm rot="10800000">
              <a:off x="3934465" y="1920663"/>
              <a:ext cx="90000" cy="675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35"/>
            <p:cNvSpPr txBox="1"/>
            <p:nvPr/>
          </p:nvSpPr>
          <p:spPr>
            <a:xfrm>
              <a:off x="3167390" y="1258770"/>
              <a:ext cx="1624200" cy="62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a:solidFill>
                    <a:srgbClr val="5E5E5E"/>
                  </a:solidFill>
                  <a:latin typeface="Roboto"/>
                  <a:ea typeface="Roboto"/>
                  <a:cs typeface="Roboto"/>
                  <a:sym typeface="Roboto"/>
                </a:rPr>
                <a:t>Censo Suecia y de los dos estados escandinavos.</a:t>
              </a:r>
              <a:endParaRPr sz="800">
                <a:solidFill>
                  <a:srgbClr val="5E5E5E"/>
                </a:solidFill>
              </a:endParaRPr>
            </a:p>
          </p:txBody>
        </p:sp>
      </p:grpSp>
      <p:grpSp>
        <p:nvGrpSpPr>
          <p:cNvPr id="562" name="Google Shape;562;p35"/>
          <p:cNvGrpSpPr/>
          <p:nvPr/>
        </p:nvGrpSpPr>
        <p:grpSpPr>
          <a:xfrm>
            <a:off x="5253495" y="1295457"/>
            <a:ext cx="1712700" cy="1246754"/>
            <a:chOff x="5201245" y="1221570"/>
            <a:chExt cx="1712700" cy="1246754"/>
          </a:xfrm>
        </p:grpSpPr>
        <p:sp>
          <p:nvSpPr>
            <p:cNvPr id="563" name="Google Shape;563;p35"/>
            <p:cNvSpPr/>
            <p:nvPr/>
          </p:nvSpPr>
          <p:spPr>
            <a:xfrm rot="-1789476">
              <a:off x="5977648" y="2278597"/>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35"/>
            <p:cNvSpPr txBox="1"/>
            <p:nvPr/>
          </p:nvSpPr>
          <p:spPr>
            <a:xfrm>
              <a:off x="5721781" y="1986924"/>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5E5E5E"/>
                  </a:solidFill>
                  <a:latin typeface="Roboto"/>
                  <a:ea typeface="Roboto"/>
                  <a:cs typeface="Roboto"/>
                  <a:sym typeface="Roboto"/>
                </a:rPr>
                <a:t>1771</a:t>
              </a:r>
              <a:endParaRPr sz="800" b="1">
                <a:solidFill>
                  <a:srgbClr val="5E5E5E"/>
                </a:solidFill>
                <a:latin typeface="Roboto"/>
                <a:ea typeface="Roboto"/>
                <a:cs typeface="Roboto"/>
                <a:sym typeface="Roboto"/>
              </a:endParaRPr>
            </a:p>
          </p:txBody>
        </p:sp>
        <p:sp>
          <p:nvSpPr>
            <p:cNvPr id="565" name="Google Shape;565;p35"/>
            <p:cNvSpPr/>
            <p:nvPr/>
          </p:nvSpPr>
          <p:spPr>
            <a:xfrm>
              <a:off x="5201245" y="1221570"/>
              <a:ext cx="1712700" cy="703500"/>
            </a:xfrm>
            <a:prstGeom prst="roundRect">
              <a:avLst>
                <a:gd name="adj" fmla="val 4485"/>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566" name="Google Shape;566;p35"/>
            <p:cNvSpPr/>
            <p:nvPr/>
          </p:nvSpPr>
          <p:spPr>
            <a:xfrm rot="10800000">
              <a:off x="6012570" y="1920663"/>
              <a:ext cx="90000" cy="675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35"/>
            <p:cNvSpPr txBox="1"/>
            <p:nvPr/>
          </p:nvSpPr>
          <p:spPr>
            <a:xfrm>
              <a:off x="5245495" y="1258770"/>
              <a:ext cx="1624200" cy="624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s-419" sz="800">
                  <a:solidFill>
                    <a:srgbClr val="5E5E5E"/>
                  </a:solidFill>
                </a:rPr>
                <a:t>Automóvil de vapor Fardier </a:t>
              </a:r>
              <a:endParaRPr sz="800">
                <a:solidFill>
                  <a:srgbClr val="5E5E5E"/>
                </a:solidFill>
              </a:endParaRPr>
            </a:p>
          </p:txBody>
        </p:sp>
      </p:grpSp>
      <p:grpSp>
        <p:nvGrpSpPr>
          <p:cNvPr id="568" name="Google Shape;568;p35"/>
          <p:cNvGrpSpPr/>
          <p:nvPr/>
        </p:nvGrpSpPr>
        <p:grpSpPr>
          <a:xfrm>
            <a:off x="6278353" y="2617313"/>
            <a:ext cx="1712700" cy="1230715"/>
            <a:chOff x="6282830" y="2543425"/>
            <a:chExt cx="1712700" cy="1230715"/>
          </a:xfrm>
        </p:grpSpPr>
        <p:sp>
          <p:nvSpPr>
            <p:cNvPr id="569" name="Google Shape;569;p35"/>
            <p:cNvSpPr/>
            <p:nvPr/>
          </p:nvSpPr>
          <p:spPr>
            <a:xfrm rot="-1789476">
              <a:off x="7058947" y="2572699"/>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35"/>
            <p:cNvSpPr txBox="1"/>
            <p:nvPr/>
          </p:nvSpPr>
          <p:spPr>
            <a:xfrm>
              <a:off x="6782819" y="2737212"/>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5E5E5E"/>
                  </a:solidFill>
                  <a:latin typeface="Roboto"/>
                  <a:ea typeface="Roboto"/>
                  <a:cs typeface="Roboto"/>
                  <a:sym typeface="Roboto"/>
                </a:rPr>
                <a:t>1776</a:t>
              </a:r>
              <a:endParaRPr sz="800" b="1">
                <a:solidFill>
                  <a:srgbClr val="5E5E5E"/>
                </a:solidFill>
                <a:latin typeface="Roboto"/>
                <a:ea typeface="Roboto"/>
                <a:cs typeface="Roboto"/>
                <a:sym typeface="Roboto"/>
              </a:endParaRPr>
            </a:p>
          </p:txBody>
        </p:sp>
        <p:sp>
          <p:nvSpPr>
            <p:cNvPr id="571" name="Google Shape;571;p35"/>
            <p:cNvSpPr/>
            <p:nvPr/>
          </p:nvSpPr>
          <p:spPr>
            <a:xfrm>
              <a:off x="6282830" y="3070640"/>
              <a:ext cx="1712700" cy="703500"/>
            </a:xfrm>
            <a:prstGeom prst="roundRect">
              <a:avLst>
                <a:gd name="adj" fmla="val 4485"/>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572" name="Google Shape;572;p35"/>
            <p:cNvSpPr txBox="1"/>
            <p:nvPr/>
          </p:nvSpPr>
          <p:spPr>
            <a:xfrm>
              <a:off x="6327080" y="3107840"/>
              <a:ext cx="1624200" cy="624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s-419" sz="800">
                  <a:solidFill>
                    <a:srgbClr val="5E5E5E"/>
                  </a:solidFill>
                </a:rPr>
                <a:t>Evaluaciones sistemáticas sobre el estado y el movimiento de la población. </a:t>
              </a:r>
              <a:endParaRPr sz="800">
                <a:solidFill>
                  <a:srgbClr val="5E5E5E"/>
                </a:solidFill>
              </a:endParaRPr>
            </a:p>
          </p:txBody>
        </p:sp>
        <p:sp>
          <p:nvSpPr>
            <p:cNvPr id="573" name="Google Shape;573;p35"/>
            <p:cNvSpPr/>
            <p:nvPr/>
          </p:nvSpPr>
          <p:spPr>
            <a:xfrm>
              <a:off x="7094180" y="3005991"/>
              <a:ext cx="90000" cy="675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F5D0D0"/>
            </a:gs>
            <a:gs pos="100000">
              <a:srgbClr val="D96868"/>
            </a:gs>
          </a:gsLst>
          <a:lin ang="5400012" scaled="0"/>
        </a:gradFill>
        <a:effectLst/>
      </p:bgPr>
    </p:bg>
    <p:spTree>
      <p:nvGrpSpPr>
        <p:cNvPr id="1" name="Shape 577"/>
        <p:cNvGrpSpPr/>
        <p:nvPr/>
      </p:nvGrpSpPr>
      <p:grpSpPr>
        <a:xfrm>
          <a:off x="0" y="0"/>
          <a:ext cx="0" cy="0"/>
          <a:chOff x="0" y="0"/>
          <a:chExt cx="0" cy="0"/>
        </a:xfrm>
      </p:grpSpPr>
      <p:sp>
        <p:nvSpPr>
          <p:cNvPr id="578" name="Google Shape;578;p36"/>
          <p:cNvSpPr/>
          <p:nvPr/>
        </p:nvSpPr>
        <p:spPr>
          <a:xfrm rot="-984884">
            <a:off x="7096892"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36"/>
          <p:cNvSpPr/>
          <p:nvPr/>
        </p:nvSpPr>
        <p:spPr>
          <a:xfrm rot="984884" flipH="1">
            <a:off x="6063278"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36"/>
          <p:cNvSpPr/>
          <p:nvPr/>
        </p:nvSpPr>
        <p:spPr>
          <a:xfrm rot="-984884">
            <a:off x="5036629"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36"/>
          <p:cNvSpPr/>
          <p:nvPr/>
        </p:nvSpPr>
        <p:spPr>
          <a:xfrm rot="984884" flipH="1">
            <a:off x="4005984"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36"/>
          <p:cNvSpPr/>
          <p:nvPr/>
        </p:nvSpPr>
        <p:spPr>
          <a:xfrm rot="-984884">
            <a:off x="2983463"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36"/>
          <p:cNvSpPr/>
          <p:nvPr/>
        </p:nvSpPr>
        <p:spPr>
          <a:xfrm rot="984884" flipH="1">
            <a:off x="1952807" y="2556505"/>
            <a:ext cx="1116820" cy="57901"/>
          </a:xfrm>
          <a:prstGeom prst="roundRect">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36"/>
          <p:cNvSpPr/>
          <p:nvPr/>
        </p:nvSpPr>
        <p:spPr>
          <a:xfrm rot="-984884">
            <a:off x="930286" y="2556505"/>
            <a:ext cx="1116820" cy="57901"/>
          </a:xfrm>
          <a:prstGeom prst="roundRect">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85" name="Google Shape;585;p36"/>
          <p:cNvGrpSpPr/>
          <p:nvPr/>
        </p:nvGrpSpPr>
        <p:grpSpPr>
          <a:xfrm>
            <a:off x="2177540" y="2617313"/>
            <a:ext cx="1712700" cy="1230715"/>
            <a:chOff x="2114740" y="2543425"/>
            <a:chExt cx="1712700" cy="1230715"/>
          </a:xfrm>
        </p:grpSpPr>
        <p:sp>
          <p:nvSpPr>
            <p:cNvPr id="586" name="Google Shape;586;p36"/>
            <p:cNvSpPr txBox="1"/>
            <p:nvPr/>
          </p:nvSpPr>
          <p:spPr>
            <a:xfrm>
              <a:off x="2622642" y="2737212"/>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701C7F"/>
                  </a:solidFill>
                  <a:latin typeface="Roboto"/>
                  <a:ea typeface="Roboto"/>
                  <a:cs typeface="Roboto"/>
                  <a:sym typeface="Roboto"/>
                </a:rPr>
                <a:t>1784</a:t>
              </a:r>
              <a:endParaRPr sz="800" b="1">
                <a:solidFill>
                  <a:srgbClr val="701C7F"/>
                </a:solidFill>
                <a:latin typeface="Roboto"/>
                <a:ea typeface="Roboto"/>
                <a:cs typeface="Roboto"/>
                <a:sym typeface="Roboto"/>
              </a:endParaRPr>
            </a:p>
          </p:txBody>
        </p:sp>
        <p:sp>
          <p:nvSpPr>
            <p:cNvPr id="587" name="Google Shape;587;p36"/>
            <p:cNvSpPr/>
            <p:nvPr/>
          </p:nvSpPr>
          <p:spPr>
            <a:xfrm rot="-1789476">
              <a:off x="2888080" y="2572699"/>
              <a:ext cx="160451" cy="160451"/>
            </a:xfrm>
            <a:prstGeom prst="ellipse">
              <a:avLst/>
            </a:prstGeom>
            <a:solidFill>
              <a:srgbClr val="FFFFFF"/>
            </a:solidFill>
            <a:ln w="38100" cap="flat" cmpd="sng">
              <a:solidFill>
                <a:srgbClr val="701C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36"/>
            <p:cNvSpPr/>
            <p:nvPr/>
          </p:nvSpPr>
          <p:spPr>
            <a:xfrm>
              <a:off x="2114740" y="3070640"/>
              <a:ext cx="1712700" cy="703500"/>
            </a:xfrm>
            <a:prstGeom prst="roundRect">
              <a:avLst>
                <a:gd name="adj" fmla="val 4485"/>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589" name="Google Shape;589;p36"/>
            <p:cNvSpPr txBox="1"/>
            <p:nvPr/>
          </p:nvSpPr>
          <p:spPr>
            <a:xfrm>
              <a:off x="2158990" y="3107840"/>
              <a:ext cx="1624200" cy="62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a:solidFill>
                    <a:srgbClr val="FFFFFF"/>
                  </a:solidFill>
                  <a:latin typeface="Roboto"/>
                  <a:ea typeface="Roboto"/>
                  <a:cs typeface="Roboto"/>
                  <a:sym typeface="Roboto"/>
                </a:rPr>
                <a:t>Bomba de fuego </a:t>
              </a:r>
              <a:endParaRPr sz="800">
                <a:solidFill>
                  <a:srgbClr val="FFFFFF"/>
                </a:solidFill>
              </a:endParaRPr>
            </a:p>
          </p:txBody>
        </p:sp>
        <p:sp>
          <p:nvSpPr>
            <p:cNvPr id="590" name="Google Shape;590;p36"/>
            <p:cNvSpPr/>
            <p:nvPr/>
          </p:nvSpPr>
          <p:spPr>
            <a:xfrm>
              <a:off x="2926090" y="3005991"/>
              <a:ext cx="90000" cy="67500"/>
            </a:xfrm>
            <a:prstGeom prst="triangle">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1" name="Google Shape;591;p36"/>
          <p:cNvGrpSpPr/>
          <p:nvPr/>
        </p:nvGrpSpPr>
        <p:grpSpPr>
          <a:xfrm>
            <a:off x="4227940" y="2617313"/>
            <a:ext cx="1712860" cy="1609611"/>
            <a:chOff x="4165140" y="2543425"/>
            <a:chExt cx="1712860" cy="1609611"/>
          </a:xfrm>
        </p:grpSpPr>
        <p:sp>
          <p:nvSpPr>
            <p:cNvPr id="592" name="Google Shape;592;p36"/>
            <p:cNvSpPr/>
            <p:nvPr/>
          </p:nvSpPr>
          <p:spPr>
            <a:xfrm rot="-1789476">
              <a:off x="4941257" y="2572699"/>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36"/>
            <p:cNvSpPr txBox="1"/>
            <p:nvPr/>
          </p:nvSpPr>
          <p:spPr>
            <a:xfrm>
              <a:off x="4665129" y="2737212"/>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5E5E5E"/>
                  </a:solidFill>
                  <a:latin typeface="Roboto"/>
                  <a:ea typeface="Roboto"/>
                  <a:cs typeface="Roboto"/>
                  <a:sym typeface="Roboto"/>
                </a:rPr>
                <a:t>1790</a:t>
              </a:r>
              <a:endParaRPr sz="800" b="1">
                <a:solidFill>
                  <a:srgbClr val="5E5E5E"/>
                </a:solidFill>
                <a:latin typeface="Roboto"/>
                <a:ea typeface="Roboto"/>
                <a:cs typeface="Roboto"/>
                <a:sym typeface="Roboto"/>
              </a:endParaRPr>
            </a:p>
          </p:txBody>
        </p:sp>
        <p:sp>
          <p:nvSpPr>
            <p:cNvPr id="594" name="Google Shape;594;p36"/>
            <p:cNvSpPr/>
            <p:nvPr/>
          </p:nvSpPr>
          <p:spPr>
            <a:xfrm>
              <a:off x="4165140" y="3070640"/>
              <a:ext cx="1712700" cy="703500"/>
            </a:xfrm>
            <a:prstGeom prst="roundRect">
              <a:avLst>
                <a:gd name="adj" fmla="val 4485"/>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595" name="Google Shape;595;p36"/>
            <p:cNvSpPr txBox="1"/>
            <p:nvPr/>
          </p:nvSpPr>
          <p:spPr>
            <a:xfrm>
              <a:off x="4209400" y="3107836"/>
              <a:ext cx="1668600" cy="10452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s-419" sz="800">
                  <a:solidFill>
                    <a:srgbClr val="5E5E5E"/>
                  </a:solidFill>
                </a:rPr>
                <a:t>-Origen del sistema métrico aprobado por la Asamblea nacional.</a:t>
              </a:r>
              <a:endParaRPr sz="800">
                <a:solidFill>
                  <a:srgbClr val="5E5E5E"/>
                </a:solidFill>
              </a:endParaRPr>
            </a:p>
            <a:p>
              <a:pPr marL="0" lvl="0" indent="0" algn="ctr" rtl="0">
                <a:lnSpc>
                  <a:spcPct val="115000"/>
                </a:lnSpc>
                <a:spcBef>
                  <a:spcPts val="1600"/>
                </a:spcBef>
                <a:spcAft>
                  <a:spcPts val="0"/>
                </a:spcAft>
                <a:buNone/>
              </a:pPr>
              <a:r>
                <a:rPr lang="es-419" sz="800">
                  <a:solidFill>
                    <a:srgbClr val="5E5E5E"/>
                  </a:solidFill>
                </a:rPr>
                <a:t>-Censo en Estados Unidos </a:t>
              </a:r>
              <a:endParaRPr sz="800">
                <a:solidFill>
                  <a:srgbClr val="5E5E5E"/>
                </a:solidFill>
              </a:endParaRPr>
            </a:p>
            <a:p>
              <a:pPr marL="0" lvl="0" indent="0" algn="ctr" rtl="0">
                <a:lnSpc>
                  <a:spcPct val="115000"/>
                </a:lnSpc>
                <a:spcBef>
                  <a:spcPts val="1600"/>
                </a:spcBef>
                <a:spcAft>
                  <a:spcPts val="1600"/>
                </a:spcAft>
                <a:buNone/>
              </a:pPr>
              <a:endParaRPr sz="800">
                <a:solidFill>
                  <a:srgbClr val="5E5E5E"/>
                </a:solidFill>
              </a:endParaRPr>
            </a:p>
          </p:txBody>
        </p:sp>
        <p:sp>
          <p:nvSpPr>
            <p:cNvPr id="596" name="Google Shape;596;p36"/>
            <p:cNvSpPr/>
            <p:nvPr/>
          </p:nvSpPr>
          <p:spPr>
            <a:xfrm>
              <a:off x="4976490" y="3005991"/>
              <a:ext cx="90000" cy="675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7" name="Google Shape;597;p36"/>
          <p:cNvGrpSpPr/>
          <p:nvPr/>
        </p:nvGrpSpPr>
        <p:grpSpPr>
          <a:xfrm>
            <a:off x="1140195" y="1295457"/>
            <a:ext cx="1712700" cy="1246754"/>
            <a:chOff x="1072790" y="1221570"/>
            <a:chExt cx="1712700" cy="1246754"/>
          </a:xfrm>
        </p:grpSpPr>
        <p:sp>
          <p:nvSpPr>
            <p:cNvPr id="598" name="Google Shape;598;p36"/>
            <p:cNvSpPr/>
            <p:nvPr/>
          </p:nvSpPr>
          <p:spPr>
            <a:xfrm>
              <a:off x="1072790" y="1221570"/>
              <a:ext cx="1712700" cy="703500"/>
            </a:xfrm>
            <a:prstGeom prst="roundRect">
              <a:avLst>
                <a:gd name="adj" fmla="val 4485"/>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599" name="Google Shape;599;p36"/>
            <p:cNvSpPr txBox="1"/>
            <p:nvPr/>
          </p:nvSpPr>
          <p:spPr>
            <a:xfrm>
              <a:off x="1579860" y="1986924"/>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701C7F"/>
                  </a:solidFill>
                  <a:latin typeface="Roboto"/>
                  <a:ea typeface="Roboto"/>
                  <a:cs typeface="Roboto"/>
                  <a:sym typeface="Roboto"/>
                </a:rPr>
                <a:t>1779</a:t>
              </a:r>
              <a:endParaRPr sz="800" b="1">
                <a:solidFill>
                  <a:srgbClr val="701C7F"/>
                </a:solidFill>
                <a:latin typeface="Roboto"/>
                <a:ea typeface="Roboto"/>
                <a:cs typeface="Roboto"/>
                <a:sym typeface="Roboto"/>
              </a:endParaRPr>
            </a:p>
          </p:txBody>
        </p:sp>
        <p:sp>
          <p:nvSpPr>
            <p:cNvPr id="600" name="Google Shape;600;p36"/>
            <p:cNvSpPr/>
            <p:nvPr/>
          </p:nvSpPr>
          <p:spPr>
            <a:xfrm rot="10800000">
              <a:off x="1884115" y="1920663"/>
              <a:ext cx="90000" cy="67500"/>
            </a:xfrm>
            <a:prstGeom prst="triangle">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36"/>
            <p:cNvSpPr txBox="1"/>
            <p:nvPr/>
          </p:nvSpPr>
          <p:spPr>
            <a:xfrm>
              <a:off x="1117040" y="1258770"/>
              <a:ext cx="1624200" cy="62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a:solidFill>
                    <a:srgbClr val="FFFFFF"/>
                  </a:solidFill>
                </a:rPr>
                <a:t>Primer puente de fundición de Coalbrookdale.</a:t>
              </a:r>
              <a:endParaRPr sz="800">
                <a:solidFill>
                  <a:srgbClr val="FFFFFF"/>
                </a:solidFill>
              </a:endParaRPr>
            </a:p>
          </p:txBody>
        </p:sp>
        <p:sp>
          <p:nvSpPr>
            <p:cNvPr id="602" name="Google Shape;602;p36"/>
            <p:cNvSpPr/>
            <p:nvPr/>
          </p:nvSpPr>
          <p:spPr>
            <a:xfrm rot="-1789476">
              <a:off x="1846080" y="2278597"/>
              <a:ext cx="160451" cy="160451"/>
            </a:xfrm>
            <a:prstGeom prst="ellipse">
              <a:avLst/>
            </a:prstGeom>
            <a:solidFill>
              <a:srgbClr val="FFFFFF"/>
            </a:solidFill>
            <a:ln w="38100" cap="flat" cmpd="sng">
              <a:solidFill>
                <a:srgbClr val="701C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3" name="Google Shape;603;p36"/>
          <p:cNvGrpSpPr/>
          <p:nvPr/>
        </p:nvGrpSpPr>
        <p:grpSpPr>
          <a:xfrm>
            <a:off x="3185940" y="1295457"/>
            <a:ext cx="1712700" cy="1246754"/>
            <a:chOff x="3123140" y="1221570"/>
            <a:chExt cx="1712700" cy="1246754"/>
          </a:xfrm>
        </p:grpSpPr>
        <p:sp>
          <p:nvSpPr>
            <p:cNvPr id="604" name="Google Shape;604;p36"/>
            <p:cNvSpPr/>
            <p:nvPr/>
          </p:nvSpPr>
          <p:spPr>
            <a:xfrm rot="-1789476">
              <a:off x="3899258" y="2278597"/>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36"/>
            <p:cNvSpPr txBox="1"/>
            <p:nvPr/>
          </p:nvSpPr>
          <p:spPr>
            <a:xfrm>
              <a:off x="3635571" y="1986924"/>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5E5E5E"/>
                  </a:solidFill>
                  <a:latin typeface="Roboto"/>
                  <a:ea typeface="Roboto"/>
                  <a:cs typeface="Roboto"/>
                  <a:sym typeface="Roboto"/>
                </a:rPr>
                <a:t>1789</a:t>
              </a:r>
              <a:endParaRPr sz="800" b="1">
                <a:solidFill>
                  <a:srgbClr val="5E5E5E"/>
                </a:solidFill>
                <a:latin typeface="Roboto"/>
                <a:ea typeface="Roboto"/>
                <a:cs typeface="Roboto"/>
                <a:sym typeface="Roboto"/>
              </a:endParaRPr>
            </a:p>
          </p:txBody>
        </p:sp>
        <p:sp>
          <p:nvSpPr>
            <p:cNvPr id="606" name="Google Shape;606;p36"/>
            <p:cNvSpPr/>
            <p:nvPr/>
          </p:nvSpPr>
          <p:spPr>
            <a:xfrm>
              <a:off x="3123140" y="1221570"/>
              <a:ext cx="1712700" cy="703500"/>
            </a:xfrm>
            <a:prstGeom prst="roundRect">
              <a:avLst>
                <a:gd name="adj" fmla="val 4485"/>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07" name="Google Shape;607;p36"/>
            <p:cNvSpPr/>
            <p:nvPr/>
          </p:nvSpPr>
          <p:spPr>
            <a:xfrm rot="10800000">
              <a:off x="3934465" y="1920663"/>
              <a:ext cx="90000" cy="675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36"/>
            <p:cNvSpPr txBox="1"/>
            <p:nvPr/>
          </p:nvSpPr>
          <p:spPr>
            <a:xfrm>
              <a:off x="3167390" y="1258770"/>
              <a:ext cx="1624200" cy="62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a:solidFill>
                    <a:srgbClr val="5E5E5E"/>
                  </a:solidFill>
                  <a:latin typeface="Roboto"/>
                  <a:ea typeface="Roboto"/>
                  <a:cs typeface="Roboto"/>
                  <a:sym typeface="Roboto"/>
                </a:rPr>
                <a:t>Inicios de la tarea de unificación del territorio francés. </a:t>
              </a:r>
              <a:endParaRPr sz="800">
                <a:solidFill>
                  <a:srgbClr val="5E5E5E"/>
                </a:solidFill>
              </a:endParaRPr>
            </a:p>
          </p:txBody>
        </p:sp>
      </p:grpSp>
      <p:grpSp>
        <p:nvGrpSpPr>
          <p:cNvPr id="609" name="Google Shape;609;p36"/>
          <p:cNvGrpSpPr/>
          <p:nvPr/>
        </p:nvGrpSpPr>
        <p:grpSpPr>
          <a:xfrm>
            <a:off x="5253500" y="569250"/>
            <a:ext cx="1756950" cy="1972987"/>
            <a:chOff x="5201245" y="1221570"/>
            <a:chExt cx="1756950" cy="1246754"/>
          </a:xfrm>
        </p:grpSpPr>
        <p:sp>
          <p:nvSpPr>
            <p:cNvPr id="610" name="Google Shape;610;p36"/>
            <p:cNvSpPr/>
            <p:nvPr/>
          </p:nvSpPr>
          <p:spPr>
            <a:xfrm rot="-1789476">
              <a:off x="5977648" y="2278597"/>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36"/>
            <p:cNvSpPr txBox="1"/>
            <p:nvPr/>
          </p:nvSpPr>
          <p:spPr>
            <a:xfrm>
              <a:off x="5721781" y="1986924"/>
              <a:ext cx="696900" cy="276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s-419" sz="800" b="1">
                  <a:solidFill>
                    <a:srgbClr val="5E5E5E"/>
                  </a:solidFill>
                  <a:latin typeface="Roboto"/>
                  <a:ea typeface="Roboto"/>
                  <a:cs typeface="Roboto"/>
                  <a:sym typeface="Roboto"/>
                </a:rPr>
                <a:t>1793</a:t>
              </a:r>
              <a:endParaRPr sz="800" b="1">
                <a:solidFill>
                  <a:srgbClr val="5E5E5E"/>
                </a:solidFill>
                <a:latin typeface="Roboto"/>
                <a:ea typeface="Roboto"/>
                <a:cs typeface="Roboto"/>
                <a:sym typeface="Roboto"/>
              </a:endParaRPr>
            </a:p>
          </p:txBody>
        </p:sp>
        <p:sp>
          <p:nvSpPr>
            <p:cNvPr id="612" name="Google Shape;612;p36"/>
            <p:cNvSpPr/>
            <p:nvPr/>
          </p:nvSpPr>
          <p:spPr>
            <a:xfrm>
              <a:off x="5201245" y="1221570"/>
              <a:ext cx="1712700" cy="703500"/>
            </a:xfrm>
            <a:prstGeom prst="roundRect">
              <a:avLst>
                <a:gd name="adj" fmla="val 4485"/>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13" name="Google Shape;613;p36"/>
            <p:cNvSpPr/>
            <p:nvPr/>
          </p:nvSpPr>
          <p:spPr>
            <a:xfrm rot="10800000">
              <a:off x="6012570" y="1920663"/>
              <a:ext cx="90000" cy="675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36"/>
            <p:cNvSpPr txBox="1"/>
            <p:nvPr/>
          </p:nvSpPr>
          <p:spPr>
            <a:xfrm>
              <a:off x="5245495" y="1221570"/>
              <a:ext cx="1712700" cy="661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s-419" sz="800">
                  <a:solidFill>
                    <a:srgbClr val="5E5E5E"/>
                  </a:solidFill>
                  <a:latin typeface="Roboto"/>
                  <a:ea typeface="Roboto"/>
                  <a:cs typeface="Roboto"/>
                  <a:sym typeface="Roboto"/>
                </a:rPr>
                <a:t>-Calendario realizado por matemáticos.</a:t>
              </a:r>
              <a:endParaRPr sz="800">
                <a:solidFill>
                  <a:srgbClr val="5E5E5E"/>
                </a:solidFill>
                <a:latin typeface="Roboto"/>
                <a:ea typeface="Roboto"/>
                <a:cs typeface="Roboto"/>
                <a:sym typeface="Roboto"/>
              </a:endParaRPr>
            </a:p>
            <a:p>
              <a:pPr marL="0" lvl="0" indent="0" algn="l" rtl="0">
                <a:lnSpc>
                  <a:spcPct val="115000"/>
                </a:lnSpc>
                <a:spcBef>
                  <a:spcPts val="1600"/>
                </a:spcBef>
                <a:spcAft>
                  <a:spcPts val="0"/>
                </a:spcAft>
                <a:buNone/>
              </a:pPr>
              <a:r>
                <a:rPr lang="es-419" sz="800">
                  <a:solidFill>
                    <a:srgbClr val="5E5E5E"/>
                  </a:solidFill>
                  <a:latin typeface="Roboto"/>
                  <a:ea typeface="Roboto"/>
                  <a:cs typeface="Roboto"/>
                  <a:sym typeface="Roboto"/>
                </a:rPr>
                <a:t>-Aplicación del telégrafo de brazo.</a:t>
              </a:r>
              <a:endParaRPr sz="800">
                <a:solidFill>
                  <a:srgbClr val="5E5E5E"/>
                </a:solidFill>
                <a:latin typeface="Roboto"/>
                <a:ea typeface="Roboto"/>
                <a:cs typeface="Roboto"/>
                <a:sym typeface="Roboto"/>
              </a:endParaRPr>
            </a:p>
            <a:p>
              <a:pPr marL="0" lvl="0" indent="0" algn="l" rtl="0">
                <a:lnSpc>
                  <a:spcPct val="115000"/>
                </a:lnSpc>
                <a:spcBef>
                  <a:spcPts val="1600"/>
                </a:spcBef>
                <a:spcAft>
                  <a:spcPts val="0"/>
                </a:spcAft>
                <a:buNone/>
              </a:pPr>
              <a:r>
                <a:rPr lang="es-419" sz="800">
                  <a:solidFill>
                    <a:srgbClr val="5E5E5E"/>
                  </a:solidFill>
                  <a:latin typeface="Roboto"/>
                  <a:ea typeface="Roboto"/>
                  <a:cs typeface="Roboto"/>
                  <a:sym typeface="Roboto"/>
                </a:rPr>
                <a:t>-Comienzo de la construcción de la red viaria </a:t>
              </a:r>
              <a:endParaRPr sz="800">
                <a:solidFill>
                  <a:srgbClr val="5E5E5E"/>
                </a:solidFill>
                <a:latin typeface="Roboto"/>
                <a:ea typeface="Roboto"/>
                <a:cs typeface="Roboto"/>
                <a:sym typeface="Roboto"/>
              </a:endParaRPr>
            </a:p>
            <a:p>
              <a:pPr marL="0" lvl="0" indent="0" algn="l" rtl="0">
                <a:lnSpc>
                  <a:spcPct val="115000"/>
                </a:lnSpc>
                <a:spcBef>
                  <a:spcPts val="1600"/>
                </a:spcBef>
                <a:spcAft>
                  <a:spcPts val="0"/>
                </a:spcAft>
                <a:buNone/>
              </a:pPr>
              <a:endParaRPr sz="800">
                <a:solidFill>
                  <a:srgbClr val="5E5E5E"/>
                </a:solidFill>
                <a:latin typeface="Roboto"/>
                <a:ea typeface="Roboto"/>
                <a:cs typeface="Roboto"/>
                <a:sym typeface="Roboto"/>
              </a:endParaRPr>
            </a:p>
            <a:p>
              <a:pPr marL="0" lvl="0" indent="0" algn="l" rtl="0">
                <a:lnSpc>
                  <a:spcPct val="115000"/>
                </a:lnSpc>
                <a:spcBef>
                  <a:spcPts val="1600"/>
                </a:spcBef>
                <a:spcAft>
                  <a:spcPts val="1600"/>
                </a:spcAft>
                <a:buNone/>
              </a:pPr>
              <a:endParaRPr sz="800">
                <a:solidFill>
                  <a:srgbClr val="5E5E5E"/>
                </a:solidFill>
                <a:latin typeface="Roboto"/>
                <a:ea typeface="Roboto"/>
                <a:cs typeface="Roboto"/>
                <a:sym typeface="Roboto"/>
              </a:endParaRPr>
            </a:p>
          </p:txBody>
        </p:sp>
      </p:grpSp>
      <p:grpSp>
        <p:nvGrpSpPr>
          <p:cNvPr id="615" name="Google Shape;615;p36"/>
          <p:cNvGrpSpPr/>
          <p:nvPr/>
        </p:nvGrpSpPr>
        <p:grpSpPr>
          <a:xfrm>
            <a:off x="6278353" y="2617313"/>
            <a:ext cx="1712700" cy="1230715"/>
            <a:chOff x="6282830" y="2543425"/>
            <a:chExt cx="1712700" cy="1230715"/>
          </a:xfrm>
        </p:grpSpPr>
        <p:sp>
          <p:nvSpPr>
            <p:cNvPr id="616" name="Google Shape;616;p36"/>
            <p:cNvSpPr/>
            <p:nvPr/>
          </p:nvSpPr>
          <p:spPr>
            <a:xfrm rot="-1789476">
              <a:off x="7058947" y="2572699"/>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36"/>
            <p:cNvSpPr txBox="1"/>
            <p:nvPr/>
          </p:nvSpPr>
          <p:spPr>
            <a:xfrm>
              <a:off x="6782819" y="2737212"/>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5E5E5E"/>
                  </a:solidFill>
                  <a:latin typeface="Roboto"/>
                  <a:ea typeface="Roboto"/>
                  <a:cs typeface="Roboto"/>
                  <a:sym typeface="Roboto"/>
                </a:rPr>
                <a:t>1794</a:t>
              </a:r>
              <a:endParaRPr sz="800" b="1">
                <a:solidFill>
                  <a:srgbClr val="5E5E5E"/>
                </a:solidFill>
                <a:latin typeface="Roboto"/>
                <a:ea typeface="Roboto"/>
                <a:cs typeface="Roboto"/>
                <a:sym typeface="Roboto"/>
              </a:endParaRPr>
            </a:p>
          </p:txBody>
        </p:sp>
        <p:sp>
          <p:nvSpPr>
            <p:cNvPr id="618" name="Google Shape;618;p36"/>
            <p:cNvSpPr/>
            <p:nvPr/>
          </p:nvSpPr>
          <p:spPr>
            <a:xfrm>
              <a:off x="6282830" y="3070640"/>
              <a:ext cx="1712700" cy="703500"/>
            </a:xfrm>
            <a:prstGeom prst="roundRect">
              <a:avLst>
                <a:gd name="adj" fmla="val 4485"/>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19" name="Google Shape;619;p36"/>
            <p:cNvSpPr txBox="1"/>
            <p:nvPr/>
          </p:nvSpPr>
          <p:spPr>
            <a:xfrm>
              <a:off x="6327080" y="3107840"/>
              <a:ext cx="1624200" cy="62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a:solidFill>
                    <a:srgbClr val="5E5E5E"/>
                  </a:solidFill>
                  <a:latin typeface="Roboto"/>
                  <a:ea typeface="Roboto"/>
                  <a:cs typeface="Roboto"/>
                  <a:sym typeface="Roboto"/>
                </a:rPr>
                <a:t>Abre sus puertas la École Centrale des Travaux Publics. </a:t>
              </a:r>
              <a:endParaRPr sz="800">
                <a:solidFill>
                  <a:srgbClr val="5E5E5E"/>
                </a:solidFill>
              </a:endParaRPr>
            </a:p>
          </p:txBody>
        </p:sp>
        <p:sp>
          <p:nvSpPr>
            <p:cNvPr id="620" name="Google Shape;620;p36"/>
            <p:cNvSpPr/>
            <p:nvPr/>
          </p:nvSpPr>
          <p:spPr>
            <a:xfrm>
              <a:off x="7094180" y="3005991"/>
              <a:ext cx="90000" cy="675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F5D0D0"/>
            </a:gs>
            <a:gs pos="100000">
              <a:srgbClr val="D96868"/>
            </a:gs>
          </a:gsLst>
          <a:lin ang="5400012" scaled="0"/>
        </a:gradFill>
        <a:effectLst/>
      </p:bgPr>
    </p:bg>
    <p:spTree>
      <p:nvGrpSpPr>
        <p:cNvPr id="1" name="Shape 624"/>
        <p:cNvGrpSpPr/>
        <p:nvPr/>
      </p:nvGrpSpPr>
      <p:grpSpPr>
        <a:xfrm>
          <a:off x="0" y="0"/>
          <a:ext cx="0" cy="0"/>
          <a:chOff x="0" y="0"/>
          <a:chExt cx="0" cy="0"/>
        </a:xfrm>
      </p:grpSpPr>
      <p:sp>
        <p:nvSpPr>
          <p:cNvPr id="625" name="Google Shape;625;p37"/>
          <p:cNvSpPr/>
          <p:nvPr/>
        </p:nvSpPr>
        <p:spPr>
          <a:xfrm rot="-984884">
            <a:off x="7096892"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37"/>
          <p:cNvSpPr/>
          <p:nvPr/>
        </p:nvSpPr>
        <p:spPr>
          <a:xfrm rot="984884" flipH="1">
            <a:off x="6063278"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37"/>
          <p:cNvSpPr/>
          <p:nvPr/>
        </p:nvSpPr>
        <p:spPr>
          <a:xfrm rot="-984884">
            <a:off x="5036629"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37"/>
          <p:cNvSpPr/>
          <p:nvPr/>
        </p:nvSpPr>
        <p:spPr>
          <a:xfrm rot="984884" flipH="1">
            <a:off x="4005984"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37"/>
          <p:cNvSpPr/>
          <p:nvPr/>
        </p:nvSpPr>
        <p:spPr>
          <a:xfrm rot="-984884">
            <a:off x="2983463"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37"/>
          <p:cNvSpPr/>
          <p:nvPr/>
        </p:nvSpPr>
        <p:spPr>
          <a:xfrm rot="984884" flipH="1">
            <a:off x="1952807" y="2556505"/>
            <a:ext cx="1116820" cy="57901"/>
          </a:xfrm>
          <a:prstGeom prst="roundRect">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37"/>
          <p:cNvSpPr/>
          <p:nvPr/>
        </p:nvSpPr>
        <p:spPr>
          <a:xfrm rot="-984884">
            <a:off x="930286" y="2556505"/>
            <a:ext cx="1116820" cy="57901"/>
          </a:xfrm>
          <a:prstGeom prst="roundRect">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2" name="Google Shape;632;p37"/>
          <p:cNvGrpSpPr/>
          <p:nvPr/>
        </p:nvGrpSpPr>
        <p:grpSpPr>
          <a:xfrm>
            <a:off x="2177540" y="2617313"/>
            <a:ext cx="1712700" cy="1230715"/>
            <a:chOff x="2114740" y="2543425"/>
            <a:chExt cx="1712700" cy="1230715"/>
          </a:xfrm>
        </p:grpSpPr>
        <p:sp>
          <p:nvSpPr>
            <p:cNvPr id="633" name="Google Shape;633;p37"/>
            <p:cNvSpPr txBox="1"/>
            <p:nvPr/>
          </p:nvSpPr>
          <p:spPr>
            <a:xfrm>
              <a:off x="2622642" y="2737212"/>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701C7F"/>
                  </a:solidFill>
                  <a:latin typeface="Roboto"/>
                  <a:ea typeface="Roboto"/>
                  <a:cs typeface="Roboto"/>
                  <a:sym typeface="Roboto"/>
                </a:rPr>
                <a:t>1799</a:t>
              </a:r>
              <a:endParaRPr sz="800" b="1">
                <a:solidFill>
                  <a:srgbClr val="701C7F"/>
                </a:solidFill>
                <a:latin typeface="Roboto"/>
                <a:ea typeface="Roboto"/>
                <a:cs typeface="Roboto"/>
                <a:sym typeface="Roboto"/>
              </a:endParaRPr>
            </a:p>
          </p:txBody>
        </p:sp>
        <p:sp>
          <p:nvSpPr>
            <p:cNvPr id="634" name="Google Shape;634;p37"/>
            <p:cNvSpPr/>
            <p:nvPr/>
          </p:nvSpPr>
          <p:spPr>
            <a:xfrm rot="-1789476">
              <a:off x="2888080" y="2572699"/>
              <a:ext cx="160451" cy="160451"/>
            </a:xfrm>
            <a:prstGeom prst="ellipse">
              <a:avLst/>
            </a:prstGeom>
            <a:solidFill>
              <a:srgbClr val="FFFFFF"/>
            </a:solidFill>
            <a:ln w="38100" cap="flat" cmpd="sng">
              <a:solidFill>
                <a:srgbClr val="701C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37"/>
            <p:cNvSpPr/>
            <p:nvPr/>
          </p:nvSpPr>
          <p:spPr>
            <a:xfrm>
              <a:off x="2114740" y="3070640"/>
              <a:ext cx="1712700" cy="703500"/>
            </a:xfrm>
            <a:prstGeom prst="roundRect">
              <a:avLst>
                <a:gd name="adj" fmla="val 4485"/>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36" name="Google Shape;636;p37"/>
            <p:cNvSpPr txBox="1"/>
            <p:nvPr/>
          </p:nvSpPr>
          <p:spPr>
            <a:xfrm>
              <a:off x="2158990" y="3107840"/>
              <a:ext cx="1624200" cy="62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a:solidFill>
                    <a:srgbClr val="FFFFFF"/>
                  </a:solidFill>
                  <a:latin typeface="Roboto"/>
                  <a:ea typeface="Roboto"/>
                  <a:cs typeface="Roboto"/>
                  <a:sym typeface="Roboto"/>
                </a:rPr>
                <a:t>Ley que implanta el metro y gramo como unidades fundamentales del sistema métrico. </a:t>
              </a:r>
              <a:endParaRPr sz="800">
                <a:solidFill>
                  <a:srgbClr val="FFFFFF"/>
                </a:solidFill>
              </a:endParaRPr>
            </a:p>
          </p:txBody>
        </p:sp>
        <p:sp>
          <p:nvSpPr>
            <p:cNvPr id="637" name="Google Shape;637;p37"/>
            <p:cNvSpPr/>
            <p:nvPr/>
          </p:nvSpPr>
          <p:spPr>
            <a:xfrm>
              <a:off x="2926090" y="3005991"/>
              <a:ext cx="90000" cy="67500"/>
            </a:xfrm>
            <a:prstGeom prst="triangle">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38" name="Google Shape;638;p37"/>
          <p:cNvGrpSpPr/>
          <p:nvPr/>
        </p:nvGrpSpPr>
        <p:grpSpPr>
          <a:xfrm>
            <a:off x="4227940" y="2617313"/>
            <a:ext cx="1712700" cy="1230715"/>
            <a:chOff x="4165140" y="2543425"/>
            <a:chExt cx="1712700" cy="1230715"/>
          </a:xfrm>
        </p:grpSpPr>
        <p:sp>
          <p:nvSpPr>
            <p:cNvPr id="639" name="Google Shape;639;p37"/>
            <p:cNvSpPr/>
            <p:nvPr/>
          </p:nvSpPr>
          <p:spPr>
            <a:xfrm rot="-1789476">
              <a:off x="4941257" y="2572699"/>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37"/>
            <p:cNvSpPr txBox="1"/>
            <p:nvPr/>
          </p:nvSpPr>
          <p:spPr>
            <a:xfrm>
              <a:off x="4665129" y="2737212"/>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5E5E5E"/>
                  </a:solidFill>
                  <a:latin typeface="Roboto"/>
                  <a:ea typeface="Roboto"/>
                  <a:cs typeface="Roboto"/>
                  <a:sym typeface="Roboto"/>
                </a:rPr>
                <a:t>1801</a:t>
              </a:r>
              <a:endParaRPr sz="800" b="1">
                <a:solidFill>
                  <a:srgbClr val="5E5E5E"/>
                </a:solidFill>
                <a:latin typeface="Roboto"/>
                <a:ea typeface="Roboto"/>
                <a:cs typeface="Roboto"/>
                <a:sym typeface="Roboto"/>
              </a:endParaRPr>
            </a:p>
          </p:txBody>
        </p:sp>
        <p:sp>
          <p:nvSpPr>
            <p:cNvPr id="641" name="Google Shape;641;p37"/>
            <p:cNvSpPr/>
            <p:nvPr/>
          </p:nvSpPr>
          <p:spPr>
            <a:xfrm>
              <a:off x="4165140" y="3070640"/>
              <a:ext cx="1712700" cy="703500"/>
            </a:xfrm>
            <a:prstGeom prst="roundRect">
              <a:avLst>
                <a:gd name="adj" fmla="val 4485"/>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42" name="Google Shape;642;p37"/>
            <p:cNvSpPr txBox="1"/>
            <p:nvPr/>
          </p:nvSpPr>
          <p:spPr>
            <a:xfrm>
              <a:off x="4209390" y="3107840"/>
              <a:ext cx="1624200" cy="62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a:solidFill>
                    <a:srgbClr val="5E5E5E"/>
                  </a:solidFill>
                  <a:latin typeface="Roboto"/>
                  <a:ea typeface="Roboto"/>
                  <a:cs typeface="Roboto"/>
                  <a:sym typeface="Roboto"/>
                </a:rPr>
                <a:t>Censo en Inglaterra </a:t>
              </a:r>
              <a:endParaRPr sz="800">
                <a:solidFill>
                  <a:srgbClr val="5E5E5E"/>
                </a:solidFill>
              </a:endParaRPr>
            </a:p>
          </p:txBody>
        </p:sp>
        <p:sp>
          <p:nvSpPr>
            <p:cNvPr id="643" name="Google Shape;643;p37"/>
            <p:cNvSpPr/>
            <p:nvPr/>
          </p:nvSpPr>
          <p:spPr>
            <a:xfrm>
              <a:off x="4976490" y="3005991"/>
              <a:ext cx="90000" cy="675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4" name="Google Shape;644;p37"/>
          <p:cNvGrpSpPr/>
          <p:nvPr/>
        </p:nvGrpSpPr>
        <p:grpSpPr>
          <a:xfrm>
            <a:off x="1140195" y="1295457"/>
            <a:ext cx="1712700" cy="1246754"/>
            <a:chOff x="1072790" y="1221570"/>
            <a:chExt cx="1712700" cy="1246754"/>
          </a:xfrm>
        </p:grpSpPr>
        <p:sp>
          <p:nvSpPr>
            <p:cNvPr id="645" name="Google Shape;645;p37"/>
            <p:cNvSpPr/>
            <p:nvPr/>
          </p:nvSpPr>
          <p:spPr>
            <a:xfrm>
              <a:off x="1072790" y="1221570"/>
              <a:ext cx="1712700" cy="703500"/>
            </a:xfrm>
            <a:prstGeom prst="roundRect">
              <a:avLst>
                <a:gd name="adj" fmla="val 4485"/>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46" name="Google Shape;646;p37"/>
            <p:cNvSpPr txBox="1"/>
            <p:nvPr/>
          </p:nvSpPr>
          <p:spPr>
            <a:xfrm>
              <a:off x="1579860" y="1986924"/>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701C7F"/>
                  </a:solidFill>
                  <a:latin typeface="Roboto"/>
                  <a:ea typeface="Roboto"/>
                  <a:cs typeface="Roboto"/>
                  <a:sym typeface="Roboto"/>
                </a:rPr>
                <a:t>1795</a:t>
              </a:r>
              <a:endParaRPr sz="800" b="1">
                <a:solidFill>
                  <a:srgbClr val="701C7F"/>
                </a:solidFill>
                <a:latin typeface="Roboto"/>
                <a:ea typeface="Roboto"/>
                <a:cs typeface="Roboto"/>
                <a:sym typeface="Roboto"/>
              </a:endParaRPr>
            </a:p>
          </p:txBody>
        </p:sp>
        <p:sp>
          <p:nvSpPr>
            <p:cNvPr id="647" name="Google Shape;647;p37"/>
            <p:cNvSpPr/>
            <p:nvPr/>
          </p:nvSpPr>
          <p:spPr>
            <a:xfrm rot="10800000">
              <a:off x="1884115" y="1920663"/>
              <a:ext cx="90000" cy="67500"/>
            </a:xfrm>
            <a:prstGeom prst="triangle">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37"/>
            <p:cNvSpPr txBox="1"/>
            <p:nvPr/>
          </p:nvSpPr>
          <p:spPr>
            <a:xfrm>
              <a:off x="1117040" y="1258770"/>
              <a:ext cx="1624200" cy="62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a:solidFill>
                    <a:srgbClr val="FFFFFF"/>
                  </a:solidFill>
                  <a:latin typeface="Roboto"/>
                  <a:ea typeface="Roboto"/>
                  <a:cs typeface="Roboto"/>
                  <a:sym typeface="Roboto"/>
                </a:rPr>
                <a:t>Fundación de la Escuela de aplicación</a:t>
              </a:r>
              <a:endParaRPr sz="800">
                <a:solidFill>
                  <a:srgbClr val="FFFFFF"/>
                </a:solidFill>
              </a:endParaRPr>
            </a:p>
          </p:txBody>
        </p:sp>
        <p:sp>
          <p:nvSpPr>
            <p:cNvPr id="649" name="Google Shape;649;p37"/>
            <p:cNvSpPr/>
            <p:nvPr/>
          </p:nvSpPr>
          <p:spPr>
            <a:xfrm rot="-1789476">
              <a:off x="1846080" y="2278597"/>
              <a:ext cx="160451" cy="160451"/>
            </a:xfrm>
            <a:prstGeom prst="ellipse">
              <a:avLst/>
            </a:prstGeom>
            <a:solidFill>
              <a:srgbClr val="FFFFFF"/>
            </a:solidFill>
            <a:ln w="38100" cap="flat" cmpd="sng">
              <a:solidFill>
                <a:srgbClr val="701C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50" name="Google Shape;650;p37"/>
          <p:cNvGrpSpPr/>
          <p:nvPr/>
        </p:nvGrpSpPr>
        <p:grpSpPr>
          <a:xfrm>
            <a:off x="3185940" y="1295457"/>
            <a:ext cx="1712700" cy="1246754"/>
            <a:chOff x="3123140" y="1221570"/>
            <a:chExt cx="1712700" cy="1246754"/>
          </a:xfrm>
        </p:grpSpPr>
        <p:sp>
          <p:nvSpPr>
            <p:cNvPr id="651" name="Google Shape;651;p37"/>
            <p:cNvSpPr/>
            <p:nvPr/>
          </p:nvSpPr>
          <p:spPr>
            <a:xfrm rot="-1789476">
              <a:off x="3899258" y="2278597"/>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37"/>
            <p:cNvSpPr txBox="1"/>
            <p:nvPr/>
          </p:nvSpPr>
          <p:spPr>
            <a:xfrm>
              <a:off x="3635571" y="1986924"/>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5E5E5E"/>
                  </a:solidFill>
                  <a:latin typeface="Roboto"/>
                  <a:ea typeface="Roboto"/>
                  <a:cs typeface="Roboto"/>
                  <a:sym typeface="Roboto"/>
                </a:rPr>
                <a:t>1800</a:t>
              </a:r>
              <a:endParaRPr sz="800" b="1">
                <a:solidFill>
                  <a:srgbClr val="5E5E5E"/>
                </a:solidFill>
                <a:latin typeface="Roboto"/>
                <a:ea typeface="Roboto"/>
                <a:cs typeface="Roboto"/>
                <a:sym typeface="Roboto"/>
              </a:endParaRPr>
            </a:p>
          </p:txBody>
        </p:sp>
        <p:sp>
          <p:nvSpPr>
            <p:cNvPr id="653" name="Google Shape;653;p37"/>
            <p:cNvSpPr/>
            <p:nvPr/>
          </p:nvSpPr>
          <p:spPr>
            <a:xfrm>
              <a:off x="3123140" y="1221570"/>
              <a:ext cx="1712700" cy="703500"/>
            </a:xfrm>
            <a:prstGeom prst="roundRect">
              <a:avLst>
                <a:gd name="adj" fmla="val 4485"/>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54" name="Google Shape;654;p37"/>
            <p:cNvSpPr/>
            <p:nvPr/>
          </p:nvSpPr>
          <p:spPr>
            <a:xfrm rot="10800000">
              <a:off x="3934465" y="1920663"/>
              <a:ext cx="90000" cy="675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37"/>
            <p:cNvSpPr txBox="1"/>
            <p:nvPr/>
          </p:nvSpPr>
          <p:spPr>
            <a:xfrm>
              <a:off x="3167390" y="1258770"/>
              <a:ext cx="1624200" cy="62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a:solidFill>
                    <a:srgbClr val="5E5E5E"/>
                  </a:solidFill>
                  <a:latin typeface="Roboto"/>
                  <a:ea typeface="Roboto"/>
                  <a:cs typeface="Roboto"/>
                  <a:sym typeface="Roboto"/>
                </a:rPr>
                <a:t>Revolución del vapor</a:t>
              </a:r>
              <a:endParaRPr sz="800">
                <a:solidFill>
                  <a:srgbClr val="5E5E5E"/>
                </a:solidFill>
              </a:endParaRPr>
            </a:p>
          </p:txBody>
        </p:sp>
      </p:grpSp>
      <p:grpSp>
        <p:nvGrpSpPr>
          <p:cNvPr id="656" name="Google Shape;656;p37"/>
          <p:cNvGrpSpPr/>
          <p:nvPr/>
        </p:nvGrpSpPr>
        <p:grpSpPr>
          <a:xfrm>
            <a:off x="5253495" y="1295457"/>
            <a:ext cx="1712700" cy="1246754"/>
            <a:chOff x="5201245" y="1221570"/>
            <a:chExt cx="1712700" cy="1246754"/>
          </a:xfrm>
        </p:grpSpPr>
        <p:sp>
          <p:nvSpPr>
            <p:cNvPr id="657" name="Google Shape;657;p37"/>
            <p:cNvSpPr/>
            <p:nvPr/>
          </p:nvSpPr>
          <p:spPr>
            <a:xfrm rot="-1789476">
              <a:off x="5977648" y="2278597"/>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37"/>
            <p:cNvSpPr txBox="1"/>
            <p:nvPr/>
          </p:nvSpPr>
          <p:spPr>
            <a:xfrm>
              <a:off x="5721781" y="1986924"/>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5E5E5E"/>
                  </a:solidFill>
                  <a:latin typeface="Roboto"/>
                  <a:ea typeface="Roboto"/>
                  <a:cs typeface="Roboto"/>
                  <a:sym typeface="Roboto"/>
                </a:rPr>
                <a:t>1804</a:t>
              </a:r>
              <a:endParaRPr sz="800" b="1">
                <a:solidFill>
                  <a:srgbClr val="5E5E5E"/>
                </a:solidFill>
                <a:latin typeface="Roboto"/>
                <a:ea typeface="Roboto"/>
                <a:cs typeface="Roboto"/>
                <a:sym typeface="Roboto"/>
              </a:endParaRPr>
            </a:p>
          </p:txBody>
        </p:sp>
        <p:sp>
          <p:nvSpPr>
            <p:cNvPr id="659" name="Google Shape;659;p37"/>
            <p:cNvSpPr/>
            <p:nvPr/>
          </p:nvSpPr>
          <p:spPr>
            <a:xfrm>
              <a:off x="5201245" y="1221570"/>
              <a:ext cx="1712700" cy="703500"/>
            </a:xfrm>
            <a:prstGeom prst="roundRect">
              <a:avLst>
                <a:gd name="adj" fmla="val 4485"/>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60" name="Google Shape;660;p37"/>
            <p:cNvSpPr/>
            <p:nvPr/>
          </p:nvSpPr>
          <p:spPr>
            <a:xfrm rot="10800000">
              <a:off x="6012570" y="1920663"/>
              <a:ext cx="90000" cy="675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37"/>
            <p:cNvSpPr txBox="1"/>
            <p:nvPr/>
          </p:nvSpPr>
          <p:spPr>
            <a:xfrm>
              <a:off x="5245495" y="1258770"/>
              <a:ext cx="1624200" cy="62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a:solidFill>
                    <a:srgbClr val="5E5E5E"/>
                  </a:solidFill>
                </a:rPr>
                <a:t>Creación de una Dirección General de Correos. </a:t>
              </a:r>
              <a:endParaRPr sz="800">
                <a:solidFill>
                  <a:srgbClr val="5E5E5E"/>
                </a:solidFill>
              </a:endParaRPr>
            </a:p>
          </p:txBody>
        </p:sp>
      </p:grpSp>
      <p:grpSp>
        <p:nvGrpSpPr>
          <p:cNvPr id="662" name="Google Shape;662;p37"/>
          <p:cNvGrpSpPr/>
          <p:nvPr/>
        </p:nvGrpSpPr>
        <p:grpSpPr>
          <a:xfrm>
            <a:off x="6278404" y="2884767"/>
            <a:ext cx="1712847" cy="1632559"/>
            <a:chOff x="6282830" y="2543425"/>
            <a:chExt cx="1712847" cy="1900313"/>
          </a:xfrm>
        </p:grpSpPr>
        <p:sp>
          <p:nvSpPr>
            <p:cNvPr id="663" name="Google Shape;663;p37"/>
            <p:cNvSpPr/>
            <p:nvPr/>
          </p:nvSpPr>
          <p:spPr>
            <a:xfrm rot="-1789476">
              <a:off x="7058947" y="2572699"/>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37"/>
            <p:cNvSpPr txBox="1"/>
            <p:nvPr/>
          </p:nvSpPr>
          <p:spPr>
            <a:xfrm>
              <a:off x="6782819" y="2737212"/>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5E5E5E"/>
                  </a:solidFill>
                  <a:latin typeface="Roboto"/>
                  <a:ea typeface="Roboto"/>
                  <a:cs typeface="Roboto"/>
                  <a:sym typeface="Roboto"/>
                </a:rPr>
                <a:t>1805</a:t>
              </a:r>
              <a:endParaRPr sz="800" b="1">
                <a:solidFill>
                  <a:srgbClr val="5E5E5E"/>
                </a:solidFill>
                <a:latin typeface="Roboto"/>
                <a:ea typeface="Roboto"/>
                <a:cs typeface="Roboto"/>
                <a:sym typeface="Roboto"/>
              </a:endParaRPr>
            </a:p>
          </p:txBody>
        </p:sp>
        <p:sp>
          <p:nvSpPr>
            <p:cNvPr id="665" name="Google Shape;665;p37"/>
            <p:cNvSpPr/>
            <p:nvPr/>
          </p:nvSpPr>
          <p:spPr>
            <a:xfrm>
              <a:off x="6282830" y="3070640"/>
              <a:ext cx="1712700" cy="703500"/>
            </a:xfrm>
            <a:prstGeom prst="roundRect">
              <a:avLst>
                <a:gd name="adj" fmla="val 4485"/>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66" name="Google Shape;666;p37"/>
            <p:cNvSpPr txBox="1"/>
            <p:nvPr/>
          </p:nvSpPr>
          <p:spPr>
            <a:xfrm>
              <a:off x="6327077" y="3107838"/>
              <a:ext cx="1668600" cy="13359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s-419" sz="800">
                  <a:solidFill>
                    <a:srgbClr val="5E5E5E"/>
                  </a:solidFill>
                  <a:latin typeface="Roboto"/>
                  <a:ea typeface="Roboto"/>
                  <a:cs typeface="Roboto"/>
                  <a:sym typeface="Roboto"/>
                </a:rPr>
                <a:t>-Reforma de Los Ponts Chaussées.</a:t>
              </a:r>
              <a:endParaRPr sz="800">
                <a:solidFill>
                  <a:srgbClr val="5E5E5E"/>
                </a:solidFill>
                <a:latin typeface="Roboto"/>
                <a:ea typeface="Roboto"/>
                <a:cs typeface="Roboto"/>
                <a:sym typeface="Roboto"/>
              </a:endParaRPr>
            </a:p>
            <a:p>
              <a:pPr marL="0" lvl="0" indent="0" algn="ctr" rtl="0">
                <a:lnSpc>
                  <a:spcPct val="115000"/>
                </a:lnSpc>
                <a:spcBef>
                  <a:spcPts val="1600"/>
                </a:spcBef>
                <a:spcAft>
                  <a:spcPts val="1600"/>
                </a:spcAft>
                <a:buNone/>
              </a:pPr>
              <a:r>
                <a:rPr lang="es-419" sz="800">
                  <a:solidFill>
                    <a:srgbClr val="5E5E5E"/>
                  </a:solidFill>
                  <a:latin typeface="Roboto"/>
                  <a:ea typeface="Roboto"/>
                  <a:cs typeface="Roboto"/>
                  <a:sym typeface="Roboto"/>
                </a:rPr>
                <a:t>-Servicio de estafetas a escala europea </a:t>
              </a:r>
              <a:endParaRPr sz="800">
                <a:solidFill>
                  <a:srgbClr val="5E5E5E"/>
                </a:solidFill>
                <a:latin typeface="Roboto"/>
                <a:ea typeface="Roboto"/>
                <a:cs typeface="Roboto"/>
                <a:sym typeface="Roboto"/>
              </a:endParaRPr>
            </a:p>
          </p:txBody>
        </p:sp>
        <p:sp>
          <p:nvSpPr>
            <p:cNvPr id="667" name="Google Shape;667;p37"/>
            <p:cNvSpPr/>
            <p:nvPr/>
          </p:nvSpPr>
          <p:spPr>
            <a:xfrm>
              <a:off x="7094180" y="3005991"/>
              <a:ext cx="90000" cy="675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F5D0D0"/>
            </a:gs>
            <a:gs pos="100000">
              <a:srgbClr val="D96868"/>
            </a:gs>
          </a:gsLst>
          <a:lin ang="5400012" scaled="0"/>
        </a:gradFill>
        <a:effectLst/>
      </p:bgPr>
    </p:bg>
    <p:spTree>
      <p:nvGrpSpPr>
        <p:cNvPr id="1" name="Shape 671"/>
        <p:cNvGrpSpPr/>
        <p:nvPr/>
      </p:nvGrpSpPr>
      <p:grpSpPr>
        <a:xfrm>
          <a:off x="0" y="0"/>
          <a:ext cx="0" cy="0"/>
          <a:chOff x="0" y="0"/>
          <a:chExt cx="0" cy="0"/>
        </a:xfrm>
      </p:grpSpPr>
      <p:sp>
        <p:nvSpPr>
          <p:cNvPr id="672" name="Google Shape;672;p38"/>
          <p:cNvSpPr/>
          <p:nvPr/>
        </p:nvSpPr>
        <p:spPr>
          <a:xfrm rot="-984884">
            <a:off x="7096892"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38"/>
          <p:cNvSpPr/>
          <p:nvPr/>
        </p:nvSpPr>
        <p:spPr>
          <a:xfrm rot="984884" flipH="1">
            <a:off x="6063278"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38"/>
          <p:cNvSpPr/>
          <p:nvPr/>
        </p:nvSpPr>
        <p:spPr>
          <a:xfrm rot="-984884">
            <a:off x="5036629"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38"/>
          <p:cNvSpPr/>
          <p:nvPr/>
        </p:nvSpPr>
        <p:spPr>
          <a:xfrm rot="984884" flipH="1">
            <a:off x="4005984"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38"/>
          <p:cNvSpPr/>
          <p:nvPr/>
        </p:nvSpPr>
        <p:spPr>
          <a:xfrm rot="-984884">
            <a:off x="2983463"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38"/>
          <p:cNvSpPr/>
          <p:nvPr/>
        </p:nvSpPr>
        <p:spPr>
          <a:xfrm rot="984884" flipH="1">
            <a:off x="1952807" y="2556505"/>
            <a:ext cx="1116820" cy="57901"/>
          </a:xfrm>
          <a:prstGeom prst="roundRect">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38"/>
          <p:cNvSpPr/>
          <p:nvPr/>
        </p:nvSpPr>
        <p:spPr>
          <a:xfrm rot="-984884">
            <a:off x="930286" y="2556505"/>
            <a:ext cx="1116820" cy="57901"/>
          </a:xfrm>
          <a:prstGeom prst="roundRect">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79" name="Google Shape;679;p38"/>
          <p:cNvGrpSpPr/>
          <p:nvPr/>
        </p:nvGrpSpPr>
        <p:grpSpPr>
          <a:xfrm>
            <a:off x="2177540" y="2617313"/>
            <a:ext cx="1712700" cy="1230715"/>
            <a:chOff x="2114740" y="2543425"/>
            <a:chExt cx="1712700" cy="1230715"/>
          </a:xfrm>
        </p:grpSpPr>
        <p:sp>
          <p:nvSpPr>
            <p:cNvPr id="680" name="Google Shape;680;p38"/>
            <p:cNvSpPr txBox="1"/>
            <p:nvPr/>
          </p:nvSpPr>
          <p:spPr>
            <a:xfrm>
              <a:off x="2622642" y="2737212"/>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701C7F"/>
                  </a:solidFill>
                  <a:latin typeface="Roboto"/>
                  <a:ea typeface="Roboto"/>
                  <a:cs typeface="Roboto"/>
                  <a:sym typeface="Roboto"/>
                </a:rPr>
                <a:t>1812</a:t>
              </a:r>
              <a:endParaRPr sz="800" b="1">
                <a:solidFill>
                  <a:srgbClr val="701C7F"/>
                </a:solidFill>
                <a:latin typeface="Roboto"/>
                <a:ea typeface="Roboto"/>
                <a:cs typeface="Roboto"/>
                <a:sym typeface="Roboto"/>
              </a:endParaRPr>
            </a:p>
          </p:txBody>
        </p:sp>
        <p:sp>
          <p:nvSpPr>
            <p:cNvPr id="681" name="Google Shape;681;p38"/>
            <p:cNvSpPr/>
            <p:nvPr/>
          </p:nvSpPr>
          <p:spPr>
            <a:xfrm rot="-1789476">
              <a:off x="2888080" y="2572699"/>
              <a:ext cx="160451" cy="160451"/>
            </a:xfrm>
            <a:prstGeom prst="ellipse">
              <a:avLst/>
            </a:prstGeom>
            <a:solidFill>
              <a:srgbClr val="FFFFFF"/>
            </a:solidFill>
            <a:ln w="38100" cap="flat" cmpd="sng">
              <a:solidFill>
                <a:srgbClr val="701C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38"/>
            <p:cNvSpPr/>
            <p:nvPr/>
          </p:nvSpPr>
          <p:spPr>
            <a:xfrm>
              <a:off x="2114740" y="3070640"/>
              <a:ext cx="1712700" cy="703500"/>
            </a:xfrm>
            <a:prstGeom prst="roundRect">
              <a:avLst>
                <a:gd name="adj" fmla="val 4485"/>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83" name="Google Shape;683;p38"/>
            <p:cNvSpPr txBox="1"/>
            <p:nvPr/>
          </p:nvSpPr>
          <p:spPr>
            <a:xfrm>
              <a:off x="2158990" y="3107840"/>
              <a:ext cx="1624200" cy="62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a:solidFill>
                    <a:srgbClr val="FFFFFF"/>
                  </a:solidFill>
                  <a:latin typeface="Roboto"/>
                  <a:ea typeface="Roboto"/>
                  <a:cs typeface="Roboto"/>
                  <a:sym typeface="Roboto"/>
                </a:rPr>
                <a:t>Decreto que permitía el uso de denominaciones antiguas.</a:t>
              </a:r>
              <a:endParaRPr sz="800">
                <a:solidFill>
                  <a:srgbClr val="FFFFFF"/>
                </a:solidFill>
              </a:endParaRPr>
            </a:p>
          </p:txBody>
        </p:sp>
        <p:sp>
          <p:nvSpPr>
            <p:cNvPr id="684" name="Google Shape;684;p38"/>
            <p:cNvSpPr/>
            <p:nvPr/>
          </p:nvSpPr>
          <p:spPr>
            <a:xfrm>
              <a:off x="2926090" y="3005991"/>
              <a:ext cx="90000" cy="67500"/>
            </a:xfrm>
            <a:prstGeom prst="triangle">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5" name="Google Shape;685;p38"/>
          <p:cNvGrpSpPr/>
          <p:nvPr/>
        </p:nvGrpSpPr>
        <p:grpSpPr>
          <a:xfrm>
            <a:off x="4227940" y="2617313"/>
            <a:ext cx="1712700" cy="1230715"/>
            <a:chOff x="4165140" y="2543425"/>
            <a:chExt cx="1712700" cy="1230715"/>
          </a:xfrm>
        </p:grpSpPr>
        <p:sp>
          <p:nvSpPr>
            <p:cNvPr id="686" name="Google Shape;686;p38"/>
            <p:cNvSpPr/>
            <p:nvPr/>
          </p:nvSpPr>
          <p:spPr>
            <a:xfrm rot="-1789476">
              <a:off x="4941257" y="2572699"/>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38"/>
            <p:cNvSpPr txBox="1"/>
            <p:nvPr/>
          </p:nvSpPr>
          <p:spPr>
            <a:xfrm>
              <a:off x="4665129" y="2737212"/>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5E5E5E"/>
                  </a:solidFill>
                  <a:latin typeface="Roboto"/>
                  <a:ea typeface="Roboto"/>
                  <a:cs typeface="Roboto"/>
                  <a:sym typeface="Roboto"/>
                </a:rPr>
                <a:t>1832</a:t>
              </a:r>
              <a:endParaRPr sz="800" b="1">
                <a:solidFill>
                  <a:srgbClr val="5E5E5E"/>
                </a:solidFill>
                <a:latin typeface="Roboto"/>
                <a:ea typeface="Roboto"/>
                <a:cs typeface="Roboto"/>
                <a:sym typeface="Roboto"/>
              </a:endParaRPr>
            </a:p>
          </p:txBody>
        </p:sp>
        <p:sp>
          <p:nvSpPr>
            <p:cNvPr id="688" name="Google Shape;688;p38"/>
            <p:cNvSpPr/>
            <p:nvPr/>
          </p:nvSpPr>
          <p:spPr>
            <a:xfrm>
              <a:off x="4165140" y="3070640"/>
              <a:ext cx="1712700" cy="703500"/>
            </a:xfrm>
            <a:prstGeom prst="roundRect">
              <a:avLst>
                <a:gd name="adj" fmla="val 4485"/>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89" name="Google Shape;689;p38"/>
            <p:cNvSpPr txBox="1"/>
            <p:nvPr/>
          </p:nvSpPr>
          <p:spPr>
            <a:xfrm>
              <a:off x="4209390" y="3110090"/>
              <a:ext cx="1624200" cy="62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s-419" sz="800">
                  <a:solidFill>
                    <a:srgbClr val="5E5E5E"/>
                  </a:solidFill>
                  <a:latin typeface="Roboto"/>
                  <a:ea typeface="Roboto"/>
                  <a:cs typeface="Roboto"/>
                  <a:sym typeface="Roboto"/>
                </a:rPr>
                <a:t>-Propuesta de creación de la Royal Statistical Society.</a:t>
              </a:r>
              <a:endParaRPr sz="800">
                <a:solidFill>
                  <a:srgbClr val="5E5E5E"/>
                </a:solidFill>
                <a:latin typeface="Roboto"/>
                <a:ea typeface="Roboto"/>
                <a:cs typeface="Roboto"/>
                <a:sym typeface="Roboto"/>
              </a:endParaRPr>
            </a:p>
            <a:p>
              <a:pPr marL="0" lvl="0" indent="0" algn="ctr" rtl="0">
                <a:lnSpc>
                  <a:spcPct val="115000"/>
                </a:lnSpc>
                <a:spcBef>
                  <a:spcPts val="1600"/>
                </a:spcBef>
                <a:spcAft>
                  <a:spcPts val="0"/>
                </a:spcAft>
                <a:buNone/>
              </a:pPr>
              <a:r>
                <a:rPr lang="es-419" sz="800">
                  <a:solidFill>
                    <a:srgbClr val="5E5E5E"/>
                  </a:solidFill>
                  <a:latin typeface="Roboto"/>
                  <a:ea typeface="Roboto"/>
                  <a:cs typeface="Roboto"/>
                  <a:sym typeface="Roboto"/>
                </a:rPr>
                <a:t>-Revólver de tambor de Samuel Colt. </a:t>
              </a:r>
              <a:endParaRPr sz="800">
                <a:solidFill>
                  <a:srgbClr val="5E5E5E"/>
                </a:solidFill>
                <a:latin typeface="Roboto"/>
                <a:ea typeface="Roboto"/>
                <a:cs typeface="Roboto"/>
                <a:sym typeface="Roboto"/>
              </a:endParaRPr>
            </a:p>
            <a:p>
              <a:pPr marL="0" lvl="0" indent="0" algn="ctr" rtl="0">
                <a:lnSpc>
                  <a:spcPct val="115000"/>
                </a:lnSpc>
                <a:spcBef>
                  <a:spcPts val="1600"/>
                </a:spcBef>
                <a:spcAft>
                  <a:spcPts val="0"/>
                </a:spcAft>
                <a:buNone/>
              </a:pPr>
              <a:endParaRPr sz="800">
                <a:solidFill>
                  <a:srgbClr val="5E5E5E"/>
                </a:solidFill>
                <a:latin typeface="Roboto"/>
                <a:ea typeface="Roboto"/>
                <a:cs typeface="Roboto"/>
                <a:sym typeface="Roboto"/>
              </a:endParaRPr>
            </a:p>
            <a:p>
              <a:pPr marL="0" lvl="0" indent="0" algn="ctr" rtl="0">
                <a:lnSpc>
                  <a:spcPct val="115000"/>
                </a:lnSpc>
                <a:spcBef>
                  <a:spcPts val="1600"/>
                </a:spcBef>
                <a:spcAft>
                  <a:spcPts val="1600"/>
                </a:spcAft>
                <a:buNone/>
              </a:pPr>
              <a:endParaRPr sz="800">
                <a:solidFill>
                  <a:srgbClr val="5E5E5E"/>
                </a:solidFill>
                <a:latin typeface="Roboto"/>
                <a:ea typeface="Roboto"/>
                <a:cs typeface="Roboto"/>
                <a:sym typeface="Roboto"/>
              </a:endParaRPr>
            </a:p>
          </p:txBody>
        </p:sp>
        <p:sp>
          <p:nvSpPr>
            <p:cNvPr id="690" name="Google Shape;690;p38"/>
            <p:cNvSpPr/>
            <p:nvPr/>
          </p:nvSpPr>
          <p:spPr>
            <a:xfrm>
              <a:off x="4976490" y="3005991"/>
              <a:ext cx="90000" cy="675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91" name="Google Shape;691;p38"/>
          <p:cNvGrpSpPr/>
          <p:nvPr/>
        </p:nvGrpSpPr>
        <p:grpSpPr>
          <a:xfrm>
            <a:off x="1140195" y="1295457"/>
            <a:ext cx="1712700" cy="1246754"/>
            <a:chOff x="1072790" y="1221570"/>
            <a:chExt cx="1712700" cy="1246754"/>
          </a:xfrm>
        </p:grpSpPr>
        <p:sp>
          <p:nvSpPr>
            <p:cNvPr id="692" name="Google Shape;692;p38"/>
            <p:cNvSpPr/>
            <p:nvPr/>
          </p:nvSpPr>
          <p:spPr>
            <a:xfrm>
              <a:off x="1072790" y="1221570"/>
              <a:ext cx="1712700" cy="703500"/>
            </a:xfrm>
            <a:prstGeom prst="roundRect">
              <a:avLst>
                <a:gd name="adj" fmla="val 4485"/>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93" name="Google Shape;693;p38"/>
            <p:cNvSpPr txBox="1"/>
            <p:nvPr/>
          </p:nvSpPr>
          <p:spPr>
            <a:xfrm>
              <a:off x="1579860" y="1986924"/>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701C7F"/>
                  </a:solidFill>
                  <a:latin typeface="Roboto"/>
                  <a:ea typeface="Roboto"/>
                  <a:cs typeface="Roboto"/>
                  <a:sym typeface="Roboto"/>
                </a:rPr>
                <a:t>1811</a:t>
              </a:r>
              <a:endParaRPr sz="800" b="1">
                <a:solidFill>
                  <a:srgbClr val="701C7F"/>
                </a:solidFill>
                <a:latin typeface="Roboto"/>
                <a:ea typeface="Roboto"/>
                <a:cs typeface="Roboto"/>
                <a:sym typeface="Roboto"/>
              </a:endParaRPr>
            </a:p>
          </p:txBody>
        </p:sp>
        <p:sp>
          <p:nvSpPr>
            <p:cNvPr id="694" name="Google Shape;694;p38"/>
            <p:cNvSpPr/>
            <p:nvPr/>
          </p:nvSpPr>
          <p:spPr>
            <a:xfrm rot="10800000">
              <a:off x="1884115" y="1920663"/>
              <a:ext cx="90000" cy="67500"/>
            </a:xfrm>
            <a:prstGeom prst="triangle">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38"/>
            <p:cNvSpPr txBox="1"/>
            <p:nvPr/>
          </p:nvSpPr>
          <p:spPr>
            <a:xfrm>
              <a:off x="1117040" y="1258770"/>
              <a:ext cx="1624200" cy="62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a:solidFill>
                    <a:srgbClr val="FFFFFF"/>
                  </a:solidFill>
                </a:rPr>
                <a:t>Se dan instrucciones para realizar un catastro. </a:t>
              </a:r>
              <a:endParaRPr sz="800">
                <a:solidFill>
                  <a:srgbClr val="FFFFFF"/>
                </a:solidFill>
              </a:endParaRPr>
            </a:p>
          </p:txBody>
        </p:sp>
        <p:sp>
          <p:nvSpPr>
            <p:cNvPr id="696" name="Google Shape;696;p38"/>
            <p:cNvSpPr/>
            <p:nvPr/>
          </p:nvSpPr>
          <p:spPr>
            <a:xfrm rot="-1789476">
              <a:off x="1846080" y="2278597"/>
              <a:ext cx="160451" cy="160451"/>
            </a:xfrm>
            <a:prstGeom prst="ellipse">
              <a:avLst/>
            </a:prstGeom>
            <a:solidFill>
              <a:srgbClr val="FFFFFF"/>
            </a:solidFill>
            <a:ln w="38100" cap="flat" cmpd="sng">
              <a:solidFill>
                <a:srgbClr val="701C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97" name="Google Shape;697;p38"/>
          <p:cNvGrpSpPr/>
          <p:nvPr/>
        </p:nvGrpSpPr>
        <p:grpSpPr>
          <a:xfrm>
            <a:off x="3185940" y="1295457"/>
            <a:ext cx="1723610" cy="1246754"/>
            <a:chOff x="3123140" y="1221570"/>
            <a:chExt cx="1723610" cy="1246754"/>
          </a:xfrm>
        </p:grpSpPr>
        <p:sp>
          <p:nvSpPr>
            <p:cNvPr id="698" name="Google Shape;698;p38"/>
            <p:cNvSpPr/>
            <p:nvPr/>
          </p:nvSpPr>
          <p:spPr>
            <a:xfrm rot="-1789476">
              <a:off x="3899258" y="2278597"/>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38"/>
            <p:cNvSpPr txBox="1"/>
            <p:nvPr/>
          </p:nvSpPr>
          <p:spPr>
            <a:xfrm>
              <a:off x="3635571" y="1986924"/>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5E5E5E"/>
                  </a:solidFill>
                  <a:latin typeface="Roboto"/>
                  <a:ea typeface="Roboto"/>
                  <a:cs typeface="Roboto"/>
                  <a:sym typeface="Roboto"/>
                </a:rPr>
                <a:t>1829</a:t>
              </a:r>
              <a:endParaRPr sz="800" b="1">
                <a:solidFill>
                  <a:srgbClr val="5E5E5E"/>
                </a:solidFill>
                <a:latin typeface="Roboto"/>
                <a:ea typeface="Roboto"/>
                <a:cs typeface="Roboto"/>
                <a:sym typeface="Roboto"/>
              </a:endParaRPr>
            </a:p>
          </p:txBody>
        </p:sp>
        <p:sp>
          <p:nvSpPr>
            <p:cNvPr id="700" name="Google Shape;700;p38"/>
            <p:cNvSpPr/>
            <p:nvPr/>
          </p:nvSpPr>
          <p:spPr>
            <a:xfrm>
              <a:off x="3123140" y="1221570"/>
              <a:ext cx="1712700" cy="703500"/>
            </a:xfrm>
            <a:prstGeom prst="roundRect">
              <a:avLst>
                <a:gd name="adj" fmla="val 4485"/>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701" name="Google Shape;701;p38"/>
            <p:cNvSpPr/>
            <p:nvPr/>
          </p:nvSpPr>
          <p:spPr>
            <a:xfrm rot="10800000">
              <a:off x="3934465" y="1920663"/>
              <a:ext cx="90000" cy="675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38"/>
            <p:cNvSpPr txBox="1"/>
            <p:nvPr/>
          </p:nvSpPr>
          <p:spPr>
            <a:xfrm>
              <a:off x="3134050" y="1415788"/>
              <a:ext cx="1712700" cy="507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s-419" sz="800">
                  <a:solidFill>
                    <a:srgbClr val="5E5E5E"/>
                  </a:solidFill>
                  <a:latin typeface="Roboto"/>
                  <a:ea typeface="Roboto"/>
                  <a:cs typeface="Roboto"/>
                  <a:sym typeface="Roboto"/>
                </a:rPr>
                <a:t>Funcionamiento de la locomotora a vapor. </a:t>
              </a:r>
              <a:endParaRPr sz="800">
                <a:solidFill>
                  <a:srgbClr val="5E5E5E"/>
                </a:solidFill>
                <a:latin typeface="Roboto"/>
                <a:ea typeface="Roboto"/>
                <a:cs typeface="Roboto"/>
                <a:sym typeface="Roboto"/>
              </a:endParaRPr>
            </a:p>
            <a:p>
              <a:pPr marL="0" lvl="0" indent="0" algn="l" rtl="0">
                <a:lnSpc>
                  <a:spcPct val="115000"/>
                </a:lnSpc>
                <a:spcBef>
                  <a:spcPts val="1600"/>
                </a:spcBef>
                <a:spcAft>
                  <a:spcPts val="1600"/>
                </a:spcAft>
                <a:buNone/>
              </a:pPr>
              <a:endParaRPr sz="800">
                <a:solidFill>
                  <a:srgbClr val="5E5E5E"/>
                </a:solidFill>
                <a:latin typeface="Roboto"/>
                <a:ea typeface="Roboto"/>
                <a:cs typeface="Roboto"/>
                <a:sym typeface="Roboto"/>
              </a:endParaRPr>
            </a:p>
          </p:txBody>
        </p:sp>
      </p:grpSp>
      <p:grpSp>
        <p:nvGrpSpPr>
          <p:cNvPr id="703" name="Google Shape;703;p38"/>
          <p:cNvGrpSpPr/>
          <p:nvPr/>
        </p:nvGrpSpPr>
        <p:grpSpPr>
          <a:xfrm>
            <a:off x="5253495" y="1295457"/>
            <a:ext cx="1712700" cy="1246754"/>
            <a:chOff x="5201245" y="1221570"/>
            <a:chExt cx="1712700" cy="1246754"/>
          </a:xfrm>
        </p:grpSpPr>
        <p:sp>
          <p:nvSpPr>
            <p:cNvPr id="704" name="Google Shape;704;p38"/>
            <p:cNvSpPr/>
            <p:nvPr/>
          </p:nvSpPr>
          <p:spPr>
            <a:xfrm rot="-1789476">
              <a:off x="5977648" y="2278597"/>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38"/>
            <p:cNvSpPr txBox="1"/>
            <p:nvPr/>
          </p:nvSpPr>
          <p:spPr>
            <a:xfrm>
              <a:off x="5721781" y="1986924"/>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5E5E5E"/>
                  </a:solidFill>
                  <a:latin typeface="Roboto"/>
                  <a:ea typeface="Roboto"/>
                  <a:cs typeface="Roboto"/>
                  <a:sym typeface="Roboto"/>
                </a:rPr>
                <a:t>1835</a:t>
              </a:r>
              <a:endParaRPr sz="800" b="1">
                <a:solidFill>
                  <a:srgbClr val="5E5E5E"/>
                </a:solidFill>
                <a:latin typeface="Roboto"/>
                <a:ea typeface="Roboto"/>
                <a:cs typeface="Roboto"/>
                <a:sym typeface="Roboto"/>
              </a:endParaRPr>
            </a:p>
          </p:txBody>
        </p:sp>
        <p:sp>
          <p:nvSpPr>
            <p:cNvPr id="706" name="Google Shape;706;p38"/>
            <p:cNvSpPr/>
            <p:nvPr/>
          </p:nvSpPr>
          <p:spPr>
            <a:xfrm>
              <a:off x="5201245" y="1221570"/>
              <a:ext cx="1712700" cy="703500"/>
            </a:xfrm>
            <a:prstGeom prst="roundRect">
              <a:avLst>
                <a:gd name="adj" fmla="val 4485"/>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707" name="Google Shape;707;p38"/>
            <p:cNvSpPr/>
            <p:nvPr/>
          </p:nvSpPr>
          <p:spPr>
            <a:xfrm rot="10800000">
              <a:off x="6012570" y="1920663"/>
              <a:ext cx="90000" cy="675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38"/>
            <p:cNvSpPr txBox="1"/>
            <p:nvPr/>
          </p:nvSpPr>
          <p:spPr>
            <a:xfrm>
              <a:off x="5245495" y="1258770"/>
              <a:ext cx="1624200" cy="62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a:solidFill>
                    <a:srgbClr val="5E5E5E"/>
                  </a:solidFill>
                  <a:latin typeface="Roboto"/>
                  <a:ea typeface="Roboto"/>
                  <a:cs typeface="Roboto"/>
                  <a:sym typeface="Roboto"/>
                </a:rPr>
                <a:t>Máquinas que verifican el buen estado de los trenes.</a:t>
              </a:r>
              <a:endParaRPr sz="800">
                <a:solidFill>
                  <a:srgbClr val="5E5E5E"/>
                </a:solidFill>
              </a:endParaRPr>
            </a:p>
          </p:txBody>
        </p:sp>
      </p:grpSp>
      <p:grpSp>
        <p:nvGrpSpPr>
          <p:cNvPr id="709" name="Google Shape;709;p38"/>
          <p:cNvGrpSpPr/>
          <p:nvPr/>
        </p:nvGrpSpPr>
        <p:grpSpPr>
          <a:xfrm>
            <a:off x="6278350" y="2617313"/>
            <a:ext cx="1712700" cy="1621613"/>
            <a:chOff x="6282827" y="2543425"/>
            <a:chExt cx="1712700" cy="1621613"/>
          </a:xfrm>
        </p:grpSpPr>
        <p:sp>
          <p:nvSpPr>
            <p:cNvPr id="710" name="Google Shape;710;p38"/>
            <p:cNvSpPr/>
            <p:nvPr/>
          </p:nvSpPr>
          <p:spPr>
            <a:xfrm rot="-1789476">
              <a:off x="7058947" y="2572699"/>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38"/>
            <p:cNvSpPr txBox="1"/>
            <p:nvPr/>
          </p:nvSpPr>
          <p:spPr>
            <a:xfrm>
              <a:off x="6782819" y="2737212"/>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5E5E5E"/>
                  </a:solidFill>
                  <a:latin typeface="Roboto"/>
                  <a:ea typeface="Roboto"/>
                  <a:cs typeface="Roboto"/>
                  <a:sym typeface="Roboto"/>
                </a:rPr>
                <a:t>1840</a:t>
              </a:r>
              <a:endParaRPr sz="800" b="1">
                <a:solidFill>
                  <a:srgbClr val="5E5E5E"/>
                </a:solidFill>
                <a:latin typeface="Roboto"/>
                <a:ea typeface="Roboto"/>
                <a:cs typeface="Roboto"/>
                <a:sym typeface="Roboto"/>
              </a:endParaRPr>
            </a:p>
          </p:txBody>
        </p:sp>
        <p:sp>
          <p:nvSpPr>
            <p:cNvPr id="712" name="Google Shape;712;p38"/>
            <p:cNvSpPr/>
            <p:nvPr/>
          </p:nvSpPr>
          <p:spPr>
            <a:xfrm>
              <a:off x="7094180" y="3005991"/>
              <a:ext cx="90000" cy="675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38"/>
            <p:cNvSpPr/>
            <p:nvPr/>
          </p:nvSpPr>
          <p:spPr>
            <a:xfrm>
              <a:off x="6282827" y="3070638"/>
              <a:ext cx="1712700" cy="1094400"/>
            </a:xfrm>
            <a:prstGeom prst="roundRect">
              <a:avLst>
                <a:gd name="adj" fmla="val 4485"/>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ctr" rtl="0">
                <a:lnSpc>
                  <a:spcPct val="115000"/>
                </a:lnSpc>
                <a:spcBef>
                  <a:spcPts val="0"/>
                </a:spcBef>
                <a:spcAft>
                  <a:spcPts val="0"/>
                </a:spcAft>
                <a:buClr>
                  <a:srgbClr val="000000"/>
                </a:buClr>
                <a:buSzPts val="1100"/>
                <a:buFont typeface="Arial"/>
                <a:buNone/>
              </a:pPr>
              <a:r>
                <a:rPr lang="es-419" sz="800">
                  <a:solidFill>
                    <a:srgbClr val="5E5E5E"/>
                  </a:solidFill>
                  <a:latin typeface="Roboto"/>
                  <a:ea typeface="Roboto"/>
                  <a:cs typeface="Roboto"/>
                  <a:sym typeface="Roboto"/>
                </a:rPr>
                <a:t>Se impone el sistema métrico como obligatorio</a:t>
              </a:r>
              <a:endParaRPr/>
            </a:p>
            <a:p>
              <a:pPr marL="0" lvl="0" indent="0" algn="l" rtl="0">
                <a:spcBef>
                  <a:spcPts val="160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F5D0D0"/>
            </a:gs>
            <a:gs pos="100000">
              <a:srgbClr val="D96868"/>
            </a:gs>
          </a:gsLst>
          <a:lin ang="5400012" scaled="0"/>
        </a:gradFill>
        <a:effectLst/>
      </p:bgPr>
    </p:bg>
    <p:spTree>
      <p:nvGrpSpPr>
        <p:cNvPr id="1" name="Shape 717"/>
        <p:cNvGrpSpPr/>
        <p:nvPr/>
      </p:nvGrpSpPr>
      <p:grpSpPr>
        <a:xfrm>
          <a:off x="0" y="0"/>
          <a:ext cx="0" cy="0"/>
          <a:chOff x="0" y="0"/>
          <a:chExt cx="0" cy="0"/>
        </a:xfrm>
      </p:grpSpPr>
      <p:sp>
        <p:nvSpPr>
          <p:cNvPr id="718" name="Google Shape;718;p39"/>
          <p:cNvSpPr/>
          <p:nvPr/>
        </p:nvSpPr>
        <p:spPr>
          <a:xfrm rot="-984884">
            <a:off x="7096892"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39"/>
          <p:cNvSpPr/>
          <p:nvPr/>
        </p:nvSpPr>
        <p:spPr>
          <a:xfrm rot="984884" flipH="1">
            <a:off x="6063278"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39"/>
          <p:cNvSpPr/>
          <p:nvPr/>
        </p:nvSpPr>
        <p:spPr>
          <a:xfrm rot="-984884">
            <a:off x="5036629"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39"/>
          <p:cNvSpPr/>
          <p:nvPr/>
        </p:nvSpPr>
        <p:spPr>
          <a:xfrm rot="984884" flipH="1">
            <a:off x="4005984"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39"/>
          <p:cNvSpPr/>
          <p:nvPr/>
        </p:nvSpPr>
        <p:spPr>
          <a:xfrm rot="-984884">
            <a:off x="2983463" y="2556505"/>
            <a:ext cx="1116820" cy="57901"/>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39"/>
          <p:cNvSpPr/>
          <p:nvPr/>
        </p:nvSpPr>
        <p:spPr>
          <a:xfrm rot="984884" flipH="1">
            <a:off x="1952807" y="2556505"/>
            <a:ext cx="1116820" cy="57901"/>
          </a:xfrm>
          <a:prstGeom prst="roundRect">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39"/>
          <p:cNvSpPr/>
          <p:nvPr/>
        </p:nvSpPr>
        <p:spPr>
          <a:xfrm rot="-984884">
            <a:off x="930286" y="2556505"/>
            <a:ext cx="1116820" cy="57901"/>
          </a:xfrm>
          <a:prstGeom prst="roundRect">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25" name="Google Shape;725;p39"/>
          <p:cNvGrpSpPr/>
          <p:nvPr/>
        </p:nvGrpSpPr>
        <p:grpSpPr>
          <a:xfrm>
            <a:off x="2177540" y="2617313"/>
            <a:ext cx="1712700" cy="1230715"/>
            <a:chOff x="2114740" y="2543425"/>
            <a:chExt cx="1712700" cy="1230715"/>
          </a:xfrm>
        </p:grpSpPr>
        <p:sp>
          <p:nvSpPr>
            <p:cNvPr id="726" name="Google Shape;726;p39"/>
            <p:cNvSpPr txBox="1"/>
            <p:nvPr/>
          </p:nvSpPr>
          <p:spPr>
            <a:xfrm>
              <a:off x="2622642" y="2737212"/>
              <a:ext cx="696900" cy="276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s-419" sz="800" b="1">
                  <a:solidFill>
                    <a:srgbClr val="701C7F"/>
                  </a:solidFill>
                  <a:latin typeface="Roboto"/>
                  <a:ea typeface="Roboto"/>
                  <a:cs typeface="Roboto"/>
                  <a:sym typeface="Roboto"/>
                </a:rPr>
                <a:t>1853	</a:t>
              </a:r>
              <a:endParaRPr sz="800" b="1">
                <a:solidFill>
                  <a:srgbClr val="701C7F"/>
                </a:solidFill>
                <a:latin typeface="Roboto"/>
                <a:ea typeface="Roboto"/>
                <a:cs typeface="Roboto"/>
                <a:sym typeface="Roboto"/>
              </a:endParaRPr>
            </a:p>
          </p:txBody>
        </p:sp>
        <p:sp>
          <p:nvSpPr>
            <p:cNvPr id="727" name="Google Shape;727;p39"/>
            <p:cNvSpPr/>
            <p:nvPr/>
          </p:nvSpPr>
          <p:spPr>
            <a:xfrm rot="-1789476">
              <a:off x="2888080" y="2572699"/>
              <a:ext cx="160451" cy="160451"/>
            </a:xfrm>
            <a:prstGeom prst="ellipse">
              <a:avLst/>
            </a:prstGeom>
            <a:solidFill>
              <a:srgbClr val="FFFFFF"/>
            </a:solidFill>
            <a:ln w="38100" cap="flat" cmpd="sng">
              <a:solidFill>
                <a:srgbClr val="701C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39"/>
            <p:cNvSpPr/>
            <p:nvPr/>
          </p:nvSpPr>
          <p:spPr>
            <a:xfrm>
              <a:off x="2114740" y="3070640"/>
              <a:ext cx="1712700" cy="703500"/>
            </a:xfrm>
            <a:prstGeom prst="roundRect">
              <a:avLst>
                <a:gd name="adj" fmla="val 4485"/>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729" name="Google Shape;729;p39"/>
            <p:cNvSpPr txBox="1"/>
            <p:nvPr/>
          </p:nvSpPr>
          <p:spPr>
            <a:xfrm>
              <a:off x="2158990" y="3107840"/>
              <a:ext cx="1624200" cy="62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a:solidFill>
                    <a:srgbClr val="FFFFFF"/>
                  </a:solidFill>
                  <a:latin typeface="Roboto"/>
                  <a:ea typeface="Roboto"/>
                  <a:cs typeface="Roboto"/>
                  <a:sym typeface="Roboto"/>
                </a:rPr>
                <a:t>Primer congreso internacional de estadística. </a:t>
              </a:r>
              <a:endParaRPr sz="800">
                <a:solidFill>
                  <a:srgbClr val="FFFFFF"/>
                </a:solidFill>
              </a:endParaRPr>
            </a:p>
          </p:txBody>
        </p:sp>
        <p:sp>
          <p:nvSpPr>
            <p:cNvPr id="730" name="Google Shape;730;p39"/>
            <p:cNvSpPr/>
            <p:nvPr/>
          </p:nvSpPr>
          <p:spPr>
            <a:xfrm>
              <a:off x="2926090" y="3005991"/>
              <a:ext cx="90000" cy="67500"/>
            </a:xfrm>
            <a:prstGeom prst="triangle">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1" name="Google Shape;731;p39"/>
          <p:cNvGrpSpPr/>
          <p:nvPr/>
        </p:nvGrpSpPr>
        <p:grpSpPr>
          <a:xfrm>
            <a:off x="4227940" y="2617313"/>
            <a:ext cx="1712700" cy="1230715"/>
            <a:chOff x="4165140" y="2543425"/>
            <a:chExt cx="1712700" cy="1230715"/>
          </a:xfrm>
        </p:grpSpPr>
        <p:sp>
          <p:nvSpPr>
            <p:cNvPr id="732" name="Google Shape;732;p39"/>
            <p:cNvSpPr/>
            <p:nvPr/>
          </p:nvSpPr>
          <p:spPr>
            <a:xfrm rot="-1789476">
              <a:off x="4941257" y="2572699"/>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39"/>
            <p:cNvSpPr txBox="1"/>
            <p:nvPr/>
          </p:nvSpPr>
          <p:spPr>
            <a:xfrm>
              <a:off x="4665129" y="2737212"/>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5E5E5E"/>
                  </a:solidFill>
                  <a:latin typeface="Roboto"/>
                  <a:ea typeface="Roboto"/>
                  <a:cs typeface="Roboto"/>
                  <a:sym typeface="Roboto"/>
                </a:rPr>
                <a:t>1881</a:t>
              </a:r>
              <a:endParaRPr sz="800" b="1">
                <a:solidFill>
                  <a:srgbClr val="5E5E5E"/>
                </a:solidFill>
                <a:latin typeface="Roboto"/>
                <a:ea typeface="Roboto"/>
                <a:cs typeface="Roboto"/>
                <a:sym typeface="Roboto"/>
              </a:endParaRPr>
            </a:p>
          </p:txBody>
        </p:sp>
        <p:sp>
          <p:nvSpPr>
            <p:cNvPr id="734" name="Google Shape;734;p39"/>
            <p:cNvSpPr/>
            <p:nvPr/>
          </p:nvSpPr>
          <p:spPr>
            <a:xfrm>
              <a:off x="4165140" y="3070640"/>
              <a:ext cx="1712700" cy="703500"/>
            </a:xfrm>
            <a:prstGeom prst="roundRect">
              <a:avLst>
                <a:gd name="adj" fmla="val 4485"/>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735" name="Google Shape;735;p39"/>
            <p:cNvSpPr txBox="1"/>
            <p:nvPr/>
          </p:nvSpPr>
          <p:spPr>
            <a:xfrm>
              <a:off x="4209390" y="3107840"/>
              <a:ext cx="1624200" cy="62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a:solidFill>
                    <a:srgbClr val="5E5E5E"/>
                  </a:solidFill>
                  <a:latin typeface="Roboto"/>
                  <a:ea typeface="Roboto"/>
                  <a:cs typeface="Roboto"/>
                  <a:sym typeface="Roboto"/>
                </a:rPr>
                <a:t>Exposición internacional de la electricidad </a:t>
              </a:r>
              <a:endParaRPr sz="800">
                <a:solidFill>
                  <a:srgbClr val="5E5E5E"/>
                </a:solidFill>
              </a:endParaRPr>
            </a:p>
          </p:txBody>
        </p:sp>
        <p:sp>
          <p:nvSpPr>
            <p:cNvPr id="736" name="Google Shape;736;p39"/>
            <p:cNvSpPr/>
            <p:nvPr/>
          </p:nvSpPr>
          <p:spPr>
            <a:xfrm>
              <a:off x="4976490" y="3005991"/>
              <a:ext cx="90000" cy="675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7" name="Google Shape;737;p39"/>
          <p:cNvGrpSpPr/>
          <p:nvPr/>
        </p:nvGrpSpPr>
        <p:grpSpPr>
          <a:xfrm>
            <a:off x="1140195" y="1295457"/>
            <a:ext cx="1712700" cy="1246754"/>
            <a:chOff x="1072790" y="1221570"/>
            <a:chExt cx="1712700" cy="1246754"/>
          </a:xfrm>
        </p:grpSpPr>
        <p:sp>
          <p:nvSpPr>
            <p:cNvPr id="738" name="Google Shape;738;p39"/>
            <p:cNvSpPr/>
            <p:nvPr/>
          </p:nvSpPr>
          <p:spPr>
            <a:xfrm>
              <a:off x="1072790" y="1221570"/>
              <a:ext cx="1712700" cy="703500"/>
            </a:xfrm>
            <a:prstGeom prst="roundRect">
              <a:avLst>
                <a:gd name="adj" fmla="val 4485"/>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739" name="Google Shape;739;p39"/>
            <p:cNvSpPr txBox="1"/>
            <p:nvPr/>
          </p:nvSpPr>
          <p:spPr>
            <a:xfrm>
              <a:off x="1579860" y="1986924"/>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701C7F"/>
                  </a:solidFill>
                  <a:latin typeface="Roboto"/>
                  <a:ea typeface="Roboto"/>
                  <a:cs typeface="Roboto"/>
                  <a:sym typeface="Roboto"/>
                </a:rPr>
                <a:t>1844</a:t>
              </a:r>
              <a:endParaRPr sz="800" b="1">
                <a:solidFill>
                  <a:srgbClr val="701C7F"/>
                </a:solidFill>
                <a:latin typeface="Roboto"/>
                <a:ea typeface="Roboto"/>
                <a:cs typeface="Roboto"/>
                <a:sym typeface="Roboto"/>
              </a:endParaRPr>
            </a:p>
          </p:txBody>
        </p:sp>
        <p:sp>
          <p:nvSpPr>
            <p:cNvPr id="740" name="Google Shape;740;p39"/>
            <p:cNvSpPr/>
            <p:nvPr/>
          </p:nvSpPr>
          <p:spPr>
            <a:xfrm rot="10800000">
              <a:off x="1884115" y="1920663"/>
              <a:ext cx="90000" cy="67500"/>
            </a:xfrm>
            <a:prstGeom prst="triangle">
              <a:avLst>
                <a:gd name="adj" fmla="val 50000"/>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39"/>
            <p:cNvSpPr txBox="1"/>
            <p:nvPr/>
          </p:nvSpPr>
          <p:spPr>
            <a:xfrm>
              <a:off x="1117040" y="1258770"/>
              <a:ext cx="1624200" cy="62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a:solidFill>
                    <a:srgbClr val="FFFFFF"/>
                  </a:solidFill>
                  <a:latin typeface="Roboto"/>
                  <a:ea typeface="Roboto"/>
                  <a:cs typeface="Roboto"/>
                  <a:sym typeface="Roboto"/>
                </a:rPr>
                <a:t>Aplicación Block System </a:t>
              </a:r>
              <a:endParaRPr sz="800">
                <a:solidFill>
                  <a:srgbClr val="FFFFFF"/>
                </a:solidFill>
              </a:endParaRPr>
            </a:p>
          </p:txBody>
        </p:sp>
        <p:sp>
          <p:nvSpPr>
            <p:cNvPr id="742" name="Google Shape;742;p39"/>
            <p:cNvSpPr/>
            <p:nvPr/>
          </p:nvSpPr>
          <p:spPr>
            <a:xfrm rot="-1789476">
              <a:off x="1846080" y="2278597"/>
              <a:ext cx="160451" cy="160451"/>
            </a:xfrm>
            <a:prstGeom prst="ellipse">
              <a:avLst/>
            </a:prstGeom>
            <a:solidFill>
              <a:srgbClr val="FFFFFF"/>
            </a:solidFill>
            <a:ln w="38100" cap="flat" cmpd="sng">
              <a:solidFill>
                <a:srgbClr val="701C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3" name="Google Shape;743;p39"/>
          <p:cNvGrpSpPr/>
          <p:nvPr/>
        </p:nvGrpSpPr>
        <p:grpSpPr>
          <a:xfrm>
            <a:off x="3185940" y="1295457"/>
            <a:ext cx="1712700" cy="1246754"/>
            <a:chOff x="3123140" y="1221570"/>
            <a:chExt cx="1712700" cy="1246754"/>
          </a:xfrm>
        </p:grpSpPr>
        <p:sp>
          <p:nvSpPr>
            <p:cNvPr id="744" name="Google Shape;744;p39"/>
            <p:cNvSpPr/>
            <p:nvPr/>
          </p:nvSpPr>
          <p:spPr>
            <a:xfrm rot="-1789476">
              <a:off x="3899258" y="2278597"/>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39"/>
            <p:cNvSpPr txBox="1"/>
            <p:nvPr/>
          </p:nvSpPr>
          <p:spPr>
            <a:xfrm>
              <a:off x="3635571" y="1986924"/>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5E5E5E"/>
                  </a:solidFill>
                  <a:latin typeface="Roboto"/>
                  <a:ea typeface="Roboto"/>
                  <a:cs typeface="Roboto"/>
                  <a:sym typeface="Roboto"/>
                </a:rPr>
                <a:t>1880</a:t>
              </a:r>
              <a:endParaRPr sz="800" b="1">
                <a:solidFill>
                  <a:srgbClr val="5E5E5E"/>
                </a:solidFill>
                <a:latin typeface="Roboto"/>
                <a:ea typeface="Roboto"/>
                <a:cs typeface="Roboto"/>
                <a:sym typeface="Roboto"/>
              </a:endParaRPr>
            </a:p>
          </p:txBody>
        </p:sp>
        <p:sp>
          <p:nvSpPr>
            <p:cNvPr id="746" name="Google Shape;746;p39"/>
            <p:cNvSpPr/>
            <p:nvPr/>
          </p:nvSpPr>
          <p:spPr>
            <a:xfrm>
              <a:off x="3123140" y="1221570"/>
              <a:ext cx="1712700" cy="703500"/>
            </a:xfrm>
            <a:prstGeom prst="roundRect">
              <a:avLst>
                <a:gd name="adj" fmla="val 4485"/>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747" name="Google Shape;747;p39"/>
            <p:cNvSpPr/>
            <p:nvPr/>
          </p:nvSpPr>
          <p:spPr>
            <a:xfrm rot="10800000">
              <a:off x="3934465" y="1920663"/>
              <a:ext cx="90000" cy="675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39"/>
            <p:cNvSpPr txBox="1"/>
            <p:nvPr/>
          </p:nvSpPr>
          <p:spPr>
            <a:xfrm>
              <a:off x="3167390" y="1258770"/>
              <a:ext cx="1624200" cy="62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a:solidFill>
                    <a:srgbClr val="5E5E5E"/>
                  </a:solidFill>
                  <a:latin typeface="Roboto"/>
                  <a:ea typeface="Roboto"/>
                  <a:cs typeface="Roboto"/>
                  <a:sym typeface="Roboto"/>
                </a:rPr>
                <a:t>Sistema de  tarjetas perforadas</a:t>
              </a:r>
              <a:endParaRPr sz="800">
                <a:solidFill>
                  <a:srgbClr val="5E5E5E"/>
                </a:solidFill>
              </a:endParaRPr>
            </a:p>
          </p:txBody>
        </p:sp>
      </p:grpSp>
      <p:grpSp>
        <p:nvGrpSpPr>
          <p:cNvPr id="749" name="Google Shape;749;p39"/>
          <p:cNvGrpSpPr/>
          <p:nvPr/>
        </p:nvGrpSpPr>
        <p:grpSpPr>
          <a:xfrm>
            <a:off x="5253495" y="1295449"/>
            <a:ext cx="1712700" cy="1246761"/>
            <a:chOff x="5201245" y="1221562"/>
            <a:chExt cx="1712700" cy="1246761"/>
          </a:xfrm>
        </p:grpSpPr>
        <p:sp>
          <p:nvSpPr>
            <p:cNvPr id="750" name="Google Shape;750;p39"/>
            <p:cNvSpPr/>
            <p:nvPr/>
          </p:nvSpPr>
          <p:spPr>
            <a:xfrm rot="-1789476">
              <a:off x="5977648" y="2278597"/>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39"/>
            <p:cNvSpPr txBox="1"/>
            <p:nvPr/>
          </p:nvSpPr>
          <p:spPr>
            <a:xfrm>
              <a:off x="5721781" y="1986924"/>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5E5E5E"/>
                  </a:solidFill>
                  <a:latin typeface="Roboto"/>
                  <a:ea typeface="Roboto"/>
                  <a:cs typeface="Roboto"/>
                  <a:sym typeface="Roboto"/>
                </a:rPr>
                <a:t>1884</a:t>
              </a:r>
              <a:endParaRPr sz="800" b="1">
                <a:solidFill>
                  <a:srgbClr val="5E5E5E"/>
                </a:solidFill>
                <a:latin typeface="Roboto"/>
                <a:ea typeface="Roboto"/>
                <a:cs typeface="Roboto"/>
                <a:sym typeface="Roboto"/>
              </a:endParaRPr>
            </a:p>
          </p:txBody>
        </p:sp>
        <p:sp>
          <p:nvSpPr>
            <p:cNvPr id="752" name="Google Shape;752;p39"/>
            <p:cNvSpPr/>
            <p:nvPr/>
          </p:nvSpPr>
          <p:spPr>
            <a:xfrm>
              <a:off x="5201245" y="1221570"/>
              <a:ext cx="1712700" cy="703500"/>
            </a:xfrm>
            <a:prstGeom prst="roundRect">
              <a:avLst>
                <a:gd name="adj" fmla="val 4485"/>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753" name="Google Shape;753;p39"/>
            <p:cNvSpPr/>
            <p:nvPr/>
          </p:nvSpPr>
          <p:spPr>
            <a:xfrm rot="10800000">
              <a:off x="6012570" y="1920663"/>
              <a:ext cx="90000" cy="675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39"/>
            <p:cNvSpPr txBox="1"/>
            <p:nvPr/>
          </p:nvSpPr>
          <p:spPr>
            <a:xfrm>
              <a:off x="5245500" y="1221562"/>
              <a:ext cx="1668300" cy="6618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a:solidFill>
                    <a:srgbClr val="5E5E5E"/>
                  </a:solidFill>
                  <a:latin typeface="Roboto"/>
                  <a:ea typeface="Roboto"/>
                  <a:cs typeface="Roboto"/>
                  <a:sym typeface="Roboto"/>
                </a:rPr>
                <a:t>Se toma al horario de Greenwich como hora de referencia para fijar el tiempo universal. </a:t>
              </a:r>
              <a:endParaRPr sz="800">
                <a:solidFill>
                  <a:srgbClr val="5E5E5E"/>
                </a:solidFill>
              </a:endParaRPr>
            </a:p>
          </p:txBody>
        </p:sp>
      </p:grpSp>
      <p:grpSp>
        <p:nvGrpSpPr>
          <p:cNvPr id="755" name="Google Shape;755;p39"/>
          <p:cNvGrpSpPr/>
          <p:nvPr/>
        </p:nvGrpSpPr>
        <p:grpSpPr>
          <a:xfrm>
            <a:off x="6278353" y="2617313"/>
            <a:ext cx="1712700" cy="1230715"/>
            <a:chOff x="6282830" y="2543425"/>
            <a:chExt cx="1712700" cy="1230715"/>
          </a:xfrm>
        </p:grpSpPr>
        <p:sp>
          <p:nvSpPr>
            <p:cNvPr id="756" name="Google Shape;756;p39"/>
            <p:cNvSpPr/>
            <p:nvPr/>
          </p:nvSpPr>
          <p:spPr>
            <a:xfrm rot="-1789476">
              <a:off x="7058947" y="2572699"/>
              <a:ext cx="160451" cy="160451"/>
            </a:xfrm>
            <a:prstGeom prst="ellipse">
              <a:avLst/>
            </a:prstGeom>
            <a:solidFill>
              <a:srgbClr val="FFFFFF"/>
            </a:solid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39"/>
            <p:cNvSpPr txBox="1"/>
            <p:nvPr/>
          </p:nvSpPr>
          <p:spPr>
            <a:xfrm>
              <a:off x="6782819" y="2737212"/>
              <a:ext cx="696900" cy="2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b="1">
                  <a:solidFill>
                    <a:srgbClr val="5E5E5E"/>
                  </a:solidFill>
                  <a:latin typeface="Roboto"/>
                  <a:ea typeface="Roboto"/>
                  <a:cs typeface="Roboto"/>
                  <a:sym typeface="Roboto"/>
                </a:rPr>
                <a:t>1885</a:t>
              </a:r>
              <a:endParaRPr sz="800" b="1">
                <a:solidFill>
                  <a:srgbClr val="5E5E5E"/>
                </a:solidFill>
                <a:latin typeface="Roboto"/>
                <a:ea typeface="Roboto"/>
                <a:cs typeface="Roboto"/>
                <a:sym typeface="Roboto"/>
              </a:endParaRPr>
            </a:p>
          </p:txBody>
        </p:sp>
        <p:sp>
          <p:nvSpPr>
            <p:cNvPr id="758" name="Google Shape;758;p39"/>
            <p:cNvSpPr/>
            <p:nvPr/>
          </p:nvSpPr>
          <p:spPr>
            <a:xfrm>
              <a:off x="6282830" y="3070640"/>
              <a:ext cx="1712700" cy="703500"/>
            </a:xfrm>
            <a:prstGeom prst="roundRect">
              <a:avLst>
                <a:gd name="adj" fmla="val 4485"/>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759" name="Google Shape;759;p39"/>
            <p:cNvSpPr txBox="1"/>
            <p:nvPr/>
          </p:nvSpPr>
          <p:spPr>
            <a:xfrm>
              <a:off x="6327080" y="3107840"/>
              <a:ext cx="1624200" cy="62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s-419" sz="800">
                  <a:solidFill>
                    <a:srgbClr val="5E5E5E"/>
                  </a:solidFill>
                  <a:latin typeface="Roboto"/>
                  <a:ea typeface="Roboto"/>
                  <a:cs typeface="Roboto"/>
                  <a:sym typeface="Roboto"/>
                </a:rPr>
                <a:t>Se crea el Instituto Internacional de Estadística.</a:t>
              </a:r>
              <a:endParaRPr sz="800">
                <a:solidFill>
                  <a:srgbClr val="5E5E5E"/>
                </a:solidFill>
              </a:endParaRPr>
            </a:p>
          </p:txBody>
        </p:sp>
        <p:sp>
          <p:nvSpPr>
            <p:cNvPr id="760" name="Google Shape;760;p39"/>
            <p:cNvSpPr/>
            <p:nvPr/>
          </p:nvSpPr>
          <p:spPr>
            <a:xfrm>
              <a:off x="7094180" y="3005991"/>
              <a:ext cx="90000" cy="67500"/>
            </a:xfrm>
            <a:prstGeom prst="triangle">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088CE5-4082-49C7-B292-3AFF2F6D6453}"/>
              </a:ext>
            </a:extLst>
          </p:cNvPr>
          <p:cNvSpPr>
            <a:spLocks noGrp="1"/>
          </p:cNvSpPr>
          <p:nvPr>
            <p:ph type="title"/>
          </p:nvPr>
        </p:nvSpPr>
        <p:spPr/>
        <p:txBody>
          <a:bodyPr/>
          <a:lstStyle/>
          <a:p>
            <a:r>
              <a:rPr lang="es-ES" dirty="0"/>
              <a:t>Bibliografía </a:t>
            </a:r>
          </a:p>
        </p:txBody>
      </p:sp>
      <p:sp>
        <p:nvSpPr>
          <p:cNvPr id="3" name="Marcador de texto 2">
            <a:extLst>
              <a:ext uri="{FF2B5EF4-FFF2-40B4-BE49-F238E27FC236}">
                <a16:creationId xmlns:a16="http://schemas.microsoft.com/office/drawing/2014/main" id="{5E5D0A72-F4EB-4D57-B342-1E86B83AB6A2}"/>
              </a:ext>
            </a:extLst>
          </p:cNvPr>
          <p:cNvSpPr>
            <a:spLocks noGrp="1"/>
          </p:cNvSpPr>
          <p:nvPr>
            <p:ph type="body" idx="1"/>
          </p:nvPr>
        </p:nvSpPr>
        <p:spPr/>
        <p:txBody>
          <a:bodyPr/>
          <a:lstStyle/>
          <a:p>
            <a:r>
              <a:rPr lang="es-ES" dirty="0"/>
              <a:t>Dumas, A. (1844). Imprenta Nacional . Obtenido de https://www.imprentanacional.go.cr/editorialdigital/libros/literatura%20universal/el_conde_de_montecristo_edincr.pdf</a:t>
            </a:r>
          </a:p>
          <a:p>
            <a:r>
              <a:rPr lang="es-ES" dirty="0"/>
              <a:t>Mattelart, A. (1995). La invención de la comunicación . México D.F. </a:t>
            </a:r>
          </a:p>
          <a:p>
            <a:pPr marL="146050" indent="0">
              <a:buNone/>
            </a:pPr>
            <a:endParaRPr lang="es-ES" dirty="0"/>
          </a:p>
          <a:p>
            <a:pPr marL="146050" indent="0">
              <a:buNone/>
            </a:pPr>
            <a:endParaRPr lang="es-ES" dirty="0"/>
          </a:p>
          <a:p>
            <a:endParaRPr lang="es-ES" dirty="0"/>
          </a:p>
        </p:txBody>
      </p:sp>
    </p:spTree>
    <p:extLst>
      <p:ext uri="{BB962C8B-B14F-4D97-AF65-F5344CB8AC3E}">
        <p14:creationId xmlns:p14="http://schemas.microsoft.com/office/powerpoint/2010/main" val="871478740"/>
      </p:ext>
    </p:extLst>
  </p:cSld>
  <p:clrMapOvr>
    <a:masterClrMapping/>
  </p:clrMapOvr>
</p:sld>
</file>

<file path=ppt/theme/theme1.xml><?xml version="1.0" encoding="utf-8"?>
<a:theme xmlns:a="http://schemas.openxmlformats.org/drawingml/2006/main"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TotalTime>
  <Words>2037</Words>
  <Application>Microsoft Office PowerPoint</Application>
  <PresentationFormat>Presentación en pantalla (16:9)</PresentationFormat>
  <Paragraphs>431</Paragraphs>
  <Slides>28</Slides>
  <Notes>27</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28</vt:i4>
      </vt:variant>
    </vt:vector>
  </HeadingPairs>
  <TitlesOfParts>
    <vt:vector size="34" baseType="lpstr">
      <vt:lpstr>Verdana</vt:lpstr>
      <vt:lpstr>Maven Pro</vt:lpstr>
      <vt:lpstr>Nunito</vt:lpstr>
      <vt:lpstr>Arial</vt:lpstr>
      <vt:lpstr>Roboto</vt:lpstr>
      <vt:lpstr>Momentum</vt:lpstr>
      <vt:lpstr>La economía de la circulación</vt:lpstr>
      <vt:lpstr>Presentación de PowerPoint</vt:lpstr>
      <vt:lpstr>François Quesnay</vt:lpstr>
      <vt:lpstr>Quesnay y la tabla económica</vt:lpstr>
      <vt:lpstr>Un espacio para el público ilustrado</vt:lpstr>
      <vt:lpstr>Turgot y la construcción de la red viaria</vt:lpstr>
      <vt:lpstr>Circular es medir </vt:lpstr>
      <vt:lpstr>Primer Objetivo: Mejora de la comunicación </vt:lpstr>
      <vt:lpstr>Unidades de medida: Metro y kilogramo </vt:lpstr>
      <vt:lpstr>Estadística </vt:lpstr>
      <vt:lpstr>Telégrafo óptico o de brazo </vt:lpstr>
      <vt:lpstr>Presentación de PowerPoint</vt:lpstr>
      <vt:lpstr>Telégrafo eléctrico </vt:lpstr>
      <vt:lpstr>Segundo objetivo: Mejorar la fluidez de los intercambios </vt:lpstr>
      <vt:lpstr>Rieles </vt:lpstr>
      <vt:lpstr>Fardier </vt:lpstr>
      <vt:lpstr>Locomotora </vt:lpstr>
      <vt:lpstr>Industria bélica </vt:lpstr>
      <vt:lpstr>El horario de Greenwich </vt:lpstr>
      <vt:lpstr>Línea temporal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Bibliografía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economía de la circulación</dc:title>
  <dc:creator>Diego Hermida</dc:creator>
  <cp:lastModifiedBy>Diego Hermida</cp:lastModifiedBy>
  <cp:revision>4</cp:revision>
  <dcterms:modified xsi:type="dcterms:W3CDTF">2018-12-11T03:59:35Z</dcterms:modified>
</cp:coreProperties>
</file>