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57" r:id="rId3"/>
    <p:sldId id="456" r:id="rId4"/>
    <p:sldId id="446" r:id="rId5"/>
    <p:sldId id="269" r:id="rId6"/>
    <p:sldId id="447" r:id="rId7"/>
    <p:sldId id="448" r:id="rId8"/>
    <p:sldId id="449" r:id="rId9"/>
    <p:sldId id="393" r:id="rId10"/>
    <p:sldId id="452" r:id="rId11"/>
    <p:sldId id="450" r:id="rId12"/>
    <p:sldId id="451" r:id="rId13"/>
    <p:sldId id="453" r:id="rId14"/>
    <p:sldId id="454" r:id="rId15"/>
    <p:sldId id="455" r:id="rId16"/>
    <p:sldId id="457" r:id="rId17"/>
    <p:sldId id="458" r:id="rId18"/>
    <p:sldId id="460" r:id="rId19"/>
    <p:sldId id="396" r:id="rId20"/>
    <p:sldId id="394" r:id="rId21"/>
    <p:sldId id="459" r:id="rId22"/>
    <p:sldId id="401" r:id="rId23"/>
    <p:sldId id="403" r:id="rId24"/>
    <p:sldId id="427" r:id="rId25"/>
    <p:sldId id="425" r:id="rId26"/>
    <p:sldId id="422" r:id="rId27"/>
    <p:sldId id="423" r:id="rId28"/>
    <p:sldId id="406" r:id="rId29"/>
    <p:sldId id="461" r:id="rId30"/>
    <p:sldId id="463" r:id="rId31"/>
    <p:sldId id="464" r:id="rId32"/>
    <p:sldId id="465" r:id="rId33"/>
    <p:sldId id="466" r:id="rId34"/>
    <p:sldId id="467" r:id="rId35"/>
    <p:sldId id="468" r:id="rId36"/>
    <p:sldId id="469" r:id="rId37"/>
    <p:sldId id="471" r:id="rId38"/>
    <p:sldId id="470" r:id="rId39"/>
    <p:sldId id="472" r:id="rId40"/>
    <p:sldId id="473" r:id="rId41"/>
    <p:sldId id="474" r:id="rId42"/>
    <p:sldId id="475" r:id="rId43"/>
    <p:sldId id="476" r:id="rId44"/>
    <p:sldId id="47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p:restoredTop sz="93140"/>
  </p:normalViewPr>
  <p:slideViewPr>
    <p:cSldViewPr snapToGrid="0" snapToObjects="1">
      <p:cViewPr varScale="1">
        <p:scale>
          <a:sx n="105" d="100"/>
          <a:sy n="105" d="100"/>
        </p:scale>
        <p:origin x="768"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7A505-6236-164B-BF27-6B8F67A2B97F}" type="datetimeFigureOut">
              <a:rPr lang="es-ES" smtClean="0"/>
              <a:t>25/11/18</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6BB9F-192B-A64E-B86D-63142ED6AF8F}" type="slidenum">
              <a:rPr lang="es-ES" smtClean="0"/>
              <a:t>‹Nº›</a:t>
            </a:fld>
            <a:endParaRPr lang="es-ES"/>
          </a:p>
        </p:txBody>
      </p:sp>
    </p:spTree>
    <p:extLst>
      <p:ext uri="{BB962C8B-B14F-4D97-AF65-F5344CB8AC3E}">
        <p14:creationId xmlns:p14="http://schemas.microsoft.com/office/powerpoint/2010/main" val="847757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1</a:t>
            </a:fld>
            <a:endParaRPr lang="es-ES" dirty="0"/>
          </a:p>
        </p:txBody>
      </p:sp>
    </p:spTree>
    <p:extLst>
      <p:ext uri="{BB962C8B-B14F-4D97-AF65-F5344CB8AC3E}">
        <p14:creationId xmlns:p14="http://schemas.microsoft.com/office/powerpoint/2010/main" val="260236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2</a:t>
            </a:fld>
            <a:endParaRPr lang="es-ES" dirty="0"/>
          </a:p>
        </p:txBody>
      </p:sp>
    </p:spTree>
    <p:extLst>
      <p:ext uri="{BB962C8B-B14F-4D97-AF65-F5344CB8AC3E}">
        <p14:creationId xmlns:p14="http://schemas.microsoft.com/office/powerpoint/2010/main" val="1108577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a:t>
            </a:fld>
            <a:endParaRPr lang="es-ES" dirty="0"/>
          </a:p>
        </p:txBody>
      </p:sp>
    </p:spTree>
    <p:extLst>
      <p:ext uri="{BB962C8B-B14F-4D97-AF65-F5344CB8AC3E}">
        <p14:creationId xmlns:p14="http://schemas.microsoft.com/office/powerpoint/2010/main" val="1712894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4</a:t>
            </a:fld>
            <a:endParaRPr lang="es-ES" dirty="0"/>
          </a:p>
        </p:txBody>
      </p:sp>
    </p:spTree>
    <p:extLst>
      <p:ext uri="{BB962C8B-B14F-4D97-AF65-F5344CB8AC3E}">
        <p14:creationId xmlns:p14="http://schemas.microsoft.com/office/powerpoint/2010/main" val="2448521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España, profesor de la Universidad Complutense de Madrid.</a:t>
            </a:r>
          </a:p>
          <a:p>
            <a:endParaRPr lang="es-ES" dirty="0"/>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5</a:t>
            </a:fld>
            <a:endParaRPr lang="es-ES" dirty="0"/>
          </a:p>
        </p:txBody>
      </p:sp>
    </p:spTree>
    <p:extLst>
      <p:ext uri="{BB962C8B-B14F-4D97-AF65-F5344CB8AC3E}">
        <p14:creationId xmlns:p14="http://schemas.microsoft.com/office/powerpoint/2010/main" val="1202634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t>2001 Ariel Comunicación publica el libro </a:t>
            </a:r>
            <a:r>
              <a:rPr lang="es-ES" sz="1200" i="1" dirty="0">
                <a:solidFill>
                  <a:srgbClr val="F2F2F2"/>
                </a:solidFill>
              </a:rPr>
              <a:t>Estrategias de comunicación.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6</a:t>
            </a:fld>
            <a:endParaRPr lang="es-ES"/>
          </a:p>
        </p:txBody>
      </p:sp>
    </p:spTree>
    <p:extLst>
      <p:ext uri="{BB962C8B-B14F-4D97-AF65-F5344CB8AC3E}">
        <p14:creationId xmlns:p14="http://schemas.microsoft.com/office/powerpoint/2010/main" val="2115371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t>2001 Ariel Comunicación publica el libro </a:t>
            </a:r>
            <a:r>
              <a:rPr lang="es-ES" sz="1200" i="1" dirty="0">
                <a:solidFill>
                  <a:srgbClr val="F2F2F2"/>
                </a:solidFill>
              </a:rPr>
              <a:t>Estrategias de comunicación. </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7</a:t>
            </a:fld>
            <a:endParaRPr lang="es-ES"/>
          </a:p>
        </p:txBody>
      </p:sp>
    </p:spTree>
    <p:extLst>
      <p:ext uri="{BB962C8B-B14F-4D97-AF65-F5344CB8AC3E}">
        <p14:creationId xmlns:p14="http://schemas.microsoft.com/office/powerpoint/2010/main" val="183478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200" dirty="0"/>
              <a:t>Teoría que aborda el encuentro sociocultural, comprensiva y aplicable de manera general. Con metodologías y técnicas propias examina con criterios de cientificidad a la multiplicidad de lo comunicacional como </a:t>
            </a:r>
            <a:r>
              <a:rPr lang="es-ES" sz="1200" dirty="0" err="1"/>
              <a:t>autodispositivo</a:t>
            </a:r>
            <a:r>
              <a:rPr lang="es-ES" sz="1200" dirty="0"/>
              <a:t> colectivo y propicia procesos de cambio social conversacional. La comunicación estratégica es una teoría de la intersubjetividad no dualista que parte de considerar a lo fluido como lo único siempre presente.        Sandra </a:t>
            </a:r>
            <a:r>
              <a:rPr lang="es-ES" sz="1200" dirty="0" err="1"/>
              <a:t>Massoni</a:t>
            </a:r>
            <a:endParaRPr lang="es-ES" sz="1200" dirty="0"/>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13</a:t>
            </a:fld>
            <a:endParaRPr lang="es-ES"/>
          </a:p>
        </p:txBody>
      </p:sp>
    </p:spTree>
    <p:extLst>
      <p:ext uri="{BB962C8B-B14F-4D97-AF65-F5344CB8AC3E}">
        <p14:creationId xmlns:p14="http://schemas.microsoft.com/office/powerpoint/2010/main" val="2215326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14</a:t>
            </a:fld>
            <a:endParaRPr lang="es-ES"/>
          </a:p>
        </p:txBody>
      </p:sp>
    </p:spTree>
    <p:extLst>
      <p:ext uri="{BB962C8B-B14F-4D97-AF65-F5344CB8AC3E}">
        <p14:creationId xmlns:p14="http://schemas.microsoft.com/office/powerpoint/2010/main" val="2030772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17</a:t>
            </a:fld>
            <a:endParaRPr lang="es-ES" dirty="0"/>
          </a:p>
        </p:txBody>
      </p:sp>
    </p:spTree>
    <p:extLst>
      <p:ext uri="{BB962C8B-B14F-4D97-AF65-F5344CB8AC3E}">
        <p14:creationId xmlns:p14="http://schemas.microsoft.com/office/powerpoint/2010/main" val="198228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sz="1200" b="0" i="0" u="none" strike="noStrike" kern="1200" dirty="0">
                <a:solidFill>
                  <a:schemeClr val="tx1"/>
                </a:solidFill>
                <a:effectLst/>
                <a:latin typeface="+mn-lt"/>
                <a:ea typeface="+mn-ea"/>
                <a:cs typeface="+mn-cs"/>
              </a:rPr>
              <a:t>El, 21 de julio, pero de 1911, nació en Edmonton, Canadá, Herbert Marshall McLuhan, a quien la revista Wired, obligado referente en temas de cibercultura, designó santo patrón.</a:t>
            </a:r>
          </a:p>
          <a:p>
            <a:r>
              <a:rPr lang="es-EC" sz="1200" b="0" i="0" u="none" strike="noStrike" kern="1200" dirty="0">
                <a:solidFill>
                  <a:schemeClr val="tx1"/>
                </a:solidFill>
                <a:effectLst/>
                <a:latin typeface="+mn-lt"/>
                <a:ea typeface="+mn-ea"/>
                <a:cs typeface="+mn-cs"/>
              </a:rPr>
              <a:t> </a:t>
            </a:r>
          </a:p>
          <a:p>
            <a:r>
              <a:rPr lang="es-EC" sz="1200" b="0" i="0" u="none" strike="noStrike" kern="1200" dirty="0">
                <a:solidFill>
                  <a:schemeClr val="tx1"/>
                </a:solidFill>
                <a:effectLst/>
                <a:latin typeface="+mn-lt"/>
                <a:ea typeface="+mn-ea"/>
                <a:cs typeface="+mn-cs"/>
              </a:rPr>
              <a:t>Marshall McLuhan no solo es conocido por su compleja tesis: </a:t>
            </a:r>
            <a:r>
              <a:rPr lang="es-EC" sz="1200" b="0" i="1" u="none" strike="noStrike" kern="1200" dirty="0">
                <a:solidFill>
                  <a:schemeClr val="tx1"/>
                </a:solidFill>
                <a:effectLst/>
                <a:latin typeface="+mn-lt"/>
                <a:ea typeface="+mn-ea"/>
                <a:cs typeface="+mn-cs"/>
              </a:rPr>
              <a:t>“themedium is the massage”,</a:t>
            </a:r>
            <a:r>
              <a:rPr lang="es-EC" sz="1200" b="0" i="0" u="none" strike="noStrike" kern="1200" dirty="0">
                <a:solidFill>
                  <a:schemeClr val="tx1"/>
                </a:solidFill>
                <a:effectLst/>
                <a:latin typeface="+mn-lt"/>
                <a:ea typeface="+mn-ea"/>
                <a:cs typeface="+mn-cs"/>
              </a:rPr>
              <a:t>y por haber anticipado los avanzados conceptos aldea global y Edad de la Información </a:t>
            </a:r>
            <a:r>
              <a:rPr lang="es-EC" sz="1200" b="0" i="1" u="none" strike="noStrike" kern="1200" dirty="0">
                <a:solidFill>
                  <a:schemeClr val="tx1"/>
                </a:solidFill>
                <a:effectLst/>
                <a:latin typeface="+mn-lt"/>
                <a:ea typeface="+mn-ea"/>
                <a:cs typeface="+mn-cs"/>
              </a:rPr>
              <a:t>(Information Age). </a:t>
            </a:r>
            <a:endParaRPr lang="es-EC" sz="1200" b="0" i="0" u="none" strike="noStrike" kern="1200" dirty="0">
              <a:solidFill>
                <a:schemeClr val="tx1"/>
              </a:solidFill>
              <a:effectLst/>
              <a:latin typeface="+mn-lt"/>
              <a:ea typeface="+mn-ea"/>
              <a:cs typeface="+mn-cs"/>
            </a:endParaRPr>
          </a:p>
          <a:p>
            <a:r>
              <a:rPr lang="es-EC" sz="1200" b="0" i="0" u="none" strike="noStrike" kern="1200" dirty="0">
                <a:solidFill>
                  <a:schemeClr val="tx1"/>
                </a:solidFill>
                <a:effectLst/>
                <a:latin typeface="+mn-lt"/>
                <a:ea typeface="+mn-ea"/>
                <a:cs typeface="+mn-cs"/>
              </a:rPr>
              <a:t> </a:t>
            </a:r>
          </a:p>
          <a:p>
            <a:r>
              <a:rPr lang="es-EC" sz="1200" b="0" i="0" u="none" strike="noStrike" kern="1200" dirty="0">
                <a:solidFill>
                  <a:schemeClr val="tx1"/>
                </a:solidFill>
                <a:effectLst/>
                <a:latin typeface="+mn-lt"/>
                <a:ea typeface="+mn-ea"/>
                <a:cs typeface="+mn-cs"/>
              </a:rPr>
              <a:t>En él debemos reconocer al explorador que destacó la importancia de los ambientes mediáticos en la comprensión del devenir histórico de la humanidad; quien afirmó que podemos comprender a las tecnologías y los medios de comunicación como prolongaciones de nuestro cuerpo, facultades y sentidos; que es posible distinguir entre medios calientes y fríos con base en la definición del medio y el grado de participación de las audiencias. </a:t>
            </a:r>
          </a:p>
          <a:p>
            <a:r>
              <a:rPr lang="es-EC" sz="1200" b="0" i="0" u="none" strike="noStrike" kern="1200" dirty="0">
                <a:solidFill>
                  <a:schemeClr val="tx1"/>
                </a:solidFill>
                <a:effectLst/>
                <a:latin typeface="+mn-lt"/>
                <a:ea typeface="+mn-ea"/>
                <a:cs typeface="+mn-cs"/>
              </a:rPr>
              <a:t> </a:t>
            </a:r>
          </a:p>
          <a:p>
            <a:r>
              <a:rPr lang="es-EC" sz="1200" b="0" i="0" u="none" strike="noStrike" kern="1200" dirty="0">
                <a:solidFill>
                  <a:schemeClr val="tx1"/>
                </a:solidFill>
                <a:effectLst/>
                <a:latin typeface="+mn-lt"/>
                <a:ea typeface="+mn-ea"/>
                <a:cs typeface="+mn-cs"/>
              </a:rPr>
              <a:t>McLuhan, complejo humanista, además introdujo una interesante Tétrada que permite explicar los cambios culturales generados por los medios y las tecnologías a través de la historia. </a:t>
            </a:r>
          </a:p>
          <a:p>
            <a:r>
              <a:rPr lang="es-EC" sz="1200" b="0" i="0" u="none" strike="noStrike" kern="1200" dirty="0">
                <a:solidFill>
                  <a:schemeClr val="tx1"/>
                </a:solidFill>
                <a:effectLst/>
                <a:latin typeface="+mn-lt"/>
                <a:ea typeface="+mn-ea"/>
                <a:cs typeface="+mn-cs"/>
              </a:rPr>
              <a:t> </a:t>
            </a:r>
          </a:p>
          <a:p>
            <a:r>
              <a:rPr lang="es-EC" sz="1200" b="0" i="0" u="none" strike="noStrike" kern="1200" dirty="0">
                <a:solidFill>
                  <a:schemeClr val="tx1"/>
                </a:solidFill>
                <a:effectLst/>
                <a:latin typeface="+mn-lt"/>
                <a:ea typeface="+mn-ea"/>
                <a:cs typeface="+mn-cs"/>
              </a:rPr>
              <a:t>Si bien acostumbraba afirmar que no había elaborado una teoría rigurosamente estructurada: “no dispongo de una teoría, solo observaciones”, de facto sí lo hizo, y hoy es reconocido como el fundador de la Ecología de los Medios</a:t>
            </a:r>
            <a:r>
              <a:rPr lang="es-EC" sz="1200" b="0" i="1" u="none" strike="noStrike" kern="1200" dirty="0">
                <a:solidFill>
                  <a:schemeClr val="tx1"/>
                </a:solidFill>
                <a:effectLst/>
                <a:latin typeface="+mn-lt"/>
                <a:ea typeface="+mn-ea"/>
                <a:cs typeface="+mn-cs"/>
              </a:rPr>
              <a:t> (Media Ecology).</a:t>
            </a:r>
            <a:endParaRPr lang="es-EC" sz="1200" b="0" i="0" u="none" strike="noStrike" kern="1200" dirty="0">
              <a:solidFill>
                <a:schemeClr val="tx1"/>
              </a:solidFill>
              <a:effectLst/>
              <a:latin typeface="+mn-lt"/>
              <a:ea typeface="+mn-ea"/>
              <a:cs typeface="+mn-cs"/>
            </a:endParaRPr>
          </a:p>
          <a:p>
            <a:r>
              <a:rPr lang="es-EC" sz="1200" b="0" i="0" u="none" strike="noStrike" kern="1200" dirty="0">
                <a:solidFill>
                  <a:schemeClr val="tx1"/>
                </a:solidFill>
                <a:effectLst/>
                <a:latin typeface="+mn-lt"/>
                <a:ea typeface="+mn-ea"/>
                <a:cs typeface="+mn-cs"/>
              </a:rPr>
              <a:t> </a:t>
            </a:r>
          </a:p>
          <a:p>
            <a:r>
              <a:rPr lang="es-EC" sz="1200" b="0" i="0" u="none" strike="noStrike" kern="1200" dirty="0">
                <a:solidFill>
                  <a:schemeClr val="tx1"/>
                </a:solidFill>
                <a:effectLst/>
                <a:latin typeface="+mn-lt"/>
                <a:ea typeface="+mn-ea"/>
                <a:cs typeface="+mn-cs"/>
              </a:rPr>
              <a:t>McLuhan fue un formidable visionario que, en 1964, anticipó Internet en la Introducción del libro </a:t>
            </a:r>
            <a:r>
              <a:rPr lang="es-EC" sz="1200" b="0" i="1" u="none" strike="noStrike" kern="1200" dirty="0">
                <a:solidFill>
                  <a:schemeClr val="tx1"/>
                </a:solidFill>
                <a:effectLst/>
                <a:latin typeface="+mn-lt"/>
                <a:ea typeface="+mn-ea"/>
                <a:cs typeface="+mn-cs"/>
              </a:rPr>
              <a:t>Understanding Media. The extensión of man:</a:t>
            </a:r>
            <a:r>
              <a:rPr lang="es-EC" sz="1200" b="0" i="0" u="none" strike="noStrike" kern="1200" dirty="0">
                <a:solidFill>
                  <a:schemeClr val="tx1"/>
                </a:solidFill>
                <a:effectLst/>
                <a:latin typeface="+mn-lt"/>
                <a:ea typeface="+mn-ea"/>
                <a:cs typeface="+mn-cs"/>
              </a:rPr>
              <a:t> “Tras tres mil años de explosión, mediante tecnologías mecánicas y fragmentarias, el mundo occidental ha entrado en implosión. En las edades mecánicas extendimos nuestro cuerpo en el espacio. Hoy, tras más de un siglo de tecnología eléctrica, hemos extendido nuestro sistema nervioso central hasta abarcar todo el globo, aboliendo tiempo y espacio, al menos en cuanto a este planeta se refiere. Nos estamos acercando rápidamente a la fase final de las extensiones del hombre: la simulación tecnológica de la conciencia, por la cual los procesos creativos del conocimiento se extenderá, colectiva y corporativamente, al conjunto de la sociedad humana, de un modo muy parecido a como ya hemos extendido nuestros sentidos y nervios con los diversos medios de comunicación”.</a:t>
            </a:r>
          </a:p>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18</a:t>
            </a:fld>
            <a:endParaRPr lang="es-ES"/>
          </a:p>
        </p:txBody>
      </p:sp>
    </p:spTree>
    <p:extLst>
      <p:ext uri="{BB962C8B-B14F-4D97-AF65-F5344CB8AC3E}">
        <p14:creationId xmlns:p14="http://schemas.microsoft.com/office/powerpoint/2010/main" val="1107224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19</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20</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21</a:t>
            </a:fld>
            <a:endParaRPr lang="es-ES"/>
          </a:p>
        </p:txBody>
      </p:sp>
    </p:spTree>
    <p:extLst>
      <p:ext uri="{BB962C8B-B14F-4D97-AF65-F5344CB8AC3E}">
        <p14:creationId xmlns:p14="http://schemas.microsoft.com/office/powerpoint/2010/main" val="1108394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22</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23</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24</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25</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26</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27</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00AF47C-1862-6D42-8747-69C0CF25E041}" type="slidenum">
              <a:rPr lang="es-ES" smtClean="0"/>
              <a:t>28</a:t>
            </a:fld>
            <a:endParaRPr lang="es-ES"/>
          </a:p>
        </p:txBody>
      </p:sp>
    </p:spTree>
    <p:extLst>
      <p:ext uri="{BB962C8B-B14F-4D97-AF65-F5344CB8AC3E}">
        <p14:creationId xmlns:p14="http://schemas.microsoft.com/office/powerpoint/2010/main" val="382009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lgn="r"/>
            <a:fld id="{0A3C37BE-C303-496D-B5CD-85F2937540FC}" type="slidenum">
              <a:rPr lang="es-ES" smtClean="0"/>
              <a:pPr algn="r"/>
              <a:t>30</a:t>
            </a:fld>
            <a:endParaRPr lang="es-ES" dirty="0"/>
          </a:p>
        </p:txBody>
      </p:sp>
    </p:spTree>
    <p:extLst>
      <p:ext uri="{BB962C8B-B14F-4D97-AF65-F5344CB8AC3E}">
        <p14:creationId xmlns:p14="http://schemas.microsoft.com/office/powerpoint/2010/main" val="78272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0B6BB9F-192B-A64E-B86D-63142ED6AF8F}" type="slidenum">
              <a:rPr lang="es-ES" smtClean="0"/>
              <a:t>35</a:t>
            </a:fld>
            <a:endParaRPr lang="es-ES"/>
          </a:p>
        </p:txBody>
      </p:sp>
    </p:spTree>
    <p:extLst>
      <p:ext uri="{BB962C8B-B14F-4D97-AF65-F5344CB8AC3E}">
        <p14:creationId xmlns:p14="http://schemas.microsoft.com/office/powerpoint/2010/main" val="421261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11/25/18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11/25/18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11/25/18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Diapositiva de título con imagen">
    <p:spTree>
      <p:nvGrpSpPr>
        <p:cNvPr id="1" name=""/>
        <p:cNvGrpSpPr/>
        <p:nvPr/>
      </p:nvGrpSpPr>
      <p:grpSpPr>
        <a:xfrm>
          <a:off x="0" y="0"/>
          <a:ext cx="0" cy="0"/>
          <a:chOff x="0" y="0"/>
          <a:chExt cx="0" cy="0"/>
        </a:xfrm>
      </p:grpSpPr>
      <p:grpSp>
        <p:nvGrpSpPr>
          <p:cNvPr id="13" name="Grupo 12"/>
          <p:cNvGrpSpPr/>
          <p:nvPr/>
        </p:nvGrpSpPr>
        <p:grpSpPr>
          <a:xfrm rot="10800000">
            <a:off x="0" y="5645511"/>
            <a:ext cx="9144000" cy="63125"/>
            <a:chOff x="507492" y="1501519"/>
            <a:chExt cx="8129016" cy="63125"/>
          </a:xfrm>
        </p:grpSpPr>
        <p:cxnSp>
          <p:nvCxnSpPr>
            <p:cNvPr id="17" name="Conector recto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upo 13"/>
          <p:cNvGrpSpPr/>
          <p:nvPr/>
        </p:nvGrpSpPr>
        <p:grpSpPr>
          <a:xfrm>
            <a:off x="0" y="1143001"/>
            <a:ext cx="9144000" cy="63125"/>
            <a:chOff x="507492" y="1501519"/>
            <a:chExt cx="8129016" cy="63125"/>
          </a:xfrm>
        </p:grpSpPr>
        <p:cxnSp>
          <p:nvCxnSpPr>
            <p:cNvPr id="15" name="Conector recto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ángulo 6"/>
          <p:cNvSpPr/>
          <p:nvPr/>
        </p:nvSpPr>
        <p:spPr>
          <a:xfrm>
            <a:off x="0" y="5778124"/>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sz="1350"/>
          </a:p>
        </p:txBody>
      </p:sp>
      <p:sp>
        <p:nvSpPr>
          <p:cNvPr id="8" name="Rectángulo 7"/>
          <p:cNvSpPr/>
          <p:nvPr/>
        </p:nvSpPr>
        <p:spPr>
          <a:xfrm>
            <a:off x="0" y="0"/>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sz="1350"/>
          </a:p>
        </p:txBody>
      </p:sp>
      <p:sp>
        <p:nvSpPr>
          <p:cNvPr id="2" name="Título 1"/>
          <p:cNvSpPr>
            <a:spLocks noGrp="1"/>
          </p:cNvSpPr>
          <p:nvPr>
            <p:ph type="ctrTitle"/>
          </p:nvPr>
        </p:nvSpPr>
        <p:spPr>
          <a:xfrm>
            <a:off x="828675" y="2292095"/>
            <a:ext cx="4300538" cy="2219691"/>
          </a:xfrm>
        </p:spPr>
        <p:txBody>
          <a:bodyPr rtlCol="0" anchor="ctr">
            <a:normAutofit/>
          </a:bodyPr>
          <a:lstStyle>
            <a:lvl1pPr algn="l" rtl="0">
              <a:defRPr sz="3300" cap="all" baseline="0"/>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828675" y="4511785"/>
            <a:ext cx="4300538" cy="955565"/>
          </a:xfrm>
        </p:spPr>
        <p:txBody>
          <a:bodyPr rtlCol="0">
            <a:normAutofit/>
          </a:bodyPr>
          <a:lstStyle>
            <a:lvl1pPr marL="0" indent="0" algn="l" rtl="0">
              <a:spcBef>
                <a:spcPts val="0"/>
              </a:spcBef>
              <a:buNone/>
              <a:defRPr sz="1350"/>
            </a:lvl1pPr>
            <a:lvl2pPr marL="342900" indent="0" algn="ctr" rtl="0">
              <a:buNone/>
              <a:defRPr sz="1500"/>
            </a:lvl2pPr>
            <a:lvl3pPr marL="685800" indent="0" algn="ctr" rtl="0">
              <a:buNone/>
              <a:defRPr sz="1350"/>
            </a:lvl3pPr>
            <a:lvl4pPr marL="1028700" indent="0" algn="ctr" rtl="0">
              <a:buNone/>
              <a:defRPr sz="1200"/>
            </a:lvl4pPr>
            <a:lvl5pPr marL="1371600" indent="0" algn="ctr" rtl="0">
              <a:buNone/>
              <a:defRPr sz="1200"/>
            </a:lvl5pPr>
            <a:lvl6pPr marL="1714500" indent="0" algn="ctr" rtl="0">
              <a:buNone/>
              <a:defRPr sz="1200"/>
            </a:lvl6pPr>
            <a:lvl7pPr marL="2057400" indent="0" algn="ctr" rtl="0">
              <a:buNone/>
              <a:defRPr sz="1200"/>
            </a:lvl7pPr>
            <a:lvl8pPr marL="2400300" indent="0" algn="ctr" rtl="0">
              <a:buNone/>
              <a:defRPr sz="1200"/>
            </a:lvl8pPr>
            <a:lvl9pPr marL="2743200" indent="0" algn="ctr" rtl="0">
              <a:buNone/>
              <a:defRPr sz="1200"/>
            </a:lvl9pPr>
          </a:lstStyle>
          <a:p>
            <a:pPr rtl="0"/>
            <a:r>
              <a:rPr lang="es-ES" noProof="0"/>
              <a:t>Haga clic para modificar el estilo de subtítulo del patrón</a:t>
            </a:r>
            <a:endParaRPr lang="es-ES" noProof="0" dirty="0"/>
          </a:p>
        </p:txBody>
      </p:sp>
      <p:pic>
        <p:nvPicPr>
          <p:cNvPr id="10" name="Imagen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994410" y="0"/>
            <a:ext cx="1310643" cy="2292094"/>
          </a:xfrm>
          <a:prstGeom prst="rect">
            <a:avLst/>
          </a:prstGeom>
        </p:spPr>
      </p:pic>
      <p:sp>
        <p:nvSpPr>
          <p:cNvPr id="11" name="Marcador de posición de imagen 10"/>
          <p:cNvSpPr>
            <a:spLocks noGrp="1"/>
          </p:cNvSpPr>
          <p:nvPr>
            <p:ph type="pic" sz="quarter" idx="13"/>
          </p:nvPr>
        </p:nvSpPr>
        <p:spPr>
          <a:xfrm>
            <a:off x="5235798" y="1310656"/>
            <a:ext cx="3908203" cy="4208604"/>
          </a:xfrm>
          <a:solidFill>
            <a:schemeClr val="tx1">
              <a:lumMod val="20000"/>
              <a:lumOff val="80000"/>
            </a:schemeClr>
          </a:solidFill>
        </p:spPr>
        <p:txBody>
          <a:bodyPr tIns="1005840" rtlCol="0"/>
          <a:lstStyle>
            <a:lvl1pPr marL="0" indent="0" algn="ctr" rtl="0">
              <a:buNone/>
              <a:defRPr/>
            </a:lvl1pPr>
          </a:lstStyle>
          <a:p>
            <a:pPr rtl="0"/>
            <a:r>
              <a:rPr lang="es-ES" noProof="0"/>
              <a:t>Haga clic en el icono para agregar una imagen</a:t>
            </a:r>
            <a:endParaRPr lang="es-ES" noProof="0" dirty="0"/>
          </a:p>
        </p:txBody>
      </p:sp>
      <p:sp>
        <p:nvSpPr>
          <p:cNvPr id="19" name="Texto de instrucciones"/>
          <p:cNvSpPr/>
          <p:nvPr/>
        </p:nvSpPr>
        <p:spPr>
          <a:xfrm>
            <a:off x="9258300" y="0"/>
            <a:ext cx="97155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rtl="0"/>
            <a:r>
              <a:rPr lang="es-ES" sz="900" b="1" i="1" noProof="0" dirty="0">
                <a:latin typeface="Arial" pitchFamily="34" charset="0"/>
                <a:cs typeface="Arial" pitchFamily="34" charset="0"/>
              </a:rPr>
              <a:t>NOTA:</a:t>
            </a:r>
          </a:p>
          <a:p>
            <a:pPr rtl="0"/>
            <a:r>
              <a:rPr lang="es-ES" sz="900" i="1" noProof="0" dirty="0">
                <a:latin typeface="Arial" pitchFamily="34" charset="0"/>
                <a:cs typeface="Arial" pitchFamily="34" charset="0"/>
              </a:rPr>
              <a:t>Para cambiar la imagen de esta diapositiva, seleccione la imagen y elimínela. Después, haga clic en el icono Imágenes del marcador de posición para insertar su propia imagen.</a:t>
            </a:r>
          </a:p>
        </p:txBody>
      </p:sp>
    </p:spTree>
    <p:extLst>
      <p:ext uri="{BB962C8B-B14F-4D97-AF65-F5344CB8AC3E}">
        <p14:creationId xmlns:p14="http://schemas.microsoft.com/office/powerpoint/2010/main" val="2042089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7.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11/25/18</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4"/>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13.jpe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g"/></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8.gif"/><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ctrTitle"/>
          </p:nvPr>
        </p:nvSpPr>
        <p:spPr>
          <a:xfrm>
            <a:off x="828675" y="2576321"/>
            <a:ext cx="4300538" cy="1664768"/>
          </a:xfrm>
        </p:spPr>
        <p:txBody>
          <a:bodyPr rtlCol="0" anchor="ctr">
            <a:noAutofit/>
          </a:bodyPr>
          <a:lstStyle/>
          <a:p>
            <a:r>
              <a:rPr lang="es-ES" sz="2400" dirty="0"/>
              <a:t>Conversatorio </a:t>
            </a:r>
            <a:br>
              <a:rPr lang="es-ES" sz="2400" dirty="0"/>
            </a:br>
            <a:r>
              <a:rPr lang="es-ES" sz="2400" dirty="0"/>
              <a:t>Tecnologías y </a:t>
            </a:r>
            <a:r>
              <a:rPr lang="es-EC" sz="2400" dirty="0"/>
              <a:t>nuevos escenarios discursivos. Reconfiguraciones en el campo de los medios</a:t>
            </a:r>
            <a:endParaRPr lang="es-ES" sz="2400" dirty="0"/>
          </a:p>
        </p:txBody>
      </p:sp>
      <p:sp>
        <p:nvSpPr>
          <p:cNvPr id="7" name="Subtítulo 6"/>
          <p:cNvSpPr>
            <a:spLocks noGrp="1"/>
          </p:cNvSpPr>
          <p:nvPr>
            <p:ph type="subTitle" idx="1"/>
          </p:nvPr>
        </p:nvSpPr>
        <p:spPr>
          <a:xfrm>
            <a:off x="5836444" y="5839968"/>
            <a:ext cx="3307556" cy="825735"/>
          </a:xfrm>
        </p:spPr>
        <p:txBody>
          <a:bodyPr rtlCol="0">
            <a:noAutofit/>
          </a:bodyPr>
          <a:lstStyle/>
          <a:p>
            <a:pPr rtl="0"/>
            <a:r>
              <a:rPr lang="es-ES" sz="1200" i="1" dirty="0" err="1">
                <a:solidFill>
                  <a:schemeClr val="bg1"/>
                </a:solidFill>
                <a:latin typeface="Zapfino" panose="03030300040707070C03" pitchFamily="66" charset="77"/>
                <a:cs typeface="Bangla Sangam MN" panose="02000000000000000000" pitchFamily="2" charset="0"/>
              </a:rPr>
              <a:t>Dr</a:t>
            </a:r>
            <a:r>
              <a:rPr lang="es-ES" sz="1200" i="1" dirty="0">
                <a:solidFill>
                  <a:schemeClr val="bg1"/>
                </a:solidFill>
                <a:latin typeface="Zapfino" panose="03030300040707070C03" pitchFamily="66" charset="77"/>
                <a:cs typeface="Bangla Sangam MN" panose="02000000000000000000" pitchFamily="2" charset="0"/>
              </a:rPr>
              <a:t> Octavio Islas</a:t>
            </a:r>
            <a:br>
              <a:rPr lang="es-ES" sz="1200" i="1" dirty="0">
                <a:solidFill>
                  <a:schemeClr val="bg1"/>
                </a:solidFill>
                <a:latin typeface="Zapfino" panose="03030300040707070C03" pitchFamily="66" charset="77"/>
                <a:cs typeface="Bangla Sangam MN" panose="02000000000000000000" pitchFamily="2" charset="0"/>
              </a:rPr>
            </a:br>
            <a:r>
              <a:rPr lang="es-ES" sz="1200" i="1" dirty="0" err="1">
                <a:solidFill>
                  <a:schemeClr val="bg1"/>
                </a:solidFill>
                <a:latin typeface="Zapfino" panose="03030300040707070C03" pitchFamily="66" charset="77"/>
                <a:cs typeface="Bangla Sangam MN" panose="02000000000000000000" pitchFamily="2" charset="0"/>
              </a:rPr>
              <a:t>joseoctavio.islas@Gmail.com</a:t>
            </a:r>
            <a:endParaRPr lang="es-ES" sz="1200" i="1" dirty="0">
              <a:solidFill>
                <a:schemeClr val="bg1"/>
              </a:solidFill>
              <a:latin typeface="Zapfino" panose="03030300040707070C03" pitchFamily="66" charset="77"/>
              <a:cs typeface="Bangla Sangam MN" panose="02000000000000000000" pitchFamily="2" charset="0"/>
            </a:endParaRPr>
          </a:p>
        </p:txBody>
      </p:sp>
      <p:pic>
        <p:nvPicPr>
          <p:cNvPr id="4" name="Marcador de posición de imagen 3" descr="Libro abierto en una mesa, con estanterías de libros borrosas en el fondo" title="Imagen de ejemplo"/>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pic>
        <p:nvPicPr>
          <p:cNvPr id="5" name="Imagen 4">
            <a:extLst>
              <a:ext uri="{FF2B5EF4-FFF2-40B4-BE49-F238E27FC236}">
                <a16:creationId xmlns:a16="http://schemas.microsoft.com/office/drawing/2014/main" id="{68F0EB9A-C3A1-8441-85CB-D4309399CC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2028" y="0"/>
            <a:ext cx="2888552" cy="1103685"/>
          </a:xfrm>
          <a:prstGeom prst="rect">
            <a:avLst/>
          </a:prstGeom>
        </p:spPr>
      </p:pic>
      <p:pic>
        <p:nvPicPr>
          <p:cNvPr id="8" name="Imagen 7">
            <a:extLst>
              <a:ext uri="{FF2B5EF4-FFF2-40B4-BE49-F238E27FC236}">
                <a16:creationId xmlns:a16="http://schemas.microsoft.com/office/drawing/2014/main" id="{06636B2B-271A-7649-AA97-9171B2F275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97280" cy="1097280"/>
          </a:xfrm>
          <a:prstGeom prst="rect">
            <a:avLst/>
          </a:prstGeom>
        </p:spPr>
      </p:pic>
    </p:spTree>
    <p:extLst>
      <p:ext uri="{BB962C8B-B14F-4D97-AF65-F5344CB8AC3E}">
        <p14:creationId xmlns:p14="http://schemas.microsoft.com/office/powerpoint/2010/main" val="3190288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rtlCol="0">
            <a:normAutofit/>
          </a:bodyPr>
          <a:lstStyle/>
          <a:p>
            <a:pPr rtl="0"/>
            <a:r>
              <a:rPr lang="es-ES" sz="3000" dirty="0"/>
              <a:t>Objetivo</a:t>
            </a:r>
          </a:p>
        </p:txBody>
      </p:sp>
      <p:sp>
        <p:nvSpPr>
          <p:cNvPr id="14" name="Marcador de posición de contenido 13"/>
          <p:cNvSpPr>
            <a:spLocks noGrp="1"/>
          </p:cNvSpPr>
          <p:nvPr>
            <p:ph idx="1"/>
          </p:nvPr>
        </p:nvSpPr>
        <p:spPr/>
        <p:txBody>
          <a:bodyPr rtlCol="0">
            <a:normAutofit/>
          </a:bodyPr>
          <a:lstStyle/>
          <a:p>
            <a:pPr algn="just"/>
            <a:r>
              <a:rPr lang="es-EC" dirty="0"/>
              <a:t>Debatir sobre el estado de la investigación en el campo de las ciencias sociales, humanas y la comunicación que tiene el país y la Región con vista al fortalecimiento de redes de trabajo que existentes o que puedan conformarse a partir de esta reunión con el aporte de experiencias de expertos internacionales.</a:t>
            </a:r>
          </a:p>
        </p:txBody>
      </p:sp>
    </p:spTree>
    <p:extLst>
      <p:ext uri="{BB962C8B-B14F-4D97-AF65-F5344CB8AC3E}">
        <p14:creationId xmlns:p14="http://schemas.microsoft.com/office/powerpoint/2010/main" val="1966660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p:txBody>
          <a:bodyPr rtlCol="0">
            <a:normAutofit/>
          </a:bodyPr>
          <a:lstStyle/>
          <a:p>
            <a:pPr rtl="0"/>
            <a:r>
              <a:rPr lang="es-ES" sz="3000" dirty="0"/>
              <a:t>Nuevos imaginarios</a:t>
            </a:r>
          </a:p>
        </p:txBody>
      </p:sp>
      <p:sp>
        <p:nvSpPr>
          <p:cNvPr id="14" name="Marcador de posición de contenido 13"/>
          <p:cNvSpPr>
            <a:spLocks noGrp="1"/>
          </p:cNvSpPr>
          <p:nvPr>
            <p:ph idx="1"/>
          </p:nvPr>
        </p:nvSpPr>
        <p:spPr/>
        <p:txBody>
          <a:bodyPr rtlCol="0">
            <a:normAutofit/>
          </a:bodyPr>
          <a:lstStyle/>
          <a:p>
            <a:pPr marL="0" indent="0" algn="just">
              <a:buNone/>
            </a:pPr>
            <a:r>
              <a:rPr lang="es-EC" dirty="0"/>
              <a:t>1. Nueva Teoría Estratégica</a:t>
            </a:r>
          </a:p>
          <a:p>
            <a:pPr marL="0" indent="0" algn="just">
              <a:buNone/>
            </a:pPr>
            <a:r>
              <a:rPr lang="es-EC" dirty="0"/>
              <a:t>2. Ecología de los Medios</a:t>
            </a:r>
          </a:p>
          <a:p>
            <a:pPr marL="0" indent="0" algn="just">
              <a:buNone/>
            </a:pPr>
            <a:r>
              <a:rPr lang="es-EC" dirty="0"/>
              <a:t>3.- Ingeniería social de la comunicación</a:t>
            </a:r>
          </a:p>
        </p:txBody>
      </p:sp>
    </p:spTree>
    <p:extLst>
      <p:ext uri="{BB962C8B-B14F-4D97-AF65-F5344CB8AC3E}">
        <p14:creationId xmlns:p14="http://schemas.microsoft.com/office/powerpoint/2010/main" val="1998287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434194B-EB56-4062-98C6-CB72F287E3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826"/>
            <a:ext cx="10015869" cy="685372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B3746DB1-35A8-422F-9955-4F8E75DBB0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7763"/>
          <a:stretch/>
        </p:blipFill>
        <p:spPr>
          <a:xfrm>
            <a:off x="-1" y="0"/>
            <a:ext cx="10015869" cy="6850894"/>
          </a:xfrm>
          <a:prstGeom prst="rect">
            <a:avLst/>
          </a:prstGeom>
        </p:spPr>
      </p:pic>
      <p:sp>
        <p:nvSpPr>
          <p:cNvPr id="2" name="Título 1"/>
          <p:cNvSpPr>
            <a:spLocks noGrp="1"/>
          </p:cNvSpPr>
          <p:nvPr>
            <p:ph type="ctrTitle"/>
          </p:nvPr>
        </p:nvSpPr>
        <p:spPr>
          <a:xfrm>
            <a:off x="5063685" y="4782207"/>
            <a:ext cx="4459934" cy="1135639"/>
          </a:xfrm>
        </p:spPr>
        <p:txBody>
          <a:bodyPr rtlCol="0" anchor="t">
            <a:normAutofit/>
          </a:bodyPr>
          <a:lstStyle/>
          <a:p>
            <a:pPr algn="r" rtl="0"/>
            <a:r>
              <a:rPr lang="es-ES" sz="3000">
                <a:solidFill>
                  <a:srgbClr val="000000"/>
                </a:solidFill>
              </a:rPr>
              <a:t>1. Nueva teoría estratégica</a:t>
            </a:r>
          </a:p>
        </p:txBody>
      </p:sp>
      <p:sp>
        <p:nvSpPr>
          <p:cNvPr id="16" name="Freeform 57">
            <a:extLst>
              <a:ext uri="{FF2B5EF4-FFF2-40B4-BE49-F238E27FC236}">
                <a16:creationId xmlns:a16="http://schemas.microsoft.com/office/drawing/2014/main" id="{B817D9AD-5E85-4E85-AC3E-43E24FA91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36223"/>
            <a:ext cx="4571999" cy="5514671"/>
          </a:xfrm>
          <a:custGeom>
            <a:avLst/>
            <a:gdLst>
              <a:gd name="connsiteX0" fmla="*/ 1504462 w 4383459"/>
              <a:gd name="connsiteY0" fmla="*/ 0 h 5287256"/>
              <a:gd name="connsiteX1" fmla="*/ 4383459 w 4383459"/>
              <a:gd name="connsiteY1" fmla="*/ 2878997 h 5287256"/>
              <a:gd name="connsiteX2" fmla="*/ 3114137 w 4383459"/>
              <a:gd name="connsiteY2" fmla="*/ 5266307 h 5287256"/>
              <a:gd name="connsiteX3" fmla="*/ 3079653 w 4383459"/>
              <a:gd name="connsiteY3" fmla="*/ 5287256 h 5287256"/>
              <a:gd name="connsiteX4" fmla="*/ 0 w 4383459"/>
              <a:gd name="connsiteY4" fmla="*/ 5287256 h 5287256"/>
              <a:gd name="connsiteX5" fmla="*/ 0 w 4383459"/>
              <a:gd name="connsiteY5" fmla="*/ 427769 h 5287256"/>
              <a:gd name="connsiteX6" fmla="*/ 132161 w 4383459"/>
              <a:gd name="connsiteY6" fmla="*/ 347480 h 5287256"/>
              <a:gd name="connsiteX7" fmla="*/ 1504462 w 4383459"/>
              <a:gd name="connsiteY7" fmla="*/ 0 h 528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3459" h="5287256">
                <a:moveTo>
                  <a:pt x="1504462" y="0"/>
                </a:moveTo>
                <a:cubicBezTo>
                  <a:pt x="3094488" y="0"/>
                  <a:pt x="4383459" y="1288971"/>
                  <a:pt x="4383459" y="2878997"/>
                </a:cubicBezTo>
                <a:cubicBezTo>
                  <a:pt x="4383459" y="3872763"/>
                  <a:pt x="3879955" y="4748930"/>
                  <a:pt x="3114137" y="5266307"/>
                </a:cubicBezTo>
                <a:lnTo>
                  <a:pt x="3079653" y="5287256"/>
                </a:lnTo>
                <a:lnTo>
                  <a:pt x="0" y="5287256"/>
                </a:lnTo>
                <a:lnTo>
                  <a:pt x="0" y="427769"/>
                </a:lnTo>
                <a:lnTo>
                  <a:pt x="132161" y="347480"/>
                </a:lnTo>
                <a:cubicBezTo>
                  <a:pt x="540096" y="125876"/>
                  <a:pt x="1007579" y="0"/>
                  <a:pt x="1504462"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Imagen 6">
            <a:extLst>
              <a:ext uri="{FF2B5EF4-FFF2-40B4-BE49-F238E27FC236}">
                <a16:creationId xmlns:a16="http://schemas.microsoft.com/office/drawing/2014/main" id="{E8C4D3ED-F687-D343-B5C3-F01647F4ED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61" y="2585873"/>
            <a:ext cx="3527731" cy="3527731"/>
          </a:xfrm>
          <a:prstGeom prst="rect">
            <a:avLst/>
          </a:prstGeom>
        </p:spPr>
      </p:pic>
      <p:sp>
        <p:nvSpPr>
          <p:cNvPr id="18" name="Freeform: Shape 17">
            <a:extLst>
              <a:ext uri="{FF2B5EF4-FFF2-40B4-BE49-F238E27FC236}">
                <a16:creationId xmlns:a16="http://schemas.microsoft.com/office/drawing/2014/main" id="{F0810290-E788-4DE3-B716-DBE58CC6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0872" y="0"/>
            <a:ext cx="4124495" cy="3124182"/>
          </a:xfrm>
          <a:custGeom>
            <a:avLst/>
            <a:gdLst>
              <a:gd name="connsiteX0" fmla="*/ 301225 w 4185112"/>
              <a:gd name="connsiteY0" fmla="*/ 0 h 3170097"/>
              <a:gd name="connsiteX1" fmla="*/ 3883887 w 4185112"/>
              <a:gd name="connsiteY1" fmla="*/ 0 h 3170097"/>
              <a:gd name="connsiteX2" fmla="*/ 3932552 w 4185112"/>
              <a:gd name="connsiteY2" fmla="*/ 80105 h 3170097"/>
              <a:gd name="connsiteX3" fmla="*/ 4185112 w 4185112"/>
              <a:gd name="connsiteY3" fmla="*/ 1077541 h 3170097"/>
              <a:gd name="connsiteX4" fmla="*/ 2092556 w 4185112"/>
              <a:gd name="connsiteY4" fmla="*/ 3170097 h 3170097"/>
              <a:gd name="connsiteX5" fmla="*/ 0 w 4185112"/>
              <a:gd name="connsiteY5" fmla="*/ 1077541 h 3170097"/>
              <a:gd name="connsiteX6" fmla="*/ 252561 w 4185112"/>
              <a:gd name="connsiteY6" fmla="*/ 80105 h 31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5112" h="3170097">
                <a:moveTo>
                  <a:pt x="301225" y="0"/>
                </a:moveTo>
                <a:lnTo>
                  <a:pt x="3883887" y="0"/>
                </a:lnTo>
                <a:lnTo>
                  <a:pt x="3932552" y="80105"/>
                </a:lnTo>
                <a:cubicBezTo>
                  <a:pt x="4093621" y="376606"/>
                  <a:pt x="4185112" y="716389"/>
                  <a:pt x="4185112" y="1077541"/>
                </a:cubicBezTo>
                <a:cubicBezTo>
                  <a:pt x="4185112" y="2233228"/>
                  <a:pt x="3248243" y="3170097"/>
                  <a:pt x="2092556" y="3170097"/>
                </a:cubicBezTo>
                <a:cubicBezTo>
                  <a:pt x="936869" y="3170097"/>
                  <a:pt x="0" y="2233228"/>
                  <a:pt x="0" y="1077541"/>
                </a:cubicBezTo>
                <a:cubicBezTo>
                  <a:pt x="0" y="716389"/>
                  <a:pt x="91491" y="376606"/>
                  <a:pt x="252561" y="80105"/>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0743" y="650683"/>
            <a:ext cx="2980742" cy="1140133"/>
          </a:xfrm>
          <a:prstGeom prst="rect">
            <a:avLst/>
          </a:prstGeom>
        </p:spPr>
      </p:pic>
    </p:spTree>
    <p:extLst>
      <p:ext uri="{BB962C8B-B14F-4D97-AF65-F5344CB8AC3E}">
        <p14:creationId xmlns:p14="http://schemas.microsoft.com/office/powerpoint/2010/main" val="1054058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ítulo 12"/>
          <p:cNvSpPr>
            <a:spLocks noGrp="1"/>
          </p:cNvSpPr>
          <p:nvPr>
            <p:ph type="title"/>
          </p:nvPr>
        </p:nvSpPr>
        <p:spPr>
          <a:xfrm>
            <a:off x="491490" y="365125"/>
            <a:ext cx="3840085" cy="1692794"/>
          </a:xfrm>
        </p:spPr>
        <p:txBody>
          <a:bodyPr rtlCol="0">
            <a:normAutofit/>
          </a:bodyPr>
          <a:lstStyle/>
          <a:p>
            <a:pPr rtl="0"/>
            <a:r>
              <a:rPr lang="es-ES"/>
              <a:t>Rafael Alberto Pérez</a:t>
            </a:r>
          </a:p>
        </p:txBody>
      </p:sp>
      <p:cxnSp>
        <p:nvCxnSpPr>
          <p:cNvPr id="18" name="Straight Arrow Connector 17">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3F69756-471E-1E47-A7D2-0F593E987ABF}"/>
              </a:ext>
            </a:extLst>
          </p:cNvPr>
          <p:cNvSpPr>
            <a:spLocks noGrp="1"/>
          </p:cNvSpPr>
          <p:nvPr>
            <p:ph idx="1"/>
          </p:nvPr>
        </p:nvSpPr>
        <p:spPr>
          <a:xfrm>
            <a:off x="491490" y="2575034"/>
            <a:ext cx="3840085" cy="3462228"/>
          </a:xfrm>
        </p:spPr>
        <p:txBody>
          <a:bodyPr>
            <a:normAutofit/>
          </a:bodyPr>
          <a:lstStyle/>
          <a:p>
            <a:pPr marL="285750" indent="-285750">
              <a:buFont typeface="Wingdings" pitchFamily="2" charset="2"/>
              <a:buChar char="ü"/>
            </a:pPr>
            <a:r>
              <a:rPr lang="es-ES" sz="2000" i="1" dirty="0"/>
              <a:t>“</a:t>
            </a:r>
            <a:r>
              <a:rPr lang="es-ES" sz="2000" dirty="0"/>
              <a:t>Padre” de la Nueva Teoría Estratégica.</a:t>
            </a:r>
          </a:p>
          <a:p>
            <a:pPr marL="285750" indent="-285750">
              <a:buFont typeface="Wingdings" pitchFamily="2" charset="2"/>
              <a:buChar char="ü"/>
            </a:pPr>
            <a:r>
              <a:rPr lang="es-ES" sz="2000" dirty="0"/>
              <a:t> La estrategia como </a:t>
            </a:r>
            <a:r>
              <a:rPr lang="es-ES" sz="2000" dirty="0" err="1"/>
              <a:t>metadisciplina</a:t>
            </a:r>
            <a:r>
              <a:rPr lang="es-ES" sz="2000" dirty="0"/>
              <a:t> compleja.</a:t>
            </a:r>
          </a:p>
          <a:p>
            <a:pPr marL="285750" indent="-285750">
              <a:buFont typeface="Wingdings" pitchFamily="2" charset="2"/>
              <a:buChar char="ü"/>
            </a:pPr>
            <a:r>
              <a:rPr lang="es-ES" sz="2000" dirty="0"/>
              <a:t> La comunicación es necesaria para la vida, la comunicación es necesaria para el pensamiento y la comunicación es necesaria para la estrategia (Piaget).</a:t>
            </a:r>
          </a:p>
          <a:p>
            <a:endParaRPr lang="es-ES" sz="1600" dirty="0"/>
          </a:p>
          <a:p>
            <a:endParaRPr lang="es-ES" sz="1600" dirty="0"/>
          </a:p>
          <a:p>
            <a:endParaRPr lang="es-ES" sz="1600" dirty="0"/>
          </a:p>
          <a:p>
            <a:endParaRPr lang="es-ES" sz="1600" dirty="0"/>
          </a:p>
          <a:p>
            <a:endParaRPr lang="es-EC" sz="1600" dirty="0"/>
          </a:p>
        </p:txBody>
      </p:sp>
      <p:pic>
        <p:nvPicPr>
          <p:cNvPr id="6" name="Marcador de posición de imagen 7" descr="Imagen que contiene hombre, persona, gafas, comiendo&#10;&#10;&#10;&#10;Descripción generada automáticamente">
            <a:extLst>
              <a:ext uri="{FF2B5EF4-FFF2-40B4-BE49-F238E27FC236}">
                <a16:creationId xmlns:a16="http://schemas.microsoft.com/office/drawing/2014/main" id="{FE0B3770-1485-4944-96D1-2E07EC9E3A3C}"/>
              </a:ext>
            </a:extLst>
          </p:cNvPr>
          <p:cNvPicPr>
            <a:picLocks noChangeAspect="1"/>
          </p:cNvPicPr>
          <p:nvPr/>
        </p:nvPicPr>
        <p:blipFill rotWithShape="1">
          <a:blip r:embed="rId3">
            <a:extLst>
              <a:ext uri="{28A0092B-C50C-407E-A947-70E740481C1C}">
                <a14:useLocalDpi xmlns:a14="http://schemas.microsoft.com/office/drawing/2010/main" val="0"/>
              </a:ext>
            </a:extLst>
          </a:blip>
          <a:srcRect l="4813" r="26146"/>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52277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C8130A-ED81-8C4A-9227-2DC5317147E8}"/>
              </a:ext>
            </a:extLst>
          </p:cNvPr>
          <p:cNvSpPr>
            <a:spLocks noGrp="1"/>
          </p:cNvSpPr>
          <p:nvPr>
            <p:ph type="title"/>
          </p:nvPr>
        </p:nvSpPr>
        <p:spPr>
          <a:xfrm>
            <a:off x="491490" y="365125"/>
            <a:ext cx="3840085" cy="1692794"/>
          </a:xfrm>
        </p:spPr>
        <p:txBody>
          <a:bodyPr>
            <a:normAutofit/>
          </a:bodyPr>
          <a:lstStyle/>
          <a:p>
            <a:r>
              <a:rPr lang="es-ES" dirty="0"/>
              <a:t>Nueva Teoría Estratégica</a:t>
            </a:r>
          </a:p>
        </p:txBody>
      </p:sp>
      <p:cxnSp>
        <p:nvCxnSpPr>
          <p:cNvPr id="11"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92C6E4F-838A-C442-AA5F-8215808DBF5B}"/>
              </a:ext>
            </a:extLst>
          </p:cNvPr>
          <p:cNvSpPr>
            <a:spLocks noGrp="1"/>
          </p:cNvSpPr>
          <p:nvPr>
            <p:ph idx="1"/>
          </p:nvPr>
        </p:nvSpPr>
        <p:spPr>
          <a:xfrm>
            <a:off x="491490" y="2575034"/>
            <a:ext cx="3840085" cy="3462228"/>
          </a:xfrm>
        </p:spPr>
        <p:txBody>
          <a:bodyPr>
            <a:normAutofit fontScale="92500" lnSpcReduction="20000"/>
          </a:bodyPr>
          <a:lstStyle/>
          <a:p>
            <a:pPr>
              <a:lnSpc>
                <a:spcPct val="90000"/>
              </a:lnSpc>
              <a:buFont typeface="Wingdings" charset="2"/>
              <a:buChar char="ü"/>
            </a:pPr>
            <a:r>
              <a:rPr lang="es-ES" sz="1800" dirty="0"/>
              <a:t> Trascender la publicidad y las relaciones públicas. </a:t>
            </a:r>
          </a:p>
          <a:p>
            <a:pPr>
              <a:lnSpc>
                <a:spcPct val="90000"/>
              </a:lnSpc>
              <a:buFont typeface="Wingdings" charset="2"/>
              <a:buChar char="ü"/>
            </a:pPr>
            <a:r>
              <a:rPr lang="es-ES" sz="1800" dirty="0"/>
              <a:t> Comunicaciones integradas de marketing (Joan Costa) </a:t>
            </a:r>
          </a:p>
          <a:p>
            <a:pPr>
              <a:lnSpc>
                <a:spcPct val="90000"/>
              </a:lnSpc>
              <a:buFont typeface="Wingdings" charset="2"/>
              <a:buChar char="ü"/>
            </a:pPr>
            <a:r>
              <a:rPr lang="es-ES" sz="1800" dirty="0"/>
              <a:t> Dircom. </a:t>
            </a:r>
          </a:p>
          <a:p>
            <a:pPr>
              <a:lnSpc>
                <a:spcPct val="90000"/>
              </a:lnSpc>
              <a:buFont typeface="Wingdings" charset="2"/>
              <a:buChar char="ü"/>
            </a:pPr>
            <a:r>
              <a:rPr lang="es-ES" sz="1800" dirty="0"/>
              <a:t> Imagen pública.</a:t>
            </a:r>
          </a:p>
          <a:p>
            <a:pPr>
              <a:lnSpc>
                <a:spcPct val="90000"/>
              </a:lnSpc>
              <a:buFont typeface="Wingdings" charset="2"/>
              <a:buChar char="ü"/>
            </a:pPr>
            <a:r>
              <a:rPr lang="es-ES" sz="1800" dirty="0"/>
              <a:t> Reputación.</a:t>
            </a:r>
          </a:p>
          <a:p>
            <a:pPr>
              <a:lnSpc>
                <a:spcPct val="90000"/>
              </a:lnSpc>
              <a:buFont typeface="Wingdings" charset="2"/>
              <a:buChar char="ü"/>
            </a:pPr>
            <a:r>
              <a:rPr lang="es-ES" sz="1800" dirty="0"/>
              <a:t> Marketing ¿Estratégico?</a:t>
            </a:r>
          </a:p>
          <a:p>
            <a:pPr>
              <a:lnSpc>
                <a:spcPct val="90000"/>
              </a:lnSpc>
              <a:buFont typeface="Wingdings" charset="2"/>
              <a:buChar char="ü"/>
            </a:pPr>
            <a:r>
              <a:rPr lang="es-ES" sz="1800" dirty="0"/>
              <a:t> Coaching.</a:t>
            </a:r>
            <a:endParaRPr lang="es-ES" sz="1400" dirty="0"/>
          </a:p>
        </p:txBody>
      </p:sp>
      <p:pic>
        <p:nvPicPr>
          <p:cNvPr id="6" name="Imagen 5">
            <a:extLst>
              <a:ext uri="{FF2B5EF4-FFF2-40B4-BE49-F238E27FC236}">
                <a16:creationId xmlns:a16="http://schemas.microsoft.com/office/drawing/2014/main" id="{20E93552-9919-5E46-8D32-EB9BE5C64569}"/>
              </a:ext>
            </a:extLst>
          </p:cNvPr>
          <p:cNvPicPr>
            <a:picLocks noChangeAspect="1"/>
          </p:cNvPicPr>
          <p:nvPr/>
        </p:nvPicPr>
        <p:blipFill rotWithShape="1">
          <a:blip r:embed="rId3">
            <a:extLst>
              <a:ext uri="{28A0092B-C50C-407E-A947-70E740481C1C}">
                <a14:useLocalDpi xmlns:a14="http://schemas.microsoft.com/office/drawing/2010/main" val="0"/>
              </a:ext>
            </a:extLst>
          </a:blip>
          <a:srcRect l="3777" r="4836" b="-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79849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17A1C0B-9307-994A-A7FB-D95BB597663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10"/>
            <a:ext cx="9144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ítulo 1">
            <a:extLst>
              <a:ext uri="{FF2B5EF4-FFF2-40B4-BE49-F238E27FC236}">
                <a16:creationId xmlns:a16="http://schemas.microsoft.com/office/drawing/2014/main" id="{EAC8130A-ED81-8C4A-9227-2DC5317147E8}"/>
              </a:ext>
            </a:extLst>
          </p:cNvPr>
          <p:cNvSpPr>
            <a:spLocks noGrp="1"/>
          </p:cNvSpPr>
          <p:nvPr>
            <p:ph type="title"/>
          </p:nvPr>
        </p:nvSpPr>
        <p:spPr>
          <a:xfrm>
            <a:off x="568370" y="3149961"/>
            <a:ext cx="3153103" cy="1007066"/>
          </a:xfrm>
        </p:spPr>
        <p:txBody>
          <a:bodyPr>
            <a:normAutofit/>
          </a:bodyPr>
          <a:lstStyle/>
          <a:p>
            <a:pPr>
              <a:lnSpc>
                <a:spcPct val="90000"/>
              </a:lnSpc>
            </a:pPr>
            <a:r>
              <a:rPr lang="es-ES" sz="3150"/>
              <a:t>Nueva Teoría Estratégica</a:t>
            </a:r>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92C6E4F-838A-C442-AA5F-8215808DBF5B}"/>
              </a:ext>
            </a:extLst>
          </p:cNvPr>
          <p:cNvSpPr>
            <a:spLocks noGrp="1"/>
          </p:cNvSpPr>
          <p:nvPr>
            <p:ph idx="1"/>
          </p:nvPr>
        </p:nvSpPr>
        <p:spPr>
          <a:xfrm>
            <a:off x="430421" y="4277679"/>
            <a:ext cx="3444766" cy="1964879"/>
          </a:xfrm>
        </p:spPr>
        <p:txBody>
          <a:bodyPr anchor="ctr">
            <a:normAutofit/>
          </a:bodyPr>
          <a:lstStyle/>
          <a:p>
            <a:pPr>
              <a:buFont typeface="Wingdings" charset="2"/>
              <a:buChar char="ü"/>
            </a:pPr>
            <a:r>
              <a:rPr lang="es-ES" sz="1800" dirty="0"/>
              <a:t>  Graves insuficiencias del Dircom en el tránsito de la Economía del Conocimiento (A. </a:t>
            </a:r>
            <a:r>
              <a:rPr lang="es-ES" sz="1800" dirty="0" err="1"/>
              <a:t>Toffler</a:t>
            </a:r>
            <a:r>
              <a:rPr lang="es-ES" sz="1800" dirty="0"/>
              <a:t>) a la Cuarta Revolución Industrial (4IR).</a:t>
            </a:r>
          </a:p>
          <a:p>
            <a:pPr>
              <a:buFont typeface="Wingdings" charset="2"/>
              <a:buChar char="ü"/>
            </a:pPr>
            <a:endParaRPr lang="es-ES" sz="1575" dirty="0"/>
          </a:p>
        </p:txBody>
      </p:sp>
    </p:spTree>
    <p:extLst>
      <p:ext uri="{BB962C8B-B14F-4D97-AF65-F5344CB8AC3E}">
        <p14:creationId xmlns:p14="http://schemas.microsoft.com/office/powerpoint/2010/main" val="2739523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889C1777-375F-B143-807A-180E27CD1EFC}"/>
              </a:ext>
            </a:extLst>
          </p:cNvPr>
          <p:cNvSpPr>
            <a:spLocks noGrp="1"/>
          </p:cNvSpPr>
          <p:nvPr>
            <p:ph type="title"/>
          </p:nvPr>
        </p:nvSpPr>
        <p:spPr>
          <a:xfrm>
            <a:off x="480059" y="2053641"/>
            <a:ext cx="2751871" cy="2760098"/>
          </a:xfrm>
        </p:spPr>
        <p:txBody>
          <a:bodyPr>
            <a:normAutofit fontScale="90000"/>
          </a:bodyPr>
          <a:lstStyle/>
          <a:p>
            <a:r>
              <a:rPr lang="es-EC" dirty="0">
                <a:solidFill>
                  <a:srgbClr val="FFFFFF"/>
                </a:solidFill>
              </a:rPr>
              <a:t>Principales paradigmas de la estrategia</a:t>
            </a:r>
          </a:p>
        </p:txBody>
      </p:sp>
      <p:sp>
        <p:nvSpPr>
          <p:cNvPr id="3" name="Marcador de contenido 2">
            <a:extLst>
              <a:ext uri="{FF2B5EF4-FFF2-40B4-BE49-F238E27FC236}">
                <a16:creationId xmlns:a16="http://schemas.microsoft.com/office/drawing/2014/main" id="{E8389BBA-D586-064C-B7D1-3E998811EAC3}"/>
              </a:ext>
            </a:extLst>
          </p:cNvPr>
          <p:cNvSpPr>
            <a:spLocks noGrp="1"/>
          </p:cNvSpPr>
          <p:nvPr>
            <p:ph idx="1"/>
          </p:nvPr>
        </p:nvSpPr>
        <p:spPr>
          <a:xfrm>
            <a:off x="4567930" y="801866"/>
            <a:ext cx="3979563" cy="5230634"/>
          </a:xfrm>
        </p:spPr>
        <p:txBody>
          <a:bodyPr anchor="ctr">
            <a:normAutofit/>
          </a:bodyPr>
          <a:lstStyle/>
          <a:p>
            <a:pPr>
              <a:buFont typeface="Wingdings" charset="2"/>
              <a:buChar char="ü"/>
            </a:pPr>
            <a:r>
              <a:rPr lang="es-ES" dirty="0">
                <a:solidFill>
                  <a:srgbClr val="000000"/>
                </a:solidFill>
              </a:rPr>
              <a:t> Paradigma militar (El arte de la Guerra).</a:t>
            </a:r>
          </a:p>
          <a:p>
            <a:pPr>
              <a:buFont typeface="Wingdings" charset="2"/>
              <a:buChar char="ü"/>
            </a:pPr>
            <a:r>
              <a:rPr lang="es-ES" dirty="0">
                <a:solidFill>
                  <a:srgbClr val="000000"/>
                </a:solidFill>
              </a:rPr>
              <a:t> Matemático: Teoría de los juegos y las partidas.</a:t>
            </a:r>
          </a:p>
          <a:p>
            <a:pPr>
              <a:buFont typeface="Wingdings" charset="2"/>
              <a:buChar char="ü"/>
            </a:pPr>
            <a:r>
              <a:rPr lang="es-ES" dirty="0">
                <a:solidFill>
                  <a:srgbClr val="000000"/>
                </a:solidFill>
              </a:rPr>
              <a:t> Gerencial económico: Marketing estratégico</a:t>
            </a:r>
          </a:p>
          <a:p>
            <a:pPr>
              <a:buFont typeface="Wingdings" charset="2"/>
              <a:buChar char="ü"/>
            </a:pPr>
            <a:r>
              <a:rPr lang="es-ES" dirty="0">
                <a:solidFill>
                  <a:srgbClr val="000000"/>
                </a:solidFill>
              </a:rPr>
              <a:t> Estrategia desde la comunicación</a:t>
            </a:r>
          </a:p>
        </p:txBody>
      </p:sp>
    </p:spTree>
    <p:extLst>
      <p:ext uri="{BB962C8B-B14F-4D97-AF65-F5344CB8AC3E}">
        <p14:creationId xmlns:p14="http://schemas.microsoft.com/office/powerpoint/2010/main" val="1721364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CuadroTexto 1"/>
          <p:cNvSpPr txBox="1"/>
          <p:nvPr/>
        </p:nvSpPr>
        <p:spPr>
          <a:xfrm>
            <a:off x="0" y="2275610"/>
            <a:ext cx="4333009" cy="3647208"/>
          </a:xfrm>
          <a:prstGeom prst="rect">
            <a:avLst/>
          </a:prstGeom>
        </p:spPr>
        <p:txBody>
          <a:bodyPr vert="horz" lIns="91440" tIns="45720" rIns="91440" bIns="45720" rtlCol="0" anchor="t">
            <a:normAutofit fontScale="77500" lnSpcReduction="20000"/>
          </a:bodyPr>
          <a:lstStyle/>
          <a:p>
            <a:pPr marL="685800" indent="-457200">
              <a:lnSpc>
                <a:spcPct val="120000"/>
              </a:lnSpc>
              <a:buFont typeface="Wingdings" pitchFamily="2" charset="2"/>
              <a:buChar char="ü"/>
            </a:pPr>
            <a:r>
              <a:rPr lang="en-US" sz="2800" dirty="0" err="1"/>
              <a:t>Cuando</a:t>
            </a:r>
            <a:r>
              <a:rPr lang="en-US" sz="2800" dirty="0"/>
              <a:t> </a:t>
            </a:r>
            <a:r>
              <a:rPr lang="en-US" sz="2800" dirty="0" err="1"/>
              <a:t>hablamos</a:t>
            </a:r>
            <a:r>
              <a:rPr lang="en-US" sz="2800" dirty="0"/>
              <a:t> de </a:t>
            </a:r>
            <a:r>
              <a:rPr lang="en-US" sz="2800" dirty="0" err="1"/>
              <a:t>estrategia</a:t>
            </a:r>
            <a:r>
              <a:rPr lang="en-US" sz="2800" dirty="0"/>
              <a:t> </a:t>
            </a:r>
            <a:r>
              <a:rPr lang="en-US" sz="2800" dirty="0" err="1"/>
              <a:t>pensamos</a:t>
            </a:r>
            <a:r>
              <a:rPr lang="en-US" sz="2800" dirty="0"/>
              <a:t> </a:t>
            </a:r>
            <a:r>
              <a:rPr lang="en-US" sz="2800" dirty="0" err="1"/>
              <a:t>en</a:t>
            </a:r>
            <a:r>
              <a:rPr lang="en-US" sz="2800" dirty="0"/>
              <a:t> </a:t>
            </a:r>
            <a:r>
              <a:rPr lang="en-US" sz="2800" dirty="0" err="1"/>
              <a:t>conductas</a:t>
            </a:r>
            <a:r>
              <a:rPr lang="en-US" sz="2800" dirty="0"/>
              <a:t> </a:t>
            </a:r>
            <a:r>
              <a:rPr lang="en-US" sz="2800" dirty="0" err="1"/>
              <a:t>orientadas</a:t>
            </a:r>
            <a:r>
              <a:rPr lang="en-US" sz="2800" dirty="0"/>
              <a:t> a </a:t>
            </a:r>
            <a:r>
              <a:rPr lang="en-US" sz="2800" dirty="0" err="1"/>
              <a:t>resultados</a:t>
            </a:r>
            <a:r>
              <a:rPr lang="en-US" sz="2800" dirty="0"/>
              <a:t> </a:t>
            </a:r>
            <a:r>
              <a:rPr lang="en-US" sz="2800" dirty="0" err="1"/>
              <a:t>futuros</a:t>
            </a:r>
            <a:r>
              <a:rPr lang="en-US" sz="2800" dirty="0"/>
              <a:t>.</a:t>
            </a:r>
          </a:p>
          <a:p>
            <a:pPr marL="685800" indent="-457200">
              <a:lnSpc>
                <a:spcPct val="120000"/>
              </a:lnSpc>
              <a:buFont typeface="Wingdings" pitchFamily="2" charset="2"/>
              <a:buChar char="ü"/>
            </a:pPr>
            <a:endParaRPr lang="en-US" sz="2800" dirty="0"/>
          </a:p>
          <a:p>
            <a:pPr marL="685800" indent="-457200">
              <a:lnSpc>
                <a:spcPct val="120000"/>
              </a:lnSpc>
              <a:buFont typeface="Wingdings" pitchFamily="2" charset="2"/>
              <a:buChar char="ü"/>
            </a:pPr>
            <a:r>
              <a:rPr lang="en-US" sz="2800" dirty="0"/>
              <a:t>La </a:t>
            </a:r>
            <a:r>
              <a:rPr lang="en-US" sz="2800" dirty="0" err="1"/>
              <a:t>variedad</a:t>
            </a:r>
            <a:r>
              <a:rPr lang="en-US" sz="2800" dirty="0"/>
              <a:t> de </a:t>
            </a:r>
            <a:r>
              <a:rPr lang="en-US" sz="2800" dirty="0" err="1"/>
              <a:t>nuestras</a:t>
            </a:r>
            <a:r>
              <a:rPr lang="en-US" sz="2800" dirty="0"/>
              <a:t> </a:t>
            </a:r>
            <a:r>
              <a:rPr lang="en-US" sz="2800" dirty="0" err="1"/>
              <a:t>estrategias</a:t>
            </a:r>
            <a:r>
              <a:rPr lang="en-US" sz="2800" dirty="0"/>
              <a:t> </a:t>
            </a:r>
            <a:r>
              <a:rPr lang="en-US" sz="2800" dirty="0" err="1"/>
              <a:t>tienen</a:t>
            </a:r>
            <a:r>
              <a:rPr lang="en-US" sz="2800" dirty="0"/>
              <a:t> </a:t>
            </a:r>
            <a:r>
              <a:rPr lang="en-US" sz="2800" dirty="0" err="1"/>
              <a:t>su</a:t>
            </a:r>
            <a:r>
              <a:rPr lang="en-US" sz="2800" dirty="0"/>
              <a:t> </a:t>
            </a:r>
            <a:r>
              <a:rPr lang="en-US" sz="2800" dirty="0" err="1"/>
              <a:t>origen</a:t>
            </a:r>
            <a:r>
              <a:rPr lang="en-US" sz="2800" dirty="0"/>
              <a:t> </a:t>
            </a:r>
            <a:r>
              <a:rPr lang="en-US" sz="2800" dirty="0" err="1"/>
              <a:t>en</a:t>
            </a:r>
            <a:r>
              <a:rPr lang="en-US" sz="2800" dirty="0"/>
              <a:t> </a:t>
            </a:r>
            <a:r>
              <a:rPr lang="en-US" sz="2800" dirty="0" err="1"/>
              <a:t>nuestras</a:t>
            </a:r>
            <a:r>
              <a:rPr lang="en-US" sz="2800" dirty="0"/>
              <a:t> </a:t>
            </a:r>
            <a:r>
              <a:rPr lang="en-US" sz="2800" dirty="0" err="1"/>
              <a:t>visiones</a:t>
            </a:r>
            <a:r>
              <a:rPr lang="en-US" sz="2800" dirty="0"/>
              <a:t> </a:t>
            </a:r>
            <a:r>
              <a:rPr lang="en-US" sz="2800" dirty="0" err="1"/>
              <a:t>plurales</a:t>
            </a:r>
            <a:r>
              <a:rPr lang="en-US" sz="2800" dirty="0"/>
              <a:t> del </a:t>
            </a:r>
            <a:r>
              <a:rPr lang="en-US" sz="2800" dirty="0" err="1"/>
              <a:t>mundo</a:t>
            </a:r>
            <a:r>
              <a:rPr lang="en-US" sz="2800" dirty="0"/>
              <a:t>, </a:t>
            </a:r>
            <a:r>
              <a:rPr lang="en-US" sz="2800" dirty="0" err="1"/>
              <a:t>nuestras</a:t>
            </a:r>
            <a:r>
              <a:rPr lang="en-US" sz="2800" dirty="0"/>
              <a:t> </a:t>
            </a:r>
            <a:r>
              <a:rPr lang="en-US" sz="2800" dirty="0" err="1"/>
              <a:t>versiones</a:t>
            </a:r>
            <a:r>
              <a:rPr lang="en-US" sz="2800" dirty="0"/>
              <a:t> del </a:t>
            </a:r>
            <a:r>
              <a:rPr lang="en-US" sz="2800" dirty="0" err="1"/>
              <a:t>mundo</a:t>
            </a:r>
            <a:r>
              <a:rPr lang="en-US" sz="2800" dirty="0"/>
              <a:t>, </a:t>
            </a:r>
            <a:r>
              <a:rPr lang="en-US" sz="2800" dirty="0" err="1"/>
              <a:t>nuestras</a:t>
            </a:r>
            <a:r>
              <a:rPr lang="en-US" sz="2800" dirty="0"/>
              <a:t> </a:t>
            </a:r>
            <a:r>
              <a:rPr lang="en-US" sz="2800" dirty="0" err="1"/>
              <a:t>cosmogonías</a:t>
            </a:r>
            <a:r>
              <a:rPr lang="en-US" sz="2800" dirty="0"/>
              <a:t>.</a:t>
            </a:r>
          </a:p>
          <a:p>
            <a:pPr indent="-228600">
              <a:lnSpc>
                <a:spcPct val="90000"/>
              </a:lnSpc>
              <a:spcAft>
                <a:spcPts val="600"/>
              </a:spcAft>
              <a:buFont typeface="Arial" panose="020B0604020202020204" pitchFamily="34" charset="0"/>
              <a:buChar char="•"/>
            </a:pPr>
            <a:endParaRPr lang="en-US" sz="1350" dirty="0"/>
          </a:p>
        </p:txBody>
      </p:sp>
      <p:sp>
        <p:nvSpPr>
          <p:cNvPr id="52" name="Freeform: Shape 5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19600" y="0"/>
            <a:ext cx="4724400" cy="491901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54" name="Freeform: Shape 53">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561" y="1505"/>
            <a:ext cx="4583439" cy="4762908"/>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6" name="Imagen 5">
            <a:extLst>
              <a:ext uri="{FF2B5EF4-FFF2-40B4-BE49-F238E27FC236}">
                <a16:creationId xmlns:a16="http://schemas.microsoft.com/office/drawing/2014/main" id="{B61A97A0-5EE9-AB4A-8D67-F871F53A3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9500" y="1462810"/>
            <a:ext cx="4254500" cy="1625600"/>
          </a:xfrm>
          <a:prstGeom prst="rect">
            <a:avLst/>
          </a:prstGeom>
        </p:spPr>
      </p:pic>
    </p:spTree>
    <p:extLst>
      <p:ext uri="{BB962C8B-B14F-4D97-AF65-F5344CB8AC3E}">
        <p14:creationId xmlns:p14="http://schemas.microsoft.com/office/powerpoint/2010/main" val="37584539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Estrategia-online-para-ganar-ventas.png">
            <a:extLst>
              <a:ext uri="{FF2B5EF4-FFF2-40B4-BE49-F238E27FC236}">
                <a16:creationId xmlns:a16="http://schemas.microsoft.com/office/drawing/2014/main" id="{1CBA11B1-1E78-CC48-9AFD-6BECCB65459E}"/>
              </a:ext>
            </a:extLst>
          </p:cNvPr>
          <p:cNvPicPr>
            <a:picLocks noChangeAspect="1"/>
          </p:cNvPicPr>
          <p:nvPr/>
        </p:nvPicPr>
        <p:blipFill rotWithShape="1">
          <a:blip r:embed="rId2">
            <a:extLst>
              <a:ext uri="{28A0092B-C50C-407E-A947-70E740481C1C}">
                <a14:useLocalDpi xmlns:a14="http://schemas.microsoft.com/office/drawing/2010/main" val="0"/>
              </a:ext>
            </a:extLst>
          </a:blip>
          <a:srcRect l="10778" r="10889"/>
          <a:stretch/>
        </p:blipFill>
        <p:spPr>
          <a:xfrm>
            <a:off x="-1" y="285253"/>
            <a:ext cx="9144000" cy="6857990"/>
          </a:xfrm>
          <a:prstGeom prst="rect">
            <a:avLst/>
          </a:prstGeom>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7C91ECF7-CC6A-964D-970F-3B6E3DDA5912}"/>
              </a:ext>
            </a:extLst>
          </p:cNvPr>
          <p:cNvSpPr>
            <a:spLocks noGrp="1"/>
          </p:cNvSpPr>
          <p:nvPr>
            <p:ph idx="1"/>
          </p:nvPr>
        </p:nvSpPr>
        <p:spPr>
          <a:xfrm>
            <a:off x="430420" y="4277679"/>
            <a:ext cx="7287115" cy="2744912"/>
          </a:xfrm>
        </p:spPr>
        <p:txBody>
          <a:bodyPr anchor="ctr">
            <a:normAutofit/>
          </a:bodyPr>
          <a:lstStyle/>
          <a:p>
            <a:pPr>
              <a:lnSpc>
                <a:spcPct val="90000"/>
              </a:lnSpc>
              <a:buFont typeface="Wingdings" charset="2"/>
              <a:buChar char="ü"/>
            </a:pPr>
            <a:r>
              <a:rPr lang="es-ES" sz="2000" dirty="0"/>
              <a:t>La estrategia que nació en</a:t>
            </a:r>
            <a:r>
              <a:rPr lang="es-ES" sz="2000" b="1" dirty="0"/>
              <a:t> la guerra </a:t>
            </a:r>
            <a:r>
              <a:rPr lang="es-ES" sz="2000" dirty="0"/>
              <a:t>se desplaza a la vida civil a través de los negocios y la política.</a:t>
            </a:r>
          </a:p>
          <a:p>
            <a:pPr>
              <a:lnSpc>
                <a:spcPct val="90000"/>
              </a:lnSpc>
              <a:buFont typeface="Wingdings" charset="2"/>
              <a:buChar char="ü"/>
            </a:pPr>
            <a:r>
              <a:rPr lang="es-ES" sz="2000" dirty="0"/>
              <a:t>La estrategia responde a escenarios donde se demanden decisiones ante: incertidumbre estructurada, elección entre alternativas, efectivas posibilidades de intervención.</a:t>
            </a:r>
          </a:p>
          <a:p>
            <a:pPr>
              <a:lnSpc>
                <a:spcPct val="90000"/>
              </a:lnSpc>
            </a:pPr>
            <a:endParaRPr lang="es-EC" sz="1300" dirty="0"/>
          </a:p>
        </p:txBody>
      </p:sp>
    </p:spTree>
    <p:extLst>
      <p:ext uri="{BB962C8B-B14F-4D97-AF65-F5344CB8AC3E}">
        <p14:creationId xmlns:p14="http://schemas.microsoft.com/office/powerpoint/2010/main" val="4183231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7DA16343-97B0-5245-A346-8818A3035DDD}"/>
              </a:ext>
            </a:extLst>
          </p:cNvPr>
          <p:cNvSpPr>
            <a:spLocks noGrp="1"/>
          </p:cNvSpPr>
          <p:nvPr>
            <p:ph type="title"/>
          </p:nvPr>
        </p:nvSpPr>
        <p:spPr>
          <a:xfrm>
            <a:off x="393192" y="4767072"/>
            <a:ext cx="4945641" cy="1625210"/>
          </a:xfrm>
        </p:spPr>
        <p:txBody>
          <a:bodyPr>
            <a:normAutofit/>
          </a:bodyPr>
          <a:lstStyle/>
          <a:p>
            <a:pPr algn="r"/>
            <a:r>
              <a:rPr lang="es-EC" dirty="0">
                <a:solidFill>
                  <a:srgbClr val="FFFFFF"/>
                </a:solidFill>
              </a:rPr>
              <a:t>Comunicación estratégica</a:t>
            </a:r>
          </a:p>
        </p:txBody>
      </p:sp>
      <p:pic>
        <p:nvPicPr>
          <p:cNvPr id="4" name="Imagen 3" descr="chess2r.jpg">
            <a:extLst>
              <a:ext uri="{FF2B5EF4-FFF2-40B4-BE49-F238E27FC236}">
                <a16:creationId xmlns:a16="http://schemas.microsoft.com/office/drawing/2014/main" id="{DAD20A20-D0BC-2E40-BE66-0393D24A0F25}"/>
              </a:ext>
            </a:extLst>
          </p:cNvPr>
          <p:cNvPicPr>
            <a:picLocks noChangeAspect="1"/>
          </p:cNvPicPr>
          <p:nvPr/>
        </p:nvPicPr>
        <p:blipFill rotWithShape="1">
          <a:blip r:embed="rId2">
            <a:extLst>
              <a:ext uri="{28A0092B-C50C-407E-A947-70E740481C1C}">
                <a14:useLocalDpi xmlns:a14="http://schemas.microsoft.com/office/drawing/2010/main" val="0"/>
              </a:ext>
            </a:extLst>
          </a:blip>
          <a:srcRect r="14546" b="1"/>
          <a:stretch/>
        </p:blipFill>
        <p:spPr>
          <a:xfrm>
            <a:off x="245660" y="321733"/>
            <a:ext cx="5293729"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90D8028-5ADB-324C-96D7-5B855C6EF61F}"/>
              </a:ext>
            </a:extLst>
          </p:cNvPr>
          <p:cNvSpPr>
            <a:spLocks noGrp="1"/>
          </p:cNvSpPr>
          <p:nvPr>
            <p:ph idx="1"/>
          </p:nvPr>
        </p:nvSpPr>
        <p:spPr>
          <a:xfrm>
            <a:off x="6021989" y="917725"/>
            <a:ext cx="2568554" cy="4852362"/>
          </a:xfrm>
        </p:spPr>
        <p:txBody>
          <a:bodyPr anchor="ctr">
            <a:normAutofit/>
          </a:bodyPr>
          <a:lstStyle/>
          <a:p>
            <a:pPr>
              <a:buFont typeface="Wingdings" charset="2"/>
              <a:buChar char="ü"/>
            </a:pPr>
            <a:r>
              <a:rPr lang="es-ES" sz="1700">
                <a:solidFill>
                  <a:srgbClr val="FFFFFF"/>
                </a:solidFill>
              </a:rPr>
              <a:t>A partir del caos creamos nuevos órdenes.</a:t>
            </a:r>
          </a:p>
          <a:p>
            <a:pPr>
              <a:buFont typeface="Wingdings" charset="2"/>
              <a:buChar char="ü"/>
            </a:pPr>
            <a:r>
              <a:rPr lang="es-ES" sz="1700">
                <a:solidFill>
                  <a:srgbClr val="FFFFFF"/>
                </a:solidFill>
              </a:rPr>
              <a:t>El mundo no es uno, vivimos en un juego de percepciones, somos animales simbólicos.</a:t>
            </a:r>
          </a:p>
          <a:p>
            <a:pPr>
              <a:buFont typeface="Wingdings" charset="2"/>
              <a:buChar char="ü"/>
            </a:pPr>
            <a:r>
              <a:rPr lang="es-ES" sz="1700">
                <a:solidFill>
                  <a:srgbClr val="FFFFFF"/>
                </a:solidFill>
              </a:rPr>
              <a:t>El papel de la comunicación estratégica es articular las percepciones plurales.</a:t>
            </a:r>
          </a:p>
          <a:p>
            <a:endParaRPr lang="es-EC" sz="1700">
              <a:solidFill>
                <a:srgbClr val="FFFFFF"/>
              </a:solidFill>
            </a:endParaRPr>
          </a:p>
        </p:txBody>
      </p:sp>
    </p:spTree>
    <p:extLst>
      <p:ext uri="{BB962C8B-B14F-4D97-AF65-F5344CB8AC3E}">
        <p14:creationId xmlns:p14="http://schemas.microsoft.com/office/powerpoint/2010/main" val="1198569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post2.png">
            <a:extLst>
              <a:ext uri="{FF2B5EF4-FFF2-40B4-BE49-F238E27FC236}">
                <a16:creationId xmlns:a16="http://schemas.microsoft.com/office/drawing/2014/main" id="{81B4D34C-82E3-034F-A0FF-23CFE2CD6CB4}"/>
              </a:ext>
            </a:extLst>
          </p:cNvPr>
          <p:cNvPicPr>
            <a:picLocks noChangeAspect="1"/>
          </p:cNvPicPr>
          <p:nvPr/>
        </p:nvPicPr>
        <p:blipFill rotWithShape="1">
          <a:blip r:embed="rId2">
            <a:extLst>
              <a:ext uri="{28A0092B-C50C-407E-A947-70E740481C1C}">
                <a14:useLocalDpi xmlns:a14="http://schemas.microsoft.com/office/drawing/2010/main" val="0"/>
              </a:ext>
            </a:extLst>
          </a:blip>
          <a:srcRect t="580" b="23854"/>
          <a:stretch/>
        </p:blipFill>
        <p:spPr>
          <a:xfrm>
            <a:off x="-1" y="10"/>
            <a:ext cx="9144000" cy="6857990"/>
          </a:xfrm>
          <a:prstGeom prst="rect">
            <a:avLst/>
          </a:prstGeom>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E367744-089A-F044-BCDB-186255AC8508}"/>
              </a:ext>
            </a:extLst>
          </p:cNvPr>
          <p:cNvSpPr>
            <a:spLocks noGrp="1"/>
          </p:cNvSpPr>
          <p:nvPr>
            <p:ph idx="1"/>
          </p:nvPr>
        </p:nvSpPr>
        <p:spPr>
          <a:xfrm>
            <a:off x="155168" y="3020393"/>
            <a:ext cx="4202539" cy="3280344"/>
          </a:xfrm>
        </p:spPr>
        <p:txBody>
          <a:bodyPr anchor="ctr">
            <a:normAutofit/>
          </a:bodyPr>
          <a:lstStyle/>
          <a:p>
            <a:pPr>
              <a:lnSpc>
                <a:spcPct val="90000"/>
              </a:lnSpc>
              <a:buFont typeface="Wingdings" charset="2"/>
              <a:buChar char="ü"/>
            </a:pPr>
            <a:r>
              <a:rPr lang="es-ES" dirty="0"/>
              <a:t>La realidad es compleja y fluida, vivimos en un mundo de incertidumbre y procesos.</a:t>
            </a:r>
          </a:p>
          <a:p>
            <a:pPr>
              <a:lnSpc>
                <a:spcPct val="90000"/>
              </a:lnSpc>
              <a:buFont typeface="Wingdings" charset="2"/>
              <a:buChar char="ü"/>
            </a:pPr>
            <a:r>
              <a:rPr lang="es-ES" dirty="0"/>
              <a:t>La gestión del cambio representa la gran tarea directa. Gestionar el cambio es gestionar el futuro, y ello supone estrategia.</a:t>
            </a:r>
          </a:p>
          <a:p>
            <a:pPr>
              <a:lnSpc>
                <a:spcPct val="90000"/>
              </a:lnSpc>
            </a:pPr>
            <a:endParaRPr lang="es-EC" sz="1575" dirty="0"/>
          </a:p>
        </p:txBody>
      </p:sp>
    </p:spTree>
    <p:extLst>
      <p:ext uri="{BB962C8B-B14F-4D97-AF65-F5344CB8AC3E}">
        <p14:creationId xmlns:p14="http://schemas.microsoft.com/office/powerpoint/2010/main" val="3087595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3CC866-D5D5-1743-8415-BB1D8D442BCA}"/>
              </a:ext>
            </a:extLst>
          </p:cNvPr>
          <p:cNvSpPr>
            <a:spLocks noGrp="1"/>
          </p:cNvSpPr>
          <p:nvPr>
            <p:ph type="title"/>
          </p:nvPr>
        </p:nvSpPr>
        <p:spPr>
          <a:xfrm>
            <a:off x="491490" y="365125"/>
            <a:ext cx="3840085" cy="1692794"/>
          </a:xfrm>
        </p:spPr>
        <p:txBody>
          <a:bodyPr>
            <a:normAutofit/>
          </a:bodyPr>
          <a:lstStyle/>
          <a:p>
            <a:r>
              <a:rPr lang="es-EC"/>
              <a:t>Comunicación Estratégica</a:t>
            </a:r>
          </a:p>
        </p:txBody>
      </p:sp>
      <p:cxnSp>
        <p:nvCxnSpPr>
          <p:cNvPr id="16" name="Straight Arrow Connector 15">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9C3793B-09BD-8240-BDA0-1FED8CAB5672}"/>
              </a:ext>
            </a:extLst>
          </p:cNvPr>
          <p:cNvSpPr>
            <a:spLocks noGrp="1"/>
          </p:cNvSpPr>
          <p:nvPr>
            <p:ph idx="1"/>
          </p:nvPr>
        </p:nvSpPr>
        <p:spPr>
          <a:xfrm>
            <a:off x="491490" y="2575034"/>
            <a:ext cx="3840085" cy="3462228"/>
          </a:xfrm>
        </p:spPr>
        <p:txBody>
          <a:bodyPr>
            <a:normAutofit/>
          </a:bodyPr>
          <a:lstStyle/>
          <a:p>
            <a:r>
              <a:rPr lang="es-ES" sz="1600" dirty="0"/>
              <a:t>Teoría que aborda el encuentro sociocultural, comprensiva y aplicable de manera general. Con metodologías y técnicas propias examina con criterios de cientificidad a la multiplicidad de lo comunicacional como </a:t>
            </a:r>
            <a:r>
              <a:rPr lang="es-ES" sz="1600" dirty="0" err="1"/>
              <a:t>autodispositivo</a:t>
            </a:r>
            <a:r>
              <a:rPr lang="es-ES" sz="1600" dirty="0"/>
              <a:t> colectivo y propicia procesos de cambio social conversacional. La comunicación estratégica es una teoría de la intersubjetividad no dualista que parte de considerar a lo fluido como lo único siempre presente.        </a:t>
            </a:r>
            <a:br>
              <a:rPr lang="es-ES" sz="1600" dirty="0"/>
            </a:br>
            <a:r>
              <a:rPr lang="es-ES" sz="1600" dirty="0"/>
              <a:t>Sandra </a:t>
            </a:r>
            <a:r>
              <a:rPr lang="es-ES" sz="1600" dirty="0" err="1"/>
              <a:t>Massoni</a:t>
            </a:r>
            <a:endParaRPr lang="es-ES" sz="1600" dirty="0"/>
          </a:p>
          <a:p>
            <a:endParaRPr lang="es-EC" sz="1600" dirty="0"/>
          </a:p>
        </p:txBody>
      </p:sp>
      <p:pic>
        <p:nvPicPr>
          <p:cNvPr id="4" name="Imagen 3" descr="Estrategia-via-ShutterStock.jpg">
            <a:extLst>
              <a:ext uri="{FF2B5EF4-FFF2-40B4-BE49-F238E27FC236}">
                <a16:creationId xmlns:a16="http://schemas.microsoft.com/office/drawing/2014/main" id="{59D85E4A-E122-3E4D-87B1-7ADF9E12B8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580" r="17639"/>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279115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3CC866-D5D5-1743-8415-BB1D8D442BCA}"/>
              </a:ext>
            </a:extLst>
          </p:cNvPr>
          <p:cNvSpPr>
            <a:spLocks noGrp="1"/>
          </p:cNvSpPr>
          <p:nvPr>
            <p:ph type="title"/>
          </p:nvPr>
        </p:nvSpPr>
        <p:spPr>
          <a:xfrm>
            <a:off x="720075" y="978102"/>
            <a:ext cx="7941325" cy="1062644"/>
          </a:xfrm>
        </p:spPr>
        <p:txBody>
          <a:bodyPr anchor="b">
            <a:normAutofit/>
          </a:bodyPr>
          <a:lstStyle/>
          <a:p>
            <a:pPr algn="l"/>
            <a:r>
              <a:rPr lang="es-EC"/>
              <a:t>Comunicación Estratégica</a:t>
            </a:r>
          </a:p>
        </p:txBody>
      </p:sp>
      <p:cxnSp>
        <p:nvCxnSpPr>
          <p:cNvPr id="21" name="Straight Connector 20">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Imagen 5" descr="images.jpeg">
            <a:extLst>
              <a:ext uri="{FF2B5EF4-FFF2-40B4-BE49-F238E27FC236}">
                <a16:creationId xmlns:a16="http://schemas.microsoft.com/office/drawing/2014/main" id="{9763251F-9444-3743-8CBD-073F9AECF4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517" y="2811104"/>
            <a:ext cx="2524860" cy="2558826"/>
          </a:xfrm>
          <a:prstGeom prst="rect">
            <a:avLst/>
          </a:prstGeom>
        </p:spPr>
      </p:pic>
      <p:sp>
        <p:nvSpPr>
          <p:cNvPr id="3" name="Marcador de contenido 2">
            <a:extLst>
              <a:ext uri="{FF2B5EF4-FFF2-40B4-BE49-F238E27FC236}">
                <a16:creationId xmlns:a16="http://schemas.microsoft.com/office/drawing/2014/main" id="{09C3793B-09BD-8240-BDA0-1FED8CAB5672}"/>
              </a:ext>
            </a:extLst>
          </p:cNvPr>
          <p:cNvSpPr>
            <a:spLocks noGrp="1"/>
          </p:cNvSpPr>
          <p:nvPr>
            <p:ph idx="1"/>
          </p:nvPr>
        </p:nvSpPr>
        <p:spPr>
          <a:xfrm>
            <a:off x="3716515" y="2682433"/>
            <a:ext cx="4711627" cy="3215749"/>
          </a:xfrm>
        </p:spPr>
        <p:txBody>
          <a:bodyPr>
            <a:normAutofit/>
          </a:bodyPr>
          <a:lstStyle/>
          <a:p>
            <a:pPr>
              <a:lnSpc>
                <a:spcPct val="90000"/>
              </a:lnSpc>
            </a:pPr>
            <a:r>
              <a:rPr lang="es-ES_tradnl" sz="1600" dirty="0"/>
              <a:t>La comunicación estratégica es una nueva matriz de estilo académico y profesional centrada en la reconfiguración espacio temporal en ámbitos diversos. Una </a:t>
            </a:r>
            <a:r>
              <a:rPr lang="es-ES_tradnl" sz="1600"/>
              <a:t>metaperspectiva</a:t>
            </a:r>
            <a:r>
              <a:rPr lang="es-ES_tradnl" sz="1600" dirty="0"/>
              <a:t> que trabaja sustituyendo el principio de causalidad que es propio de la ciencia tradicional por el principio de </a:t>
            </a:r>
            <a:r>
              <a:rPr lang="es-ES_tradnl" sz="1600"/>
              <a:t>sincronicidad</a:t>
            </a:r>
            <a:r>
              <a:rPr lang="es-ES_tradnl" sz="1600" dirty="0"/>
              <a:t>, que vincula los fenómenos comunicacionales en su espacio y tiempo como temporalidad en lugar de unirlos inexorablemente a ese tiempo lineal característico del pensamiento científico representacional </a:t>
            </a:r>
            <a:r>
              <a:rPr lang="es-ES" sz="1600"/>
              <a:t>Sandra Massoni</a:t>
            </a:r>
          </a:p>
          <a:p>
            <a:pPr>
              <a:lnSpc>
                <a:spcPct val="90000"/>
              </a:lnSpc>
            </a:pPr>
            <a:br>
              <a:rPr lang="es-ES" sz="1600" dirty="0"/>
            </a:br>
            <a:r>
              <a:rPr lang="es-ES" sz="1600" dirty="0"/>
              <a:t>Sandra </a:t>
            </a:r>
            <a:r>
              <a:rPr lang="es-ES" sz="1600"/>
              <a:t>Massoni</a:t>
            </a:r>
          </a:p>
          <a:p>
            <a:pPr>
              <a:lnSpc>
                <a:spcPct val="90000"/>
              </a:lnSpc>
            </a:pPr>
            <a:endParaRPr lang="es-EC" sz="1600"/>
          </a:p>
        </p:txBody>
      </p:sp>
    </p:spTree>
    <p:extLst>
      <p:ext uri="{BB962C8B-B14F-4D97-AF65-F5344CB8AC3E}">
        <p14:creationId xmlns:p14="http://schemas.microsoft.com/office/powerpoint/2010/main" val="3295853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photo1.jpg">
            <a:extLst>
              <a:ext uri="{FF2B5EF4-FFF2-40B4-BE49-F238E27FC236}">
                <a16:creationId xmlns:a16="http://schemas.microsoft.com/office/drawing/2014/main" id="{7408F25C-7D82-0942-989D-91A514D034F8}"/>
              </a:ext>
            </a:extLst>
          </p:cNvPr>
          <p:cNvPicPr>
            <a:picLocks noChangeAspect="1"/>
          </p:cNvPicPr>
          <p:nvPr/>
        </p:nvPicPr>
        <p:blipFill rotWithShape="1">
          <a:blip r:embed="rId2">
            <a:extLst>
              <a:ext uri="{28A0092B-C50C-407E-A947-70E740481C1C}">
                <a14:useLocalDpi xmlns:a14="http://schemas.microsoft.com/office/drawing/2010/main" val="0"/>
              </a:ext>
            </a:extLst>
          </a:blip>
          <a:srcRect t="4614" r="9091" b="4477"/>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5398329"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30705E4-93CC-1247-B013-22893F58ED6C}"/>
              </a:ext>
            </a:extLst>
          </p:cNvPr>
          <p:cNvSpPr>
            <a:spLocks noGrp="1"/>
          </p:cNvSpPr>
          <p:nvPr>
            <p:ph idx="1"/>
          </p:nvPr>
        </p:nvSpPr>
        <p:spPr>
          <a:xfrm>
            <a:off x="438913" y="1316736"/>
            <a:ext cx="4972048" cy="4578037"/>
          </a:xfrm>
        </p:spPr>
        <p:txBody>
          <a:bodyPr>
            <a:normAutofit/>
          </a:bodyPr>
          <a:lstStyle/>
          <a:p>
            <a:pPr>
              <a:buFont typeface="Wingdings" charset="2"/>
              <a:buChar char="ü"/>
            </a:pPr>
            <a:r>
              <a:rPr lang="es-ES" dirty="0"/>
              <a:t>Los grandes retos estratégicos están relacionados a nuestra capacidad para gestionar la complejidad.</a:t>
            </a:r>
          </a:p>
          <a:p>
            <a:pPr>
              <a:buFont typeface="Wingdings" charset="2"/>
              <a:buChar char="ü"/>
            </a:pPr>
            <a:r>
              <a:rPr lang="es-ES" dirty="0"/>
              <a:t>El pensamiento complejo es ante todo relacional.</a:t>
            </a:r>
          </a:p>
          <a:p>
            <a:pPr>
              <a:buFont typeface="Wingdings" charset="2"/>
              <a:buChar char="ü"/>
            </a:pPr>
            <a:r>
              <a:rPr lang="es-ES" dirty="0"/>
              <a:t>Indispensable superar la confrontación entre actores racionales u otros constructos para pasar a pensar la estrategia como reajustes situacionales.</a:t>
            </a:r>
          </a:p>
          <a:p>
            <a:endParaRPr lang="es-EC" sz="2100" dirty="0"/>
          </a:p>
        </p:txBody>
      </p:sp>
    </p:spTree>
    <p:extLst>
      <p:ext uri="{BB962C8B-B14F-4D97-AF65-F5344CB8AC3E}">
        <p14:creationId xmlns:p14="http://schemas.microsoft.com/office/powerpoint/2010/main" val="682185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E09615D-24FD-4086-87D4-3BC6FF438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19"/>
            <a:ext cx="6486800" cy="6861919"/>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1" name="Picture 30">
            <a:extLst>
              <a:ext uri="{FF2B5EF4-FFF2-40B4-BE49-F238E27FC236}">
                <a16:creationId xmlns:a16="http://schemas.microsoft.com/office/drawing/2014/main" id="{2CD1987F-8813-4F4A-BE57-BB00FB4F08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25043"/>
          <a:stretch/>
        </p:blipFill>
        <p:spPr>
          <a:xfrm flipH="1">
            <a:off x="-3" y="-3919"/>
            <a:ext cx="9144001" cy="6861919"/>
          </a:xfrm>
          <a:prstGeom prst="rect">
            <a:avLst/>
          </a:prstGeom>
        </p:spPr>
      </p:pic>
      <p:sp>
        <p:nvSpPr>
          <p:cNvPr id="33" name="Freeform 67">
            <a:extLst>
              <a:ext uri="{FF2B5EF4-FFF2-40B4-BE49-F238E27FC236}">
                <a16:creationId xmlns:a16="http://schemas.microsoft.com/office/drawing/2014/main" id="{68C00EAE-4816-44D0-8DA9-3F070179B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51491"/>
            <a:ext cx="3243983" cy="2706509"/>
          </a:xfrm>
          <a:custGeom>
            <a:avLst/>
            <a:gdLst>
              <a:gd name="connsiteX0" fmla="*/ 1465277 w 3242130"/>
              <a:gd name="connsiteY0" fmla="*/ 0 h 2704964"/>
              <a:gd name="connsiteX1" fmla="*/ 3242130 w 3242130"/>
              <a:gd name="connsiteY1" fmla="*/ 1776853 h 2704964"/>
              <a:gd name="connsiteX2" fmla="*/ 3027674 w 3242130"/>
              <a:gd name="connsiteY2" fmla="*/ 2623807 h 2704964"/>
              <a:gd name="connsiteX3" fmla="*/ 2978369 w 3242130"/>
              <a:gd name="connsiteY3" fmla="*/ 2704964 h 2704964"/>
              <a:gd name="connsiteX4" fmla="*/ 0 w 3242130"/>
              <a:gd name="connsiteY4" fmla="*/ 2704964 h 2704964"/>
              <a:gd name="connsiteX5" fmla="*/ 0 w 3242130"/>
              <a:gd name="connsiteY5" fmla="*/ 772542 h 2704964"/>
              <a:gd name="connsiteX6" fmla="*/ 94171 w 3242130"/>
              <a:gd name="connsiteY6" fmla="*/ 646610 h 2704964"/>
              <a:gd name="connsiteX7" fmla="*/ 1465277 w 3242130"/>
              <a:gd name="connsiteY7" fmla="*/ 0 h 2704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2130" h="2704964">
                <a:moveTo>
                  <a:pt x="1465277" y="0"/>
                </a:moveTo>
                <a:cubicBezTo>
                  <a:pt x="2446606" y="0"/>
                  <a:pt x="3242130" y="795524"/>
                  <a:pt x="3242130" y="1776853"/>
                </a:cubicBezTo>
                <a:cubicBezTo>
                  <a:pt x="3242130" y="2083519"/>
                  <a:pt x="3164442" y="2372039"/>
                  <a:pt x="3027674" y="2623807"/>
                </a:cubicBezTo>
                <a:lnTo>
                  <a:pt x="2978369" y="2704964"/>
                </a:lnTo>
                <a:lnTo>
                  <a:pt x="0" y="2704964"/>
                </a:lnTo>
                <a:lnTo>
                  <a:pt x="0" y="772542"/>
                </a:lnTo>
                <a:lnTo>
                  <a:pt x="94171" y="646610"/>
                </a:lnTo>
                <a:cubicBezTo>
                  <a:pt x="420072" y="251709"/>
                  <a:pt x="913280" y="0"/>
                  <a:pt x="1465277"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Content Placeholder 25">
            <a:extLst>
              <a:ext uri="{FF2B5EF4-FFF2-40B4-BE49-F238E27FC236}">
                <a16:creationId xmlns:a16="http://schemas.microsoft.com/office/drawing/2014/main" id="{9C170874-7384-4D34-964E-65EFE5E9C597}"/>
              </a:ext>
            </a:extLst>
          </p:cNvPr>
          <p:cNvSpPr>
            <a:spLocks noGrp="1"/>
          </p:cNvSpPr>
          <p:nvPr>
            <p:ph idx="1"/>
          </p:nvPr>
        </p:nvSpPr>
        <p:spPr>
          <a:xfrm>
            <a:off x="6181015" y="2256040"/>
            <a:ext cx="2472164" cy="3049607"/>
          </a:xfrm>
        </p:spPr>
        <p:txBody>
          <a:bodyPr anchor="ctr">
            <a:normAutofit/>
          </a:bodyPr>
          <a:lstStyle/>
          <a:p>
            <a:endParaRPr lang="en-US" sz="1500">
              <a:solidFill>
                <a:srgbClr val="000000"/>
              </a:solidFill>
            </a:endParaRPr>
          </a:p>
        </p:txBody>
      </p:sp>
      <p:sp>
        <p:nvSpPr>
          <p:cNvPr id="35" name="Oval 34">
            <a:extLst>
              <a:ext uri="{FF2B5EF4-FFF2-40B4-BE49-F238E27FC236}">
                <a16:creationId xmlns:a16="http://schemas.microsoft.com/office/drawing/2014/main" id="{D5391212-5277-4C05-9E96-E724C961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6777" y="2817257"/>
            <a:ext cx="2866978" cy="286697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Freeform 65">
            <a:extLst>
              <a:ext uri="{FF2B5EF4-FFF2-40B4-BE49-F238E27FC236}">
                <a16:creationId xmlns:a16="http://schemas.microsoft.com/office/drawing/2014/main" id="{0B331F10-0144-4133-AB48-EDEFB3546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963"/>
            <a:ext cx="4093259" cy="3467887"/>
          </a:xfrm>
          <a:custGeom>
            <a:avLst/>
            <a:gdLst>
              <a:gd name="connsiteX0" fmla="*/ 0 w 4090921"/>
              <a:gd name="connsiteY0" fmla="*/ 0 h 3465906"/>
              <a:gd name="connsiteX1" fmla="*/ 3746474 w 4090921"/>
              <a:gd name="connsiteY1" fmla="*/ 0 h 3465906"/>
              <a:gd name="connsiteX2" fmla="*/ 3817144 w 4090921"/>
              <a:gd name="connsiteY2" fmla="*/ 116327 h 3465906"/>
              <a:gd name="connsiteX3" fmla="*/ 4090921 w 4090921"/>
              <a:gd name="connsiteY3" fmla="*/ 1197557 h 3465906"/>
              <a:gd name="connsiteX4" fmla="*/ 1822572 w 4090921"/>
              <a:gd name="connsiteY4" fmla="*/ 3465906 h 3465906"/>
              <a:gd name="connsiteX5" fmla="*/ 72204 w 4090921"/>
              <a:gd name="connsiteY5" fmla="*/ 2640438 h 3465906"/>
              <a:gd name="connsiteX6" fmla="*/ 0 w 4090921"/>
              <a:gd name="connsiteY6" fmla="*/ 2543882 h 346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0921" h="3465906">
                <a:moveTo>
                  <a:pt x="0" y="0"/>
                </a:moveTo>
                <a:lnTo>
                  <a:pt x="3746474" y="0"/>
                </a:lnTo>
                <a:lnTo>
                  <a:pt x="3817144" y="116327"/>
                </a:lnTo>
                <a:cubicBezTo>
                  <a:pt x="3991744" y="437737"/>
                  <a:pt x="4090921" y="806065"/>
                  <a:pt x="4090921" y="1197557"/>
                </a:cubicBezTo>
                <a:cubicBezTo>
                  <a:pt x="4090921" y="2450332"/>
                  <a:pt x="3075348" y="3465906"/>
                  <a:pt x="1822572" y="3465906"/>
                </a:cubicBezTo>
                <a:cubicBezTo>
                  <a:pt x="1117886" y="3465906"/>
                  <a:pt x="488252" y="3144572"/>
                  <a:pt x="72204" y="2640438"/>
                </a:cubicBezTo>
                <a:lnTo>
                  <a:pt x="0" y="2543882"/>
                </a:ln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Marcador de contenido 4" descr="Imagen que contiene imágenes prediseñadas&#10;&#10;&#10;&#10;Descripción generada automáticamente">
            <a:extLst>
              <a:ext uri="{FF2B5EF4-FFF2-40B4-BE49-F238E27FC236}">
                <a16:creationId xmlns:a16="http://schemas.microsoft.com/office/drawing/2014/main" id="{6BA8C6EC-B51F-8745-9F98-8F86F7DBB90F}"/>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8986" r="-2" b="-2"/>
          <a:stretch/>
        </p:blipFill>
        <p:spPr>
          <a:xfrm>
            <a:off x="20" y="4305680"/>
            <a:ext cx="3085185" cy="2548533"/>
          </a:xfrm>
          <a:custGeom>
            <a:avLst/>
            <a:gdLst>
              <a:gd name="connsiteX0" fmla="*/ 1464476 w 3083442"/>
              <a:gd name="connsiteY0" fmla="*/ 0 h 2547077"/>
              <a:gd name="connsiteX1" fmla="*/ 3083442 w 3083442"/>
              <a:gd name="connsiteY1" fmla="*/ 1618966 h 2547077"/>
              <a:gd name="connsiteX2" fmla="*/ 2806948 w 3083442"/>
              <a:gd name="connsiteY2" fmla="*/ 2524145 h 2547077"/>
              <a:gd name="connsiteX3" fmla="*/ 2789800 w 3083442"/>
              <a:gd name="connsiteY3" fmla="*/ 2547077 h 2547077"/>
              <a:gd name="connsiteX4" fmla="*/ 139152 w 3083442"/>
              <a:gd name="connsiteY4" fmla="*/ 2547077 h 2547077"/>
              <a:gd name="connsiteX5" fmla="*/ 122004 w 3083442"/>
              <a:gd name="connsiteY5" fmla="*/ 2524145 h 2547077"/>
              <a:gd name="connsiteX6" fmla="*/ 40911 w 3083442"/>
              <a:gd name="connsiteY6" fmla="*/ 2390661 h 2547077"/>
              <a:gd name="connsiteX7" fmla="*/ 0 w 3083442"/>
              <a:gd name="connsiteY7" fmla="*/ 2305737 h 2547077"/>
              <a:gd name="connsiteX8" fmla="*/ 0 w 3083442"/>
              <a:gd name="connsiteY8" fmla="*/ 932195 h 2547077"/>
              <a:gd name="connsiteX9" fmla="*/ 40911 w 3083442"/>
              <a:gd name="connsiteY9" fmla="*/ 847271 h 2547077"/>
              <a:gd name="connsiteX10" fmla="*/ 1464476 w 3083442"/>
              <a:gd name="connsiteY10" fmla="*/ 0 h 254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3442" h="2547077">
                <a:moveTo>
                  <a:pt x="1464476" y="0"/>
                </a:moveTo>
                <a:cubicBezTo>
                  <a:pt x="2358607" y="0"/>
                  <a:pt x="3083442" y="724836"/>
                  <a:pt x="3083442" y="1618966"/>
                </a:cubicBezTo>
                <a:cubicBezTo>
                  <a:pt x="3083442" y="1954265"/>
                  <a:pt x="2981512" y="2265757"/>
                  <a:pt x="2806948" y="2524145"/>
                </a:cubicBezTo>
                <a:lnTo>
                  <a:pt x="2789800" y="2547077"/>
                </a:lnTo>
                <a:lnTo>
                  <a:pt x="139152" y="2547077"/>
                </a:lnTo>
                <a:lnTo>
                  <a:pt x="122004" y="2524145"/>
                </a:lnTo>
                <a:cubicBezTo>
                  <a:pt x="92910" y="2481081"/>
                  <a:pt x="65834" y="2436541"/>
                  <a:pt x="40911" y="2390661"/>
                </a:cubicBezTo>
                <a:lnTo>
                  <a:pt x="0" y="2305737"/>
                </a:lnTo>
                <a:lnTo>
                  <a:pt x="0" y="932195"/>
                </a:lnTo>
                <a:lnTo>
                  <a:pt x="40911" y="847271"/>
                </a:lnTo>
                <a:cubicBezTo>
                  <a:pt x="315065" y="342598"/>
                  <a:pt x="849762" y="0"/>
                  <a:pt x="1464476" y="0"/>
                </a:cubicBezTo>
                <a:close/>
              </a:path>
            </a:pathLst>
          </a:custGeom>
          <a:effectLst>
            <a:softEdge rad="0"/>
          </a:effectLst>
        </p:spPr>
      </p:pic>
      <p:pic>
        <p:nvPicPr>
          <p:cNvPr id="7" name="Imagen 6">
            <a:extLst>
              <a:ext uri="{FF2B5EF4-FFF2-40B4-BE49-F238E27FC236}">
                <a16:creationId xmlns:a16="http://schemas.microsoft.com/office/drawing/2014/main" id="{CC08772D-49B9-094A-9A43-29F7D69DCE43}"/>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11563" r="11441" b="6"/>
          <a:stretch/>
        </p:blipFill>
        <p:spPr>
          <a:xfrm>
            <a:off x="3521834" y="2966567"/>
            <a:ext cx="2556863" cy="2556863"/>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24" name="Marcador de contenido 8" descr="Imagen que contiene mesa, silla, edificio, exterior&#10;&#10;&#10;&#10;Descripción generada automáticamente">
            <a:extLst>
              <a:ext uri="{FF2B5EF4-FFF2-40B4-BE49-F238E27FC236}">
                <a16:creationId xmlns:a16="http://schemas.microsoft.com/office/drawing/2014/main" id="{1F92DA53-EC56-4A4A-BF81-E7A6ACEA1F1F}"/>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t="1490" r="-4" b="14358"/>
          <a:stretch/>
        </p:blipFill>
        <p:spPr>
          <a:xfrm>
            <a:off x="1" y="-9668"/>
            <a:ext cx="3945364" cy="3319992"/>
          </a:xfrm>
          <a:custGeom>
            <a:avLst/>
            <a:gdLst>
              <a:gd name="connsiteX0" fmla="*/ 73119 w 3943111"/>
              <a:gd name="connsiteY0" fmla="*/ 0 h 3318096"/>
              <a:gd name="connsiteX1" fmla="*/ 3572026 w 3943111"/>
              <a:gd name="connsiteY1" fmla="*/ 0 h 3318096"/>
              <a:gd name="connsiteX2" fmla="*/ 3580957 w 3943111"/>
              <a:gd name="connsiteY2" fmla="*/ 11944 h 3318096"/>
              <a:gd name="connsiteX3" fmla="*/ 3943111 w 3943111"/>
              <a:gd name="connsiteY3" fmla="*/ 1197557 h 3318096"/>
              <a:gd name="connsiteX4" fmla="*/ 1822572 w 3943111"/>
              <a:gd name="connsiteY4" fmla="*/ 3318096 h 3318096"/>
              <a:gd name="connsiteX5" fmla="*/ 64188 w 3943111"/>
              <a:gd name="connsiteY5" fmla="*/ 2383171 h 3318096"/>
              <a:gd name="connsiteX6" fmla="*/ 0 w 3943111"/>
              <a:gd name="connsiteY6" fmla="*/ 2277515 h 3318096"/>
              <a:gd name="connsiteX7" fmla="*/ 0 w 3943111"/>
              <a:gd name="connsiteY7" fmla="*/ 117600 h 3318096"/>
              <a:gd name="connsiteX8" fmla="*/ 64188 w 3943111"/>
              <a:gd name="connsiteY8" fmla="*/ 11944 h 331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3111" h="3318096">
                <a:moveTo>
                  <a:pt x="73119" y="0"/>
                </a:moveTo>
                <a:lnTo>
                  <a:pt x="3572026" y="0"/>
                </a:lnTo>
                <a:lnTo>
                  <a:pt x="3580957" y="11944"/>
                </a:lnTo>
                <a:cubicBezTo>
                  <a:pt x="3809602" y="350384"/>
                  <a:pt x="3943111" y="758379"/>
                  <a:pt x="3943111" y="1197557"/>
                </a:cubicBezTo>
                <a:cubicBezTo>
                  <a:pt x="3943111" y="2368699"/>
                  <a:pt x="2993714" y="3318096"/>
                  <a:pt x="1822572" y="3318096"/>
                </a:cubicBezTo>
                <a:cubicBezTo>
                  <a:pt x="1090609" y="3318096"/>
                  <a:pt x="445264" y="2947238"/>
                  <a:pt x="64188" y="2383171"/>
                </a:cubicBezTo>
                <a:lnTo>
                  <a:pt x="0" y="2277515"/>
                </a:lnTo>
                <a:lnTo>
                  <a:pt x="0" y="117600"/>
                </a:lnTo>
                <a:lnTo>
                  <a:pt x="64188" y="11944"/>
                </a:lnTo>
                <a:close/>
              </a:path>
            </a:pathLst>
          </a:custGeom>
          <a:effectLst>
            <a:softEdge rad="0"/>
          </a:effectLst>
        </p:spPr>
      </p:pic>
    </p:spTree>
    <p:extLst>
      <p:ext uri="{BB962C8B-B14F-4D97-AF65-F5344CB8AC3E}">
        <p14:creationId xmlns:p14="http://schemas.microsoft.com/office/powerpoint/2010/main" val="4283062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434194B-EB56-4062-98C6-CB72F287E3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826"/>
            <a:ext cx="10015869" cy="685372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B3746DB1-35A8-422F-9955-4F8E75DBB0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7763"/>
          <a:stretch/>
        </p:blipFill>
        <p:spPr>
          <a:xfrm>
            <a:off x="-1" y="0"/>
            <a:ext cx="10015869" cy="6850894"/>
          </a:xfrm>
          <a:prstGeom prst="rect">
            <a:avLst/>
          </a:prstGeom>
        </p:spPr>
      </p:pic>
      <p:sp>
        <p:nvSpPr>
          <p:cNvPr id="2" name="Título 1"/>
          <p:cNvSpPr>
            <a:spLocks noGrp="1"/>
          </p:cNvSpPr>
          <p:nvPr>
            <p:ph type="ctrTitle"/>
          </p:nvPr>
        </p:nvSpPr>
        <p:spPr>
          <a:xfrm>
            <a:off x="5063685" y="4782207"/>
            <a:ext cx="4459934" cy="1135639"/>
          </a:xfrm>
        </p:spPr>
        <p:txBody>
          <a:bodyPr rtlCol="0" anchor="t">
            <a:normAutofit/>
          </a:bodyPr>
          <a:lstStyle/>
          <a:p>
            <a:pPr algn="r" rtl="0"/>
            <a:r>
              <a:rPr lang="es-ES" sz="3000" dirty="0">
                <a:solidFill>
                  <a:srgbClr val="000000"/>
                </a:solidFill>
              </a:rPr>
              <a:t>2. Ecología de los Medios</a:t>
            </a:r>
          </a:p>
        </p:txBody>
      </p:sp>
      <p:sp>
        <p:nvSpPr>
          <p:cNvPr id="16" name="Freeform 57">
            <a:extLst>
              <a:ext uri="{FF2B5EF4-FFF2-40B4-BE49-F238E27FC236}">
                <a16:creationId xmlns:a16="http://schemas.microsoft.com/office/drawing/2014/main" id="{B817D9AD-5E85-4E85-AC3E-43E24FA91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36223"/>
            <a:ext cx="4571999" cy="5514671"/>
          </a:xfrm>
          <a:custGeom>
            <a:avLst/>
            <a:gdLst>
              <a:gd name="connsiteX0" fmla="*/ 1504462 w 4383459"/>
              <a:gd name="connsiteY0" fmla="*/ 0 h 5287256"/>
              <a:gd name="connsiteX1" fmla="*/ 4383459 w 4383459"/>
              <a:gd name="connsiteY1" fmla="*/ 2878997 h 5287256"/>
              <a:gd name="connsiteX2" fmla="*/ 3114137 w 4383459"/>
              <a:gd name="connsiteY2" fmla="*/ 5266307 h 5287256"/>
              <a:gd name="connsiteX3" fmla="*/ 3079653 w 4383459"/>
              <a:gd name="connsiteY3" fmla="*/ 5287256 h 5287256"/>
              <a:gd name="connsiteX4" fmla="*/ 0 w 4383459"/>
              <a:gd name="connsiteY4" fmla="*/ 5287256 h 5287256"/>
              <a:gd name="connsiteX5" fmla="*/ 0 w 4383459"/>
              <a:gd name="connsiteY5" fmla="*/ 427769 h 5287256"/>
              <a:gd name="connsiteX6" fmla="*/ 132161 w 4383459"/>
              <a:gd name="connsiteY6" fmla="*/ 347480 h 5287256"/>
              <a:gd name="connsiteX7" fmla="*/ 1504462 w 4383459"/>
              <a:gd name="connsiteY7" fmla="*/ 0 h 528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3459" h="5287256">
                <a:moveTo>
                  <a:pt x="1504462" y="0"/>
                </a:moveTo>
                <a:cubicBezTo>
                  <a:pt x="3094488" y="0"/>
                  <a:pt x="4383459" y="1288971"/>
                  <a:pt x="4383459" y="2878997"/>
                </a:cubicBezTo>
                <a:cubicBezTo>
                  <a:pt x="4383459" y="3872763"/>
                  <a:pt x="3879955" y="4748930"/>
                  <a:pt x="3114137" y="5266307"/>
                </a:cubicBezTo>
                <a:lnTo>
                  <a:pt x="3079653" y="5287256"/>
                </a:lnTo>
                <a:lnTo>
                  <a:pt x="0" y="5287256"/>
                </a:lnTo>
                <a:lnTo>
                  <a:pt x="0" y="427769"/>
                </a:lnTo>
                <a:lnTo>
                  <a:pt x="132161" y="347480"/>
                </a:lnTo>
                <a:cubicBezTo>
                  <a:pt x="540096" y="125876"/>
                  <a:pt x="1007579" y="0"/>
                  <a:pt x="1504462"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Imagen 6">
            <a:extLst>
              <a:ext uri="{FF2B5EF4-FFF2-40B4-BE49-F238E27FC236}">
                <a16:creationId xmlns:a16="http://schemas.microsoft.com/office/drawing/2014/main" id="{E8C4D3ED-F687-D343-B5C3-F01647F4ED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61" y="2585873"/>
            <a:ext cx="3527731" cy="3527731"/>
          </a:xfrm>
          <a:prstGeom prst="rect">
            <a:avLst/>
          </a:prstGeom>
        </p:spPr>
      </p:pic>
      <p:sp>
        <p:nvSpPr>
          <p:cNvPr id="18" name="Freeform: Shape 17">
            <a:extLst>
              <a:ext uri="{FF2B5EF4-FFF2-40B4-BE49-F238E27FC236}">
                <a16:creationId xmlns:a16="http://schemas.microsoft.com/office/drawing/2014/main" id="{F0810290-E788-4DE3-B716-DBE58CC6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0872" y="0"/>
            <a:ext cx="4124495" cy="3124182"/>
          </a:xfrm>
          <a:custGeom>
            <a:avLst/>
            <a:gdLst>
              <a:gd name="connsiteX0" fmla="*/ 301225 w 4185112"/>
              <a:gd name="connsiteY0" fmla="*/ 0 h 3170097"/>
              <a:gd name="connsiteX1" fmla="*/ 3883887 w 4185112"/>
              <a:gd name="connsiteY1" fmla="*/ 0 h 3170097"/>
              <a:gd name="connsiteX2" fmla="*/ 3932552 w 4185112"/>
              <a:gd name="connsiteY2" fmla="*/ 80105 h 3170097"/>
              <a:gd name="connsiteX3" fmla="*/ 4185112 w 4185112"/>
              <a:gd name="connsiteY3" fmla="*/ 1077541 h 3170097"/>
              <a:gd name="connsiteX4" fmla="*/ 2092556 w 4185112"/>
              <a:gd name="connsiteY4" fmla="*/ 3170097 h 3170097"/>
              <a:gd name="connsiteX5" fmla="*/ 0 w 4185112"/>
              <a:gd name="connsiteY5" fmla="*/ 1077541 h 3170097"/>
              <a:gd name="connsiteX6" fmla="*/ 252561 w 4185112"/>
              <a:gd name="connsiteY6" fmla="*/ 80105 h 31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5112" h="3170097">
                <a:moveTo>
                  <a:pt x="301225" y="0"/>
                </a:moveTo>
                <a:lnTo>
                  <a:pt x="3883887" y="0"/>
                </a:lnTo>
                <a:lnTo>
                  <a:pt x="3932552" y="80105"/>
                </a:lnTo>
                <a:cubicBezTo>
                  <a:pt x="4093621" y="376606"/>
                  <a:pt x="4185112" y="716389"/>
                  <a:pt x="4185112" y="1077541"/>
                </a:cubicBezTo>
                <a:cubicBezTo>
                  <a:pt x="4185112" y="2233228"/>
                  <a:pt x="3248243" y="3170097"/>
                  <a:pt x="2092556" y="3170097"/>
                </a:cubicBezTo>
                <a:cubicBezTo>
                  <a:pt x="936869" y="3170097"/>
                  <a:pt x="0" y="2233228"/>
                  <a:pt x="0" y="1077541"/>
                </a:cubicBezTo>
                <a:cubicBezTo>
                  <a:pt x="0" y="716389"/>
                  <a:pt x="91491" y="376606"/>
                  <a:pt x="252561" y="80105"/>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0743" y="650683"/>
            <a:ext cx="2980742" cy="1140133"/>
          </a:xfrm>
          <a:prstGeom prst="rect">
            <a:avLst/>
          </a:prstGeom>
        </p:spPr>
      </p:pic>
    </p:spTree>
    <p:extLst>
      <p:ext uri="{BB962C8B-B14F-4D97-AF65-F5344CB8AC3E}">
        <p14:creationId xmlns:p14="http://schemas.microsoft.com/office/powerpoint/2010/main" val="402288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B4494A-463A-6C4F-A589-06415699280D}"/>
              </a:ext>
            </a:extLst>
          </p:cNvPr>
          <p:cNvSpPr>
            <a:spLocks noGrp="1"/>
          </p:cNvSpPr>
          <p:nvPr>
            <p:ph type="title"/>
          </p:nvPr>
        </p:nvSpPr>
        <p:spPr>
          <a:xfrm>
            <a:off x="491490" y="365125"/>
            <a:ext cx="3840085" cy="1692794"/>
          </a:xfrm>
        </p:spPr>
        <p:txBody>
          <a:bodyPr>
            <a:normAutofit/>
          </a:bodyPr>
          <a:lstStyle/>
          <a:p>
            <a:r>
              <a:rPr lang="es-EC" dirty="0"/>
              <a:t>Ecología de los Medios</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642BC5C6-6B51-C445-8DA2-191E76600CA3}"/>
              </a:ext>
            </a:extLst>
          </p:cNvPr>
          <p:cNvSpPr>
            <a:spLocks noGrp="1"/>
          </p:cNvSpPr>
          <p:nvPr>
            <p:ph idx="1"/>
          </p:nvPr>
        </p:nvSpPr>
        <p:spPr>
          <a:xfrm>
            <a:off x="491490" y="2575034"/>
            <a:ext cx="4080510" cy="4008646"/>
          </a:xfrm>
        </p:spPr>
        <p:txBody>
          <a:bodyPr>
            <a:normAutofit/>
          </a:bodyPr>
          <a:lstStyle/>
          <a:p>
            <a:pPr>
              <a:spcAft>
                <a:spcPts val="600"/>
              </a:spcAft>
            </a:pPr>
            <a:r>
              <a:rPr lang="en-US" sz="2000" dirty="0"/>
              <a:t>La </a:t>
            </a:r>
            <a:r>
              <a:rPr lang="en-US" sz="2000" dirty="0" err="1"/>
              <a:t>Ecología</a:t>
            </a:r>
            <a:r>
              <a:rPr lang="en-US" sz="2000" dirty="0"/>
              <a:t> de </a:t>
            </a:r>
            <a:r>
              <a:rPr lang="en-US" sz="2000" dirty="0" err="1"/>
              <a:t>los</a:t>
            </a:r>
            <a:r>
              <a:rPr lang="en-US" sz="2000" dirty="0"/>
              <a:t> </a:t>
            </a:r>
            <a:r>
              <a:rPr lang="en-US" sz="2000" dirty="0" err="1"/>
              <a:t>Medios</a:t>
            </a:r>
            <a:r>
              <a:rPr lang="en-US" sz="2000" dirty="0"/>
              <a:t> NO </a:t>
            </a:r>
            <a:r>
              <a:rPr lang="en-US" sz="2000" dirty="0" err="1"/>
              <a:t>es</a:t>
            </a:r>
            <a:r>
              <a:rPr lang="en-US" sz="2000" dirty="0"/>
              <a:t> </a:t>
            </a:r>
            <a:r>
              <a:rPr lang="en-US" sz="2000" dirty="0" err="1"/>
              <a:t>una</a:t>
            </a:r>
            <a:r>
              <a:rPr lang="en-US" sz="2000" dirty="0"/>
              <a:t> </a:t>
            </a:r>
            <a:r>
              <a:rPr lang="en-US" sz="2000" dirty="0" err="1"/>
              <a:t>escuela</a:t>
            </a:r>
            <a:r>
              <a:rPr lang="en-US" sz="2000" dirty="0"/>
              <a:t> de la </a:t>
            </a:r>
            <a:r>
              <a:rPr lang="en-US" sz="2000" dirty="0" err="1"/>
              <a:t>comunicación</a:t>
            </a:r>
            <a:r>
              <a:rPr lang="en-US" sz="2000" dirty="0"/>
              <a:t>, de la </a:t>
            </a:r>
            <a:r>
              <a:rPr lang="en-US" sz="2000" dirty="0" err="1"/>
              <a:t>cual</a:t>
            </a:r>
            <a:r>
              <a:rPr lang="en-US" sz="2000" dirty="0"/>
              <a:t> </a:t>
            </a:r>
            <a:r>
              <a:rPr lang="en-US" sz="2000" dirty="0" err="1"/>
              <a:t>debemos</a:t>
            </a:r>
            <a:r>
              <a:rPr lang="en-US" sz="2000" dirty="0"/>
              <a:t> </a:t>
            </a:r>
            <a:r>
              <a:rPr lang="en-US" sz="2000" dirty="0" err="1"/>
              <a:t>estar</a:t>
            </a:r>
            <a:r>
              <a:rPr lang="en-US" sz="2000" dirty="0"/>
              <a:t> </a:t>
            </a:r>
            <a:r>
              <a:rPr lang="en-US" sz="2000" dirty="0" err="1"/>
              <a:t>atentos</a:t>
            </a:r>
            <a:r>
              <a:rPr lang="en-US" sz="2000" dirty="0"/>
              <a:t> </a:t>
            </a:r>
            <a:r>
              <a:rPr lang="en-US" sz="2000" dirty="0" err="1"/>
              <a:t>debido</a:t>
            </a:r>
            <a:r>
              <a:rPr lang="en-US" sz="2000" dirty="0"/>
              <a:t> al </a:t>
            </a:r>
            <a:r>
              <a:rPr lang="en-US" sz="2000" dirty="0" err="1"/>
              <a:t>desarrollo</a:t>
            </a:r>
            <a:r>
              <a:rPr lang="en-US" sz="2000" dirty="0"/>
              <a:t> que </a:t>
            </a:r>
            <a:r>
              <a:rPr lang="en-US" sz="2000" dirty="0" err="1"/>
              <a:t>alcanzará</a:t>
            </a:r>
            <a:r>
              <a:rPr lang="en-US" sz="2000" dirty="0"/>
              <a:t> </a:t>
            </a:r>
            <a:r>
              <a:rPr lang="en-US" sz="2000" dirty="0" err="1"/>
              <a:t>en</a:t>
            </a:r>
            <a:r>
              <a:rPr lang="en-US" sz="2000" dirty="0"/>
              <a:t> las </a:t>
            </a:r>
            <a:r>
              <a:rPr lang="en-US" sz="2000" dirty="0" err="1"/>
              <a:t>siguientes</a:t>
            </a:r>
            <a:r>
              <a:rPr lang="en-US" sz="2000" dirty="0"/>
              <a:t> </a:t>
            </a:r>
            <a:r>
              <a:rPr lang="en-US" sz="2000" dirty="0" err="1"/>
              <a:t>décadas</a:t>
            </a:r>
            <a:r>
              <a:rPr lang="en-US" sz="2000" dirty="0"/>
              <a:t>, </a:t>
            </a:r>
            <a:r>
              <a:rPr lang="en-US" sz="2000" dirty="0" err="1"/>
              <a:t>como</a:t>
            </a:r>
            <a:r>
              <a:rPr lang="en-US" sz="2000" dirty="0"/>
              <a:t> </a:t>
            </a:r>
            <a:r>
              <a:rPr lang="en-US" sz="2000" dirty="0" err="1"/>
              <a:t>afirmó</a:t>
            </a:r>
            <a:r>
              <a:rPr lang="en-US" sz="2000" dirty="0"/>
              <a:t> Carlos Scolari.</a:t>
            </a:r>
            <a:br>
              <a:rPr lang="en-US" sz="2000" dirty="0"/>
            </a:br>
            <a:endParaRPr lang="en-US" sz="2000" dirty="0"/>
          </a:p>
          <a:p>
            <a:pPr>
              <a:spcAft>
                <a:spcPts val="600"/>
              </a:spcAft>
            </a:pPr>
            <a:r>
              <a:rPr lang="en-US" sz="2000" dirty="0"/>
              <a:t>La </a:t>
            </a:r>
            <a:r>
              <a:rPr lang="en-US" sz="2000" dirty="0" err="1"/>
              <a:t>Ecología</a:t>
            </a:r>
            <a:r>
              <a:rPr lang="en-US" sz="2000" dirty="0"/>
              <a:t> de </a:t>
            </a:r>
            <a:r>
              <a:rPr lang="en-US" sz="2000" dirty="0" err="1"/>
              <a:t>los</a:t>
            </a:r>
            <a:r>
              <a:rPr lang="en-US" sz="2000" dirty="0"/>
              <a:t> </a:t>
            </a:r>
            <a:r>
              <a:rPr lang="en-US" sz="2000" dirty="0" err="1"/>
              <a:t>Medios</a:t>
            </a:r>
            <a:r>
              <a:rPr lang="en-US" sz="2000" dirty="0"/>
              <a:t> </a:t>
            </a:r>
            <a:r>
              <a:rPr lang="en-US" sz="2000" dirty="0" err="1"/>
              <a:t>es</a:t>
            </a:r>
            <a:r>
              <a:rPr lang="en-US" sz="2000" dirty="0"/>
              <a:t> </a:t>
            </a:r>
            <a:r>
              <a:rPr lang="en-US" sz="2000" dirty="0" err="1"/>
              <a:t>una</a:t>
            </a:r>
            <a:r>
              <a:rPr lang="en-US" sz="2000" dirty="0"/>
              <a:t> </a:t>
            </a:r>
            <a:r>
              <a:rPr lang="en-US" sz="2000" dirty="0" err="1"/>
              <a:t>compleja</a:t>
            </a:r>
            <a:r>
              <a:rPr lang="en-US" sz="2000" dirty="0"/>
              <a:t> </a:t>
            </a:r>
            <a:r>
              <a:rPr lang="en-US" sz="2000" dirty="0" err="1"/>
              <a:t>metadisciplina</a:t>
            </a:r>
            <a:r>
              <a:rPr lang="en-US" sz="2000" dirty="0"/>
              <a:t> que </a:t>
            </a:r>
            <a:r>
              <a:rPr lang="en-US" sz="2000" dirty="0" err="1"/>
              <a:t>definitivamente</a:t>
            </a:r>
            <a:r>
              <a:rPr lang="en-US" sz="2000" dirty="0"/>
              <a:t> </a:t>
            </a:r>
            <a:r>
              <a:rPr lang="en-US" sz="2000" dirty="0" err="1"/>
              <a:t>trasciende</a:t>
            </a:r>
            <a:r>
              <a:rPr lang="en-US" sz="2000" dirty="0"/>
              <a:t> a la </a:t>
            </a:r>
            <a:r>
              <a:rPr lang="en-US" sz="2000" dirty="0" err="1"/>
              <a:t>comunicación</a:t>
            </a:r>
            <a:endParaRPr lang="en-US" sz="2000" dirty="0"/>
          </a:p>
          <a:p>
            <a:endParaRPr lang="es-EC" sz="1600" dirty="0"/>
          </a:p>
        </p:txBody>
      </p:sp>
      <p:pic>
        <p:nvPicPr>
          <p:cNvPr id="5" name="Imagen 4" descr="Imagen que contiene foto, persona, pose, negro&#10;&#10;&#10;&#10;Descripción generada automáticamente">
            <a:extLst>
              <a:ext uri="{FF2B5EF4-FFF2-40B4-BE49-F238E27FC236}">
                <a16:creationId xmlns:a16="http://schemas.microsoft.com/office/drawing/2014/main" id="{8A306A6C-84C8-8D41-8E75-B8B41237C5A7}"/>
              </a:ext>
            </a:extLst>
          </p:cNvPr>
          <p:cNvPicPr>
            <a:picLocks noChangeAspect="1"/>
          </p:cNvPicPr>
          <p:nvPr/>
        </p:nvPicPr>
        <p:blipFill rotWithShape="1">
          <a:blip r:embed="rId3">
            <a:extLst>
              <a:ext uri="{28A0092B-C50C-407E-A947-70E740481C1C}">
                <a14:useLocalDpi xmlns:a14="http://schemas.microsoft.com/office/drawing/2010/main" val="0"/>
              </a:ext>
            </a:extLst>
          </a:blip>
          <a:srcRect r="8039" b="2"/>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437503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lance-strate-new-book.jpg"/>
          <p:cNvPicPr>
            <a:picLocks noChangeAspect="1"/>
          </p:cNvPicPr>
          <p:nvPr/>
        </p:nvPicPr>
        <p:blipFill rotWithShape="1">
          <a:blip r:embed="rId3">
            <a:extLst>
              <a:ext uri="{28A0092B-C50C-407E-A947-70E740481C1C}">
                <a14:useLocalDpi xmlns:a14="http://schemas.microsoft.com/office/drawing/2010/main" val="0"/>
              </a:ext>
            </a:extLst>
          </a:blip>
          <a:srcRect t="12518" b="11020"/>
          <a:stretch/>
        </p:blipFill>
        <p:spPr>
          <a:xfrm>
            <a:off x="20" y="10"/>
            <a:ext cx="9143980" cy="4666928"/>
          </a:xfrm>
          <a:prstGeom prst="rect">
            <a:avLst/>
          </a:prstGeom>
        </p:spPr>
      </p:pic>
      <p:pic>
        <p:nvPicPr>
          <p:cNvPr id="24" name="Picture 2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3" name="Oval 2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p:cNvSpPr txBox="1"/>
          <p:nvPr/>
        </p:nvSpPr>
        <p:spPr>
          <a:xfrm>
            <a:off x="405245" y="4249882"/>
            <a:ext cx="8173420" cy="2286570"/>
          </a:xfrm>
          <a:prstGeom prst="rect">
            <a:avLst/>
          </a:prstGeom>
        </p:spPr>
        <p:txBody>
          <a:bodyPr vert="horz" lIns="91440" tIns="45720" rIns="91440" bIns="45720" rtlCol="0" anchor="ctr">
            <a:normAutofit fontScale="85000" lnSpcReduction="20000"/>
          </a:bodyPr>
          <a:lstStyle/>
          <a:p>
            <a:pPr marL="514350" indent="-342900">
              <a:lnSpc>
                <a:spcPct val="90000"/>
              </a:lnSpc>
              <a:spcAft>
                <a:spcPts val="600"/>
              </a:spcAft>
              <a:buFont typeface="Wingdings" pitchFamily="2" charset="2"/>
              <a:buChar char="ü"/>
            </a:pPr>
            <a:r>
              <a:rPr lang="en-US" sz="2400" dirty="0" err="1">
                <a:solidFill>
                  <a:srgbClr val="000000"/>
                </a:solidFill>
              </a:rPr>
              <a:t>Es</a:t>
            </a:r>
            <a:r>
              <a:rPr lang="en-US" sz="2400" dirty="0">
                <a:solidFill>
                  <a:srgbClr val="000000"/>
                </a:solidFill>
              </a:rPr>
              <a:t> el </a:t>
            </a:r>
            <a:r>
              <a:rPr lang="en-US" sz="2400" dirty="0" err="1">
                <a:solidFill>
                  <a:srgbClr val="000000"/>
                </a:solidFill>
              </a:rPr>
              <a:t>estudio</a:t>
            </a:r>
            <a:r>
              <a:rPr lang="en-US" sz="2400" dirty="0">
                <a:solidFill>
                  <a:srgbClr val="000000"/>
                </a:solidFill>
              </a:rPr>
              <a:t> de </a:t>
            </a:r>
            <a:r>
              <a:rPr lang="en-US" sz="2400" dirty="0" err="1">
                <a:solidFill>
                  <a:srgbClr val="000000"/>
                </a:solidFill>
              </a:rPr>
              <a:t>los</a:t>
            </a:r>
            <a:r>
              <a:rPr lang="en-US" sz="2400" dirty="0">
                <a:solidFill>
                  <a:srgbClr val="000000"/>
                </a:solidFill>
              </a:rPr>
              <a:t> </a:t>
            </a:r>
            <a:r>
              <a:rPr lang="en-US" sz="2400" dirty="0" err="1">
                <a:solidFill>
                  <a:srgbClr val="000000"/>
                </a:solidFill>
              </a:rPr>
              <a:t>entornos</a:t>
            </a:r>
            <a:r>
              <a:rPr lang="en-US" sz="2400" dirty="0">
                <a:solidFill>
                  <a:srgbClr val="000000"/>
                </a:solidFill>
              </a:rPr>
              <a:t> </a:t>
            </a:r>
            <a:r>
              <a:rPr lang="en-US" sz="2400" dirty="0" err="1">
                <a:solidFill>
                  <a:srgbClr val="000000"/>
                </a:solidFill>
              </a:rPr>
              <a:t>mediáticos</a:t>
            </a:r>
            <a:r>
              <a:rPr lang="en-US" sz="2400" dirty="0">
                <a:solidFill>
                  <a:srgbClr val="000000"/>
                </a:solidFill>
              </a:rPr>
              <a:t>, la idea de que la </a:t>
            </a:r>
            <a:r>
              <a:rPr lang="en-US" sz="2400" dirty="0" err="1">
                <a:solidFill>
                  <a:srgbClr val="000000"/>
                </a:solidFill>
              </a:rPr>
              <a:t>tecnología</a:t>
            </a:r>
            <a:r>
              <a:rPr lang="en-US" sz="2400" dirty="0">
                <a:solidFill>
                  <a:srgbClr val="000000"/>
                </a:solidFill>
              </a:rPr>
              <a:t> y las </a:t>
            </a:r>
            <a:r>
              <a:rPr lang="en-US" sz="2400" dirty="0" err="1">
                <a:solidFill>
                  <a:srgbClr val="000000"/>
                </a:solidFill>
              </a:rPr>
              <a:t>técnicas</a:t>
            </a:r>
            <a:r>
              <a:rPr lang="en-US" sz="2400" dirty="0">
                <a:solidFill>
                  <a:srgbClr val="000000"/>
                </a:solidFill>
              </a:rPr>
              <a:t>, </a:t>
            </a:r>
            <a:r>
              <a:rPr lang="en-US" sz="2400" dirty="0" err="1">
                <a:solidFill>
                  <a:srgbClr val="000000"/>
                </a:solidFill>
              </a:rPr>
              <a:t>los</a:t>
            </a:r>
            <a:r>
              <a:rPr lang="en-US" sz="2400" dirty="0">
                <a:solidFill>
                  <a:srgbClr val="000000"/>
                </a:solidFill>
              </a:rPr>
              <a:t> </a:t>
            </a:r>
            <a:r>
              <a:rPr lang="en-US" sz="2400" dirty="0" err="1">
                <a:solidFill>
                  <a:srgbClr val="000000"/>
                </a:solidFill>
              </a:rPr>
              <a:t>modos</a:t>
            </a:r>
            <a:r>
              <a:rPr lang="en-US" sz="2400" dirty="0">
                <a:solidFill>
                  <a:srgbClr val="000000"/>
                </a:solidFill>
              </a:rPr>
              <a:t> de </a:t>
            </a:r>
            <a:r>
              <a:rPr lang="en-US" sz="2400" dirty="0" err="1">
                <a:solidFill>
                  <a:srgbClr val="000000"/>
                </a:solidFill>
              </a:rPr>
              <a:t>información</a:t>
            </a:r>
            <a:r>
              <a:rPr lang="en-US" sz="2400" dirty="0">
                <a:solidFill>
                  <a:srgbClr val="000000"/>
                </a:solidFill>
              </a:rPr>
              <a:t> y </a:t>
            </a:r>
            <a:r>
              <a:rPr lang="en-US" sz="2400" dirty="0" err="1">
                <a:solidFill>
                  <a:srgbClr val="000000"/>
                </a:solidFill>
              </a:rPr>
              <a:t>los</a:t>
            </a:r>
            <a:r>
              <a:rPr lang="en-US" sz="2400" dirty="0">
                <a:solidFill>
                  <a:srgbClr val="000000"/>
                </a:solidFill>
              </a:rPr>
              <a:t> </a:t>
            </a:r>
            <a:r>
              <a:rPr lang="en-US" sz="2400" dirty="0" err="1">
                <a:solidFill>
                  <a:srgbClr val="000000"/>
                </a:solidFill>
              </a:rPr>
              <a:t>códigos</a:t>
            </a:r>
            <a:r>
              <a:rPr lang="en-US" sz="2400" dirty="0">
                <a:solidFill>
                  <a:srgbClr val="000000"/>
                </a:solidFill>
              </a:rPr>
              <a:t> de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juegan</a:t>
            </a:r>
            <a:r>
              <a:rPr lang="en-US" sz="2400" dirty="0">
                <a:solidFill>
                  <a:srgbClr val="000000"/>
                </a:solidFill>
              </a:rPr>
              <a:t> un </a:t>
            </a:r>
            <a:r>
              <a:rPr lang="en-US" sz="2400" dirty="0" err="1">
                <a:solidFill>
                  <a:srgbClr val="000000"/>
                </a:solidFill>
              </a:rPr>
              <a:t>papel</a:t>
            </a:r>
            <a:r>
              <a:rPr lang="en-US" sz="2400" dirty="0">
                <a:solidFill>
                  <a:srgbClr val="000000"/>
                </a:solidFill>
              </a:rPr>
              <a:t> de </a:t>
            </a:r>
            <a:r>
              <a:rPr lang="en-US" sz="2400" dirty="0" err="1">
                <a:solidFill>
                  <a:srgbClr val="000000"/>
                </a:solidFill>
              </a:rPr>
              <a:t>liderazgo</a:t>
            </a:r>
            <a:r>
              <a:rPr lang="en-US" sz="2400" dirty="0">
                <a:solidFill>
                  <a:srgbClr val="000000"/>
                </a:solidFill>
              </a:rPr>
              <a:t> </a:t>
            </a:r>
            <a:r>
              <a:rPr lang="en-US" sz="2400" dirty="0" err="1">
                <a:solidFill>
                  <a:srgbClr val="000000"/>
                </a:solidFill>
              </a:rPr>
              <a:t>en</a:t>
            </a:r>
            <a:r>
              <a:rPr lang="en-US" sz="2400" dirty="0">
                <a:solidFill>
                  <a:srgbClr val="000000"/>
                </a:solidFill>
              </a:rPr>
              <a:t> </a:t>
            </a:r>
            <a:r>
              <a:rPr lang="en-US" sz="2400" dirty="0" err="1">
                <a:solidFill>
                  <a:srgbClr val="000000"/>
                </a:solidFill>
              </a:rPr>
              <a:t>los</a:t>
            </a:r>
            <a:r>
              <a:rPr lang="en-US" sz="2400" dirty="0">
                <a:solidFill>
                  <a:srgbClr val="000000"/>
                </a:solidFill>
              </a:rPr>
              <a:t> </a:t>
            </a:r>
            <a:r>
              <a:rPr lang="en-US" sz="2400" dirty="0" err="1">
                <a:solidFill>
                  <a:srgbClr val="000000"/>
                </a:solidFill>
              </a:rPr>
              <a:t>asuntos</a:t>
            </a:r>
            <a:r>
              <a:rPr lang="en-US" sz="2400" dirty="0">
                <a:solidFill>
                  <a:srgbClr val="000000"/>
                </a:solidFill>
              </a:rPr>
              <a:t> </a:t>
            </a:r>
            <a:r>
              <a:rPr lang="en-US" sz="2400" dirty="0" err="1">
                <a:solidFill>
                  <a:srgbClr val="000000"/>
                </a:solidFill>
              </a:rPr>
              <a:t>humanos</a:t>
            </a:r>
            <a:r>
              <a:rPr lang="en-US" sz="2400" dirty="0">
                <a:solidFill>
                  <a:srgbClr val="000000"/>
                </a:solidFill>
              </a:rPr>
              <a:t>.</a:t>
            </a:r>
          </a:p>
          <a:p>
            <a:pPr marL="514350" indent="-342900">
              <a:lnSpc>
                <a:spcPct val="90000"/>
              </a:lnSpc>
              <a:spcAft>
                <a:spcPts val="600"/>
              </a:spcAft>
              <a:buFont typeface="Wingdings" pitchFamily="2" charset="2"/>
              <a:buChar char="ü"/>
            </a:pPr>
            <a:endParaRPr lang="en-US" sz="2400" dirty="0">
              <a:solidFill>
                <a:srgbClr val="000000"/>
              </a:solidFill>
            </a:endParaRPr>
          </a:p>
          <a:p>
            <a:pPr marL="514350" indent="-342900">
              <a:lnSpc>
                <a:spcPct val="90000"/>
              </a:lnSpc>
              <a:spcAft>
                <a:spcPts val="600"/>
              </a:spcAft>
              <a:buFont typeface="Wingdings" pitchFamily="2" charset="2"/>
              <a:buChar char="ü"/>
            </a:pPr>
            <a:r>
              <a:rPr lang="en-US" sz="2400" dirty="0">
                <a:solidFill>
                  <a:srgbClr val="000000"/>
                </a:solidFill>
              </a:rPr>
              <a:t>La </a:t>
            </a:r>
            <a:r>
              <a:rPr lang="en-US" sz="2400" dirty="0" err="1">
                <a:solidFill>
                  <a:srgbClr val="000000"/>
                </a:solidFill>
              </a:rPr>
              <a:t>ecología</a:t>
            </a:r>
            <a:r>
              <a:rPr lang="en-US" sz="2400" dirty="0">
                <a:solidFill>
                  <a:srgbClr val="000000"/>
                </a:solidFill>
              </a:rPr>
              <a:t> de </a:t>
            </a:r>
            <a:r>
              <a:rPr lang="en-US" sz="2400" dirty="0" err="1">
                <a:solidFill>
                  <a:srgbClr val="000000"/>
                </a:solidFill>
              </a:rPr>
              <a:t>los</a:t>
            </a:r>
            <a:r>
              <a:rPr lang="en-US" sz="2400" dirty="0">
                <a:solidFill>
                  <a:srgbClr val="000000"/>
                </a:solidFill>
              </a:rPr>
              <a:t> </a:t>
            </a:r>
            <a:r>
              <a:rPr lang="en-US" sz="2400" dirty="0" err="1">
                <a:solidFill>
                  <a:srgbClr val="000000"/>
                </a:solidFill>
              </a:rPr>
              <a:t>medios</a:t>
            </a:r>
            <a:r>
              <a:rPr lang="en-US" sz="2400" dirty="0">
                <a:solidFill>
                  <a:srgbClr val="000000"/>
                </a:solidFill>
              </a:rPr>
              <a:t> de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es</a:t>
            </a:r>
            <a:r>
              <a:rPr lang="en-US" sz="2400" dirty="0">
                <a:solidFill>
                  <a:srgbClr val="000000"/>
                </a:solidFill>
              </a:rPr>
              <a:t> la Escuela de Toronto y la Escuela de Nueva York. </a:t>
            </a:r>
            <a:r>
              <a:rPr lang="en-US" sz="2400" dirty="0" err="1">
                <a:solidFill>
                  <a:srgbClr val="000000"/>
                </a:solidFill>
              </a:rPr>
              <a:t>Es</a:t>
            </a:r>
            <a:r>
              <a:rPr lang="en-US" sz="2400" dirty="0">
                <a:solidFill>
                  <a:srgbClr val="000000"/>
                </a:solidFill>
              </a:rPr>
              <a:t> el </a:t>
            </a:r>
            <a:r>
              <a:rPr lang="en-US" sz="2400" dirty="0" err="1">
                <a:solidFill>
                  <a:srgbClr val="000000"/>
                </a:solidFill>
              </a:rPr>
              <a:t>determinismo</a:t>
            </a:r>
            <a:r>
              <a:rPr lang="en-US" sz="2400" dirty="0">
                <a:solidFill>
                  <a:srgbClr val="000000"/>
                </a:solidFill>
              </a:rPr>
              <a:t> </a:t>
            </a:r>
            <a:r>
              <a:rPr lang="en-US" sz="2400" dirty="0" err="1">
                <a:solidFill>
                  <a:srgbClr val="000000"/>
                </a:solidFill>
              </a:rPr>
              <a:t>tecnológico</a:t>
            </a:r>
            <a:r>
              <a:rPr lang="en-US" sz="2400" dirty="0">
                <a:solidFill>
                  <a:srgbClr val="000000"/>
                </a:solidFill>
              </a:rPr>
              <a:t>, </a:t>
            </a:r>
            <a:r>
              <a:rPr lang="en-US" sz="2400" dirty="0" err="1">
                <a:solidFill>
                  <a:srgbClr val="000000"/>
                </a:solidFill>
              </a:rPr>
              <a:t>duro</a:t>
            </a:r>
            <a:r>
              <a:rPr lang="en-US" sz="2400" dirty="0">
                <a:solidFill>
                  <a:srgbClr val="000000"/>
                </a:solidFill>
              </a:rPr>
              <a:t> y suave, y la </a:t>
            </a:r>
            <a:r>
              <a:rPr lang="en-US" sz="2400" dirty="0" err="1">
                <a:solidFill>
                  <a:srgbClr val="000000"/>
                </a:solidFill>
              </a:rPr>
              <a:t>evolución</a:t>
            </a:r>
            <a:r>
              <a:rPr lang="en-US" sz="2400" dirty="0">
                <a:solidFill>
                  <a:srgbClr val="000000"/>
                </a:solidFill>
              </a:rPr>
              <a:t> </a:t>
            </a:r>
            <a:r>
              <a:rPr lang="en-US" sz="2400" dirty="0" err="1">
                <a:solidFill>
                  <a:srgbClr val="000000"/>
                </a:solidFill>
              </a:rPr>
              <a:t>tecnológica</a:t>
            </a:r>
            <a:r>
              <a:rPr lang="en-US" sz="2400" dirty="0">
                <a:solidFill>
                  <a:srgbClr val="000000"/>
                </a:solidFill>
              </a:rPr>
              <a:t>. </a:t>
            </a:r>
            <a:r>
              <a:rPr lang="en-US" sz="2400" dirty="0" err="1">
                <a:solidFill>
                  <a:srgbClr val="000000"/>
                </a:solidFill>
              </a:rPr>
              <a:t>Es</a:t>
            </a:r>
            <a:r>
              <a:rPr lang="en-US" sz="2400" dirty="0">
                <a:solidFill>
                  <a:srgbClr val="000000"/>
                </a:solidFill>
              </a:rPr>
              <a:t> la </a:t>
            </a:r>
            <a:r>
              <a:rPr lang="en-US" sz="2400" dirty="0" err="1">
                <a:solidFill>
                  <a:srgbClr val="000000"/>
                </a:solidFill>
              </a:rPr>
              <a:t>lógica</a:t>
            </a:r>
            <a:r>
              <a:rPr lang="en-US" sz="2400" dirty="0">
                <a:solidFill>
                  <a:srgbClr val="000000"/>
                </a:solidFill>
              </a:rPr>
              <a:t> </a:t>
            </a:r>
            <a:r>
              <a:rPr lang="en-US" sz="2400" dirty="0" err="1">
                <a:solidFill>
                  <a:srgbClr val="000000"/>
                </a:solidFill>
              </a:rPr>
              <a:t>mediática</a:t>
            </a:r>
            <a:r>
              <a:rPr lang="en-US" sz="2400" dirty="0">
                <a:solidFill>
                  <a:srgbClr val="000000"/>
                </a:solidFill>
              </a:rPr>
              <a:t>, la </a:t>
            </a:r>
            <a:r>
              <a:rPr lang="en-US" sz="2400" dirty="0" err="1">
                <a:solidFill>
                  <a:srgbClr val="000000"/>
                </a:solidFill>
              </a:rPr>
              <a:t>teoría</a:t>
            </a:r>
            <a:r>
              <a:rPr lang="en-US" sz="2400" dirty="0">
                <a:solidFill>
                  <a:srgbClr val="000000"/>
                </a:solidFill>
              </a:rPr>
              <a:t> media, la </a:t>
            </a:r>
            <a:r>
              <a:rPr lang="en-US" sz="2400" dirty="0" err="1">
                <a:solidFill>
                  <a:srgbClr val="000000"/>
                </a:solidFill>
              </a:rPr>
              <a:t>mediología</a:t>
            </a:r>
            <a:r>
              <a:rPr lang="en-US" sz="2400" dirty="0">
                <a:solidFill>
                  <a:srgbClr val="000000"/>
                </a:solidFill>
              </a:rPr>
              <a:t>.</a:t>
            </a:r>
            <a:br>
              <a:rPr lang="en-US" sz="2400" dirty="0">
                <a:solidFill>
                  <a:srgbClr val="000000"/>
                </a:solidFill>
              </a:rPr>
            </a:br>
            <a:br>
              <a:rPr lang="en-US" sz="900" dirty="0">
                <a:solidFill>
                  <a:srgbClr val="000000"/>
                </a:solidFill>
              </a:rPr>
            </a:br>
            <a:r>
              <a:rPr lang="en-US" sz="900" dirty="0">
                <a:solidFill>
                  <a:srgbClr val="000000"/>
                </a:solidFill>
              </a:rPr>
              <a:t>Lance </a:t>
            </a:r>
            <a:r>
              <a:rPr lang="en-US" sz="900" dirty="0" err="1">
                <a:solidFill>
                  <a:srgbClr val="000000"/>
                </a:solidFill>
              </a:rPr>
              <a:t>Strate</a:t>
            </a:r>
            <a:endParaRPr lang="en-US" sz="900" dirty="0">
              <a:solidFill>
                <a:srgbClr val="000000"/>
              </a:solidFill>
            </a:endParaRPr>
          </a:p>
        </p:txBody>
      </p:sp>
    </p:spTree>
    <p:extLst>
      <p:ext uri="{BB962C8B-B14F-4D97-AF65-F5344CB8AC3E}">
        <p14:creationId xmlns:p14="http://schemas.microsoft.com/office/powerpoint/2010/main" val="2471837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1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Imagen 3" descr="mea_logo_b&amp;w.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12" y="2444301"/>
            <a:ext cx="3061697" cy="2296272"/>
          </a:xfrm>
          <a:prstGeom prst="rect">
            <a:avLst/>
          </a:prstGeom>
        </p:spPr>
      </p:pic>
      <p:sp>
        <p:nvSpPr>
          <p:cNvPr id="2" name="CuadroTexto 1"/>
          <p:cNvSpPr txBox="1"/>
          <p:nvPr/>
        </p:nvSpPr>
        <p:spPr>
          <a:xfrm>
            <a:off x="4571999" y="1902255"/>
            <a:ext cx="4003614" cy="2927188"/>
          </a:xfrm>
          <a:prstGeom prst="rect">
            <a:avLst/>
          </a:prstGeom>
        </p:spPr>
        <p:txBody>
          <a:bodyPr vert="horz" lIns="91440" tIns="45720" rIns="91440" bIns="45720" rtlCol="0" anchor="ctr">
            <a:normAutofit/>
          </a:bodyPr>
          <a:lstStyle/>
          <a:p>
            <a:pPr>
              <a:lnSpc>
                <a:spcPct val="90000"/>
              </a:lnSpc>
              <a:spcAft>
                <a:spcPts val="600"/>
              </a:spcAft>
            </a:pPr>
            <a:endParaRPr lang="en-US" sz="2400" dirty="0">
              <a:solidFill>
                <a:srgbClr val="000000"/>
              </a:solidFill>
            </a:endParaRPr>
          </a:p>
          <a:p>
            <a:pPr marL="457200" indent="-342900">
              <a:lnSpc>
                <a:spcPct val="90000"/>
              </a:lnSpc>
              <a:spcAft>
                <a:spcPts val="600"/>
              </a:spcAft>
              <a:buFont typeface="Wingdings" pitchFamily="2" charset="2"/>
              <a:buChar char="ü"/>
            </a:pPr>
            <a:r>
              <a:rPr lang="en-US" sz="2400" dirty="0" err="1">
                <a:solidFill>
                  <a:srgbClr val="000000"/>
                </a:solidFill>
              </a:rPr>
              <a:t>Es</a:t>
            </a:r>
            <a:r>
              <a:rPr lang="en-US" sz="2400" dirty="0">
                <a:solidFill>
                  <a:srgbClr val="000000"/>
                </a:solidFill>
              </a:rPr>
              <a:t> </a:t>
            </a:r>
            <a:r>
              <a:rPr lang="en-US" sz="2400" dirty="0" err="1">
                <a:solidFill>
                  <a:srgbClr val="000000"/>
                </a:solidFill>
              </a:rPr>
              <a:t>una</a:t>
            </a:r>
            <a:r>
              <a:rPr lang="en-US" sz="2400" dirty="0">
                <a:solidFill>
                  <a:srgbClr val="000000"/>
                </a:solidFill>
              </a:rPr>
              <a:t> </a:t>
            </a:r>
            <a:r>
              <a:rPr lang="en-US" sz="2400" dirty="0" err="1">
                <a:solidFill>
                  <a:srgbClr val="000000"/>
                </a:solidFill>
              </a:rPr>
              <a:t>metadisciplina</a:t>
            </a:r>
            <a:r>
              <a:rPr lang="en-US" sz="2400" dirty="0">
                <a:solidFill>
                  <a:srgbClr val="000000"/>
                </a:solidFill>
              </a:rPr>
              <a:t> </a:t>
            </a:r>
            <a:r>
              <a:rPr lang="en-US" sz="2400" dirty="0" err="1">
                <a:solidFill>
                  <a:srgbClr val="000000"/>
                </a:solidFill>
              </a:rPr>
              <a:t>compleja</a:t>
            </a:r>
            <a:r>
              <a:rPr lang="en-US" sz="2400" dirty="0">
                <a:solidFill>
                  <a:srgbClr val="000000"/>
                </a:solidFill>
              </a:rPr>
              <a:t> que </a:t>
            </a:r>
            <a:r>
              <a:rPr lang="en-US" sz="2400" dirty="0" err="1">
                <a:solidFill>
                  <a:srgbClr val="000000"/>
                </a:solidFill>
              </a:rPr>
              <a:t>estudia</a:t>
            </a:r>
            <a:r>
              <a:rPr lang="en-US" sz="2400" dirty="0">
                <a:solidFill>
                  <a:srgbClr val="000000"/>
                </a:solidFill>
              </a:rPr>
              <a:t> el </a:t>
            </a:r>
            <a:r>
              <a:rPr lang="en-US" sz="2400" dirty="0" err="1">
                <a:solidFill>
                  <a:srgbClr val="000000"/>
                </a:solidFill>
              </a:rPr>
              <a:t>impacto</a:t>
            </a:r>
            <a:r>
              <a:rPr lang="en-US" sz="2400" dirty="0">
                <a:solidFill>
                  <a:srgbClr val="000000"/>
                </a:solidFill>
              </a:rPr>
              <a:t> de las </a:t>
            </a:r>
            <a:r>
              <a:rPr lang="en-US" sz="2400" dirty="0" err="1">
                <a:solidFill>
                  <a:srgbClr val="000000"/>
                </a:solidFill>
              </a:rPr>
              <a:t>tecnologías</a:t>
            </a:r>
            <a:r>
              <a:rPr lang="en-US" sz="2400" dirty="0">
                <a:solidFill>
                  <a:srgbClr val="000000"/>
                </a:solidFill>
              </a:rPr>
              <a:t> </a:t>
            </a:r>
            <a:r>
              <a:rPr lang="en-US" sz="2400" dirty="0" err="1">
                <a:solidFill>
                  <a:srgbClr val="000000"/>
                </a:solidFill>
              </a:rPr>
              <a:t>en</a:t>
            </a:r>
            <a:r>
              <a:rPr lang="en-US" sz="2400" dirty="0">
                <a:solidFill>
                  <a:srgbClr val="000000"/>
                </a:solidFill>
              </a:rPr>
              <a:t> el </a:t>
            </a:r>
            <a:r>
              <a:rPr lang="en-US" sz="2400" dirty="0" err="1">
                <a:solidFill>
                  <a:srgbClr val="000000"/>
                </a:solidFill>
              </a:rPr>
              <a:t>desarrollo</a:t>
            </a:r>
            <a:r>
              <a:rPr lang="en-US" sz="2400" dirty="0">
                <a:solidFill>
                  <a:srgbClr val="000000"/>
                </a:solidFill>
              </a:rPr>
              <a:t> cultural del hombre y las </a:t>
            </a:r>
            <a:r>
              <a:rPr lang="en-US" sz="2400" dirty="0" err="1">
                <a:solidFill>
                  <a:srgbClr val="000000"/>
                </a:solidFill>
              </a:rPr>
              <a:t>sociedades</a:t>
            </a:r>
            <a:r>
              <a:rPr lang="en-US" sz="2400" dirty="0">
                <a:solidFill>
                  <a:srgbClr val="000000"/>
                </a:solidFill>
              </a:rPr>
              <a:t>.  </a:t>
            </a:r>
          </a:p>
          <a:p>
            <a:pPr>
              <a:lnSpc>
                <a:spcPct val="90000"/>
              </a:lnSpc>
              <a:spcAft>
                <a:spcPts val="600"/>
              </a:spcAft>
            </a:pPr>
            <a:r>
              <a:rPr lang="en-US" sz="2400" dirty="0">
                <a:solidFill>
                  <a:srgbClr val="000000"/>
                </a:solidFill>
              </a:rPr>
              <a:t>				O. Islas</a:t>
            </a:r>
          </a:p>
        </p:txBody>
      </p:sp>
      <p:pic>
        <p:nvPicPr>
          <p:cNvPr id="5" name="Imagen 4">
            <a:extLst>
              <a:ext uri="{FF2B5EF4-FFF2-40B4-BE49-F238E27FC236}">
                <a16:creationId xmlns:a16="http://schemas.microsoft.com/office/drawing/2014/main" id="{12C3709E-0C27-9F46-B025-98F7AFB0A8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0319" y="276655"/>
            <a:ext cx="4254500" cy="1625600"/>
          </a:xfrm>
          <a:prstGeom prst="rect">
            <a:avLst/>
          </a:prstGeom>
        </p:spPr>
      </p:pic>
    </p:spTree>
    <p:extLst>
      <p:ext uri="{BB962C8B-B14F-4D97-AF65-F5344CB8AC3E}">
        <p14:creationId xmlns:p14="http://schemas.microsoft.com/office/powerpoint/2010/main" val="814467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descr="mea_logo_b&amp;w.JPG"/>
          <p:cNvPicPr>
            <a:picLocks noChangeAspect="1"/>
          </p:cNvPicPr>
          <p:nvPr/>
        </p:nvPicPr>
        <p:blipFill rotWithShape="1">
          <a:blip r:embed="rId3">
            <a:alphaModFix/>
            <a:extLst>
              <a:ext uri="{28A0092B-C50C-407E-A947-70E740481C1C}">
                <a14:useLocalDpi xmlns:a14="http://schemas.microsoft.com/office/drawing/2010/main" val="0"/>
              </a:ext>
            </a:extLst>
          </a:blip>
          <a:srcRect l="4713" r="5724" b="2"/>
          <a:stretch/>
        </p:blipFill>
        <p:spPr>
          <a:xfrm>
            <a:off x="4562839" y="-168318"/>
            <a:ext cx="4695998" cy="3932313"/>
          </a:xfrm>
          <a:prstGeom prst="rect">
            <a:avLst/>
          </a:prstGeom>
          <a:effectLst>
            <a:softEdge rad="533400"/>
          </a:effectLst>
        </p:spPr>
      </p:pic>
      <p:pic>
        <p:nvPicPr>
          <p:cNvPr id="8" name="Imagen 7" descr="Fernando_Neil2.jpg">
            <a:extLst>
              <a:ext uri="{FF2B5EF4-FFF2-40B4-BE49-F238E27FC236}">
                <a16:creationId xmlns:a16="http://schemas.microsoft.com/office/drawing/2014/main" id="{79B566A5-6DAF-C34C-BAB1-56DA96BB8D68}"/>
              </a:ext>
            </a:extLst>
          </p:cNvPr>
          <p:cNvPicPr>
            <a:picLocks noChangeAspect="1"/>
          </p:cNvPicPr>
          <p:nvPr/>
        </p:nvPicPr>
        <p:blipFill rotWithShape="1">
          <a:blip r:embed="rId4">
            <a:extLst>
              <a:ext uri="{28A0092B-C50C-407E-A947-70E740481C1C}">
                <a14:useLocalDpi xmlns:a14="http://schemas.microsoft.com/office/drawing/2010/main" val="0"/>
              </a:ext>
            </a:extLst>
          </a:blip>
          <a:srcRect l="2135" r="18183" b="-1"/>
          <a:stretch/>
        </p:blipFill>
        <p:spPr>
          <a:xfrm>
            <a:off x="4567428" y="2487168"/>
            <a:ext cx="4697730" cy="4215384"/>
          </a:xfrm>
          <a:prstGeom prst="rect">
            <a:avLst/>
          </a:prstGeom>
          <a:effectLst>
            <a:softEdge rad="533400"/>
          </a:effectLst>
        </p:spPr>
      </p:pic>
      <p:pic>
        <p:nvPicPr>
          <p:cNvPr id="23" name="Picture 22">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CuadroTexto 1"/>
          <p:cNvSpPr txBox="1"/>
          <p:nvPr/>
        </p:nvSpPr>
        <p:spPr>
          <a:xfrm>
            <a:off x="519324" y="802973"/>
            <a:ext cx="3704095" cy="5546287"/>
          </a:xfrm>
          <a:prstGeom prst="rect">
            <a:avLst/>
          </a:prstGeom>
        </p:spPr>
        <p:txBody>
          <a:bodyPr vert="horz" lIns="91440" tIns="45720" rIns="91440" bIns="45720" rtlCol="0" anchor="ctr">
            <a:normAutofit lnSpcReduction="10000"/>
          </a:bodyPr>
          <a:lstStyle/>
          <a:p>
            <a:pPr marL="114300" indent="-342900">
              <a:lnSpc>
                <a:spcPct val="90000"/>
              </a:lnSpc>
              <a:buFont typeface="Wingdings" pitchFamily="2" charset="2"/>
              <a:buChar char="ü"/>
            </a:pPr>
            <a:r>
              <a:rPr lang="en-US" sz="2400" dirty="0">
                <a:solidFill>
                  <a:srgbClr val="000000"/>
                </a:solidFill>
              </a:rPr>
              <a:t>La </a:t>
            </a:r>
            <a:r>
              <a:rPr lang="en-US" sz="2400" dirty="0" err="1">
                <a:solidFill>
                  <a:srgbClr val="000000"/>
                </a:solidFill>
              </a:rPr>
              <a:t>ecología</a:t>
            </a:r>
            <a:r>
              <a:rPr lang="en-US" sz="2400" dirty="0">
                <a:solidFill>
                  <a:srgbClr val="000000"/>
                </a:solidFill>
              </a:rPr>
              <a:t> de </a:t>
            </a:r>
            <a:r>
              <a:rPr lang="en-US" sz="2400" dirty="0" err="1">
                <a:solidFill>
                  <a:srgbClr val="000000"/>
                </a:solidFill>
              </a:rPr>
              <a:t>los</a:t>
            </a:r>
            <a:r>
              <a:rPr lang="en-US" sz="2400" dirty="0">
                <a:solidFill>
                  <a:srgbClr val="000000"/>
                </a:solidFill>
              </a:rPr>
              <a:t> </a:t>
            </a:r>
            <a:r>
              <a:rPr lang="en-US" sz="2400" dirty="0" err="1">
                <a:solidFill>
                  <a:srgbClr val="000000"/>
                </a:solidFill>
              </a:rPr>
              <a:t>medios</a:t>
            </a:r>
            <a:r>
              <a:rPr lang="en-US" sz="2400" dirty="0">
                <a:solidFill>
                  <a:srgbClr val="000000"/>
                </a:solidFill>
              </a:rPr>
              <a:t> de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examina</a:t>
            </a:r>
            <a:r>
              <a:rPr lang="en-US" sz="2400" dirty="0">
                <a:solidFill>
                  <a:srgbClr val="000000"/>
                </a:solidFill>
              </a:rPr>
              <a:t> </a:t>
            </a:r>
            <a:r>
              <a:rPr lang="en-US" sz="2400" dirty="0" err="1">
                <a:solidFill>
                  <a:srgbClr val="000000"/>
                </a:solidFill>
              </a:rPr>
              <a:t>cómo</a:t>
            </a:r>
            <a:r>
              <a:rPr lang="en-US" sz="2400" dirty="0">
                <a:solidFill>
                  <a:srgbClr val="000000"/>
                </a:solidFill>
              </a:rPr>
              <a:t> </a:t>
            </a:r>
            <a:r>
              <a:rPr lang="en-US" sz="2400" dirty="0" err="1">
                <a:solidFill>
                  <a:srgbClr val="000000"/>
                </a:solidFill>
              </a:rPr>
              <a:t>los</a:t>
            </a:r>
            <a:r>
              <a:rPr lang="en-US" sz="2400" dirty="0">
                <a:solidFill>
                  <a:srgbClr val="000000"/>
                </a:solidFill>
              </a:rPr>
              <a:t> </a:t>
            </a:r>
            <a:r>
              <a:rPr lang="en-US" sz="2400" dirty="0" err="1">
                <a:solidFill>
                  <a:srgbClr val="000000"/>
                </a:solidFill>
              </a:rPr>
              <a:t>medios</a:t>
            </a:r>
            <a:r>
              <a:rPr lang="en-US" sz="2400" dirty="0">
                <a:solidFill>
                  <a:srgbClr val="000000"/>
                </a:solidFill>
              </a:rPr>
              <a:t> de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afectan</a:t>
            </a:r>
            <a:r>
              <a:rPr lang="en-US" sz="2400" dirty="0">
                <a:solidFill>
                  <a:srgbClr val="000000"/>
                </a:solidFill>
              </a:rPr>
              <a:t> la </a:t>
            </a:r>
            <a:r>
              <a:rPr lang="en-US" sz="2400" dirty="0" err="1">
                <a:solidFill>
                  <a:srgbClr val="000000"/>
                </a:solidFill>
              </a:rPr>
              <a:t>percepción</a:t>
            </a:r>
            <a:r>
              <a:rPr lang="en-US" sz="2400" dirty="0">
                <a:solidFill>
                  <a:srgbClr val="000000"/>
                </a:solidFill>
              </a:rPr>
              <a:t>, </a:t>
            </a:r>
            <a:r>
              <a:rPr lang="en-US" sz="2400" dirty="0" err="1">
                <a:solidFill>
                  <a:srgbClr val="000000"/>
                </a:solidFill>
              </a:rPr>
              <a:t>comprensión</a:t>
            </a:r>
            <a:r>
              <a:rPr lang="en-US" sz="2400" dirty="0">
                <a:solidFill>
                  <a:srgbClr val="000000"/>
                </a:solidFill>
              </a:rPr>
              <a:t>, </a:t>
            </a:r>
            <a:r>
              <a:rPr lang="en-US" sz="2400" dirty="0" err="1">
                <a:solidFill>
                  <a:srgbClr val="000000"/>
                </a:solidFill>
              </a:rPr>
              <a:t>sentimiento</a:t>
            </a:r>
            <a:r>
              <a:rPr lang="en-US" sz="2400" dirty="0">
                <a:solidFill>
                  <a:srgbClr val="000000"/>
                </a:solidFill>
              </a:rPr>
              <a:t> y valor </a:t>
            </a:r>
            <a:r>
              <a:rPr lang="en-US" sz="2400" dirty="0" err="1">
                <a:solidFill>
                  <a:srgbClr val="000000"/>
                </a:solidFill>
              </a:rPr>
              <a:t>humano</a:t>
            </a:r>
            <a:r>
              <a:rPr lang="en-US" sz="2400" dirty="0">
                <a:solidFill>
                  <a:srgbClr val="000000"/>
                </a:solidFill>
              </a:rPr>
              <a:t>; y </a:t>
            </a:r>
            <a:r>
              <a:rPr lang="en-US" sz="2400" dirty="0" err="1">
                <a:solidFill>
                  <a:srgbClr val="000000"/>
                </a:solidFill>
              </a:rPr>
              <a:t>cómo</a:t>
            </a:r>
            <a:r>
              <a:rPr lang="en-US" sz="2400" dirty="0">
                <a:solidFill>
                  <a:srgbClr val="000000"/>
                </a:solidFill>
              </a:rPr>
              <a:t> </a:t>
            </a:r>
            <a:r>
              <a:rPr lang="en-US" sz="2400" dirty="0" err="1">
                <a:solidFill>
                  <a:srgbClr val="000000"/>
                </a:solidFill>
              </a:rPr>
              <a:t>nuestra</a:t>
            </a:r>
            <a:r>
              <a:rPr lang="en-US" sz="2400" dirty="0">
                <a:solidFill>
                  <a:srgbClr val="000000"/>
                </a:solidFill>
              </a:rPr>
              <a:t> </a:t>
            </a:r>
            <a:r>
              <a:rPr lang="en-US" sz="2400" dirty="0" err="1">
                <a:solidFill>
                  <a:srgbClr val="000000"/>
                </a:solidFill>
              </a:rPr>
              <a:t>interacción</a:t>
            </a:r>
            <a:r>
              <a:rPr lang="en-US" sz="2400" dirty="0">
                <a:solidFill>
                  <a:srgbClr val="000000"/>
                </a:solidFill>
              </a:rPr>
              <a:t> con </a:t>
            </a:r>
            <a:r>
              <a:rPr lang="en-US" sz="2400" dirty="0" err="1">
                <a:solidFill>
                  <a:srgbClr val="000000"/>
                </a:solidFill>
              </a:rPr>
              <a:t>los</a:t>
            </a:r>
            <a:r>
              <a:rPr lang="en-US" sz="2400" dirty="0">
                <a:solidFill>
                  <a:srgbClr val="000000"/>
                </a:solidFill>
              </a:rPr>
              <a:t> </a:t>
            </a:r>
            <a:r>
              <a:rPr lang="en-US" sz="2400" dirty="0" err="1">
                <a:solidFill>
                  <a:srgbClr val="000000"/>
                </a:solidFill>
              </a:rPr>
              <a:t>medios</a:t>
            </a:r>
            <a:r>
              <a:rPr lang="en-US" sz="2400" dirty="0">
                <a:solidFill>
                  <a:srgbClr val="000000"/>
                </a:solidFill>
              </a:rPr>
              <a:t> de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facilita</a:t>
            </a:r>
            <a:r>
              <a:rPr lang="en-US" sz="2400" dirty="0">
                <a:solidFill>
                  <a:srgbClr val="000000"/>
                </a:solidFill>
              </a:rPr>
              <a:t> o </a:t>
            </a:r>
            <a:r>
              <a:rPr lang="en-US" sz="2400" dirty="0" err="1">
                <a:solidFill>
                  <a:srgbClr val="000000"/>
                </a:solidFill>
              </a:rPr>
              <a:t>impide</a:t>
            </a:r>
            <a:r>
              <a:rPr lang="en-US" sz="2400" dirty="0">
                <a:solidFill>
                  <a:srgbClr val="000000"/>
                </a:solidFill>
              </a:rPr>
              <a:t> </a:t>
            </a:r>
            <a:r>
              <a:rPr lang="en-US" sz="2400" dirty="0" err="1">
                <a:solidFill>
                  <a:srgbClr val="000000"/>
                </a:solidFill>
              </a:rPr>
              <a:t>nuestras</a:t>
            </a:r>
            <a:r>
              <a:rPr lang="en-US" sz="2400" dirty="0">
                <a:solidFill>
                  <a:srgbClr val="000000"/>
                </a:solidFill>
              </a:rPr>
              <a:t> </a:t>
            </a:r>
            <a:r>
              <a:rPr lang="en-US" sz="2400" dirty="0" err="1">
                <a:solidFill>
                  <a:srgbClr val="000000"/>
                </a:solidFill>
              </a:rPr>
              <a:t>posibilidades</a:t>
            </a:r>
            <a:r>
              <a:rPr lang="en-US" sz="2400" dirty="0">
                <a:solidFill>
                  <a:srgbClr val="000000"/>
                </a:solidFill>
              </a:rPr>
              <a:t> de </a:t>
            </a:r>
            <a:r>
              <a:rPr lang="en-US" sz="2400" dirty="0" err="1">
                <a:solidFill>
                  <a:srgbClr val="000000"/>
                </a:solidFill>
              </a:rPr>
              <a:t>supervivencia</a:t>
            </a:r>
            <a:r>
              <a:rPr lang="en-US" sz="2400" dirty="0">
                <a:solidFill>
                  <a:srgbClr val="000000"/>
                </a:solidFill>
              </a:rPr>
              <a:t>.</a:t>
            </a:r>
          </a:p>
          <a:p>
            <a:pPr marL="114300" indent="-342900">
              <a:lnSpc>
                <a:spcPct val="90000"/>
              </a:lnSpc>
              <a:buFont typeface="Wingdings" pitchFamily="2" charset="2"/>
              <a:buChar char="ü"/>
            </a:pPr>
            <a:endParaRPr lang="en-US" sz="2400" dirty="0">
              <a:solidFill>
                <a:srgbClr val="000000"/>
              </a:solidFill>
            </a:endParaRPr>
          </a:p>
          <a:p>
            <a:pPr marL="114300" indent="-342900">
              <a:lnSpc>
                <a:spcPct val="90000"/>
              </a:lnSpc>
              <a:buFont typeface="Wingdings" pitchFamily="2" charset="2"/>
              <a:buChar char="ü"/>
            </a:pPr>
            <a:r>
              <a:rPr lang="en-US" sz="2400" dirty="0">
                <a:solidFill>
                  <a:srgbClr val="000000"/>
                </a:solidFill>
              </a:rPr>
              <a:t>La palabra </a:t>
            </a:r>
            <a:r>
              <a:rPr lang="en-US" sz="2400" dirty="0" err="1">
                <a:solidFill>
                  <a:srgbClr val="000000"/>
                </a:solidFill>
              </a:rPr>
              <a:t>ecología</a:t>
            </a:r>
            <a:r>
              <a:rPr lang="en-US" sz="2400" dirty="0">
                <a:solidFill>
                  <a:srgbClr val="000000"/>
                </a:solidFill>
              </a:rPr>
              <a:t> </a:t>
            </a:r>
            <a:r>
              <a:rPr lang="en-US" sz="2400" dirty="0" err="1">
                <a:solidFill>
                  <a:srgbClr val="000000"/>
                </a:solidFill>
              </a:rPr>
              <a:t>implica</a:t>
            </a:r>
            <a:r>
              <a:rPr lang="en-US" sz="2400" dirty="0">
                <a:solidFill>
                  <a:srgbClr val="000000"/>
                </a:solidFill>
              </a:rPr>
              <a:t> el </a:t>
            </a:r>
            <a:r>
              <a:rPr lang="en-US" sz="2400" dirty="0" err="1">
                <a:solidFill>
                  <a:srgbClr val="000000"/>
                </a:solidFill>
              </a:rPr>
              <a:t>estudio</a:t>
            </a:r>
            <a:r>
              <a:rPr lang="en-US" sz="2400" dirty="0">
                <a:solidFill>
                  <a:srgbClr val="000000"/>
                </a:solidFill>
              </a:rPr>
              <a:t> de </a:t>
            </a:r>
            <a:r>
              <a:rPr lang="en-US" sz="2400" dirty="0" err="1">
                <a:solidFill>
                  <a:srgbClr val="000000"/>
                </a:solidFill>
              </a:rPr>
              <a:t>ambientes</a:t>
            </a:r>
            <a:r>
              <a:rPr lang="en-US" sz="2400" dirty="0">
                <a:solidFill>
                  <a:srgbClr val="000000"/>
                </a:solidFill>
              </a:rPr>
              <a:t>: </a:t>
            </a:r>
            <a:r>
              <a:rPr lang="en-US" sz="2400" dirty="0" err="1">
                <a:solidFill>
                  <a:srgbClr val="000000"/>
                </a:solidFill>
              </a:rPr>
              <a:t>su</a:t>
            </a:r>
            <a:r>
              <a:rPr lang="en-US" sz="2400" dirty="0">
                <a:solidFill>
                  <a:srgbClr val="000000"/>
                </a:solidFill>
              </a:rPr>
              <a:t> </a:t>
            </a:r>
            <a:r>
              <a:rPr lang="en-US" sz="2400" dirty="0" err="1">
                <a:solidFill>
                  <a:srgbClr val="000000"/>
                </a:solidFill>
              </a:rPr>
              <a:t>estructura</a:t>
            </a:r>
            <a:r>
              <a:rPr lang="en-US" sz="2400" dirty="0">
                <a:solidFill>
                  <a:srgbClr val="000000"/>
                </a:solidFill>
              </a:rPr>
              <a:t>, </a:t>
            </a:r>
            <a:r>
              <a:rPr lang="en-US" sz="2400" dirty="0" err="1">
                <a:solidFill>
                  <a:srgbClr val="000000"/>
                </a:solidFill>
              </a:rPr>
              <a:t>contenido</a:t>
            </a:r>
            <a:r>
              <a:rPr lang="en-US" sz="2400" dirty="0">
                <a:solidFill>
                  <a:srgbClr val="000000"/>
                </a:solidFill>
              </a:rPr>
              <a:t> e </a:t>
            </a:r>
            <a:r>
              <a:rPr lang="en-US" sz="2400" dirty="0" err="1">
                <a:solidFill>
                  <a:srgbClr val="000000"/>
                </a:solidFill>
              </a:rPr>
              <a:t>impacto</a:t>
            </a:r>
            <a:r>
              <a:rPr lang="en-US" sz="2400" dirty="0">
                <a:solidFill>
                  <a:srgbClr val="000000"/>
                </a:solidFill>
              </a:rPr>
              <a:t> </a:t>
            </a:r>
            <a:r>
              <a:rPr lang="en-US" sz="2400" dirty="0" err="1">
                <a:solidFill>
                  <a:srgbClr val="000000"/>
                </a:solidFill>
              </a:rPr>
              <a:t>en</a:t>
            </a:r>
            <a:r>
              <a:rPr lang="en-US" sz="2400" dirty="0">
                <a:solidFill>
                  <a:srgbClr val="000000"/>
                </a:solidFill>
              </a:rPr>
              <a:t> las personas.</a:t>
            </a:r>
          </a:p>
          <a:p>
            <a:pPr indent="-228600">
              <a:lnSpc>
                <a:spcPct val="90000"/>
              </a:lnSpc>
              <a:spcAft>
                <a:spcPts val="600"/>
              </a:spcAft>
              <a:buFont typeface="Arial" panose="020B0604020202020204" pitchFamily="34" charset="0"/>
              <a:buChar char="•"/>
            </a:pPr>
            <a:endParaRPr lang="en-US" sz="1700" dirty="0">
              <a:solidFill>
                <a:srgbClr val="000000"/>
              </a:solidFill>
            </a:endParaRPr>
          </a:p>
        </p:txBody>
      </p:sp>
    </p:spTree>
    <p:extLst>
      <p:ext uri="{BB962C8B-B14F-4D97-AF65-F5344CB8AC3E}">
        <p14:creationId xmlns:p14="http://schemas.microsoft.com/office/powerpoint/2010/main" val="2999582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518115"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descr="LaComprensiondelosMedio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0" y="588203"/>
            <a:ext cx="3078957" cy="4215802"/>
          </a:xfrm>
          <a:prstGeom prst="rect">
            <a:avLst/>
          </a:prstGeom>
        </p:spPr>
      </p:pic>
      <p:sp>
        <p:nvSpPr>
          <p:cNvPr id="2" name="CuadroTexto 1"/>
          <p:cNvSpPr txBox="1"/>
          <p:nvPr/>
        </p:nvSpPr>
        <p:spPr>
          <a:xfrm>
            <a:off x="4518115" y="0"/>
            <a:ext cx="4139403" cy="3148445"/>
          </a:xfrm>
          <a:prstGeom prst="rect">
            <a:avLst/>
          </a:prstGeom>
        </p:spPr>
        <p:txBody>
          <a:bodyPr vert="horz" lIns="91440" tIns="45720" rIns="91440" bIns="45720" rtlCol="0" anchor="t">
            <a:noAutofit/>
          </a:bodyPr>
          <a:lstStyle/>
          <a:p>
            <a:pPr>
              <a:lnSpc>
                <a:spcPct val="90000"/>
              </a:lnSpc>
              <a:spcAft>
                <a:spcPts val="600"/>
              </a:spcAft>
            </a:pPr>
            <a:endParaRPr lang="en-US" sz="2800" i="1" dirty="0"/>
          </a:p>
          <a:p>
            <a:pPr marL="571500" indent="-457200">
              <a:lnSpc>
                <a:spcPct val="90000"/>
              </a:lnSpc>
              <a:spcAft>
                <a:spcPts val="600"/>
              </a:spcAft>
              <a:buFont typeface="Wingdings" pitchFamily="2" charset="2"/>
              <a:buChar char="ü"/>
            </a:pPr>
            <a:r>
              <a:rPr lang="en-US" sz="2800" dirty="0"/>
              <a:t>Son </a:t>
            </a:r>
            <a:r>
              <a:rPr lang="en-US" sz="2800" dirty="0" err="1"/>
              <a:t>los</a:t>
            </a:r>
            <a:r>
              <a:rPr lang="en-US" sz="2800" dirty="0"/>
              <a:t> </a:t>
            </a:r>
            <a:r>
              <a:rPr lang="en-US" sz="2800" dirty="0" err="1"/>
              <a:t>estudios</a:t>
            </a:r>
            <a:r>
              <a:rPr lang="en-US" sz="2800" dirty="0"/>
              <a:t> de McLuhan, </a:t>
            </a:r>
            <a:r>
              <a:rPr lang="en-US" sz="2800" dirty="0" err="1"/>
              <a:t>estudios</a:t>
            </a:r>
            <a:r>
              <a:rPr lang="en-US" sz="2800" dirty="0"/>
              <a:t> de </a:t>
            </a:r>
            <a:r>
              <a:rPr lang="en-US" sz="2800" dirty="0" err="1"/>
              <a:t>oralidad-alfabetización</a:t>
            </a:r>
            <a:r>
              <a:rPr lang="en-US" sz="2800" dirty="0"/>
              <a:t>, </a:t>
            </a:r>
            <a:r>
              <a:rPr lang="en-US" sz="2800" dirty="0" err="1"/>
              <a:t>estudios</a:t>
            </a:r>
            <a:r>
              <a:rPr lang="en-US" sz="2800" dirty="0"/>
              <a:t> </a:t>
            </a:r>
            <a:r>
              <a:rPr lang="en-US" sz="2800" dirty="0" err="1"/>
              <a:t>culturales</a:t>
            </a:r>
            <a:r>
              <a:rPr lang="en-US" sz="2800" dirty="0"/>
              <a:t> americanos. </a:t>
            </a:r>
          </a:p>
          <a:p>
            <a:pPr marL="571500" indent="-457200">
              <a:lnSpc>
                <a:spcPct val="90000"/>
              </a:lnSpc>
              <a:spcAft>
                <a:spcPts val="600"/>
              </a:spcAft>
              <a:buFont typeface="Wingdings" pitchFamily="2" charset="2"/>
              <a:buChar char="ü"/>
            </a:pPr>
            <a:r>
              <a:rPr lang="en-US" sz="2800" dirty="0"/>
              <a:t>Se </a:t>
            </a:r>
            <a:r>
              <a:rPr lang="en-US" sz="2800" dirty="0" err="1"/>
              <a:t>trata</a:t>
            </a:r>
            <a:r>
              <a:rPr lang="en-US" sz="2800" dirty="0"/>
              <a:t> de la </a:t>
            </a:r>
            <a:r>
              <a:rPr lang="en-US" sz="2800" dirty="0" err="1"/>
              <a:t>gramática</a:t>
            </a:r>
            <a:r>
              <a:rPr lang="en-US" sz="2800" dirty="0"/>
              <a:t> y la </a:t>
            </a:r>
            <a:r>
              <a:rPr lang="en-US" sz="2800" dirty="0" err="1"/>
              <a:t>retórica</a:t>
            </a:r>
            <a:r>
              <a:rPr lang="en-US" sz="2800" dirty="0"/>
              <a:t>, la </a:t>
            </a:r>
            <a:r>
              <a:rPr lang="en-US" sz="2800" dirty="0" err="1"/>
              <a:t>semiótica</a:t>
            </a:r>
            <a:r>
              <a:rPr lang="en-US" sz="2800" dirty="0"/>
              <a:t>, </a:t>
            </a:r>
            <a:r>
              <a:rPr lang="en-US" sz="2800" dirty="0" err="1"/>
              <a:t>pensamiento</a:t>
            </a:r>
            <a:r>
              <a:rPr lang="en-US" sz="2800" dirty="0"/>
              <a:t> </a:t>
            </a:r>
            <a:r>
              <a:rPr lang="en-US" sz="2800" dirty="0" err="1"/>
              <a:t>complejo</a:t>
            </a:r>
            <a:r>
              <a:rPr lang="en-US" sz="2800" dirty="0"/>
              <a:t> la </a:t>
            </a:r>
            <a:r>
              <a:rPr lang="en-US" sz="2800" dirty="0" err="1"/>
              <a:t>teoría</a:t>
            </a:r>
            <a:r>
              <a:rPr lang="en-US" sz="2800" dirty="0"/>
              <a:t> de </a:t>
            </a:r>
            <a:r>
              <a:rPr lang="en-US" sz="2800" dirty="0" err="1"/>
              <a:t>sistemas</a:t>
            </a:r>
            <a:r>
              <a:rPr lang="en-US" sz="2800" dirty="0"/>
              <a:t>, la </a:t>
            </a:r>
            <a:r>
              <a:rPr lang="en-US" sz="2800" dirty="0" err="1"/>
              <a:t>historia</a:t>
            </a:r>
            <a:r>
              <a:rPr lang="en-US" sz="2800" dirty="0"/>
              <a:t> y la </a:t>
            </a:r>
            <a:r>
              <a:rPr lang="en-US" sz="2800" dirty="0" err="1"/>
              <a:t>filosofía</a:t>
            </a:r>
            <a:r>
              <a:rPr lang="en-US" sz="2800" dirty="0"/>
              <a:t> de la </a:t>
            </a:r>
            <a:r>
              <a:rPr lang="en-US" sz="2800" dirty="0" err="1"/>
              <a:t>tecnología</a:t>
            </a:r>
            <a:r>
              <a:rPr lang="en-US" sz="2800" dirty="0"/>
              <a:t>, Big Data, Internet de las </a:t>
            </a:r>
            <a:r>
              <a:rPr lang="en-US" sz="2800" dirty="0" err="1"/>
              <a:t>Cosas</a:t>
            </a:r>
            <a:r>
              <a:rPr lang="en-US" sz="2800" dirty="0"/>
              <a:t> (IoT), </a:t>
            </a:r>
            <a:r>
              <a:rPr lang="en-US" sz="2800" dirty="0" err="1"/>
              <a:t>Cuarta</a:t>
            </a:r>
            <a:r>
              <a:rPr lang="en-US" sz="2800" dirty="0"/>
              <a:t> </a:t>
            </a:r>
            <a:r>
              <a:rPr lang="en-US" sz="2800" dirty="0" err="1"/>
              <a:t>Revolución</a:t>
            </a:r>
            <a:r>
              <a:rPr lang="en-US" sz="2800" dirty="0"/>
              <a:t> Industrial (4lR).</a:t>
            </a:r>
          </a:p>
          <a:p>
            <a:pPr marL="1600200" lvl="4">
              <a:lnSpc>
                <a:spcPct val="90000"/>
              </a:lnSpc>
              <a:spcAft>
                <a:spcPts val="600"/>
              </a:spcAft>
            </a:pPr>
            <a:endParaRPr lang="en-US" sz="2800" dirty="0"/>
          </a:p>
        </p:txBody>
      </p:sp>
    </p:spTree>
    <p:extLst>
      <p:ext uri="{BB962C8B-B14F-4D97-AF65-F5344CB8AC3E}">
        <p14:creationId xmlns:p14="http://schemas.microsoft.com/office/powerpoint/2010/main" val="194816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CuadroTexto 1"/>
          <p:cNvSpPr txBox="1"/>
          <p:nvPr/>
        </p:nvSpPr>
        <p:spPr>
          <a:xfrm>
            <a:off x="225760" y="1147000"/>
            <a:ext cx="4245810" cy="3969684"/>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endParaRPr lang="en-US" sz="2400" dirty="0"/>
          </a:p>
          <a:p>
            <a:pPr marL="571500" indent="-342900">
              <a:lnSpc>
                <a:spcPct val="90000"/>
              </a:lnSpc>
              <a:spcAft>
                <a:spcPts val="600"/>
              </a:spcAft>
              <a:buFont typeface="Wingdings" pitchFamily="2" charset="2"/>
              <a:buChar char="ü"/>
            </a:pPr>
            <a:r>
              <a:rPr lang="en-US" sz="2400" b="1" dirty="0"/>
              <a:t>Marshall McLuhan </a:t>
            </a:r>
            <a:r>
              <a:rPr lang="en-US" sz="2400" dirty="0" err="1"/>
              <a:t>fue</a:t>
            </a:r>
            <a:r>
              <a:rPr lang="en-US" sz="2400" dirty="0"/>
              <a:t> </a:t>
            </a:r>
            <a:r>
              <a:rPr lang="en-US" sz="2400" dirty="0" err="1"/>
              <a:t>parte</a:t>
            </a:r>
            <a:r>
              <a:rPr lang="en-US" sz="2400" dirty="0"/>
              <a:t> de la Escuela de Comunicaciones de Toronto, la </a:t>
            </a:r>
            <a:r>
              <a:rPr lang="en-US" sz="2400" dirty="0" err="1"/>
              <a:t>cual</a:t>
            </a:r>
            <a:r>
              <a:rPr lang="en-US" sz="2400" dirty="0"/>
              <a:t> </a:t>
            </a:r>
            <a:r>
              <a:rPr lang="en-US" sz="2400" dirty="0" err="1"/>
              <a:t>incluyó</a:t>
            </a:r>
            <a:r>
              <a:rPr lang="en-US" sz="2400" dirty="0"/>
              <a:t> al </a:t>
            </a:r>
            <a:r>
              <a:rPr lang="en-US" sz="2400" dirty="0" err="1"/>
              <a:t>economista</a:t>
            </a:r>
            <a:r>
              <a:rPr lang="en-US" sz="2400" dirty="0"/>
              <a:t> </a:t>
            </a:r>
            <a:r>
              <a:rPr lang="en-US" sz="2400" dirty="0" err="1"/>
              <a:t>político</a:t>
            </a:r>
            <a:r>
              <a:rPr lang="en-US" sz="2400" dirty="0"/>
              <a:t> Harold Innis, al </a:t>
            </a:r>
            <a:r>
              <a:rPr lang="en-US" sz="2400" dirty="0" err="1"/>
              <a:t>antropólogo</a:t>
            </a:r>
            <a:r>
              <a:rPr lang="en-US" sz="2400" dirty="0"/>
              <a:t> Ted Carpenter, al </a:t>
            </a:r>
            <a:r>
              <a:rPr lang="en-US" sz="2400" dirty="0" err="1"/>
              <a:t>erudito</a:t>
            </a:r>
            <a:r>
              <a:rPr lang="en-US" sz="2400" dirty="0"/>
              <a:t> de </a:t>
            </a:r>
            <a:r>
              <a:rPr lang="en-US" sz="2400" dirty="0" err="1"/>
              <a:t>los</a:t>
            </a:r>
            <a:r>
              <a:rPr lang="en-US" sz="2400" dirty="0"/>
              <a:t> </a:t>
            </a:r>
            <a:r>
              <a:rPr lang="en-US" sz="2400" dirty="0" err="1"/>
              <a:t>clásicos</a:t>
            </a:r>
            <a:r>
              <a:rPr lang="en-US" sz="2400" dirty="0"/>
              <a:t> Eric Havelock, a la </a:t>
            </a:r>
            <a:r>
              <a:rPr lang="en-US" sz="2400" dirty="0" err="1"/>
              <a:t>experta</a:t>
            </a:r>
            <a:r>
              <a:rPr lang="en-US" sz="2400" dirty="0"/>
              <a:t> </a:t>
            </a:r>
            <a:r>
              <a:rPr lang="en-US" sz="2400" dirty="0" err="1"/>
              <a:t>en</a:t>
            </a:r>
            <a:r>
              <a:rPr lang="en-US" sz="2400" dirty="0"/>
              <a:t> </a:t>
            </a:r>
            <a:r>
              <a:rPr lang="en-US" sz="2400" dirty="0" err="1"/>
              <a:t>estudios</a:t>
            </a:r>
            <a:r>
              <a:rPr lang="en-US" sz="2400" dirty="0"/>
              <a:t> </a:t>
            </a:r>
            <a:r>
              <a:rPr lang="en-US" sz="2400" dirty="0" err="1"/>
              <a:t>urbanos</a:t>
            </a:r>
            <a:r>
              <a:rPr lang="en-US" sz="2400" dirty="0"/>
              <a:t> Jacqueline Tyrwhitt, al </a:t>
            </a:r>
            <a:r>
              <a:rPr lang="en-US" sz="2400" dirty="0" err="1"/>
              <a:t>economista</a:t>
            </a:r>
            <a:r>
              <a:rPr lang="en-US" sz="2400" dirty="0"/>
              <a:t> Tom Easterbrook y al </a:t>
            </a:r>
            <a:r>
              <a:rPr lang="en-US" sz="2400" dirty="0" err="1"/>
              <a:t>psicólogo</a:t>
            </a:r>
            <a:r>
              <a:rPr lang="en-US" sz="2400" dirty="0"/>
              <a:t> Karl Williams.</a:t>
            </a:r>
          </a:p>
        </p:txBody>
      </p:sp>
      <p:sp>
        <p:nvSpPr>
          <p:cNvPr id="23" name="Freeform: Shape 2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40250" y="0"/>
            <a:ext cx="4603750" cy="4793391"/>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6" name="Imagen 5" descr="Imagen que contiene texto, periódico, persona&#10;&#10;&#10;&#10;Descripción generada automáticamente">
            <a:extLst>
              <a:ext uri="{FF2B5EF4-FFF2-40B4-BE49-F238E27FC236}">
                <a16:creationId xmlns:a16="http://schemas.microsoft.com/office/drawing/2014/main" id="{3A7B9CF0-1CA2-674E-BFA2-61A3262C94CF}"/>
              </a:ext>
            </a:extLst>
          </p:cNvPr>
          <p:cNvPicPr>
            <a:picLocks noChangeAspect="1"/>
          </p:cNvPicPr>
          <p:nvPr/>
        </p:nvPicPr>
        <p:blipFill rotWithShape="1">
          <a:blip r:embed="rId3">
            <a:extLst>
              <a:ext uri="{28A0092B-C50C-407E-A947-70E740481C1C}">
                <a14:useLocalDpi xmlns:a14="http://schemas.microsoft.com/office/drawing/2010/main" val="0"/>
              </a:ext>
            </a:extLst>
          </a:blip>
          <a:srcRect r="-1" b="13403"/>
          <a:stretch/>
        </p:blipFill>
        <p:spPr>
          <a:xfrm>
            <a:off x="4677611" y="1505"/>
            <a:ext cx="4466389" cy="4641275"/>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9516445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12"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Imagen 2"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12" y="2541744"/>
            <a:ext cx="3061697" cy="2101386"/>
          </a:xfrm>
          <a:prstGeom prst="rect">
            <a:avLst/>
          </a:prstGeom>
        </p:spPr>
      </p:pic>
      <p:sp>
        <p:nvSpPr>
          <p:cNvPr id="2" name="CuadroTexto 1"/>
          <p:cNvSpPr txBox="1"/>
          <p:nvPr/>
        </p:nvSpPr>
        <p:spPr>
          <a:xfrm>
            <a:off x="4571999" y="1715942"/>
            <a:ext cx="4003614" cy="2927188"/>
          </a:xfrm>
          <a:prstGeom prst="rect">
            <a:avLst/>
          </a:prstGeom>
        </p:spPr>
        <p:txBody>
          <a:bodyPr vert="horz" lIns="91440" tIns="45720" rIns="91440" bIns="45720" rtlCol="0" anchor="ctr">
            <a:noAutofit/>
          </a:bodyPr>
          <a:lstStyle/>
          <a:p>
            <a:pPr>
              <a:lnSpc>
                <a:spcPct val="90000"/>
              </a:lnSpc>
              <a:spcAft>
                <a:spcPts val="600"/>
              </a:spcAft>
            </a:pPr>
            <a:endParaRPr lang="en-US" sz="2400" dirty="0">
              <a:solidFill>
                <a:srgbClr val="000000"/>
              </a:solidFill>
            </a:endParaRPr>
          </a:p>
          <a:p>
            <a:pPr>
              <a:lnSpc>
                <a:spcPct val="90000"/>
              </a:lnSpc>
              <a:spcAft>
                <a:spcPts val="600"/>
              </a:spcAft>
            </a:pPr>
            <a:r>
              <a:rPr lang="en-US" sz="2400" b="1" dirty="0">
                <a:solidFill>
                  <a:srgbClr val="000000"/>
                </a:solidFill>
              </a:rPr>
              <a:t>Historia </a:t>
            </a:r>
            <a:r>
              <a:rPr lang="en-US" sz="2400" b="1" dirty="0" err="1">
                <a:solidFill>
                  <a:srgbClr val="000000"/>
                </a:solidFill>
              </a:rPr>
              <a:t>como</a:t>
            </a:r>
            <a:r>
              <a:rPr lang="en-US" sz="2400" b="1" dirty="0">
                <a:solidFill>
                  <a:srgbClr val="000000"/>
                </a:solidFill>
              </a:rPr>
              <a:t> </a:t>
            </a:r>
            <a:r>
              <a:rPr lang="en-US" sz="2400" b="1" dirty="0" err="1">
                <a:solidFill>
                  <a:srgbClr val="000000"/>
                </a:solidFill>
              </a:rPr>
              <a:t>laboratorio</a:t>
            </a:r>
            <a:r>
              <a:rPr lang="en-US" sz="2400" b="1" dirty="0">
                <a:solidFill>
                  <a:srgbClr val="000000"/>
                </a:solidFill>
              </a:rPr>
              <a:t> </a:t>
            </a:r>
            <a:r>
              <a:rPr lang="en-US" sz="2400" b="1" dirty="0" err="1">
                <a:solidFill>
                  <a:srgbClr val="000000"/>
                </a:solidFill>
              </a:rPr>
              <a:t>en</a:t>
            </a:r>
            <a:r>
              <a:rPr lang="en-US" sz="2400" b="1" dirty="0">
                <a:solidFill>
                  <a:srgbClr val="000000"/>
                </a:solidFill>
              </a:rPr>
              <a:t> </a:t>
            </a:r>
            <a:r>
              <a:rPr lang="en-US" sz="2400" b="1" dirty="0" err="1">
                <a:solidFill>
                  <a:srgbClr val="000000"/>
                </a:solidFill>
              </a:rPr>
              <a:t>los</a:t>
            </a:r>
            <a:r>
              <a:rPr lang="en-US" sz="2400" b="1" dirty="0">
                <a:solidFill>
                  <a:srgbClr val="000000"/>
                </a:solidFill>
              </a:rPr>
              <a:t> </a:t>
            </a:r>
            <a:r>
              <a:rPr lang="en-US" sz="2400" b="1" dirty="0" err="1">
                <a:solidFill>
                  <a:srgbClr val="000000"/>
                </a:solidFill>
              </a:rPr>
              <a:t>estudios</a:t>
            </a:r>
            <a:r>
              <a:rPr lang="en-US" sz="2400" b="1" dirty="0">
                <a:solidFill>
                  <a:srgbClr val="000000"/>
                </a:solidFill>
              </a:rPr>
              <a:t> de  </a:t>
            </a:r>
            <a:r>
              <a:rPr lang="en-US" sz="2400" b="1" dirty="0" err="1">
                <a:solidFill>
                  <a:srgbClr val="000000"/>
                </a:solidFill>
              </a:rPr>
              <a:t>los</a:t>
            </a:r>
            <a:r>
              <a:rPr lang="en-US" sz="2400" b="1" dirty="0">
                <a:solidFill>
                  <a:srgbClr val="000000"/>
                </a:solidFill>
              </a:rPr>
              <a:t> </a:t>
            </a:r>
            <a:r>
              <a:rPr lang="en-US" sz="2400" b="1" dirty="0" err="1">
                <a:solidFill>
                  <a:srgbClr val="000000"/>
                </a:solidFill>
              </a:rPr>
              <a:t>medios</a:t>
            </a:r>
            <a:endParaRPr lang="en-US" sz="2400" b="1" dirty="0">
              <a:solidFill>
                <a:srgbClr val="000000"/>
              </a:solidFill>
            </a:endParaRPr>
          </a:p>
          <a:p>
            <a:pPr indent="-228600">
              <a:lnSpc>
                <a:spcPct val="90000"/>
              </a:lnSpc>
              <a:spcAft>
                <a:spcPts val="600"/>
              </a:spcAft>
              <a:buFont typeface="Arial" panose="020B0604020202020204" pitchFamily="34" charset="0"/>
              <a:buChar char="•"/>
            </a:pPr>
            <a:endParaRPr lang="en-US" sz="2400" b="1" dirty="0">
              <a:solidFill>
                <a:srgbClr val="000000"/>
              </a:solidFill>
            </a:endParaRPr>
          </a:p>
          <a:p>
            <a:pPr marL="457200" indent="-342900">
              <a:lnSpc>
                <a:spcPct val="90000"/>
              </a:lnSpc>
              <a:spcAft>
                <a:spcPts val="600"/>
              </a:spcAft>
              <a:buFont typeface="Wingdings" pitchFamily="2" charset="2"/>
              <a:buChar char="ü"/>
            </a:pPr>
            <a:r>
              <a:rPr lang="en-US" sz="2400" dirty="0">
                <a:solidFill>
                  <a:srgbClr val="000000"/>
                </a:solidFill>
              </a:rPr>
              <a:t>La </a:t>
            </a:r>
            <a:r>
              <a:rPr lang="en-US" sz="2400" dirty="0" err="1">
                <a:solidFill>
                  <a:srgbClr val="000000"/>
                </a:solidFill>
              </a:rPr>
              <a:t>historia</a:t>
            </a:r>
            <a:r>
              <a:rPr lang="en-US" sz="2400" dirty="0">
                <a:solidFill>
                  <a:srgbClr val="000000"/>
                </a:solidFill>
              </a:rPr>
              <a:t> se </a:t>
            </a:r>
            <a:r>
              <a:rPr lang="en-US" sz="2400" dirty="0" err="1">
                <a:solidFill>
                  <a:srgbClr val="000000"/>
                </a:solidFill>
              </a:rPr>
              <a:t>utiliza</a:t>
            </a:r>
            <a:r>
              <a:rPr lang="en-US" sz="2400" dirty="0">
                <a:solidFill>
                  <a:srgbClr val="000000"/>
                </a:solidFill>
              </a:rPr>
              <a:t> </a:t>
            </a:r>
            <a:r>
              <a:rPr lang="en-US" sz="2400" dirty="0" err="1">
                <a:solidFill>
                  <a:srgbClr val="000000"/>
                </a:solidFill>
              </a:rPr>
              <a:t>como</a:t>
            </a:r>
            <a:r>
              <a:rPr lang="en-US" sz="2400" dirty="0">
                <a:solidFill>
                  <a:srgbClr val="000000"/>
                </a:solidFill>
              </a:rPr>
              <a:t> </a:t>
            </a:r>
            <a:r>
              <a:rPr lang="en-US" sz="2400" dirty="0" err="1">
                <a:solidFill>
                  <a:srgbClr val="000000"/>
                </a:solidFill>
              </a:rPr>
              <a:t>una</a:t>
            </a:r>
            <a:r>
              <a:rPr lang="en-US" sz="2400" dirty="0">
                <a:solidFill>
                  <a:srgbClr val="000000"/>
                </a:solidFill>
              </a:rPr>
              <a:t> </a:t>
            </a:r>
            <a:r>
              <a:rPr lang="en-US" sz="2400" dirty="0" err="1">
                <a:solidFill>
                  <a:srgbClr val="000000"/>
                </a:solidFill>
              </a:rPr>
              <a:t>herramienta</a:t>
            </a:r>
            <a:r>
              <a:rPr lang="en-US" sz="2400" dirty="0">
                <a:solidFill>
                  <a:srgbClr val="000000"/>
                </a:solidFill>
              </a:rPr>
              <a:t> </a:t>
            </a:r>
            <a:r>
              <a:rPr lang="en-US" sz="2400" dirty="0" err="1">
                <a:solidFill>
                  <a:srgbClr val="000000"/>
                </a:solidFill>
              </a:rPr>
              <a:t>dinámica</a:t>
            </a:r>
            <a:r>
              <a:rPr lang="en-US" sz="2400" dirty="0">
                <a:solidFill>
                  <a:srgbClr val="000000"/>
                </a:solidFill>
              </a:rPr>
              <a:t> </a:t>
            </a:r>
            <a:r>
              <a:rPr lang="en-US" sz="2400" dirty="0" err="1">
                <a:solidFill>
                  <a:srgbClr val="000000"/>
                </a:solidFill>
              </a:rPr>
              <a:t>en</a:t>
            </a:r>
            <a:r>
              <a:rPr lang="en-US" sz="2400" dirty="0">
                <a:solidFill>
                  <a:srgbClr val="000000"/>
                </a:solidFill>
              </a:rPr>
              <a:t> el </a:t>
            </a:r>
            <a:r>
              <a:rPr lang="en-US" sz="2400" dirty="0" err="1">
                <a:solidFill>
                  <a:srgbClr val="000000"/>
                </a:solidFill>
              </a:rPr>
              <a:t>estudio</a:t>
            </a:r>
            <a:r>
              <a:rPr lang="en-US" sz="2400" dirty="0">
                <a:solidFill>
                  <a:srgbClr val="000000"/>
                </a:solidFill>
              </a:rPr>
              <a:t> de </a:t>
            </a:r>
            <a:r>
              <a:rPr lang="en-US" sz="2400" dirty="0" err="1">
                <a:solidFill>
                  <a:srgbClr val="000000"/>
                </a:solidFill>
              </a:rPr>
              <a:t>los</a:t>
            </a:r>
            <a:r>
              <a:rPr lang="en-US" sz="2400" dirty="0">
                <a:solidFill>
                  <a:srgbClr val="000000"/>
                </a:solidFill>
              </a:rPr>
              <a:t> </a:t>
            </a:r>
            <a:r>
              <a:rPr lang="en-US" sz="2400" dirty="0" err="1">
                <a:solidFill>
                  <a:srgbClr val="000000"/>
                </a:solidFill>
              </a:rPr>
              <a:t>medios</a:t>
            </a:r>
            <a:endParaRPr lang="en-US" sz="2400" dirty="0">
              <a:solidFill>
                <a:srgbClr val="000000"/>
              </a:solidFill>
            </a:endParaRPr>
          </a:p>
          <a:p>
            <a:pPr marL="457200" indent="-342900">
              <a:lnSpc>
                <a:spcPct val="90000"/>
              </a:lnSpc>
              <a:spcAft>
                <a:spcPts val="600"/>
              </a:spcAft>
              <a:buFont typeface="Wingdings" pitchFamily="2" charset="2"/>
              <a:buChar char="ü"/>
            </a:pPr>
            <a:endParaRPr lang="en-US" sz="2400" dirty="0">
              <a:solidFill>
                <a:srgbClr val="000000"/>
              </a:solidFill>
            </a:endParaRPr>
          </a:p>
          <a:p>
            <a:pPr marL="457200" indent="-342900">
              <a:lnSpc>
                <a:spcPct val="90000"/>
              </a:lnSpc>
              <a:spcAft>
                <a:spcPts val="600"/>
              </a:spcAft>
              <a:buFont typeface="Wingdings" pitchFamily="2" charset="2"/>
              <a:buChar char="ü"/>
            </a:pPr>
            <a:r>
              <a:rPr lang="en-US" sz="2400" dirty="0">
                <a:solidFill>
                  <a:srgbClr val="000000"/>
                </a:solidFill>
              </a:rPr>
              <a:t>McLuhan </a:t>
            </a:r>
            <a:r>
              <a:rPr lang="en-US" sz="2400" dirty="0" err="1">
                <a:solidFill>
                  <a:srgbClr val="000000"/>
                </a:solidFill>
              </a:rPr>
              <a:t>escribió</a:t>
            </a:r>
            <a:r>
              <a:rPr lang="en-US" sz="2400" dirty="0">
                <a:solidFill>
                  <a:srgbClr val="000000"/>
                </a:solidFill>
              </a:rPr>
              <a:t>: "[Innis] </a:t>
            </a:r>
            <a:r>
              <a:rPr lang="en-US" sz="2400" dirty="0" err="1">
                <a:solidFill>
                  <a:srgbClr val="000000"/>
                </a:solidFill>
              </a:rPr>
              <a:t>había</a:t>
            </a:r>
            <a:r>
              <a:rPr lang="en-US" sz="2400" dirty="0">
                <a:solidFill>
                  <a:srgbClr val="000000"/>
                </a:solidFill>
              </a:rPr>
              <a:t> </a:t>
            </a:r>
            <a:r>
              <a:rPr lang="en-US" sz="2400" dirty="0" err="1">
                <a:solidFill>
                  <a:srgbClr val="000000"/>
                </a:solidFill>
              </a:rPr>
              <a:t>descubierto</a:t>
            </a:r>
            <a:r>
              <a:rPr lang="en-US" sz="2400" dirty="0">
                <a:solidFill>
                  <a:srgbClr val="000000"/>
                </a:solidFill>
              </a:rPr>
              <a:t> un medio de </a:t>
            </a:r>
            <a:r>
              <a:rPr lang="en-US" sz="2400" dirty="0" err="1">
                <a:solidFill>
                  <a:srgbClr val="000000"/>
                </a:solidFill>
              </a:rPr>
              <a:t>usar</a:t>
            </a:r>
            <a:r>
              <a:rPr lang="en-US" sz="2400" dirty="0">
                <a:solidFill>
                  <a:srgbClr val="000000"/>
                </a:solidFill>
              </a:rPr>
              <a:t> las </a:t>
            </a:r>
            <a:r>
              <a:rPr lang="en-US" sz="2400" dirty="0" err="1">
                <a:solidFill>
                  <a:srgbClr val="000000"/>
                </a:solidFill>
              </a:rPr>
              <a:t>situaciones</a:t>
            </a:r>
            <a:r>
              <a:rPr lang="en-US" sz="2400" dirty="0">
                <a:solidFill>
                  <a:srgbClr val="000000"/>
                </a:solidFill>
              </a:rPr>
              <a:t> </a:t>
            </a:r>
            <a:r>
              <a:rPr lang="en-US" sz="2400" dirty="0" err="1">
                <a:solidFill>
                  <a:srgbClr val="000000"/>
                </a:solidFill>
              </a:rPr>
              <a:t>históricas</a:t>
            </a:r>
            <a:r>
              <a:rPr lang="en-US" sz="2400" dirty="0">
                <a:solidFill>
                  <a:srgbClr val="000000"/>
                </a:solidFill>
              </a:rPr>
              <a:t> </a:t>
            </a:r>
            <a:r>
              <a:rPr lang="en-US" sz="2400" dirty="0" err="1">
                <a:solidFill>
                  <a:srgbClr val="000000"/>
                </a:solidFill>
              </a:rPr>
              <a:t>como</a:t>
            </a:r>
            <a:r>
              <a:rPr lang="en-US" sz="2400" dirty="0">
                <a:solidFill>
                  <a:srgbClr val="000000"/>
                </a:solidFill>
              </a:rPr>
              <a:t>  </a:t>
            </a:r>
            <a:r>
              <a:rPr lang="en-US" sz="2400" dirty="0" err="1">
                <a:solidFill>
                  <a:srgbClr val="000000"/>
                </a:solidFill>
              </a:rPr>
              <a:t>laboratorio</a:t>
            </a:r>
            <a:r>
              <a:rPr lang="en-US" sz="2400" dirty="0">
                <a:solidFill>
                  <a:srgbClr val="000000"/>
                </a:solidFill>
              </a:rPr>
              <a:t> </a:t>
            </a:r>
            <a:r>
              <a:rPr lang="en-US" sz="2400" dirty="0" err="1">
                <a:solidFill>
                  <a:srgbClr val="000000"/>
                </a:solidFill>
              </a:rPr>
              <a:t>en</a:t>
            </a:r>
            <a:r>
              <a:rPr lang="en-US" sz="2400" dirty="0">
                <a:solidFill>
                  <a:srgbClr val="000000"/>
                </a:solidFill>
              </a:rPr>
              <a:t> el que </a:t>
            </a:r>
            <a:r>
              <a:rPr lang="en-US" sz="2400" dirty="0" err="1">
                <a:solidFill>
                  <a:srgbClr val="000000"/>
                </a:solidFill>
              </a:rPr>
              <a:t>es</a:t>
            </a:r>
            <a:r>
              <a:rPr lang="en-US" sz="2400" dirty="0">
                <a:solidFill>
                  <a:srgbClr val="000000"/>
                </a:solidFill>
              </a:rPr>
              <a:t> possible </a:t>
            </a:r>
            <a:r>
              <a:rPr lang="en-US" sz="2400" dirty="0" err="1">
                <a:solidFill>
                  <a:srgbClr val="000000"/>
                </a:solidFill>
              </a:rPr>
              <a:t>probar</a:t>
            </a:r>
            <a:r>
              <a:rPr lang="en-US" sz="2400" dirty="0">
                <a:solidFill>
                  <a:srgbClr val="000000"/>
                </a:solidFill>
              </a:rPr>
              <a:t> el </a:t>
            </a:r>
            <a:r>
              <a:rPr lang="en-US" sz="2400" dirty="0" err="1">
                <a:solidFill>
                  <a:srgbClr val="000000"/>
                </a:solidFill>
              </a:rPr>
              <a:t>impacto</a:t>
            </a:r>
            <a:r>
              <a:rPr lang="en-US" sz="2400" dirty="0">
                <a:solidFill>
                  <a:srgbClr val="000000"/>
                </a:solidFill>
              </a:rPr>
              <a:t> de la </a:t>
            </a:r>
            <a:r>
              <a:rPr lang="en-US" sz="2400" dirty="0" err="1">
                <a:solidFill>
                  <a:srgbClr val="000000"/>
                </a:solidFill>
              </a:rPr>
              <a:t>tecnología</a:t>
            </a:r>
            <a:r>
              <a:rPr lang="en-US" sz="2400" dirty="0">
                <a:solidFill>
                  <a:srgbClr val="000000"/>
                </a:solidFill>
              </a:rPr>
              <a:t> </a:t>
            </a:r>
            <a:r>
              <a:rPr lang="en-US" sz="2400" dirty="0" err="1">
                <a:solidFill>
                  <a:srgbClr val="000000"/>
                </a:solidFill>
              </a:rPr>
              <a:t>en</a:t>
            </a:r>
            <a:r>
              <a:rPr lang="en-US" sz="2400" dirty="0">
                <a:solidFill>
                  <a:srgbClr val="000000"/>
                </a:solidFill>
              </a:rPr>
              <a:t> la </a:t>
            </a:r>
            <a:r>
              <a:rPr lang="en-US" sz="2400" dirty="0" err="1">
                <a:solidFill>
                  <a:srgbClr val="000000"/>
                </a:solidFill>
              </a:rPr>
              <a:t>formación</a:t>
            </a:r>
            <a:r>
              <a:rPr lang="en-US" sz="2400" dirty="0">
                <a:solidFill>
                  <a:srgbClr val="000000"/>
                </a:solidFill>
              </a:rPr>
              <a:t> de las </a:t>
            </a:r>
            <a:r>
              <a:rPr lang="en-US" sz="2400" dirty="0" err="1">
                <a:solidFill>
                  <a:srgbClr val="000000"/>
                </a:solidFill>
              </a:rPr>
              <a:t>culturas</a:t>
            </a:r>
            <a:r>
              <a:rPr lang="en-US" sz="2400" dirty="0">
                <a:solidFill>
                  <a:srgbClr val="000000"/>
                </a:solidFill>
              </a:rPr>
              <a:t>".</a:t>
            </a:r>
          </a:p>
        </p:txBody>
      </p:sp>
    </p:spTree>
    <p:extLst>
      <p:ext uri="{BB962C8B-B14F-4D97-AF65-F5344CB8AC3E}">
        <p14:creationId xmlns:p14="http://schemas.microsoft.com/office/powerpoint/2010/main" val="2476947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33"/>
            <a:ext cx="6483094" cy="685427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7" name="Picture 26">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000"/>
          <a:stretch/>
        </p:blipFill>
        <p:spPr>
          <a:xfrm>
            <a:off x="-1" y="1"/>
            <a:ext cx="9144000" cy="6858000"/>
          </a:xfrm>
          <a:prstGeom prst="rect">
            <a:avLst/>
          </a:prstGeom>
        </p:spPr>
      </p:pic>
      <p:sp>
        <p:nvSpPr>
          <p:cNvPr id="29"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5428" y="4444"/>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Imagen 3" descr="imag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1138" y="552447"/>
            <a:ext cx="2789568" cy="555690"/>
          </a:xfrm>
          <a:prstGeom prst="rect">
            <a:avLst/>
          </a:prstGeom>
        </p:spPr>
      </p:pic>
      <p:sp>
        <p:nvSpPr>
          <p:cNvPr id="31"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90"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Imagen 8" descr="Logan-6816_186x183.jpg">
            <a:extLst>
              <a:ext uri="{FF2B5EF4-FFF2-40B4-BE49-F238E27FC236}">
                <a16:creationId xmlns:a16="http://schemas.microsoft.com/office/drawing/2014/main" id="{27E62EE3-CD99-F644-B2F8-D9A29ADDA791}"/>
              </a:ext>
            </a:extLst>
          </p:cNvPr>
          <p:cNvPicPr>
            <a:picLocks noChangeAspect="1"/>
          </p:cNvPicPr>
          <p:nvPr/>
        </p:nvPicPr>
        <p:blipFill rotWithShape="1">
          <a:blip r:embed="rId5">
            <a:extLst>
              <a:ext uri="{28A0092B-C50C-407E-A947-70E740481C1C}">
                <a14:useLocalDpi xmlns:a14="http://schemas.microsoft.com/office/drawing/2010/main" val="0"/>
              </a:ext>
            </a:extLst>
          </a:blip>
          <a:srcRect r="5998" b="-1"/>
          <a:stretch/>
        </p:blipFill>
        <p:spPr>
          <a:xfrm>
            <a:off x="960838" y="3953379"/>
            <a:ext cx="2551382" cy="2670429"/>
          </a:xfrm>
          <a:prstGeom prst="rect">
            <a:avLst/>
          </a:prstGeom>
        </p:spPr>
      </p:pic>
      <p:sp>
        <p:nvSpPr>
          <p:cNvPr id="2" name="CuadroTexto 1"/>
          <p:cNvSpPr txBox="1"/>
          <p:nvPr/>
        </p:nvSpPr>
        <p:spPr>
          <a:xfrm>
            <a:off x="5297646" y="1548245"/>
            <a:ext cx="3576190" cy="4925291"/>
          </a:xfrm>
          <a:prstGeom prst="rect">
            <a:avLst/>
          </a:prstGeom>
        </p:spPr>
        <p:txBody>
          <a:bodyPr vert="horz" lIns="91440" tIns="45720" rIns="91440" bIns="45720" rtlCol="0" anchor="ctr">
            <a:normAutofit fontScale="92500" lnSpcReduction="10000"/>
          </a:bodyPr>
          <a:lstStyle/>
          <a:p>
            <a:pPr marL="342900" indent="-342900">
              <a:lnSpc>
                <a:spcPct val="90000"/>
              </a:lnSpc>
              <a:spcAft>
                <a:spcPts val="600"/>
              </a:spcAft>
              <a:buFont typeface="Wingdings" pitchFamily="2" charset="2"/>
              <a:buChar char="ü"/>
            </a:pPr>
            <a:endParaRPr lang="en-US" sz="2400" b="1" dirty="0">
              <a:solidFill>
                <a:srgbClr val="000000"/>
              </a:solidFill>
            </a:endParaRPr>
          </a:p>
          <a:p>
            <a:pPr marL="228600" indent="-342900">
              <a:lnSpc>
                <a:spcPct val="90000"/>
              </a:lnSpc>
              <a:spcAft>
                <a:spcPts val="600"/>
              </a:spcAft>
              <a:buFont typeface="Wingdings" pitchFamily="2" charset="2"/>
              <a:buChar char="ü"/>
            </a:pPr>
            <a:r>
              <a:rPr lang="en-US" sz="2400" dirty="0">
                <a:solidFill>
                  <a:srgbClr val="000000"/>
                </a:solidFill>
              </a:rPr>
              <a:t>McLuhan </a:t>
            </a:r>
            <a:r>
              <a:rPr lang="en-US" sz="2400" dirty="0" err="1">
                <a:solidFill>
                  <a:srgbClr val="000000"/>
                </a:solidFill>
              </a:rPr>
              <a:t>identificó</a:t>
            </a:r>
            <a:r>
              <a:rPr lang="en-US" sz="2400" dirty="0">
                <a:solidFill>
                  <a:srgbClr val="000000"/>
                </a:solidFill>
              </a:rPr>
              <a:t> </a:t>
            </a:r>
            <a:r>
              <a:rPr lang="en-US" sz="2400" dirty="0" err="1">
                <a:solidFill>
                  <a:srgbClr val="000000"/>
                </a:solidFill>
              </a:rPr>
              <a:t>cuatro</a:t>
            </a:r>
            <a:r>
              <a:rPr lang="en-US" sz="2400" dirty="0">
                <a:solidFill>
                  <a:srgbClr val="000000"/>
                </a:solidFill>
              </a:rPr>
              <a:t> </a:t>
            </a:r>
            <a:r>
              <a:rPr lang="en-US" sz="2400" dirty="0" err="1">
                <a:solidFill>
                  <a:srgbClr val="000000"/>
                </a:solidFill>
              </a:rPr>
              <a:t>edades</a:t>
            </a:r>
            <a:r>
              <a:rPr lang="en-US" sz="2400" dirty="0">
                <a:solidFill>
                  <a:srgbClr val="000000"/>
                </a:solidFill>
              </a:rPr>
              <a:t> de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en</a:t>
            </a:r>
            <a:r>
              <a:rPr lang="en-US" sz="2400" dirty="0">
                <a:solidFill>
                  <a:srgbClr val="000000"/>
                </a:solidFill>
              </a:rPr>
              <a:t> la </a:t>
            </a:r>
            <a:r>
              <a:rPr lang="en-US" sz="2400" dirty="0" err="1">
                <a:solidFill>
                  <a:srgbClr val="000000"/>
                </a:solidFill>
              </a:rPr>
              <a:t>historia</a:t>
            </a:r>
            <a:r>
              <a:rPr lang="en-US" sz="2400" dirty="0">
                <a:solidFill>
                  <a:srgbClr val="000000"/>
                </a:solidFill>
              </a:rPr>
              <a:t>: </a:t>
            </a:r>
            <a:r>
              <a:rPr lang="en-US" sz="2400" dirty="0" err="1">
                <a:solidFill>
                  <a:srgbClr val="000000"/>
                </a:solidFill>
              </a:rPr>
              <a:t>discurso</a:t>
            </a:r>
            <a:r>
              <a:rPr lang="en-US" sz="2400" dirty="0">
                <a:solidFill>
                  <a:srgbClr val="000000"/>
                </a:solidFill>
              </a:rPr>
              <a:t>, </a:t>
            </a:r>
            <a:r>
              <a:rPr lang="en-US" sz="2400" dirty="0" err="1">
                <a:solidFill>
                  <a:srgbClr val="000000"/>
                </a:solidFill>
              </a:rPr>
              <a:t>escritura</a:t>
            </a:r>
            <a:r>
              <a:rPr lang="en-US" sz="2400" dirty="0">
                <a:solidFill>
                  <a:srgbClr val="000000"/>
                </a:solidFill>
              </a:rPr>
              <a:t>, </a:t>
            </a:r>
            <a:r>
              <a:rPr lang="en-US" sz="2400" dirty="0" err="1">
                <a:solidFill>
                  <a:srgbClr val="000000"/>
                </a:solidFill>
              </a:rPr>
              <a:t>medios</a:t>
            </a:r>
            <a:r>
              <a:rPr lang="en-US" sz="2400" dirty="0">
                <a:solidFill>
                  <a:srgbClr val="000000"/>
                </a:solidFill>
              </a:rPr>
              <a:t> </a:t>
            </a:r>
            <a:r>
              <a:rPr lang="en-US" sz="2400" dirty="0" err="1">
                <a:solidFill>
                  <a:srgbClr val="000000"/>
                </a:solidFill>
              </a:rPr>
              <a:t>eléctricos</a:t>
            </a:r>
            <a:r>
              <a:rPr lang="en-US" sz="2400" dirty="0">
                <a:solidFill>
                  <a:srgbClr val="000000"/>
                </a:solidFill>
              </a:rPr>
              <a:t>, la </a:t>
            </a:r>
            <a:r>
              <a:rPr lang="en-US" sz="2400" dirty="0" err="1">
                <a:solidFill>
                  <a:srgbClr val="000000"/>
                </a:solidFill>
              </a:rPr>
              <a:t>Edad</a:t>
            </a:r>
            <a:r>
              <a:rPr lang="en-US" sz="2400" dirty="0">
                <a:solidFill>
                  <a:srgbClr val="000000"/>
                </a:solidFill>
              </a:rPr>
              <a:t> de la </a:t>
            </a:r>
            <a:r>
              <a:rPr lang="en-US" sz="2400" dirty="0" err="1">
                <a:solidFill>
                  <a:srgbClr val="000000"/>
                </a:solidFill>
              </a:rPr>
              <a:t>Información</a:t>
            </a:r>
            <a:r>
              <a:rPr lang="en-US" sz="2400" dirty="0">
                <a:solidFill>
                  <a:srgbClr val="000000"/>
                </a:solidFill>
              </a:rPr>
              <a:t> </a:t>
            </a:r>
          </a:p>
          <a:p>
            <a:pPr marL="228600" indent="-342900">
              <a:lnSpc>
                <a:spcPct val="90000"/>
              </a:lnSpc>
              <a:spcAft>
                <a:spcPts val="600"/>
              </a:spcAft>
              <a:buFont typeface="Wingdings" pitchFamily="2" charset="2"/>
              <a:buChar char="ü"/>
            </a:pPr>
            <a:endParaRPr lang="en-US" sz="2400" dirty="0">
              <a:solidFill>
                <a:srgbClr val="000000"/>
              </a:solidFill>
            </a:endParaRPr>
          </a:p>
          <a:p>
            <a:pPr marL="228600" indent="-342900">
              <a:lnSpc>
                <a:spcPct val="90000"/>
              </a:lnSpc>
              <a:spcAft>
                <a:spcPts val="600"/>
              </a:spcAft>
              <a:buFont typeface="Wingdings" pitchFamily="2" charset="2"/>
              <a:buChar char="ü"/>
            </a:pPr>
            <a:r>
              <a:rPr lang="en-US" sz="2400" dirty="0">
                <a:solidFill>
                  <a:srgbClr val="000000"/>
                </a:solidFill>
              </a:rPr>
              <a:t>Bob Logan </a:t>
            </a:r>
            <a:r>
              <a:rPr lang="en-US" sz="2400" dirty="0" err="1">
                <a:solidFill>
                  <a:srgbClr val="000000"/>
                </a:solidFill>
              </a:rPr>
              <a:t>propuso</a:t>
            </a:r>
            <a:r>
              <a:rPr lang="en-US" sz="2400" dirty="0">
                <a:solidFill>
                  <a:srgbClr val="000000"/>
                </a:solidFill>
              </a:rPr>
              <a:t> </a:t>
            </a:r>
            <a:r>
              <a:rPr lang="en-US" sz="2400" dirty="0" err="1">
                <a:solidFill>
                  <a:srgbClr val="000000"/>
                </a:solidFill>
              </a:rPr>
              <a:t>además</a:t>
            </a:r>
            <a:r>
              <a:rPr lang="en-US" sz="2400" dirty="0">
                <a:solidFill>
                  <a:srgbClr val="000000"/>
                </a:solidFill>
              </a:rPr>
              <a:t> </a:t>
            </a:r>
            <a:r>
              <a:rPr lang="en-US" sz="2400" dirty="0" err="1">
                <a:solidFill>
                  <a:srgbClr val="000000"/>
                </a:solidFill>
              </a:rPr>
              <a:t>una</a:t>
            </a:r>
            <a:r>
              <a:rPr lang="en-US" sz="2400" dirty="0">
                <a:solidFill>
                  <a:srgbClr val="000000"/>
                </a:solidFill>
              </a:rPr>
              <a:t> </a:t>
            </a:r>
            <a:r>
              <a:rPr lang="en-US" sz="2400" dirty="0" err="1">
                <a:solidFill>
                  <a:srgbClr val="000000"/>
                </a:solidFill>
              </a:rPr>
              <a:t>edad</a:t>
            </a:r>
            <a:r>
              <a:rPr lang="en-US" sz="2400" dirty="0">
                <a:solidFill>
                  <a:srgbClr val="000000"/>
                </a:solidFill>
              </a:rPr>
              <a:t> de la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mimética</a:t>
            </a:r>
            <a:r>
              <a:rPr lang="en-US" sz="2400" dirty="0">
                <a:solidFill>
                  <a:srgbClr val="000000"/>
                </a:solidFill>
              </a:rPr>
              <a:t> y </a:t>
            </a:r>
            <a:r>
              <a:rPr lang="en-US" sz="2400" dirty="0" err="1">
                <a:solidFill>
                  <a:srgbClr val="000000"/>
                </a:solidFill>
              </a:rPr>
              <a:t>los</a:t>
            </a:r>
            <a:r>
              <a:rPr lang="en-US" sz="2400" dirty="0">
                <a:solidFill>
                  <a:srgbClr val="000000"/>
                </a:solidFill>
              </a:rPr>
              <a:t> </a:t>
            </a:r>
            <a:r>
              <a:rPr lang="en-US" sz="2400" dirty="0" err="1">
                <a:solidFill>
                  <a:srgbClr val="000000"/>
                </a:solidFill>
              </a:rPr>
              <a:t>medios</a:t>
            </a:r>
            <a:r>
              <a:rPr lang="en-US" sz="2400" dirty="0">
                <a:solidFill>
                  <a:srgbClr val="000000"/>
                </a:solidFill>
              </a:rPr>
              <a:t> </a:t>
            </a:r>
            <a:r>
              <a:rPr lang="en-US" sz="2400" dirty="0" err="1">
                <a:solidFill>
                  <a:srgbClr val="000000"/>
                </a:solidFill>
              </a:rPr>
              <a:t>digitales</a:t>
            </a:r>
            <a:r>
              <a:rPr lang="en-US" sz="2400" dirty="0">
                <a:solidFill>
                  <a:srgbClr val="000000"/>
                </a:solidFill>
              </a:rPr>
              <a:t>. </a:t>
            </a:r>
          </a:p>
          <a:p>
            <a:pPr marL="228600" indent="-342900">
              <a:lnSpc>
                <a:spcPct val="90000"/>
              </a:lnSpc>
              <a:spcAft>
                <a:spcPts val="600"/>
              </a:spcAft>
              <a:buFont typeface="Wingdings" pitchFamily="2" charset="2"/>
              <a:buChar char="ü"/>
            </a:pPr>
            <a:r>
              <a:rPr lang="en-US" sz="2400" dirty="0">
                <a:solidFill>
                  <a:srgbClr val="000000"/>
                </a:solidFill>
              </a:rPr>
              <a:t>La </a:t>
            </a:r>
            <a:r>
              <a:rPr lang="en-US" sz="2400" dirty="0" err="1">
                <a:solidFill>
                  <a:srgbClr val="000000"/>
                </a:solidFill>
              </a:rPr>
              <a:t>comunicación</a:t>
            </a:r>
            <a:r>
              <a:rPr lang="en-US" sz="2400" dirty="0">
                <a:solidFill>
                  <a:srgbClr val="000000"/>
                </a:solidFill>
              </a:rPr>
              <a:t> </a:t>
            </a:r>
            <a:r>
              <a:rPr lang="en-US" sz="2400" dirty="0" err="1">
                <a:solidFill>
                  <a:srgbClr val="000000"/>
                </a:solidFill>
              </a:rPr>
              <a:t>escrita</a:t>
            </a:r>
            <a:r>
              <a:rPr lang="en-US" sz="2400" dirty="0">
                <a:solidFill>
                  <a:srgbClr val="000000"/>
                </a:solidFill>
              </a:rPr>
              <a:t> </a:t>
            </a:r>
            <a:r>
              <a:rPr lang="en-US" sz="2400" dirty="0" err="1">
                <a:solidFill>
                  <a:srgbClr val="000000"/>
                </a:solidFill>
              </a:rPr>
              <a:t>también</a:t>
            </a:r>
            <a:r>
              <a:rPr lang="en-US" sz="2400" dirty="0">
                <a:solidFill>
                  <a:srgbClr val="000000"/>
                </a:solidFill>
              </a:rPr>
              <a:t> </a:t>
            </a:r>
            <a:r>
              <a:rPr lang="en-US" sz="2400" dirty="0" err="1">
                <a:solidFill>
                  <a:srgbClr val="000000"/>
                </a:solidFill>
              </a:rPr>
              <a:t>puede</a:t>
            </a:r>
            <a:r>
              <a:rPr lang="en-US" sz="2400" dirty="0">
                <a:solidFill>
                  <a:srgbClr val="000000"/>
                </a:solidFill>
              </a:rPr>
              <a:t> </a:t>
            </a:r>
            <a:r>
              <a:rPr lang="en-US" sz="2400" dirty="0" err="1">
                <a:solidFill>
                  <a:srgbClr val="000000"/>
                </a:solidFill>
              </a:rPr>
              <a:t>dividirse</a:t>
            </a:r>
            <a:r>
              <a:rPr lang="en-US" sz="2400" dirty="0">
                <a:solidFill>
                  <a:srgbClr val="000000"/>
                </a:solidFill>
              </a:rPr>
              <a:t> </a:t>
            </a:r>
            <a:r>
              <a:rPr lang="en-US" sz="2400" dirty="0" err="1">
                <a:solidFill>
                  <a:srgbClr val="000000"/>
                </a:solidFill>
              </a:rPr>
              <a:t>en</a:t>
            </a:r>
            <a:r>
              <a:rPr lang="en-US" sz="2400" dirty="0">
                <a:solidFill>
                  <a:srgbClr val="000000"/>
                </a:solidFill>
              </a:rPr>
              <a:t> </a:t>
            </a:r>
            <a:r>
              <a:rPr lang="en-US" sz="2400" dirty="0" err="1">
                <a:solidFill>
                  <a:srgbClr val="000000"/>
                </a:solidFill>
              </a:rPr>
              <a:t>escritura</a:t>
            </a:r>
            <a:r>
              <a:rPr lang="en-US" sz="2400" dirty="0">
                <a:solidFill>
                  <a:srgbClr val="000000"/>
                </a:solidFill>
              </a:rPr>
              <a:t> </a:t>
            </a:r>
            <a:r>
              <a:rPr lang="en-US" sz="2400" dirty="0" err="1">
                <a:solidFill>
                  <a:srgbClr val="000000"/>
                </a:solidFill>
              </a:rPr>
              <a:t>manuscrita</a:t>
            </a:r>
            <a:r>
              <a:rPr lang="en-US" sz="2400" dirty="0">
                <a:solidFill>
                  <a:srgbClr val="000000"/>
                </a:solidFill>
              </a:rPr>
              <a:t> con </a:t>
            </a:r>
            <a:r>
              <a:rPr lang="en-US" sz="2400" dirty="0" err="1">
                <a:solidFill>
                  <a:srgbClr val="000000"/>
                </a:solidFill>
              </a:rPr>
              <a:t>pictogramas</a:t>
            </a:r>
            <a:r>
              <a:rPr lang="en-US" sz="2400" dirty="0">
                <a:solidFill>
                  <a:srgbClr val="000000"/>
                </a:solidFill>
              </a:rPr>
              <a:t>, </a:t>
            </a:r>
            <a:r>
              <a:rPr lang="en-US" sz="2400" dirty="0" err="1">
                <a:solidFill>
                  <a:srgbClr val="000000"/>
                </a:solidFill>
              </a:rPr>
              <a:t>escritura</a:t>
            </a:r>
            <a:r>
              <a:rPr lang="en-US" sz="2400" dirty="0">
                <a:solidFill>
                  <a:srgbClr val="000000"/>
                </a:solidFill>
              </a:rPr>
              <a:t> </a:t>
            </a:r>
            <a:r>
              <a:rPr lang="en-US" sz="2400" dirty="0" err="1">
                <a:solidFill>
                  <a:srgbClr val="000000"/>
                </a:solidFill>
              </a:rPr>
              <a:t>alfabética</a:t>
            </a:r>
            <a:r>
              <a:rPr lang="en-US" sz="2400" dirty="0">
                <a:solidFill>
                  <a:srgbClr val="000000"/>
                </a:solidFill>
              </a:rPr>
              <a:t> y la </a:t>
            </a:r>
            <a:r>
              <a:rPr lang="en-US" sz="2400" dirty="0" err="1">
                <a:solidFill>
                  <a:srgbClr val="000000"/>
                </a:solidFill>
              </a:rPr>
              <a:t>imprenta</a:t>
            </a:r>
            <a:r>
              <a:rPr lang="en-US" sz="2400" dirty="0">
                <a:solidFill>
                  <a:srgbClr val="000000"/>
                </a:solidFill>
              </a:rPr>
              <a:t>.</a:t>
            </a:r>
          </a:p>
          <a:p>
            <a:pPr indent="-228600">
              <a:lnSpc>
                <a:spcPct val="90000"/>
              </a:lnSpc>
              <a:spcAft>
                <a:spcPts val="600"/>
              </a:spcAft>
              <a:buFont typeface="Arial" panose="020B0604020202020204" pitchFamily="34" charset="0"/>
              <a:buChar char="•"/>
            </a:pPr>
            <a:endParaRPr lang="en-US" sz="1300" b="1" dirty="0">
              <a:solidFill>
                <a:srgbClr val="000000"/>
              </a:solidFill>
            </a:endParaRPr>
          </a:p>
        </p:txBody>
      </p:sp>
    </p:spTree>
    <p:extLst>
      <p:ext uri="{BB962C8B-B14F-4D97-AF65-F5344CB8AC3E}">
        <p14:creationId xmlns:p14="http://schemas.microsoft.com/office/powerpoint/2010/main" val="1343040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uadroTexto 1"/>
          <p:cNvSpPr txBox="1"/>
          <p:nvPr/>
        </p:nvSpPr>
        <p:spPr>
          <a:xfrm>
            <a:off x="324852" y="5091762"/>
            <a:ext cx="5875644" cy="1264588"/>
          </a:xfrm>
          <a:prstGeom prst="rect">
            <a:avLst/>
          </a:prstGeom>
        </p:spPr>
        <p:txBody>
          <a:bodyPr vert="horz" lIns="91440" tIns="45720" rIns="91440" bIns="45720" rtlCol="0" anchor="ctr">
            <a:normAutofit/>
          </a:bodyPr>
          <a:lstStyle/>
          <a:p>
            <a:pPr algn="r">
              <a:lnSpc>
                <a:spcPct val="90000"/>
              </a:lnSpc>
              <a:spcBef>
                <a:spcPct val="0"/>
              </a:spcBef>
              <a:spcAft>
                <a:spcPts val="600"/>
              </a:spcAft>
            </a:pPr>
            <a:endParaRPr lang="en-US" sz="3300">
              <a:latin typeface="+mj-lt"/>
              <a:ea typeface="+mj-ea"/>
              <a:cs typeface="+mj-cs"/>
            </a:endParaRPr>
          </a:p>
          <a:p>
            <a:pPr algn="r">
              <a:lnSpc>
                <a:spcPct val="90000"/>
              </a:lnSpc>
              <a:spcBef>
                <a:spcPct val="0"/>
              </a:spcBef>
              <a:spcAft>
                <a:spcPts val="600"/>
              </a:spcAft>
            </a:pPr>
            <a:r>
              <a:rPr lang="en-US" sz="3300" b="1">
                <a:latin typeface="+mj-lt"/>
                <a:ea typeface="+mj-ea"/>
                <a:cs typeface="+mj-cs"/>
              </a:rPr>
              <a:t>Los medios son tecnologías.</a:t>
            </a:r>
          </a:p>
          <a:p>
            <a:pPr algn="r">
              <a:lnSpc>
                <a:spcPct val="90000"/>
              </a:lnSpc>
              <a:spcBef>
                <a:spcPct val="0"/>
              </a:spcBef>
              <a:spcAft>
                <a:spcPts val="600"/>
              </a:spcAft>
            </a:pPr>
            <a:endParaRPr lang="en-US" sz="3300">
              <a:latin typeface="+mj-lt"/>
              <a:ea typeface="+mj-ea"/>
              <a:cs typeface="+mj-cs"/>
            </a:endParaRPr>
          </a:p>
        </p:txBody>
      </p:sp>
      <p:pic>
        <p:nvPicPr>
          <p:cNvPr id="3" name="Imagen 2" descr="nube-de-palabras.jpg"/>
          <p:cNvPicPr>
            <a:picLocks noChangeAspect="1"/>
          </p:cNvPicPr>
          <p:nvPr/>
        </p:nvPicPr>
        <p:blipFill rotWithShape="1">
          <a:blip r:embed="rId3">
            <a:extLst>
              <a:ext uri="{28A0092B-C50C-407E-A947-70E740481C1C}">
                <a14:useLocalDpi xmlns:a14="http://schemas.microsoft.com/office/drawing/2010/main" val="0"/>
              </a:ext>
            </a:extLst>
          </a:blip>
          <a:srcRect l="7500" r="-2" b="-2"/>
          <a:stretch/>
        </p:blipFill>
        <p:spPr>
          <a:xfrm>
            <a:off x="-2987" y="10"/>
            <a:ext cx="9143999" cy="4571990"/>
          </a:xfrm>
          <a:prstGeom prst="rect">
            <a:avLst/>
          </a:prstGeom>
        </p:spPr>
      </p:pic>
      <p:cxnSp>
        <p:nvCxnSpPr>
          <p:cNvPr id="22" name="Straight Connector 21">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24157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Freeform: Shape 8">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518115"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descr="medio-mensaj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0" y="464316"/>
            <a:ext cx="3078957" cy="4463576"/>
          </a:xfrm>
          <a:prstGeom prst="rect">
            <a:avLst/>
          </a:prstGeom>
        </p:spPr>
      </p:pic>
      <p:sp>
        <p:nvSpPr>
          <p:cNvPr id="2" name="CuadroTexto 1"/>
          <p:cNvSpPr txBox="1"/>
          <p:nvPr/>
        </p:nvSpPr>
        <p:spPr>
          <a:xfrm>
            <a:off x="4902766" y="1425844"/>
            <a:ext cx="3845519" cy="4627822"/>
          </a:xfrm>
          <a:prstGeom prst="rect">
            <a:avLst/>
          </a:prstGeom>
        </p:spPr>
        <p:txBody>
          <a:bodyPr vert="horz" lIns="91440" tIns="45720" rIns="91440" bIns="45720" rtlCol="0" anchor="t">
            <a:normAutofit fontScale="92500" lnSpcReduction="10000"/>
          </a:bodyPr>
          <a:lstStyle/>
          <a:p>
            <a:pPr>
              <a:lnSpc>
                <a:spcPct val="90000"/>
              </a:lnSpc>
              <a:spcAft>
                <a:spcPts val="600"/>
              </a:spcAft>
            </a:pPr>
            <a:endParaRPr lang="en-US" sz="2400" dirty="0"/>
          </a:p>
          <a:p>
            <a:pPr>
              <a:lnSpc>
                <a:spcPct val="90000"/>
              </a:lnSpc>
              <a:spcAft>
                <a:spcPts val="600"/>
              </a:spcAft>
            </a:pPr>
            <a:r>
              <a:rPr lang="en-US" sz="2400" b="1" dirty="0"/>
              <a:t>La </a:t>
            </a:r>
            <a:r>
              <a:rPr lang="en-US" sz="2400" b="1" dirty="0" err="1"/>
              <a:t>tecnología</a:t>
            </a:r>
            <a:r>
              <a:rPr lang="en-US" sz="2400" b="1" dirty="0"/>
              <a:t> </a:t>
            </a:r>
            <a:r>
              <a:rPr lang="en-US" sz="2400" b="1" dirty="0" err="1"/>
              <a:t>como</a:t>
            </a:r>
            <a:r>
              <a:rPr lang="en-US" sz="2400" b="1" dirty="0"/>
              <a:t> </a:t>
            </a:r>
            <a:r>
              <a:rPr lang="en-US" sz="2400" b="1" dirty="0" err="1"/>
              <a:t>extensiones</a:t>
            </a:r>
            <a:r>
              <a:rPr lang="en-US" sz="2400" b="1" dirty="0"/>
              <a:t> del </a:t>
            </a:r>
            <a:r>
              <a:rPr lang="en-US" sz="2400" b="1" dirty="0" err="1"/>
              <a:t>cuerpo</a:t>
            </a:r>
            <a:r>
              <a:rPr lang="en-US" sz="2400" b="1" dirty="0"/>
              <a:t> y </a:t>
            </a:r>
            <a:r>
              <a:rPr lang="en-US" sz="2400" b="1" dirty="0" err="1"/>
              <a:t>los</a:t>
            </a:r>
            <a:r>
              <a:rPr lang="en-US" sz="2400" b="1" dirty="0"/>
              <a:t> </a:t>
            </a:r>
            <a:r>
              <a:rPr lang="en-US" sz="2400" b="1" dirty="0" err="1"/>
              <a:t>medios</a:t>
            </a:r>
            <a:r>
              <a:rPr lang="en-US" sz="2400" b="1" dirty="0"/>
              <a:t> de </a:t>
            </a:r>
            <a:r>
              <a:rPr lang="en-US" sz="2400" b="1" dirty="0" err="1"/>
              <a:t>comunicación</a:t>
            </a:r>
            <a:r>
              <a:rPr lang="en-US" sz="2400" b="1" dirty="0"/>
              <a:t> </a:t>
            </a:r>
            <a:r>
              <a:rPr lang="en-US" sz="2400" b="1" dirty="0" err="1"/>
              <a:t>como</a:t>
            </a:r>
            <a:r>
              <a:rPr lang="en-US" sz="2400" b="1" dirty="0"/>
              <a:t> </a:t>
            </a:r>
            <a:r>
              <a:rPr lang="en-US" sz="2400" b="1" dirty="0" err="1"/>
              <a:t>extensiones</a:t>
            </a:r>
            <a:r>
              <a:rPr lang="en-US" sz="2400" b="1" dirty="0"/>
              <a:t> de la </a:t>
            </a:r>
            <a:r>
              <a:rPr lang="en-US" sz="2400" b="1" dirty="0" err="1"/>
              <a:t>psique</a:t>
            </a:r>
            <a:endParaRPr lang="en-US" sz="2400" b="1" dirty="0"/>
          </a:p>
          <a:p>
            <a:pPr>
              <a:lnSpc>
                <a:spcPct val="90000"/>
              </a:lnSpc>
              <a:spcAft>
                <a:spcPts val="600"/>
              </a:spcAft>
            </a:pPr>
            <a:endParaRPr lang="en-US" sz="2400" dirty="0"/>
          </a:p>
          <a:p>
            <a:pPr marL="457200" indent="-342900">
              <a:lnSpc>
                <a:spcPct val="90000"/>
              </a:lnSpc>
              <a:spcAft>
                <a:spcPts val="600"/>
              </a:spcAft>
              <a:buFont typeface="Wingdings" pitchFamily="2" charset="2"/>
              <a:buChar char="ü"/>
            </a:pPr>
            <a:r>
              <a:rPr lang="en-US" sz="2400" dirty="0"/>
              <a:t>Las </a:t>
            </a:r>
            <a:r>
              <a:rPr lang="en-US" sz="2400" dirty="0" err="1"/>
              <a:t>tecnologías</a:t>
            </a:r>
            <a:r>
              <a:rPr lang="en-US" sz="2400" dirty="0"/>
              <a:t> y </a:t>
            </a:r>
            <a:r>
              <a:rPr lang="en-US" sz="2400" dirty="0" err="1"/>
              <a:t>los</a:t>
            </a:r>
            <a:r>
              <a:rPr lang="en-US" sz="2400" dirty="0"/>
              <a:t> </a:t>
            </a:r>
            <a:r>
              <a:rPr lang="en-US" sz="2400" dirty="0" err="1"/>
              <a:t>medios</a:t>
            </a:r>
            <a:r>
              <a:rPr lang="en-US" sz="2400" dirty="0"/>
              <a:t> </a:t>
            </a:r>
            <a:r>
              <a:rPr lang="en-US" sz="2400" dirty="0" err="1"/>
              <a:t>extienden</a:t>
            </a:r>
            <a:r>
              <a:rPr lang="en-US" sz="2400" dirty="0"/>
              <a:t> las </a:t>
            </a:r>
            <a:r>
              <a:rPr lang="en-US" sz="2400" dirty="0" err="1"/>
              <a:t>funciones</a:t>
            </a:r>
            <a:r>
              <a:rPr lang="en-US" sz="2400" dirty="0"/>
              <a:t> </a:t>
            </a:r>
            <a:r>
              <a:rPr lang="en-US" sz="2400" dirty="0" err="1"/>
              <a:t>humanas</a:t>
            </a:r>
            <a:r>
              <a:rPr lang="en-US" sz="2400" dirty="0"/>
              <a:t>. Las </a:t>
            </a:r>
            <a:r>
              <a:rPr lang="en-US" sz="2400" dirty="0" err="1"/>
              <a:t>tecnologías</a:t>
            </a:r>
            <a:r>
              <a:rPr lang="en-US" sz="2400" dirty="0"/>
              <a:t> </a:t>
            </a:r>
            <a:r>
              <a:rPr lang="en-US" sz="2400" dirty="0" err="1"/>
              <a:t>mecánicas</a:t>
            </a:r>
            <a:r>
              <a:rPr lang="en-US" sz="2400" dirty="0"/>
              <a:t> </a:t>
            </a:r>
            <a:r>
              <a:rPr lang="en-US" sz="2400" dirty="0" err="1"/>
              <a:t>sirven</a:t>
            </a:r>
            <a:r>
              <a:rPr lang="en-US" sz="2400" dirty="0"/>
              <a:t> para extender </a:t>
            </a:r>
            <a:r>
              <a:rPr lang="en-US" sz="2400" dirty="0" err="1"/>
              <a:t>nuestros</a:t>
            </a:r>
            <a:r>
              <a:rPr lang="en-US" sz="2400" dirty="0"/>
              <a:t> </a:t>
            </a:r>
            <a:r>
              <a:rPr lang="en-US" sz="2400" dirty="0" err="1"/>
              <a:t>cuerpos</a:t>
            </a:r>
            <a:r>
              <a:rPr lang="en-US" sz="2400" dirty="0"/>
              <a:t> </a:t>
            </a:r>
            <a:r>
              <a:rPr lang="en-US" sz="2400" dirty="0" err="1"/>
              <a:t>físicos</a:t>
            </a:r>
            <a:r>
              <a:rPr lang="en-US" sz="2400" dirty="0"/>
              <a:t>, </a:t>
            </a:r>
            <a:r>
              <a:rPr lang="en-US" sz="2400" dirty="0" err="1"/>
              <a:t>mientras</a:t>
            </a:r>
            <a:r>
              <a:rPr lang="en-US" sz="2400" dirty="0"/>
              <a:t> que </a:t>
            </a:r>
            <a:r>
              <a:rPr lang="en-US" sz="2400" dirty="0" err="1"/>
              <a:t>los</a:t>
            </a:r>
            <a:r>
              <a:rPr lang="en-US" sz="2400" dirty="0"/>
              <a:t> </a:t>
            </a:r>
            <a:r>
              <a:rPr lang="en-US" sz="2400" dirty="0" err="1"/>
              <a:t>medios</a:t>
            </a:r>
            <a:r>
              <a:rPr lang="en-US" sz="2400" dirty="0"/>
              <a:t> de </a:t>
            </a:r>
            <a:r>
              <a:rPr lang="en-US" sz="2400" dirty="0" err="1"/>
              <a:t>comunicación</a:t>
            </a:r>
            <a:r>
              <a:rPr lang="en-US" sz="2400" dirty="0"/>
              <a:t> </a:t>
            </a:r>
            <a:r>
              <a:rPr lang="en-US" sz="2400" dirty="0" err="1"/>
              <a:t>extienden</a:t>
            </a:r>
            <a:r>
              <a:rPr lang="en-US" sz="2400" dirty="0"/>
              <a:t> </a:t>
            </a:r>
            <a:r>
              <a:rPr lang="en-US" sz="2400" dirty="0" err="1"/>
              <a:t>nuestra</a:t>
            </a:r>
            <a:r>
              <a:rPr lang="en-US" sz="2400" dirty="0"/>
              <a:t> </a:t>
            </a:r>
            <a:r>
              <a:rPr lang="en-US" sz="2400" dirty="0" err="1"/>
              <a:t>psique</a:t>
            </a:r>
            <a:r>
              <a:rPr lang="en-US" sz="2400" dirty="0"/>
              <a:t> o </a:t>
            </a:r>
            <a:r>
              <a:rPr lang="en-US" sz="2400" dirty="0" err="1"/>
              <a:t>sistemas</a:t>
            </a:r>
            <a:r>
              <a:rPr lang="en-US" sz="2400" dirty="0"/>
              <a:t> </a:t>
            </a:r>
            <a:r>
              <a:rPr lang="en-US" sz="2400" dirty="0" err="1"/>
              <a:t>nerviosos</a:t>
            </a:r>
            <a:r>
              <a:rPr lang="en-US" sz="2400" dirty="0"/>
              <a:t>.</a:t>
            </a:r>
          </a:p>
          <a:p>
            <a:pPr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3029813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1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Imagen 2" descr="descarga.png"/>
          <p:cNvPicPr>
            <a:picLocks noChangeAspect="1"/>
          </p:cNvPicPr>
          <p:nvPr/>
        </p:nvPicPr>
        <p:blipFill rotWithShape="1">
          <a:blip r:embed="rId4">
            <a:alphaModFix/>
            <a:extLst>
              <a:ext uri="{28A0092B-C50C-407E-A947-70E740481C1C}">
                <a14:useLocalDpi xmlns:a14="http://schemas.microsoft.com/office/drawing/2010/main" val="0"/>
              </a:ext>
            </a:extLst>
          </a:blip>
          <a:srcRect l="25460" r="8368" b="1"/>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2" name="CuadroTexto 1"/>
          <p:cNvSpPr txBox="1"/>
          <p:nvPr/>
        </p:nvSpPr>
        <p:spPr>
          <a:xfrm>
            <a:off x="4478482" y="1517074"/>
            <a:ext cx="4229032" cy="3032664"/>
          </a:xfrm>
          <a:prstGeom prst="rect">
            <a:avLst/>
          </a:prstGeom>
        </p:spPr>
        <p:txBody>
          <a:bodyPr vert="horz" lIns="91440" tIns="45720" rIns="91440" bIns="45720" rtlCol="0" anchor="ctr">
            <a:noAutofit/>
          </a:bodyPr>
          <a:lstStyle/>
          <a:p>
            <a:pPr marL="228600">
              <a:lnSpc>
                <a:spcPct val="90000"/>
              </a:lnSpc>
              <a:spcAft>
                <a:spcPts val="600"/>
              </a:spcAft>
            </a:pPr>
            <a:endParaRPr lang="en-US" sz="3200" dirty="0">
              <a:solidFill>
                <a:srgbClr val="000000"/>
              </a:solidFill>
            </a:endParaRPr>
          </a:p>
          <a:p>
            <a:pPr marL="114300">
              <a:lnSpc>
                <a:spcPct val="90000"/>
              </a:lnSpc>
              <a:spcAft>
                <a:spcPts val="600"/>
              </a:spcAft>
            </a:pPr>
            <a:endParaRPr lang="en-US" sz="2800" dirty="0">
              <a:solidFill>
                <a:srgbClr val="000000"/>
              </a:solidFill>
            </a:endParaRPr>
          </a:p>
          <a:p>
            <a:pPr marL="571500" indent="-457200">
              <a:lnSpc>
                <a:spcPct val="90000"/>
              </a:lnSpc>
              <a:spcAft>
                <a:spcPts val="600"/>
              </a:spcAft>
              <a:buFont typeface="Wingdings" pitchFamily="2" charset="2"/>
              <a:buChar char="ü"/>
            </a:pPr>
            <a:r>
              <a:rPr lang="en-US" sz="2800" dirty="0">
                <a:solidFill>
                  <a:srgbClr val="000000"/>
                </a:solidFill>
              </a:rPr>
              <a:t>"El </a:t>
            </a:r>
            <a:r>
              <a:rPr lang="en-US" sz="2800" dirty="0" err="1">
                <a:solidFill>
                  <a:srgbClr val="000000"/>
                </a:solidFill>
              </a:rPr>
              <a:t>mensaje</a:t>
            </a:r>
            <a:r>
              <a:rPr lang="en-US" sz="2800" dirty="0">
                <a:solidFill>
                  <a:srgbClr val="000000"/>
                </a:solidFill>
              </a:rPr>
              <a:t> de </a:t>
            </a:r>
            <a:r>
              <a:rPr lang="en-US" sz="2800" dirty="0" err="1">
                <a:solidFill>
                  <a:srgbClr val="000000"/>
                </a:solidFill>
              </a:rPr>
              <a:t>cualquier</a:t>
            </a:r>
            <a:r>
              <a:rPr lang="en-US" sz="2800" dirty="0">
                <a:solidFill>
                  <a:srgbClr val="000000"/>
                </a:solidFill>
              </a:rPr>
              <a:t> medio o </a:t>
            </a:r>
            <a:r>
              <a:rPr lang="en-US" sz="2800" dirty="0" err="1">
                <a:solidFill>
                  <a:srgbClr val="000000"/>
                </a:solidFill>
              </a:rPr>
              <a:t>tecnología</a:t>
            </a:r>
            <a:r>
              <a:rPr lang="en-US" sz="2800" dirty="0">
                <a:solidFill>
                  <a:srgbClr val="000000"/>
                </a:solidFill>
              </a:rPr>
              <a:t> </a:t>
            </a:r>
            <a:r>
              <a:rPr lang="en-US" sz="2800" dirty="0" err="1">
                <a:solidFill>
                  <a:srgbClr val="000000"/>
                </a:solidFill>
              </a:rPr>
              <a:t>es</a:t>
            </a:r>
            <a:r>
              <a:rPr lang="en-US" sz="2800" dirty="0">
                <a:solidFill>
                  <a:srgbClr val="000000"/>
                </a:solidFill>
              </a:rPr>
              <a:t> el </a:t>
            </a:r>
            <a:r>
              <a:rPr lang="en-US" sz="2800" dirty="0" err="1">
                <a:solidFill>
                  <a:srgbClr val="000000"/>
                </a:solidFill>
              </a:rPr>
              <a:t>cambio</a:t>
            </a:r>
            <a:r>
              <a:rPr lang="en-US" sz="2800" dirty="0">
                <a:solidFill>
                  <a:srgbClr val="000000"/>
                </a:solidFill>
              </a:rPr>
              <a:t> de </a:t>
            </a:r>
            <a:r>
              <a:rPr lang="en-US" sz="2800" dirty="0" err="1">
                <a:solidFill>
                  <a:srgbClr val="000000"/>
                </a:solidFill>
              </a:rPr>
              <a:t>escala</a:t>
            </a:r>
            <a:r>
              <a:rPr lang="en-US" sz="2800" dirty="0">
                <a:solidFill>
                  <a:srgbClr val="000000"/>
                </a:solidFill>
              </a:rPr>
              <a:t> o </a:t>
            </a:r>
            <a:r>
              <a:rPr lang="en-US" sz="2800" dirty="0" err="1">
                <a:solidFill>
                  <a:srgbClr val="000000"/>
                </a:solidFill>
              </a:rPr>
              <a:t>ritmo</a:t>
            </a:r>
            <a:r>
              <a:rPr lang="en-US" sz="2800" dirty="0">
                <a:solidFill>
                  <a:srgbClr val="000000"/>
                </a:solidFill>
              </a:rPr>
              <a:t> o </a:t>
            </a:r>
            <a:r>
              <a:rPr lang="en-US" sz="2800" dirty="0" err="1">
                <a:solidFill>
                  <a:srgbClr val="000000"/>
                </a:solidFill>
              </a:rPr>
              <a:t>patrón</a:t>
            </a:r>
            <a:r>
              <a:rPr lang="en-US" sz="2800" dirty="0">
                <a:solidFill>
                  <a:srgbClr val="000000"/>
                </a:solidFill>
              </a:rPr>
              <a:t> que introduce </a:t>
            </a:r>
            <a:r>
              <a:rPr lang="en-US" sz="2800" dirty="0" err="1">
                <a:solidFill>
                  <a:srgbClr val="000000"/>
                </a:solidFill>
              </a:rPr>
              <a:t>en</a:t>
            </a:r>
            <a:r>
              <a:rPr lang="en-US" sz="2800" dirty="0">
                <a:solidFill>
                  <a:srgbClr val="000000"/>
                </a:solidFill>
              </a:rPr>
              <a:t> </a:t>
            </a:r>
            <a:r>
              <a:rPr lang="en-US" sz="2800" dirty="0" err="1">
                <a:solidFill>
                  <a:srgbClr val="000000"/>
                </a:solidFill>
              </a:rPr>
              <a:t>los</a:t>
            </a:r>
            <a:r>
              <a:rPr lang="en-US" sz="2800" dirty="0">
                <a:solidFill>
                  <a:srgbClr val="000000"/>
                </a:solidFill>
              </a:rPr>
              <a:t> </a:t>
            </a:r>
            <a:r>
              <a:rPr lang="en-US" sz="2800" dirty="0" err="1">
                <a:solidFill>
                  <a:srgbClr val="000000"/>
                </a:solidFill>
              </a:rPr>
              <a:t>asuntos</a:t>
            </a:r>
            <a:r>
              <a:rPr lang="en-US" sz="2800" dirty="0">
                <a:solidFill>
                  <a:srgbClr val="000000"/>
                </a:solidFill>
              </a:rPr>
              <a:t> </a:t>
            </a:r>
            <a:r>
              <a:rPr lang="en-US" sz="2800" dirty="0" err="1">
                <a:solidFill>
                  <a:srgbClr val="000000"/>
                </a:solidFill>
              </a:rPr>
              <a:t>humanos</a:t>
            </a:r>
            <a:r>
              <a:rPr lang="en-US" sz="2800" dirty="0">
                <a:solidFill>
                  <a:srgbClr val="000000"/>
                </a:solidFill>
              </a:rPr>
              <a:t>".</a:t>
            </a:r>
          </a:p>
          <a:p>
            <a:pPr marL="571500" indent="-457200">
              <a:lnSpc>
                <a:spcPct val="90000"/>
              </a:lnSpc>
              <a:spcAft>
                <a:spcPts val="600"/>
              </a:spcAft>
              <a:buFont typeface="Wingdings" pitchFamily="2" charset="2"/>
              <a:buChar char="ü"/>
            </a:pPr>
            <a:endParaRPr lang="en-US" sz="2800" dirty="0">
              <a:solidFill>
                <a:srgbClr val="000000"/>
              </a:solidFill>
            </a:endParaRPr>
          </a:p>
          <a:p>
            <a:pPr marL="571500" indent="-457200">
              <a:lnSpc>
                <a:spcPct val="90000"/>
              </a:lnSpc>
              <a:spcAft>
                <a:spcPts val="600"/>
              </a:spcAft>
              <a:buFont typeface="Wingdings" pitchFamily="2" charset="2"/>
              <a:buChar char="ü"/>
            </a:pPr>
            <a:r>
              <a:rPr lang="en-US" sz="2800" dirty="0">
                <a:solidFill>
                  <a:srgbClr val="000000"/>
                </a:solidFill>
              </a:rPr>
              <a:t>"El medio </a:t>
            </a:r>
            <a:r>
              <a:rPr lang="en-US" sz="2800" dirty="0" err="1">
                <a:solidFill>
                  <a:srgbClr val="000000"/>
                </a:solidFill>
              </a:rPr>
              <a:t>es</a:t>
            </a:r>
            <a:r>
              <a:rPr lang="en-US" sz="2800" dirty="0">
                <a:solidFill>
                  <a:srgbClr val="000000"/>
                </a:solidFill>
              </a:rPr>
              <a:t> el </a:t>
            </a:r>
            <a:r>
              <a:rPr lang="en-US" sz="2800" dirty="0" err="1">
                <a:solidFill>
                  <a:srgbClr val="000000"/>
                </a:solidFill>
              </a:rPr>
              <a:t>mensaje</a:t>
            </a:r>
            <a:r>
              <a:rPr lang="en-US" sz="2800" dirty="0">
                <a:solidFill>
                  <a:srgbClr val="000000"/>
                </a:solidFill>
              </a:rPr>
              <a:t>" </a:t>
            </a:r>
            <a:r>
              <a:rPr lang="en-US" sz="2800" dirty="0" err="1">
                <a:solidFill>
                  <a:srgbClr val="000000"/>
                </a:solidFill>
              </a:rPr>
              <a:t>también</a:t>
            </a:r>
            <a:r>
              <a:rPr lang="en-US" sz="2800" dirty="0">
                <a:solidFill>
                  <a:srgbClr val="000000"/>
                </a:solidFill>
              </a:rPr>
              <a:t> </a:t>
            </a:r>
            <a:r>
              <a:rPr lang="en-US" sz="2800" dirty="0" err="1">
                <a:solidFill>
                  <a:srgbClr val="000000"/>
                </a:solidFill>
              </a:rPr>
              <a:t>lleva</a:t>
            </a:r>
            <a:r>
              <a:rPr lang="en-US" sz="2800" dirty="0">
                <a:solidFill>
                  <a:srgbClr val="000000"/>
                </a:solidFill>
              </a:rPr>
              <a:t> la </a:t>
            </a:r>
            <a:r>
              <a:rPr lang="en-US" sz="2800" dirty="0" err="1">
                <a:solidFill>
                  <a:srgbClr val="000000"/>
                </a:solidFill>
              </a:rPr>
              <a:t>noción</a:t>
            </a:r>
            <a:r>
              <a:rPr lang="en-US" sz="2800" dirty="0">
                <a:solidFill>
                  <a:srgbClr val="000000"/>
                </a:solidFill>
              </a:rPr>
              <a:t> de que un medio </a:t>
            </a:r>
            <a:r>
              <a:rPr lang="en-US" sz="2800" dirty="0" err="1">
                <a:solidFill>
                  <a:srgbClr val="000000"/>
                </a:solidFill>
              </a:rPr>
              <a:t>transforma</a:t>
            </a:r>
            <a:r>
              <a:rPr lang="en-US" sz="2800" dirty="0">
                <a:solidFill>
                  <a:srgbClr val="000000"/>
                </a:solidFill>
              </a:rPr>
              <a:t> </a:t>
            </a:r>
            <a:r>
              <a:rPr lang="en-US" sz="2800" dirty="0" err="1">
                <a:solidFill>
                  <a:srgbClr val="000000"/>
                </a:solidFill>
              </a:rPr>
              <a:t>su</a:t>
            </a:r>
            <a:r>
              <a:rPr lang="en-US" sz="2800" dirty="0">
                <a:solidFill>
                  <a:srgbClr val="000000"/>
                </a:solidFill>
              </a:rPr>
              <a:t> </a:t>
            </a:r>
            <a:r>
              <a:rPr lang="en-US" sz="2800" dirty="0" err="1">
                <a:solidFill>
                  <a:srgbClr val="000000"/>
                </a:solidFill>
              </a:rPr>
              <a:t>mensaje</a:t>
            </a:r>
            <a:r>
              <a:rPr lang="en-US" sz="2800" dirty="0">
                <a:solidFill>
                  <a:srgbClr val="000000"/>
                </a:solidFill>
              </a:rPr>
              <a:t> o </a:t>
            </a:r>
            <a:r>
              <a:rPr lang="en-US" sz="2800" dirty="0" err="1">
                <a:solidFill>
                  <a:srgbClr val="000000"/>
                </a:solidFill>
              </a:rPr>
              <a:t>contenido</a:t>
            </a:r>
            <a:r>
              <a:rPr lang="en-US" sz="2800" dirty="0">
                <a:solidFill>
                  <a:srgbClr val="000000"/>
                </a:solidFill>
              </a:rPr>
              <a:t>.</a:t>
            </a:r>
          </a:p>
        </p:txBody>
      </p:sp>
    </p:spTree>
    <p:extLst>
      <p:ext uri="{BB962C8B-B14F-4D97-AF65-F5344CB8AC3E}">
        <p14:creationId xmlns:p14="http://schemas.microsoft.com/office/powerpoint/2010/main" val="3427670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1833" y="0"/>
            <a:ext cx="6482168" cy="685702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1" name="Picture 40">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24989"/>
          <a:stretch/>
        </p:blipFill>
        <p:spPr>
          <a:xfrm>
            <a:off x="0" y="0"/>
            <a:ext cx="9144000" cy="6857020"/>
          </a:xfrm>
          <a:prstGeom prst="rect">
            <a:avLst/>
          </a:prstGeom>
        </p:spPr>
      </p:pic>
      <p:sp>
        <p:nvSpPr>
          <p:cNvPr id="43" name="Oval 42">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198" y="2936394"/>
            <a:ext cx="2668367" cy="2668367"/>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ítulo 1">
            <a:extLst>
              <a:ext uri="{FF2B5EF4-FFF2-40B4-BE49-F238E27FC236}">
                <a16:creationId xmlns:a16="http://schemas.microsoft.com/office/drawing/2014/main" id="{29D4E472-61D9-4E46-AA59-CDE83578511C}"/>
              </a:ext>
            </a:extLst>
          </p:cNvPr>
          <p:cNvSpPr>
            <a:spLocks noGrp="1"/>
          </p:cNvSpPr>
          <p:nvPr>
            <p:ph type="title"/>
          </p:nvPr>
        </p:nvSpPr>
        <p:spPr>
          <a:xfrm>
            <a:off x="-120589" y="607798"/>
            <a:ext cx="4738987" cy="1090538"/>
          </a:xfrm>
        </p:spPr>
        <p:txBody>
          <a:bodyPr>
            <a:normAutofit/>
          </a:bodyPr>
          <a:lstStyle/>
          <a:p>
            <a:r>
              <a:rPr lang="es-EC" sz="2700" dirty="0">
                <a:solidFill>
                  <a:srgbClr val="000000"/>
                </a:solidFill>
              </a:rPr>
              <a:t>2019</a:t>
            </a:r>
          </a:p>
        </p:txBody>
      </p:sp>
      <p:sp>
        <p:nvSpPr>
          <p:cNvPr id="45"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591" y="1"/>
            <a:ext cx="4034410" cy="342765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4" name="Marcador de contenido 10">
            <a:extLst>
              <a:ext uri="{FF2B5EF4-FFF2-40B4-BE49-F238E27FC236}">
                <a16:creationId xmlns:a16="http://schemas.microsoft.com/office/drawing/2014/main" id="{59C5B71D-2919-DF45-82FE-7FE8C24B0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1759" y="130274"/>
            <a:ext cx="2077311" cy="2476081"/>
          </a:xfrm>
          <a:prstGeom prst="rect">
            <a:avLst/>
          </a:prstGeom>
        </p:spPr>
      </p:pic>
      <p:pic>
        <p:nvPicPr>
          <p:cNvPr id="4" name="Imagen 3">
            <a:extLst>
              <a:ext uri="{FF2B5EF4-FFF2-40B4-BE49-F238E27FC236}">
                <a16:creationId xmlns:a16="http://schemas.microsoft.com/office/drawing/2014/main" id="{20A3E14B-A6A9-9244-BC4F-B3CD387A59C2}"/>
              </a:ext>
            </a:extLst>
          </p:cNvPr>
          <p:cNvPicPr>
            <a:picLocks noChangeAspect="1"/>
          </p:cNvPicPr>
          <p:nvPr/>
        </p:nvPicPr>
        <p:blipFill>
          <a:blip r:embed="rId4"/>
          <a:stretch>
            <a:fillRect/>
          </a:stretch>
        </p:blipFill>
        <p:spPr>
          <a:xfrm>
            <a:off x="3746945" y="3450446"/>
            <a:ext cx="1179522" cy="1667170"/>
          </a:xfrm>
          <a:prstGeom prst="rect">
            <a:avLst/>
          </a:prstGeom>
        </p:spPr>
      </p:pic>
      <p:sp>
        <p:nvSpPr>
          <p:cNvPr id="47"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4226" y="4258940"/>
            <a:ext cx="3132422" cy="259906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Marcador de contenido 5">
            <a:extLst>
              <a:ext uri="{FF2B5EF4-FFF2-40B4-BE49-F238E27FC236}">
                <a16:creationId xmlns:a16="http://schemas.microsoft.com/office/drawing/2014/main" id="{AE4A92EE-84AD-BD44-B256-F295F30B7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2414" y="5461007"/>
            <a:ext cx="2571850" cy="803703"/>
          </a:xfrm>
          <a:prstGeom prst="rect">
            <a:avLst/>
          </a:prstGeom>
        </p:spPr>
      </p:pic>
    </p:spTree>
    <p:extLst>
      <p:ext uri="{BB962C8B-B14F-4D97-AF65-F5344CB8AC3E}">
        <p14:creationId xmlns:p14="http://schemas.microsoft.com/office/powerpoint/2010/main" val="296829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434194B-EB56-4062-98C6-CB72F287E3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826"/>
            <a:ext cx="10015869" cy="685372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B3746DB1-35A8-422F-9955-4F8E75DBB0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7763"/>
          <a:stretch/>
        </p:blipFill>
        <p:spPr>
          <a:xfrm>
            <a:off x="-1" y="0"/>
            <a:ext cx="10015869" cy="6850894"/>
          </a:xfrm>
          <a:prstGeom prst="rect">
            <a:avLst/>
          </a:prstGeom>
        </p:spPr>
      </p:pic>
      <p:sp>
        <p:nvSpPr>
          <p:cNvPr id="2" name="Título 1"/>
          <p:cNvSpPr>
            <a:spLocks noGrp="1"/>
          </p:cNvSpPr>
          <p:nvPr>
            <p:ph type="ctrTitle"/>
          </p:nvPr>
        </p:nvSpPr>
        <p:spPr>
          <a:xfrm>
            <a:off x="4034985" y="4761426"/>
            <a:ext cx="4459934" cy="1135639"/>
          </a:xfrm>
        </p:spPr>
        <p:txBody>
          <a:bodyPr rtlCol="0" anchor="t">
            <a:normAutofit fontScale="90000"/>
          </a:bodyPr>
          <a:lstStyle/>
          <a:p>
            <a:pPr algn="r" rtl="0"/>
            <a:r>
              <a:rPr lang="es-ES" sz="3000" dirty="0">
                <a:solidFill>
                  <a:srgbClr val="000000"/>
                </a:solidFill>
              </a:rPr>
              <a:t>3. Ingeniería de la comunicación social</a:t>
            </a:r>
          </a:p>
        </p:txBody>
      </p:sp>
      <p:sp>
        <p:nvSpPr>
          <p:cNvPr id="16" name="Freeform 57">
            <a:extLst>
              <a:ext uri="{FF2B5EF4-FFF2-40B4-BE49-F238E27FC236}">
                <a16:creationId xmlns:a16="http://schemas.microsoft.com/office/drawing/2014/main" id="{B817D9AD-5E85-4E85-AC3E-43E24FA91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36223"/>
            <a:ext cx="4571999" cy="5514671"/>
          </a:xfrm>
          <a:custGeom>
            <a:avLst/>
            <a:gdLst>
              <a:gd name="connsiteX0" fmla="*/ 1504462 w 4383459"/>
              <a:gd name="connsiteY0" fmla="*/ 0 h 5287256"/>
              <a:gd name="connsiteX1" fmla="*/ 4383459 w 4383459"/>
              <a:gd name="connsiteY1" fmla="*/ 2878997 h 5287256"/>
              <a:gd name="connsiteX2" fmla="*/ 3114137 w 4383459"/>
              <a:gd name="connsiteY2" fmla="*/ 5266307 h 5287256"/>
              <a:gd name="connsiteX3" fmla="*/ 3079653 w 4383459"/>
              <a:gd name="connsiteY3" fmla="*/ 5287256 h 5287256"/>
              <a:gd name="connsiteX4" fmla="*/ 0 w 4383459"/>
              <a:gd name="connsiteY4" fmla="*/ 5287256 h 5287256"/>
              <a:gd name="connsiteX5" fmla="*/ 0 w 4383459"/>
              <a:gd name="connsiteY5" fmla="*/ 427769 h 5287256"/>
              <a:gd name="connsiteX6" fmla="*/ 132161 w 4383459"/>
              <a:gd name="connsiteY6" fmla="*/ 347480 h 5287256"/>
              <a:gd name="connsiteX7" fmla="*/ 1504462 w 4383459"/>
              <a:gd name="connsiteY7" fmla="*/ 0 h 528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3459" h="5287256">
                <a:moveTo>
                  <a:pt x="1504462" y="0"/>
                </a:moveTo>
                <a:cubicBezTo>
                  <a:pt x="3094488" y="0"/>
                  <a:pt x="4383459" y="1288971"/>
                  <a:pt x="4383459" y="2878997"/>
                </a:cubicBezTo>
                <a:cubicBezTo>
                  <a:pt x="4383459" y="3872763"/>
                  <a:pt x="3879955" y="4748930"/>
                  <a:pt x="3114137" y="5266307"/>
                </a:cubicBezTo>
                <a:lnTo>
                  <a:pt x="3079653" y="5287256"/>
                </a:lnTo>
                <a:lnTo>
                  <a:pt x="0" y="5287256"/>
                </a:lnTo>
                <a:lnTo>
                  <a:pt x="0" y="427769"/>
                </a:lnTo>
                <a:lnTo>
                  <a:pt x="132161" y="347480"/>
                </a:lnTo>
                <a:cubicBezTo>
                  <a:pt x="540096" y="125876"/>
                  <a:pt x="1007579" y="0"/>
                  <a:pt x="1504462"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Imagen 6">
            <a:extLst>
              <a:ext uri="{FF2B5EF4-FFF2-40B4-BE49-F238E27FC236}">
                <a16:creationId xmlns:a16="http://schemas.microsoft.com/office/drawing/2014/main" id="{E8C4D3ED-F687-D343-B5C3-F01647F4ED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61" y="2585873"/>
            <a:ext cx="3527731" cy="3527731"/>
          </a:xfrm>
          <a:prstGeom prst="rect">
            <a:avLst/>
          </a:prstGeom>
        </p:spPr>
      </p:pic>
      <p:sp>
        <p:nvSpPr>
          <p:cNvPr id="18" name="Freeform: Shape 17">
            <a:extLst>
              <a:ext uri="{FF2B5EF4-FFF2-40B4-BE49-F238E27FC236}">
                <a16:creationId xmlns:a16="http://schemas.microsoft.com/office/drawing/2014/main" id="{F0810290-E788-4DE3-B716-DBE58CC6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0872" y="0"/>
            <a:ext cx="4124495" cy="3124182"/>
          </a:xfrm>
          <a:custGeom>
            <a:avLst/>
            <a:gdLst>
              <a:gd name="connsiteX0" fmla="*/ 301225 w 4185112"/>
              <a:gd name="connsiteY0" fmla="*/ 0 h 3170097"/>
              <a:gd name="connsiteX1" fmla="*/ 3883887 w 4185112"/>
              <a:gd name="connsiteY1" fmla="*/ 0 h 3170097"/>
              <a:gd name="connsiteX2" fmla="*/ 3932552 w 4185112"/>
              <a:gd name="connsiteY2" fmla="*/ 80105 h 3170097"/>
              <a:gd name="connsiteX3" fmla="*/ 4185112 w 4185112"/>
              <a:gd name="connsiteY3" fmla="*/ 1077541 h 3170097"/>
              <a:gd name="connsiteX4" fmla="*/ 2092556 w 4185112"/>
              <a:gd name="connsiteY4" fmla="*/ 3170097 h 3170097"/>
              <a:gd name="connsiteX5" fmla="*/ 0 w 4185112"/>
              <a:gd name="connsiteY5" fmla="*/ 1077541 h 3170097"/>
              <a:gd name="connsiteX6" fmla="*/ 252561 w 4185112"/>
              <a:gd name="connsiteY6" fmla="*/ 80105 h 31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5112" h="3170097">
                <a:moveTo>
                  <a:pt x="301225" y="0"/>
                </a:moveTo>
                <a:lnTo>
                  <a:pt x="3883887" y="0"/>
                </a:lnTo>
                <a:lnTo>
                  <a:pt x="3932552" y="80105"/>
                </a:lnTo>
                <a:cubicBezTo>
                  <a:pt x="4093621" y="376606"/>
                  <a:pt x="4185112" y="716389"/>
                  <a:pt x="4185112" y="1077541"/>
                </a:cubicBezTo>
                <a:cubicBezTo>
                  <a:pt x="4185112" y="2233228"/>
                  <a:pt x="3248243" y="3170097"/>
                  <a:pt x="2092556" y="3170097"/>
                </a:cubicBezTo>
                <a:cubicBezTo>
                  <a:pt x="936869" y="3170097"/>
                  <a:pt x="0" y="2233228"/>
                  <a:pt x="0" y="1077541"/>
                </a:cubicBezTo>
                <a:cubicBezTo>
                  <a:pt x="0" y="716389"/>
                  <a:pt x="91491" y="376606"/>
                  <a:pt x="252561" y="80105"/>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Imagen 4">
            <a:extLst>
              <a:ext uri="{FF2B5EF4-FFF2-40B4-BE49-F238E27FC236}">
                <a16:creationId xmlns:a16="http://schemas.microsoft.com/office/drawing/2014/main" id="{6D31A7D4-A4D8-BA43-A00F-831205919F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0743" y="650683"/>
            <a:ext cx="2980742" cy="1140133"/>
          </a:xfrm>
          <a:prstGeom prst="rect">
            <a:avLst/>
          </a:prstGeom>
        </p:spPr>
      </p:pic>
    </p:spTree>
    <p:extLst>
      <p:ext uri="{BB962C8B-B14F-4D97-AF65-F5344CB8AC3E}">
        <p14:creationId xmlns:p14="http://schemas.microsoft.com/office/powerpoint/2010/main" val="1825990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ítulo 1">
            <a:extLst>
              <a:ext uri="{FF2B5EF4-FFF2-40B4-BE49-F238E27FC236}">
                <a16:creationId xmlns:a16="http://schemas.microsoft.com/office/drawing/2014/main" id="{985A9560-EFBE-5144-9DE5-D8DA1F4C60CC}"/>
              </a:ext>
            </a:extLst>
          </p:cNvPr>
          <p:cNvSpPr>
            <a:spLocks noGrp="1"/>
          </p:cNvSpPr>
          <p:nvPr>
            <p:ph type="title"/>
          </p:nvPr>
        </p:nvSpPr>
        <p:spPr>
          <a:xfrm>
            <a:off x="147484" y="1976283"/>
            <a:ext cx="3569110" cy="3259393"/>
          </a:xfrm>
        </p:spPr>
        <p:txBody>
          <a:bodyPr>
            <a:normAutofit/>
          </a:bodyPr>
          <a:lstStyle/>
          <a:p>
            <a:r>
              <a:rPr lang="es-EC" dirty="0">
                <a:solidFill>
                  <a:srgbClr val="FFFFFF"/>
                </a:solidFill>
              </a:rPr>
              <a:t>Jesús Galindo</a:t>
            </a:r>
          </a:p>
        </p:txBody>
      </p:sp>
      <p:pic>
        <p:nvPicPr>
          <p:cNvPr id="5" name="Marcador de contenido 4" descr="Imagen que contiene persona, ropa, pared, interior&#10;&#10;&#10;&#10;Descripción generada automáticamente">
            <a:extLst>
              <a:ext uri="{FF2B5EF4-FFF2-40B4-BE49-F238E27FC236}">
                <a16:creationId xmlns:a16="http://schemas.microsoft.com/office/drawing/2014/main" id="{C1065B88-02A7-4E44-BB8C-E7D5842462B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82678" y="1578077"/>
            <a:ext cx="4361321" cy="4519915"/>
          </a:xfrm>
        </p:spPr>
      </p:pic>
    </p:spTree>
    <p:extLst>
      <p:ext uri="{BB962C8B-B14F-4D97-AF65-F5344CB8AC3E}">
        <p14:creationId xmlns:p14="http://schemas.microsoft.com/office/powerpoint/2010/main" val="1772369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electrónica, circuito&#10;&#10;&#10;&#10;Descripción generada automáticamente">
            <a:extLst>
              <a:ext uri="{FF2B5EF4-FFF2-40B4-BE49-F238E27FC236}">
                <a16:creationId xmlns:a16="http://schemas.microsoft.com/office/drawing/2014/main" id="{9D43DE32-9987-8747-A029-68D258C0CFB0}"/>
              </a:ext>
            </a:extLst>
          </p:cNvPr>
          <p:cNvPicPr>
            <a:picLocks noChangeAspect="1"/>
          </p:cNvPicPr>
          <p:nvPr/>
        </p:nvPicPr>
        <p:blipFill rotWithShape="1">
          <a:blip r:embed="rId2">
            <a:extLst>
              <a:ext uri="{28A0092B-C50C-407E-A947-70E740481C1C}">
                <a14:useLocalDpi xmlns:a14="http://schemas.microsoft.com/office/drawing/2010/main" val="0"/>
              </a:ext>
            </a:extLst>
          </a:blip>
          <a:srcRect l="3436" r="18230"/>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F337533-ED85-5144-A4DE-3AD1A8A71046}"/>
              </a:ext>
            </a:extLst>
          </p:cNvPr>
          <p:cNvSpPr>
            <a:spLocks noGrp="1"/>
          </p:cNvSpPr>
          <p:nvPr>
            <p:ph idx="1"/>
          </p:nvPr>
        </p:nvSpPr>
        <p:spPr>
          <a:xfrm>
            <a:off x="301336" y="3532910"/>
            <a:ext cx="3677485" cy="1974604"/>
          </a:xfrm>
        </p:spPr>
        <p:txBody>
          <a:bodyPr anchor="ctr">
            <a:noAutofit/>
          </a:bodyPr>
          <a:lstStyle/>
          <a:p>
            <a:r>
              <a:rPr lang="es-EC" sz="2800" dirty="0"/>
              <a:t>La ingeniería en comunicación social parte de Piaget y su Psicogénesis.</a:t>
            </a:r>
          </a:p>
        </p:txBody>
      </p:sp>
    </p:spTree>
    <p:extLst>
      <p:ext uri="{BB962C8B-B14F-4D97-AF65-F5344CB8AC3E}">
        <p14:creationId xmlns:p14="http://schemas.microsoft.com/office/powerpoint/2010/main" val="3062364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9C0616C-7BE8-2A4B-94C8-00885457ECA2}"/>
              </a:ext>
            </a:extLst>
          </p:cNvPr>
          <p:cNvPicPr>
            <a:picLocks noChangeAspect="1"/>
          </p:cNvPicPr>
          <p:nvPr/>
        </p:nvPicPr>
        <p:blipFill rotWithShape="1">
          <a:blip r:embed="rId2">
            <a:extLst>
              <a:ext uri="{28A0092B-C50C-407E-A947-70E740481C1C}">
                <a14:useLocalDpi xmlns:a14="http://schemas.microsoft.com/office/drawing/2010/main" val="0"/>
              </a:ext>
            </a:extLst>
          </a:blip>
          <a:srcRect l="19521" r="18920" b="-2"/>
          <a:stretch/>
        </p:blipFill>
        <p:spPr>
          <a:xfrm>
            <a:off x="2819397" y="270165"/>
            <a:ext cx="6324601" cy="6858000"/>
          </a:xfrm>
          <a:prstGeom prst="rect">
            <a:avLst/>
          </a:prstGeom>
        </p:spPr>
      </p:pic>
      <p:pic>
        <p:nvPicPr>
          <p:cNvPr id="15" name="Picture 14">
            <a:extLst>
              <a:ext uri="{FF2B5EF4-FFF2-40B4-BE49-F238E27FC236}">
                <a16:creationId xmlns:a16="http://schemas.microsoft.com/office/drawing/2014/main" id="{19AE98B8-B73A-4724-B639-017087F92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000"/>
          <a:stretch/>
        </p:blipFill>
        <p:spPr>
          <a:xfrm flipH="1">
            <a:off x="-1" y="1"/>
            <a:ext cx="9143999" cy="6858000"/>
          </a:xfrm>
          <a:prstGeom prst="rect">
            <a:avLst/>
          </a:prstGeom>
        </p:spPr>
      </p:pic>
      <p:sp>
        <p:nvSpPr>
          <p:cNvPr id="3" name="Marcador de contenido 2">
            <a:extLst>
              <a:ext uri="{FF2B5EF4-FFF2-40B4-BE49-F238E27FC236}">
                <a16:creationId xmlns:a16="http://schemas.microsoft.com/office/drawing/2014/main" id="{5CE8C191-16E9-314D-89EF-69662329E0D2}"/>
              </a:ext>
            </a:extLst>
          </p:cNvPr>
          <p:cNvSpPr>
            <a:spLocks noGrp="1"/>
          </p:cNvSpPr>
          <p:nvPr>
            <p:ph idx="1"/>
          </p:nvPr>
        </p:nvSpPr>
        <p:spPr>
          <a:xfrm>
            <a:off x="381001" y="1891145"/>
            <a:ext cx="2705099" cy="2919846"/>
          </a:xfrm>
        </p:spPr>
        <p:txBody>
          <a:bodyPr anchor="b">
            <a:noAutofit/>
          </a:bodyPr>
          <a:lstStyle/>
          <a:p>
            <a:pPr marL="0" indent="0">
              <a:buNone/>
            </a:pPr>
            <a:r>
              <a:rPr lang="es-EC" dirty="0">
                <a:solidFill>
                  <a:srgbClr val="000000"/>
                </a:solidFill>
              </a:rPr>
              <a:t>La Comunicación es una Cosmología. Supone simbiosis, semiosis, intercambio, interacción.  </a:t>
            </a:r>
          </a:p>
        </p:txBody>
      </p:sp>
    </p:spTree>
    <p:extLst>
      <p:ext uri="{BB962C8B-B14F-4D97-AF65-F5344CB8AC3E}">
        <p14:creationId xmlns:p14="http://schemas.microsoft.com/office/powerpoint/2010/main" val="1490394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A6203FE-6C84-194B-B609-20FC560B41E5}"/>
              </a:ext>
            </a:extLst>
          </p:cNvPr>
          <p:cNvSpPr>
            <a:spLocks noGrp="1"/>
          </p:cNvSpPr>
          <p:nvPr>
            <p:ph idx="1"/>
          </p:nvPr>
        </p:nvSpPr>
        <p:spPr>
          <a:xfrm>
            <a:off x="491490" y="2575034"/>
            <a:ext cx="4080510" cy="4282952"/>
          </a:xfrm>
        </p:spPr>
        <p:txBody>
          <a:bodyPr>
            <a:noAutofit/>
          </a:bodyPr>
          <a:lstStyle/>
          <a:p>
            <a:r>
              <a:rPr lang="es-EC" sz="2000" dirty="0"/>
              <a:t>Es posible construir una Epistemología de la comunicación desde la cual todo fenómeno pueda ser entenido como asunto pertinente en un esquema general constructivo de la comunicación.</a:t>
            </a:r>
          </a:p>
          <a:p>
            <a:r>
              <a:rPr lang="es-EC" sz="2000" dirty="0"/>
              <a:t>Una ingeniería en comunicación socual puede intervenir en cualquier configuración de lo social desde una perspectiva de comunicación.</a:t>
            </a:r>
          </a:p>
        </p:txBody>
      </p:sp>
      <p:pic>
        <p:nvPicPr>
          <p:cNvPr id="5" name="Imagen 4" descr="Imagen que contiene texto, libro&#10;&#10;&#10;&#10;Descripción generada automáticamente">
            <a:extLst>
              <a:ext uri="{FF2B5EF4-FFF2-40B4-BE49-F238E27FC236}">
                <a16:creationId xmlns:a16="http://schemas.microsoft.com/office/drawing/2014/main" id="{FB4B1FDB-8891-C749-AE65-CB2C031EE418}"/>
              </a:ext>
            </a:extLst>
          </p:cNvPr>
          <p:cNvPicPr>
            <a:picLocks noChangeAspect="1"/>
          </p:cNvPicPr>
          <p:nvPr/>
        </p:nvPicPr>
        <p:blipFill rotWithShape="1">
          <a:blip r:embed="rId2">
            <a:extLst>
              <a:ext uri="{28A0092B-C50C-407E-A947-70E740481C1C}">
                <a14:useLocalDpi xmlns:a14="http://schemas.microsoft.com/office/drawing/2010/main" val="0"/>
              </a:ext>
            </a:extLst>
          </a:blip>
          <a:srcRect r="241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972208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captura de pantalla&#10;&#10;&#10;&#10;Descripción generada automáticamente">
            <a:extLst>
              <a:ext uri="{FF2B5EF4-FFF2-40B4-BE49-F238E27FC236}">
                <a16:creationId xmlns:a16="http://schemas.microsoft.com/office/drawing/2014/main" id="{931C6DF6-68A1-0B4A-B27C-DC80DB0D3274}"/>
              </a:ext>
            </a:extLst>
          </p:cNvPr>
          <p:cNvPicPr>
            <a:picLocks noChangeAspect="1"/>
          </p:cNvPicPr>
          <p:nvPr/>
        </p:nvPicPr>
        <p:blipFill rotWithShape="1">
          <a:blip r:embed="rId3">
            <a:extLst>
              <a:ext uri="{28A0092B-C50C-407E-A947-70E740481C1C}">
                <a14:useLocalDpi xmlns:a14="http://schemas.microsoft.com/office/drawing/2010/main" val="0"/>
              </a:ext>
            </a:extLst>
          </a:blip>
          <a:srcRect r="13999" b="-1"/>
          <a:stretch/>
        </p:blipFill>
        <p:spPr>
          <a:xfrm>
            <a:off x="20" y="10"/>
            <a:ext cx="9143980" cy="6857990"/>
          </a:xfrm>
          <a:prstGeom prst="rect">
            <a:avLst/>
          </a:prstGeom>
        </p:spPr>
      </p:pic>
      <p:sp>
        <p:nvSpPr>
          <p:cNvPr id="17" name="Rectangle 16">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69F41CD-EF48-B545-BE9D-3348D9154F1F}"/>
              </a:ext>
            </a:extLst>
          </p:cNvPr>
          <p:cNvSpPr>
            <a:spLocks noGrp="1"/>
          </p:cNvSpPr>
          <p:nvPr>
            <p:ph idx="1"/>
          </p:nvPr>
        </p:nvSpPr>
        <p:spPr>
          <a:xfrm>
            <a:off x="445582" y="2121763"/>
            <a:ext cx="2823620" cy="3773010"/>
          </a:xfrm>
        </p:spPr>
        <p:txBody>
          <a:bodyPr>
            <a:normAutofit/>
          </a:bodyPr>
          <a:lstStyle/>
          <a:p>
            <a:r>
              <a:rPr lang="es-EC" sz="1600" dirty="0"/>
              <a:t>La lógica de la Ingeniería se fundamenta en la problematización de un canpo de reelaciones. El ingeniero quiere resolver problemas a diferencia del cientìfico que busca respuesras a preguntas.</a:t>
            </a:r>
          </a:p>
          <a:p>
            <a:r>
              <a:rPr lang="es-EC" sz="1600" dirty="0"/>
              <a:t>Diagnóstico de problemas - diseño de soluciones. </a:t>
            </a:r>
          </a:p>
        </p:txBody>
      </p:sp>
    </p:spTree>
    <p:extLst>
      <p:ext uri="{BB962C8B-B14F-4D97-AF65-F5344CB8AC3E}">
        <p14:creationId xmlns:p14="http://schemas.microsoft.com/office/powerpoint/2010/main" val="3396523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518115"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n 4" descr="Imagen que contiene captura de pantalla&#10;&#10;&#10;&#10;Descripción generada automáticamente">
            <a:extLst>
              <a:ext uri="{FF2B5EF4-FFF2-40B4-BE49-F238E27FC236}">
                <a16:creationId xmlns:a16="http://schemas.microsoft.com/office/drawing/2014/main" id="{1FBFEB8E-3C0A-D44E-98B4-EF13BF854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180" y="512447"/>
            <a:ext cx="3078957" cy="4367314"/>
          </a:xfrm>
          <a:prstGeom prst="rect">
            <a:avLst/>
          </a:prstGeom>
        </p:spPr>
      </p:pic>
      <p:sp>
        <p:nvSpPr>
          <p:cNvPr id="3" name="Marcador de contenido 2">
            <a:extLst>
              <a:ext uri="{FF2B5EF4-FFF2-40B4-BE49-F238E27FC236}">
                <a16:creationId xmlns:a16="http://schemas.microsoft.com/office/drawing/2014/main" id="{36053B81-B4B5-164E-8FDD-B12B3A744C7F}"/>
              </a:ext>
            </a:extLst>
          </p:cNvPr>
          <p:cNvSpPr>
            <a:spLocks noGrp="1"/>
          </p:cNvSpPr>
          <p:nvPr>
            <p:ph idx="1"/>
          </p:nvPr>
        </p:nvSpPr>
        <p:spPr>
          <a:xfrm>
            <a:off x="4902766" y="1024411"/>
            <a:ext cx="3754752" cy="3181684"/>
          </a:xfrm>
        </p:spPr>
        <p:txBody>
          <a:bodyPr anchor="t">
            <a:noAutofit/>
          </a:bodyPr>
          <a:lstStyle/>
          <a:p>
            <a:r>
              <a:rPr lang="es-EC" sz="2000" dirty="0"/>
              <a:t>La comunicologìa. Ciencia posible de la comunicación, propone una visión cosmológica de lo social a partir de las figuras del sistema de información y el sistema de comunicación. Los dos tipos de sistemas se asocian en cinco dimensiones (expresión, interacción, difusión, estructuración observación); tres configuraciones (teoría básica, metodológica epistemológica) y dos tendencias (colaboración, dominación). </a:t>
            </a:r>
          </a:p>
        </p:txBody>
      </p:sp>
    </p:spTree>
    <p:extLst>
      <p:ext uri="{BB962C8B-B14F-4D97-AF65-F5344CB8AC3E}">
        <p14:creationId xmlns:p14="http://schemas.microsoft.com/office/powerpoint/2010/main" val="30511280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85CB5C8-33E6-EB4E-ADED-93809057B1FB}"/>
              </a:ext>
            </a:extLst>
          </p:cNvPr>
          <p:cNvSpPr>
            <a:spLocks noGrp="1"/>
          </p:cNvSpPr>
          <p:nvPr>
            <p:ph idx="1"/>
          </p:nvPr>
        </p:nvSpPr>
        <p:spPr>
          <a:xfrm>
            <a:off x="299660" y="1700645"/>
            <a:ext cx="3845272" cy="3785419"/>
          </a:xfrm>
        </p:spPr>
        <p:txBody>
          <a:bodyPr>
            <a:noAutofit/>
          </a:bodyPr>
          <a:lstStyle/>
          <a:p>
            <a:r>
              <a:rPr lang="es-EC" sz="2000" dirty="0"/>
              <a:t>El diagnóstico permite identificar cuáles son los sistemas de información debilitados y cuáles son los fueres, dentro de las situaciones de la vida cotidiana. A partir de ahí puede colaborar en su intervención con los débiles o con los fuertes, y las combinaciones posibles. Los sistemas de información y comunicación son el centro del diagnóstico.</a:t>
            </a:r>
          </a:p>
        </p:txBody>
      </p:sp>
      <p:pic>
        <p:nvPicPr>
          <p:cNvPr id="7" name="Imagen 6" descr="Imagen que contiene exterior, carretera, árbol&#10;&#10;&#10;&#10;Descripción generada automáticamente">
            <a:extLst>
              <a:ext uri="{FF2B5EF4-FFF2-40B4-BE49-F238E27FC236}">
                <a16:creationId xmlns:a16="http://schemas.microsoft.com/office/drawing/2014/main" id="{90F2C2AE-A381-A84A-853F-7B6DD0765377}"/>
              </a:ext>
            </a:extLst>
          </p:cNvPr>
          <p:cNvPicPr>
            <a:picLocks noChangeAspect="1"/>
          </p:cNvPicPr>
          <p:nvPr/>
        </p:nvPicPr>
        <p:blipFill rotWithShape="1">
          <a:blip r:embed="rId2">
            <a:extLst>
              <a:ext uri="{28A0092B-C50C-407E-A947-70E740481C1C}">
                <a14:useLocalDpi xmlns:a14="http://schemas.microsoft.com/office/drawing/2010/main" val="0"/>
              </a:ext>
            </a:extLst>
          </a:blip>
          <a:srcRect l="17203" r="419"/>
          <a:stretch/>
        </p:blipFill>
        <p:spPr>
          <a:xfrm>
            <a:off x="4567959" y="10"/>
            <a:ext cx="4576040" cy="6857990"/>
          </a:xfrm>
          <a:prstGeom prst="rect">
            <a:avLst/>
          </a:prstGeom>
          <a:effectLst/>
        </p:spPr>
      </p:pic>
    </p:spTree>
    <p:extLst>
      <p:ext uri="{BB962C8B-B14F-4D97-AF65-F5344CB8AC3E}">
        <p14:creationId xmlns:p14="http://schemas.microsoft.com/office/powerpoint/2010/main" val="1686825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9995640B-B3E8-BB4E-A24B-C7E879CC60CF}"/>
              </a:ext>
            </a:extLst>
          </p:cNvPr>
          <p:cNvSpPr>
            <a:spLocks noGrp="1"/>
          </p:cNvSpPr>
          <p:nvPr>
            <p:ph idx="1"/>
          </p:nvPr>
        </p:nvSpPr>
        <p:spPr>
          <a:xfrm>
            <a:off x="491490" y="2575034"/>
            <a:ext cx="3840085" cy="3462228"/>
          </a:xfrm>
        </p:spPr>
        <p:txBody>
          <a:bodyPr>
            <a:noAutofit/>
          </a:bodyPr>
          <a:lstStyle/>
          <a:p>
            <a:r>
              <a:rPr lang="es-EC" sz="1800" dirty="0"/>
              <a:t>Los sistemas de comunicación son el lugar donde el presente se verifica. Cuando un sistema de información busca poner en su forma a otro sistema de información, la tendencia elemntal que aparece expresada es la de un sistema de comunicación difusión dominación. Cuando dos sistemas de información buscan alterar sus mutuas formas de coordinación para beneficio de ambos, entonces tenemos una tendencia de comunicación-interacción-colaboración.</a:t>
            </a:r>
          </a:p>
        </p:txBody>
      </p:sp>
      <p:pic>
        <p:nvPicPr>
          <p:cNvPr id="5" name="Imagen 4" descr="Imagen que contiene interior&#10;&#10;&#10;&#10;Descripción generada automáticamente">
            <a:extLst>
              <a:ext uri="{FF2B5EF4-FFF2-40B4-BE49-F238E27FC236}">
                <a16:creationId xmlns:a16="http://schemas.microsoft.com/office/drawing/2014/main" id="{822ACD65-5075-2744-A120-FCE3D0AF9B8D}"/>
              </a:ext>
            </a:extLst>
          </p:cNvPr>
          <p:cNvPicPr>
            <a:picLocks noChangeAspect="1"/>
          </p:cNvPicPr>
          <p:nvPr/>
        </p:nvPicPr>
        <p:blipFill rotWithShape="1">
          <a:blip r:embed="rId2">
            <a:extLst>
              <a:ext uri="{28A0092B-C50C-407E-A947-70E740481C1C}">
                <a14:useLocalDpi xmlns:a14="http://schemas.microsoft.com/office/drawing/2010/main" val="0"/>
              </a:ext>
            </a:extLst>
          </a:blip>
          <a:srcRect l="13283" r="40813"/>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906880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701B70-F690-FC45-9130-9E2D9B2FF2E4}"/>
              </a:ext>
            </a:extLst>
          </p:cNvPr>
          <p:cNvPicPr>
            <a:picLocks noChangeAspect="1"/>
          </p:cNvPicPr>
          <p:nvPr/>
        </p:nvPicPr>
        <p:blipFill rotWithShape="1">
          <a:blip r:embed="rId2">
            <a:extLst>
              <a:ext uri="{28A0092B-C50C-407E-A947-70E740481C1C}">
                <a14:useLocalDpi xmlns:a14="http://schemas.microsoft.com/office/drawing/2010/main" val="0"/>
              </a:ext>
            </a:extLst>
          </a:blip>
          <a:srcRect b="3702"/>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19DC8E9-EA22-2049-840C-74A07AA5BEB6}"/>
              </a:ext>
            </a:extLst>
          </p:cNvPr>
          <p:cNvSpPr>
            <a:spLocks noGrp="1"/>
          </p:cNvSpPr>
          <p:nvPr>
            <p:ph idx="1"/>
          </p:nvPr>
        </p:nvSpPr>
        <p:spPr>
          <a:xfrm>
            <a:off x="4852685" y="4551037"/>
            <a:ext cx="3694808" cy="1509935"/>
          </a:xfrm>
        </p:spPr>
        <p:txBody>
          <a:bodyPr anchor="ctr">
            <a:noAutofit/>
          </a:bodyPr>
          <a:lstStyle/>
          <a:p>
            <a:pPr>
              <a:lnSpc>
                <a:spcPct val="90000"/>
              </a:lnSpc>
            </a:pPr>
            <a:r>
              <a:rPr lang="es-EC" sz="1800" dirty="0">
                <a:solidFill>
                  <a:srgbClr val="000000"/>
                </a:solidFill>
              </a:rPr>
              <a:t>La ingeniería en comunicación social parte de esta información para intervenir en la vida social dentro de un programa básico de diagnóstico situacional y diseño de intervención.</a:t>
            </a:r>
          </a:p>
          <a:p>
            <a:pPr>
              <a:lnSpc>
                <a:spcPct val="90000"/>
              </a:lnSpc>
            </a:pPr>
            <a:r>
              <a:rPr lang="es-EC" sz="1800" dirty="0">
                <a:solidFill>
                  <a:srgbClr val="000000"/>
                </a:solidFill>
              </a:rPr>
              <a:t>La ciencia y la ingeniería de la comunicación empoderan la promoción cultural como un agente constructivo de la cultura.</a:t>
            </a:r>
          </a:p>
        </p:txBody>
      </p:sp>
    </p:spTree>
    <p:extLst>
      <p:ext uri="{BB962C8B-B14F-4D97-AF65-F5344CB8AC3E}">
        <p14:creationId xmlns:p14="http://schemas.microsoft.com/office/powerpoint/2010/main" val="3348638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C3DB834-78FA-524A-AEAF-F22CE61534DE}"/>
              </a:ext>
            </a:extLst>
          </p:cNvPr>
          <p:cNvPicPr>
            <a:picLocks noChangeAspect="1"/>
          </p:cNvPicPr>
          <p:nvPr/>
        </p:nvPicPr>
        <p:blipFill rotWithShape="1">
          <a:blip r:embed="rId2">
            <a:extLst>
              <a:ext uri="{28A0092B-C50C-407E-A947-70E740481C1C}">
                <a14:useLocalDpi xmlns:a14="http://schemas.microsoft.com/office/drawing/2010/main" val="0"/>
              </a:ext>
            </a:extLst>
          </a:blip>
          <a:srcRect l="9006" r="11329" b="2"/>
          <a:stretch/>
        </p:blipFill>
        <p:spPr>
          <a:xfrm>
            <a:off x="-1" y="280564"/>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3818431-8158-1140-8B48-551469BBAD60}"/>
              </a:ext>
            </a:extLst>
          </p:cNvPr>
          <p:cNvSpPr>
            <a:spLocks noGrp="1"/>
          </p:cNvSpPr>
          <p:nvPr>
            <p:ph idx="1"/>
          </p:nvPr>
        </p:nvSpPr>
        <p:spPr>
          <a:xfrm>
            <a:off x="307017" y="3709559"/>
            <a:ext cx="3677760" cy="3437013"/>
          </a:xfrm>
        </p:spPr>
        <p:txBody>
          <a:bodyPr anchor="ctr">
            <a:normAutofit/>
          </a:bodyPr>
          <a:lstStyle/>
          <a:p>
            <a:r>
              <a:rPr lang="es-EC" sz="2000" dirty="0"/>
              <a:t>El ingeniero hace una lectura del espacio situacional de donde proviene la demanda, y sintetiza su juicio sobre lo que estña sucediendo desde un punto de vista comunicológico.</a:t>
            </a:r>
          </a:p>
        </p:txBody>
      </p:sp>
    </p:spTree>
    <p:extLst>
      <p:ext uri="{BB962C8B-B14F-4D97-AF65-F5344CB8AC3E}">
        <p14:creationId xmlns:p14="http://schemas.microsoft.com/office/powerpoint/2010/main" val="2913470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E05B180-6FC6-8540-A20E-13F0A5536DA3}"/>
              </a:ext>
            </a:extLst>
          </p:cNvPr>
          <p:cNvPicPr>
            <a:picLocks noChangeAspect="1"/>
          </p:cNvPicPr>
          <p:nvPr/>
        </p:nvPicPr>
        <p:blipFill rotWithShape="1">
          <a:blip r:embed="rId2">
            <a:extLst>
              <a:ext uri="{28A0092B-C50C-407E-A947-70E740481C1C}">
                <a14:useLocalDpi xmlns:a14="http://schemas.microsoft.com/office/drawing/2010/main" val="0"/>
              </a:ext>
            </a:extLst>
          </a:blip>
          <a:srcRect r="180"/>
          <a:stretch/>
        </p:blipFill>
        <p:spPr>
          <a:xfrm>
            <a:off x="-1" y="280565"/>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05C5A694-A666-7D40-9C76-7F1C67487FF9}"/>
              </a:ext>
            </a:extLst>
          </p:cNvPr>
          <p:cNvSpPr>
            <a:spLocks noGrp="1"/>
          </p:cNvSpPr>
          <p:nvPr>
            <p:ph idx="1"/>
          </p:nvPr>
        </p:nvSpPr>
        <p:spPr>
          <a:xfrm>
            <a:off x="423514" y="3854641"/>
            <a:ext cx="3444766" cy="1964879"/>
          </a:xfrm>
        </p:spPr>
        <p:txBody>
          <a:bodyPr anchor="ctr">
            <a:noAutofit/>
          </a:bodyPr>
          <a:lstStyle/>
          <a:p>
            <a:pPr>
              <a:lnSpc>
                <a:spcPct val="90000"/>
              </a:lnSpc>
            </a:pPr>
            <a:r>
              <a:rPr lang="es-EC" sz="1800" dirty="0"/>
              <a:t>El segundo movimiento es el temporal, de estructuración. Después de percibir la expresión de los sistemas de información y comunicación, el ingeniero en comunicación social define la confirguración de ellos en la forma de difusión o interacción, y formula la hipòtesis sobre la tendencia presente en la composición y organización de las relaciones sistémicas desde la perspectiva de la dominación y la colaboración.</a:t>
            </a:r>
          </a:p>
        </p:txBody>
      </p:sp>
    </p:spTree>
    <p:extLst>
      <p:ext uri="{BB962C8B-B14F-4D97-AF65-F5344CB8AC3E}">
        <p14:creationId xmlns:p14="http://schemas.microsoft.com/office/powerpoint/2010/main" val="3105592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exto, libro&#10;&#10;&#10;&#10;Descripción generada automáticamente">
            <a:extLst>
              <a:ext uri="{FF2B5EF4-FFF2-40B4-BE49-F238E27FC236}">
                <a16:creationId xmlns:a16="http://schemas.microsoft.com/office/drawing/2014/main" id="{981D9F84-AAF8-4F4B-88FA-BE8F6FD95E05}"/>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31213"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724CD679-7405-4CD3-A92A-9469F279A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430169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DA69356-F1A2-1045-B15C-AD7A64F02EC9}"/>
              </a:ext>
            </a:extLst>
          </p:cNvPr>
          <p:cNvSpPr>
            <a:spLocks noGrp="1"/>
          </p:cNvSpPr>
          <p:nvPr>
            <p:ph idx="1"/>
          </p:nvPr>
        </p:nvSpPr>
        <p:spPr>
          <a:xfrm>
            <a:off x="445582" y="2121763"/>
            <a:ext cx="3926618" cy="3773010"/>
          </a:xfrm>
        </p:spPr>
        <p:txBody>
          <a:bodyPr>
            <a:normAutofit/>
          </a:bodyPr>
          <a:lstStyle/>
          <a:p>
            <a:r>
              <a:rPr lang="es-EC" sz="2100" dirty="0"/>
              <a:t>El trabajo sobre la estructuración lo realiza el ingeniero en dos partes. El primero, del presente hacia el pasado, buscando identificar las configuraciones de los sistemas de información y comunicación antecedentes, en por lo menos tres momentos. Con ello puede observar trayectorias.</a:t>
            </a:r>
          </a:p>
        </p:txBody>
      </p:sp>
    </p:spTree>
    <p:extLst>
      <p:ext uri="{BB962C8B-B14F-4D97-AF65-F5344CB8AC3E}">
        <p14:creationId xmlns:p14="http://schemas.microsoft.com/office/powerpoint/2010/main" val="3863279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935A5EE-DAAA-3840-86FF-DF3082BA667C}"/>
              </a:ext>
            </a:extLst>
          </p:cNvPr>
          <p:cNvPicPr>
            <a:picLocks noChangeAspect="1"/>
          </p:cNvPicPr>
          <p:nvPr/>
        </p:nvPicPr>
        <p:blipFill rotWithShape="1">
          <a:blip r:embed="rId2">
            <a:extLst>
              <a:ext uri="{28A0092B-C50C-407E-A947-70E740481C1C}">
                <a14:useLocalDpi xmlns:a14="http://schemas.microsoft.com/office/drawing/2010/main" val="0"/>
              </a:ext>
            </a:extLst>
          </a:blip>
          <a:srcRect l="20066" r="9934"/>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68580" tIns="34290" rIns="68580" bIns="34290" rtlCol="0" anchor="t">
            <a:normAutofit/>
          </a:bodyPr>
          <a:lstStyle/>
          <a:p>
            <a:pPr algn="ctr">
              <a:spcAft>
                <a:spcPts val="750"/>
              </a:spcAft>
              <a:buClr>
                <a:schemeClr val="tx1"/>
              </a:buClr>
              <a:buSzPct val="100000"/>
            </a:pPr>
            <a:endParaRPr lang="en-US" sz="12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CFABE15-371C-A14C-A507-C811C14AFDE7}"/>
              </a:ext>
            </a:extLst>
          </p:cNvPr>
          <p:cNvSpPr>
            <a:spLocks noGrp="1"/>
          </p:cNvSpPr>
          <p:nvPr>
            <p:ph idx="1"/>
          </p:nvPr>
        </p:nvSpPr>
        <p:spPr>
          <a:xfrm>
            <a:off x="430421" y="4277679"/>
            <a:ext cx="3444766" cy="1964879"/>
          </a:xfrm>
        </p:spPr>
        <p:txBody>
          <a:bodyPr anchor="ctr">
            <a:noAutofit/>
          </a:bodyPr>
          <a:lstStyle/>
          <a:p>
            <a:r>
              <a:rPr lang="es-EC" dirty="0"/>
              <a:t>La segunda parte del trabajo lo realiza el ingeniero apntando hacia el futuro.</a:t>
            </a:r>
          </a:p>
        </p:txBody>
      </p:sp>
    </p:spTree>
    <p:extLst>
      <p:ext uri="{BB962C8B-B14F-4D97-AF65-F5344CB8AC3E}">
        <p14:creationId xmlns:p14="http://schemas.microsoft.com/office/powerpoint/2010/main" val="134706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Marcador de contenido 4" descr="Imagen que contiene captura de pantalla, interior, foto, pared&#10;&#10;&#10;&#10;Descripción generada automáticamente">
            <a:extLst>
              <a:ext uri="{FF2B5EF4-FFF2-40B4-BE49-F238E27FC236}">
                <a16:creationId xmlns:a16="http://schemas.microsoft.com/office/drawing/2014/main" id="{C7A07D48-7BBE-864C-BCA6-5C8746FEEFB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7002" b="2"/>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2B121A0-E964-AC4C-A846-E5FA0DFF71AA}"/>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nSpc>
                <a:spcPct val="90000"/>
              </a:lnSpc>
            </a:pPr>
            <a:r>
              <a:rPr lang="en-US" sz="3100">
                <a:solidFill>
                  <a:schemeClr val="tx1">
                    <a:lumMod val="85000"/>
                    <a:lumOff val="15000"/>
                  </a:schemeClr>
                </a:solidFill>
              </a:rPr>
              <a:t>www.gicom.com</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902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fractur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Personalizar 3">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1770</Words>
  <Application>Microsoft Macintosh PowerPoint</Application>
  <PresentationFormat>Presentación en pantalla (4:3)</PresentationFormat>
  <Paragraphs>148</Paragraphs>
  <Slides>44</Slides>
  <Notes>24</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44</vt:i4>
      </vt:variant>
    </vt:vector>
  </HeadingPairs>
  <TitlesOfParts>
    <vt:vector size="52" baseType="lpstr">
      <vt:lpstr>Arial</vt:lpstr>
      <vt:lpstr>Calibri</vt:lpstr>
      <vt:lpstr>Goudy Old Style</vt:lpstr>
      <vt:lpstr>Impact</vt:lpstr>
      <vt:lpstr>Rockwell</vt:lpstr>
      <vt:lpstr>Wingdings</vt:lpstr>
      <vt:lpstr>Zapfino</vt:lpstr>
      <vt:lpstr>Tintero</vt:lpstr>
      <vt:lpstr>Conversatorio  Tecnologías y nuevos escenarios discursivos. Reconfiguraciones en el campo de los medios</vt:lpstr>
      <vt:lpstr>Objetivo</vt:lpstr>
      <vt:lpstr>Nuevos imaginarios</vt:lpstr>
      <vt:lpstr>1. Nueva teoría estratégica</vt:lpstr>
      <vt:lpstr>Rafael Alberto Pérez</vt:lpstr>
      <vt:lpstr>Nueva Teoría Estratégica</vt:lpstr>
      <vt:lpstr>Nueva Teoría Estratégica</vt:lpstr>
      <vt:lpstr>Principales paradigmas de la estrategia</vt:lpstr>
      <vt:lpstr>Presentación de PowerPoint</vt:lpstr>
      <vt:lpstr>Presentación de PowerPoint</vt:lpstr>
      <vt:lpstr>Comunicación estratégica</vt:lpstr>
      <vt:lpstr>Presentación de PowerPoint</vt:lpstr>
      <vt:lpstr>Comunicación Estratégica</vt:lpstr>
      <vt:lpstr>Comunicación Estratégica</vt:lpstr>
      <vt:lpstr>Presentación de PowerPoint</vt:lpstr>
      <vt:lpstr>Presentación de PowerPoint</vt:lpstr>
      <vt:lpstr>2. Ecología de los Medios</vt:lpstr>
      <vt:lpstr>Ecología de los Medios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2019</vt:lpstr>
      <vt:lpstr>3. Ingeniería de la comunicación social</vt:lpstr>
      <vt:lpstr>Jesús Galindo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www.gicom.com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Conversatorio  Tecnologías y nuevos escenarios discursivos. Reconfiguraciones en el campo de los medios</dc:title>
  <dc:creator>Octavio Islas</dc:creator>
  <cp:lastModifiedBy>Octavio Islas</cp:lastModifiedBy>
  <cp:revision>1</cp:revision>
  <dcterms:created xsi:type="dcterms:W3CDTF">2018-11-25T23:58:28Z</dcterms:created>
  <dcterms:modified xsi:type="dcterms:W3CDTF">2018-11-26T00:04:48Z</dcterms:modified>
</cp:coreProperties>
</file>