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3" r:id="rId3"/>
    <p:sldId id="264" r:id="rId4"/>
    <p:sldId id="262" r:id="rId5"/>
    <p:sldId id="266" r:id="rId6"/>
    <p:sldId id="267" r:id="rId7"/>
    <p:sldId id="265" r:id="rId8"/>
    <p:sldId id="261" r:id="rId9"/>
    <p:sldId id="268" r:id="rId10"/>
    <p:sldId id="259" r:id="rId11"/>
    <p:sldId id="260" r:id="rId12"/>
    <p:sldId id="269" r:id="rId13"/>
    <p:sldId id="275" r:id="rId14"/>
    <p:sldId id="270" r:id="rId15"/>
    <p:sldId id="271" r:id="rId16"/>
    <p:sldId id="277" r:id="rId17"/>
    <p:sldId id="272" r:id="rId18"/>
    <p:sldId id="276" r:id="rId19"/>
    <p:sldId id="273" r:id="rId20"/>
    <p:sldId id="274" r:id="rId2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3B87E9F1-2898-4305-93BD-1DE90567D9E5}">
          <p14:sldIdLst>
            <p14:sldId id="258"/>
            <p14:sldId id="263"/>
            <p14:sldId id="264"/>
            <p14:sldId id="262"/>
            <p14:sldId id="266"/>
            <p14:sldId id="267"/>
            <p14:sldId id="265"/>
            <p14:sldId id="261"/>
            <p14:sldId id="268"/>
            <p14:sldId id="259"/>
            <p14:sldId id="260"/>
            <p14:sldId id="269"/>
            <p14:sldId id="275"/>
            <p14:sldId id="270"/>
            <p14:sldId id="271"/>
            <p14:sldId id="277"/>
            <p14:sldId id="272"/>
            <p14:sldId id="276"/>
            <p14:sldId id="273"/>
            <p14:sldId id="27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F42C22-CF7E-47DA-91C8-D9575B83433E}" type="datetimeFigureOut">
              <a:rPr lang="es-MX" smtClean="0"/>
              <a:t>11/12/2018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E287A9-9880-4A1E-81A3-ABA47695BFC6}" type="slidenum">
              <a:rPr lang="es-MX" smtClean="0"/>
              <a:t>‹Nº›</a:t>
            </a:fld>
            <a:endParaRPr lang="es-MX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42C22-CF7E-47DA-91C8-D9575B83433E}" type="datetimeFigureOut">
              <a:rPr lang="es-MX" smtClean="0"/>
              <a:t>11/12/2018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87A9-9880-4A1E-81A3-ABA47695BFC6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42C22-CF7E-47DA-91C8-D9575B83433E}" type="datetimeFigureOut">
              <a:rPr lang="es-MX" smtClean="0"/>
              <a:t>11/12/2018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87A9-9880-4A1E-81A3-ABA47695BFC6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42C22-CF7E-47DA-91C8-D9575B83433E}" type="datetimeFigureOut">
              <a:rPr lang="es-MX" smtClean="0"/>
              <a:t>11/12/2018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87A9-9880-4A1E-81A3-ABA47695BFC6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42C22-CF7E-47DA-91C8-D9575B83433E}" type="datetimeFigureOut">
              <a:rPr lang="es-MX" smtClean="0"/>
              <a:t>11/12/2018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87A9-9880-4A1E-81A3-ABA47695BFC6}" type="slidenum">
              <a:rPr lang="es-MX" smtClean="0"/>
              <a:t>‹Nº›</a:t>
            </a:fld>
            <a:endParaRPr lang="es-MX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42C22-CF7E-47DA-91C8-D9575B83433E}" type="datetimeFigureOut">
              <a:rPr lang="es-MX" smtClean="0"/>
              <a:t>11/12/2018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87A9-9880-4A1E-81A3-ABA47695BFC6}" type="slidenum">
              <a:rPr lang="es-MX" smtClean="0"/>
              <a:t>‹Nº›</a:t>
            </a:fld>
            <a:endParaRPr lang="es-MX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42C22-CF7E-47DA-91C8-D9575B83433E}" type="datetimeFigureOut">
              <a:rPr lang="es-MX" smtClean="0"/>
              <a:t>11/12/2018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87A9-9880-4A1E-81A3-ABA47695BF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42C22-CF7E-47DA-91C8-D9575B83433E}" type="datetimeFigureOut">
              <a:rPr lang="es-MX" smtClean="0"/>
              <a:t>11/12/2018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87A9-9880-4A1E-81A3-ABA47695BF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42C22-CF7E-47DA-91C8-D9575B83433E}" type="datetimeFigureOut">
              <a:rPr lang="es-MX" smtClean="0"/>
              <a:t>11/12/2018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87A9-9880-4A1E-81A3-ABA47695BF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42C22-CF7E-47DA-91C8-D9575B83433E}" type="datetimeFigureOut">
              <a:rPr lang="es-MX" smtClean="0"/>
              <a:t>11/12/2018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87A9-9880-4A1E-81A3-ABA47695BFC6}" type="slidenum">
              <a:rPr lang="es-MX" smtClean="0"/>
              <a:t>‹Nº›</a:t>
            </a:fld>
            <a:endParaRPr lang="es-MX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42C22-CF7E-47DA-91C8-D9575B83433E}" type="datetimeFigureOut">
              <a:rPr lang="es-MX" smtClean="0"/>
              <a:t>11/12/2018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87A9-9880-4A1E-81A3-ABA47695BFC6}" type="slidenum">
              <a:rPr lang="es-MX" smtClean="0"/>
              <a:t>‹Nº›</a:t>
            </a:fld>
            <a:endParaRPr lang="es-MX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CF42C22-CF7E-47DA-91C8-D9575B83433E}" type="datetimeFigureOut">
              <a:rPr lang="es-MX" smtClean="0"/>
              <a:t>11/12/2018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6E287A9-9880-4A1E-81A3-ABA47695BFC6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8" descr="Descripción: Resultado de imagen para imagenes de escudo de la uac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457200"/>
            <a:ext cx="600075" cy="75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Imagen 9" descr="Descripción: Resultado de imagen para filosofia y letras escudo de uac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57200"/>
            <a:ext cx="942975" cy="62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UNIVERSIDAD AUTONÓMA DE CHIHUAHUA</a:t>
            </a:r>
            <a:endParaRPr kumimoji="0" lang="es-MX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FACULTAD DE FILOSOFIA Y LETRAS</a:t>
            </a: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443004" y="2132856"/>
            <a:ext cx="696488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b="1" dirty="0"/>
              <a:t> </a:t>
            </a:r>
            <a:r>
              <a:rPr lang="es-ES_tradnl" sz="1200" b="1" dirty="0">
                <a:latin typeface="Arial" pitchFamily="34" charset="0"/>
                <a:cs typeface="Arial" pitchFamily="34" charset="0"/>
              </a:rPr>
              <a:t>Historia de la sociedad de información y gestación de la Economía del Conocimiento</a:t>
            </a: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_tradnl" sz="1200" b="1" dirty="0">
                <a:latin typeface="Arial" pitchFamily="34" charset="0"/>
                <a:cs typeface="Arial" pitchFamily="34" charset="0"/>
              </a:rPr>
              <a:t>Línea de tiempo</a:t>
            </a:r>
            <a:endParaRPr lang="es-MX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02223" y="3717032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MX" sz="1600" dirty="0" smtClean="0"/>
          </a:p>
          <a:p>
            <a:pPr algn="just"/>
            <a:r>
              <a:rPr lang="es-MX" sz="1600" i="1" dirty="0" smtClean="0">
                <a:latin typeface="Arial" pitchFamily="34" charset="0"/>
                <a:cs typeface="Arial" pitchFamily="34" charset="0"/>
              </a:rPr>
              <a:t>Nombre de la materia: Fundamentos de la Sociedad de la Información</a:t>
            </a:r>
          </a:p>
          <a:p>
            <a:pPr algn="just"/>
            <a:r>
              <a:rPr lang="es-MX" sz="1600" i="1" dirty="0" smtClean="0">
                <a:latin typeface="Arial" pitchFamily="34" charset="0"/>
                <a:cs typeface="Arial" pitchFamily="34" charset="0"/>
              </a:rPr>
              <a:t> Nombre de maestro: Dr. Octavio Islas</a:t>
            </a:r>
          </a:p>
          <a:p>
            <a:pPr algn="just"/>
            <a:r>
              <a:rPr lang="es-MX" sz="1600" i="1" dirty="0" smtClean="0">
                <a:latin typeface="Arial" pitchFamily="34" charset="0"/>
                <a:cs typeface="Arial" pitchFamily="34" charset="0"/>
              </a:rPr>
              <a:t>Nombre del alumno: Diana Carmina Carrera Márquez</a:t>
            </a:r>
          </a:p>
          <a:p>
            <a:pPr algn="just"/>
            <a:r>
              <a:rPr lang="es-MX" sz="1600" i="1" dirty="0" smtClean="0">
                <a:latin typeface="Arial" pitchFamily="34" charset="0"/>
                <a:cs typeface="Arial" pitchFamily="34" charset="0"/>
              </a:rPr>
              <a:t>Semestre: 9no  semestre</a:t>
            </a:r>
          </a:p>
          <a:p>
            <a:pPr algn="just"/>
            <a:r>
              <a:rPr lang="es-MX" sz="1600" i="1" dirty="0" smtClean="0">
                <a:latin typeface="Arial" pitchFamily="34" charset="0"/>
                <a:cs typeface="Arial" pitchFamily="34" charset="0"/>
              </a:rPr>
              <a:t>Carrera: Ciencias de la información</a:t>
            </a:r>
          </a:p>
          <a:p>
            <a:pPr algn="just"/>
            <a:r>
              <a:rPr lang="es-MX" sz="1600" i="1" dirty="0" smtClean="0">
                <a:latin typeface="Arial" pitchFamily="34" charset="0"/>
                <a:cs typeface="Arial" pitchFamily="34" charset="0"/>
              </a:rPr>
              <a:t>Fecha: 10/12/18</a:t>
            </a:r>
          </a:p>
          <a:p>
            <a:pPr algn="just"/>
            <a:r>
              <a:rPr lang="es-MX" sz="1600" i="1" dirty="0" smtClean="0">
                <a:latin typeface="Arial" pitchFamily="34" charset="0"/>
                <a:cs typeface="Arial" pitchFamily="34" charset="0"/>
              </a:rPr>
              <a:t>Matricula: 296129</a:t>
            </a:r>
            <a:endParaRPr lang="es-MX" sz="16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761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4400" dirty="0" smtClean="0"/>
              <a:t>La idea de una nueva lengua concebida por medio de un sistema de numeración decimal.</a:t>
            </a:r>
          </a:p>
          <a:p>
            <a:endParaRPr lang="es-ES_tradnl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>1629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8440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4800" dirty="0"/>
              <a:t>Convierte en una nueva forma de objetivación de las sociedades humanas.</a:t>
            </a:r>
            <a:endParaRPr lang="es-ES_tradnl" sz="4800" dirty="0"/>
          </a:p>
          <a:p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1660</a:t>
            </a:r>
          </a:p>
        </p:txBody>
      </p:sp>
    </p:spTree>
    <p:extLst>
      <p:ext uri="{BB962C8B-B14F-4D97-AF65-F5344CB8AC3E}">
        <p14:creationId xmlns:p14="http://schemas.microsoft.com/office/powerpoint/2010/main" val="4128691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4400" dirty="0"/>
              <a:t>Toman en préstamo del vocabulario de la geometría se refiere a la escuadra y al nivel</a:t>
            </a:r>
          </a:p>
          <a:p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1789</a:t>
            </a:r>
          </a:p>
        </p:txBody>
      </p:sp>
    </p:spTree>
    <p:extLst>
      <p:ext uri="{BB962C8B-B14F-4D97-AF65-F5344CB8AC3E}">
        <p14:creationId xmlns:p14="http://schemas.microsoft.com/office/powerpoint/2010/main" val="3266045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 </a:t>
            </a:r>
            <a:r>
              <a:rPr lang="es-MX" sz="4400" dirty="0"/>
              <a:t>L</a:t>
            </a:r>
            <a:r>
              <a:rPr lang="es-MX" sz="4400" dirty="0" smtClean="0"/>
              <a:t>a </a:t>
            </a:r>
            <a:r>
              <a:rPr lang="es-MX" sz="4400" dirty="0"/>
              <a:t>creación del Instituto Internacional de Estadística corona la estrategia de estructuración de una comunidad </a:t>
            </a:r>
            <a:r>
              <a:rPr lang="es-MX" sz="4400" dirty="0" smtClean="0"/>
              <a:t>científica.</a:t>
            </a:r>
            <a:endParaRPr lang="es-MX" sz="44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1885</a:t>
            </a:r>
          </a:p>
        </p:txBody>
      </p:sp>
    </p:spTree>
    <p:extLst>
      <p:ext uri="{BB962C8B-B14F-4D97-AF65-F5344CB8AC3E}">
        <p14:creationId xmlns:p14="http://schemas.microsoft.com/office/powerpoint/2010/main" val="1202164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200" dirty="0" smtClean="0"/>
              <a:t>Introduce </a:t>
            </a:r>
            <a:r>
              <a:rPr lang="es-MX" sz="3200" dirty="0"/>
              <a:t>en sus factorías los procedimientos de trabajo en cadena. La </a:t>
            </a:r>
            <a:r>
              <a:rPr lang="es-MX" sz="3200" dirty="0" smtClean="0"/>
              <a:t>movilización de </a:t>
            </a:r>
            <a:r>
              <a:rPr lang="es-MX" sz="3200" dirty="0"/>
              <a:t>la guerra retrasará la aplicación del fordismo como modo global de regulación social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1913</a:t>
            </a:r>
          </a:p>
        </p:txBody>
      </p:sp>
    </p:spTree>
    <p:extLst>
      <p:ext uri="{BB962C8B-B14F-4D97-AF65-F5344CB8AC3E}">
        <p14:creationId xmlns:p14="http://schemas.microsoft.com/office/powerpoint/2010/main" val="3700958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MX" sz="3600" dirty="0"/>
              <a:t>La economía política liberal pronto ve en el clásico de la dirección científica , que consagra la aparición de la clase de los gestores, la culminación del recorrido iniciado con la investigación de Adam Smith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1919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7504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Las reflexiones del filósofo y matemático alemán sobre la naturaleza de la lógica señalan, en efecto, una etapa esencial de la idea según la cual el pensamiento puede manifestarse en el interior de una máquina</a:t>
            </a:r>
            <a:endParaRPr lang="es-MX" dirty="0"/>
          </a:p>
          <a:p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1948</a:t>
            </a:r>
          </a:p>
        </p:txBody>
      </p:sp>
    </p:spTree>
    <p:extLst>
      <p:ext uri="{BB962C8B-B14F-4D97-AF65-F5344CB8AC3E}">
        <p14:creationId xmlns:p14="http://schemas.microsoft.com/office/powerpoint/2010/main" val="2807734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 El </a:t>
            </a:r>
            <a:r>
              <a:rPr lang="es-MX" sz="3600" dirty="0"/>
              <a:t>ingeniero y matemático Claude </a:t>
            </a:r>
            <a:r>
              <a:rPr lang="es-MX" sz="3600" dirty="0" err="1"/>
              <a:t>Elwood</a:t>
            </a:r>
            <a:r>
              <a:rPr lang="es-MX" sz="3600" dirty="0"/>
              <a:t> Shannon formula una teoría matemática de la comunicación . Su definición de la información es estrictamente física, cuantitativa, estadística.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1949</a:t>
            </a:r>
          </a:p>
        </p:txBody>
      </p:sp>
    </p:spTree>
    <p:extLst>
      <p:ext uri="{BB962C8B-B14F-4D97-AF65-F5344CB8AC3E}">
        <p14:creationId xmlns:p14="http://schemas.microsoft.com/office/powerpoint/2010/main" val="2327288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sz="4400" dirty="0"/>
              <a:t>La multiplicidad y variedad de números y seres se dejan organizar, clasificar, jerarquizar.</a:t>
            </a:r>
            <a:endParaRPr lang="es-MX" sz="4400" dirty="0"/>
          </a:p>
          <a:p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>1968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44870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MX" sz="4400" dirty="0"/>
          </a:p>
          <a:p>
            <a:r>
              <a:rPr lang="es-MX" sz="4000" dirty="0" smtClean="0"/>
              <a:t>Nelson </a:t>
            </a:r>
            <a:r>
              <a:rPr lang="es-MX" sz="4000" dirty="0"/>
              <a:t>Rockefeller, que planteaba las grandes líneas de una National Information </a:t>
            </a:r>
            <a:r>
              <a:rPr lang="es-MX" sz="4000" dirty="0" err="1"/>
              <a:t>Policy</a:t>
            </a:r>
            <a:r>
              <a:rPr lang="es-MX" sz="4000" dirty="0"/>
              <a:t>.</a:t>
            </a:r>
          </a:p>
          <a:p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1976</a:t>
            </a:r>
          </a:p>
        </p:txBody>
      </p:sp>
    </p:spTree>
    <p:extLst>
      <p:ext uri="{BB962C8B-B14F-4D97-AF65-F5344CB8AC3E}">
        <p14:creationId xmlns:p14="http://schemas.microsoft.com/office/powerpoint/2010/main" val="1256585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Se lanzan en el ordenador personal </a:t>
            </a:r>
            <a:r>
              <a:rPr lang="es-MX" sz="3600" dirty="0" smtClean="0"/>
              <a:t> </a:t>
            </a:r>
            <a:r>
              <a:rPr lang="es-MX" sz="3600" dirty="0"/>
              <a:t>y, en cuatro años, consiguen invertir la tendencia que otorgaba a las firmas norteamericanas un reinado apenas compartido en el mercado interior.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1978</a:t>
            </a:r>
          </a:p>
        </p:txBody>
      </p:sp>
    </p:spTree>
    <p:extLst>
      <p:ext uri="{BB962C8B-B14F-4D97-AF65-F5344CB8AC3E}">
        <p14:creationId xmlns:p14="http://schemas.microsoft.com/office/powerpoint/2010/main" val="3680487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constituyen </a:t>
            </a:r>
            <a:r>
              <a:rPr lang="es-MX" dirty="0"/>
              <a:t>un período-bisagra. Por un lado, al abrir sin restricciones el espacio mundial a los movimientos de capitales, la desreglamentación de la esfera </a:t>
            </a:r>
            <a:r>
              <a:rPr lang="es-MX" dirty="0" smtClean="0"/>
              <a:t>financiera </a:t>
            </a:r>
            <a:r>
              <a:rPr lang="es-MX" dirty="0"/>
              <a:t>da a conocer una primera imagen magistral de las redes de la economía global a la vez que asoma el riesgo de crisis ante la ausencia de mecanismos de regulación </a:t>
            </a:r>
            <a:r>
              <a:rPr lang="es-MX" dirty="0" smtClean="0"/>
              <a:t>supranacionales.</a:t>
            </a:r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1984 y 1985</a:t>
            </a:r>
          </a:p>
        </p:txBody>
      </p:sp>
    </p:spTree>
    <p:extLst>
      <p:ext uri="{BB962C8B-B14F-4D97-AF65-F5344CB8AC3E}">
        <p14:creationId xmlns:p14="http://schemas.microsoft.com/office/powerpoint/2010/main" val="4157753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Obligados </a:t>
            </a:r>
            <a:r>
              <a:rPr lang="es-MX" sz="4000" dirty="0"/>
              <a:t>a someterse a la ley de la competencia, los servicios públicos de telecomunicaciones se encaminan gradualmente hacia un estatus que les permita operar fuera de sus </a:t>
            </a:r>
            <a:r>
              <a:rPr lang="es-MX" sz="4000" dirty="0" smtClean="0"/>
              <a:t>frontera.</a:t>
            </a:r>
            <a:endParaRPr lang="es-MX" sz="4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1984</a:t>
            </a:r>
          </a:p>
        </p:txBody>
      </p:sp>
    </p:spTree>
    <p:extLst>
      <p:ext uri="{BB962C8B-B14F-4D97-AF65-F5344CB8AC3E}">
        <p14:creationId xmlns:p14="http://schemas.microsoft.com/office/powerpoint/2010/main" val="3547789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MX" sz="3200" dirty="0"/>
              <a:t>Es el discurso de los teóricos del </a:t>
            </a:r>
            <a:r>
              <a:rPr lang="es-MX" sz="3200" dirty="0" err="1"/>
              <a:t>management</a:t>
            </a:r>
            <a:r>
              <a:rPr lang="es-MX" sz="3200" dirty="0"/>
              <a:t> global para quienes e l mundo no sólo «carece de fronteras» {</a:t>
            </a:r>
            <a:r>
              <a:rPr lang="es-MX" sz="3200" dirty="0" err="1"/>
              <a:t>borderless</a:t>
            </a:r>
            <a:r>
              <a:rPr lang="es-MX" sz="3200" dirty="0"/>
              <a:t>) sino también de «líder» (</a:t>
            </a:r>
            <a:r>
              <a:rPr lang="es-MX" sz="3200" dirty="0" err="1"/>
              <a:t>leaderless</a:t>
            </a:r>
            <a:r>
              <a:rPr lang="es-MX" sz="3200" dirty="0"/>
              <a:t>) 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1985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82729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El </a:t>
            </a:r>
            <a:r>
              <a:rPr lang="es-MX" dirty="0"/>
              <a:t>Libro Verde sobre las telecomunicaciones da la señal de salida para la concertación de los países miembros de la Unión Europea con vistas a la elaboración de los términos de una política pública común en este ámbito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1987</a:t>
            </a:r>
          </a:p>
        </p:txBody>
      </p:sp>
    </p:spTree>
    <p:extLst>
      <p:ext uri="{BB962C8B-B14F-4D97-AF65-F5344CB8AC3E}">
        <p14:creationId xmlns:p14="http://schemas.microsoft.com/office/powerpoint/2010/main" val="3836790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4400" dirty="0"/>
              <a:t>L</a:t>
            </a:r>
            <a:r>
              <a:rPr lang="es-MX" sz="4400" dirty="0" smtClean="0"/>
              <a:t>a </a:t>
            </a:r>
            <a:r>
              <a:rPr lang="es-MX" sz="4400" dirty="0"/>
              <a:t>del experto que ofrece un lenguaje elaborado para uso de los </a:t>
            </a:r>
            <a:r>
              <a:rPr lang="es-MX" sz="4400" dirty="0" smtClean="0"/>
              <a:t>gobiernos.</a:t>
            </a:r>
            <a:endParaRPr lang="es-MX" sz="44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1993</a:t>
            </a:r>
          </a:p>
        </p:txBody>
      </p:sp>
    </p:spTree>
    <p:extLst>
      <p:ext uri="{BB962C8B-B14F-4D97-AF65-F5344CB8AC3E}">
        <p14:creationId xmlns:p14="http://schemas.microsoft.com/office/powerpoint/2010/main" val="2211088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4800" dirty="0" smtClean="0"/>
              <a:t>En </a:t>
            </a:r>
            <a:r>
              <a:rPr lang="es-MX" sz="4800" dirty="0"/>
              <a:t>Estados Unidos lanzan el programa de National Information Infrastructure</a:t>
            </a:r>
            <a:r>
              <a:rPr lang="es-MX" sz="4800" dirty="0" smtClean="0"/>
              <a:t>.</a:t>
            </a:r>
            <a:endParaRPr lang="es-MX" sz="4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1993</a:t>
            </a:r>
          </a:p>
        </p:txBody>
      </p:sp>
    </p:spTree>
    <p:extLst>
      <p:ext uri="{BB962C8B-B14F-4D97-AF65-F5344CB8AC3E}">
        <p14:creationId xmlns:p14="http://schemas.microsoft.com/office/powerpoint/2010/main" val="3763527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) </a:t>
            </a:r>
            <a:r>
              <a:rPr lang="es-MX" sz="3600" dirty="0"/>
              <a:t>El organismo social de la era positiva o industrial tiene por principio estructural a la jerarquía de </a:t>
            </a:r>
            <a:r>
              <a:rPr lang="es-MX" sz="3600" dirty="0" smtClean="0"/>
              <a:t>funciones.</a:t>
            </a:r>
            <a:endParaRPr lang="es-MX" sz="36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1997</a:t>
            </a:r>
          </a:p>
        </p:txBody>
      </p:sp>
    </p:spTree>
    <p:extLst>
      <p:ext uri="{BB962C8B-B14F-4D97-AF65-F5344CB8AC3E}">
        <p14:creationId xmlns:p14="http://schemas.microsoft.com/office/powerpoint/2010/main" val="1721202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El programa, propiamente dicho, de escudo electrónico global, que pertenece a la ciencia-ficción no llegará a término. 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2001</a:t>
            </a:r>
          </a:p>
        </p:txBody>
      </p:sp>
    </p:spTree>
    <p:extLst>
      <p:ext uri="{BB962C8B-B14F-4D97-AF65-F5344CB8AC3E}">
        <p14:creationId xmlns:p14="http://schemas.microsoft.com/office/powerpoint/2010/main" val="24631535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oné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43</TotalTime>
  <Words>567</Words>
  <Application>Microsoft Office PowerPoint</Application>
  <PresentationFormat>Presentación en pantalla (4:3)</PresentationFormat>
  <Paragraphs>51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Cartoné</vt:lpstr>
      <vt:lpstr>Presentación de PowerPoint</vt:lpstr>
      <vt:lpstr> 1629 </vt:lpstr>
      <vt:lpstr>1660</vt:lpstr>
      <vt:lpstr>1789</vt:lpstr>
      <vt:lpstr>1885</vt:lpstr>
      <vt:lpstr>1913</vt:lpstr>
      <vt:lpstr>1919</vt:lpstr>
      <vt:lpstr>1948</vt:lpstr>
      <vt:lpstr>1949</vt:lpstr>
      <vt:lpstr> 1968 </vt:lpstr>
      <vt:lpstr>1976</vt:lpstr>
      <vt:lpstr>1978</vt:lpstr>
      <vt:lpstr>1984 y 1985</vt:lpstr>
      <vt:lpstr>1984</vt:lpstr>
      <vt:lpstr> 1985 </vt:lpstr>
      <vt:lpstr>1987</vt:lpstr>
      <vt:lpstr>1993</vt:lpstr>
      <vt:lpstr>1993</vt:lpstr>
      <vt:lpstr>1997</vt:lpstr>
      <vt:lpstr>2001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Martin Orozco</dc:creator>
  <cp:lastModifiedBy>Martin Orozco</cp:lastModifiedBy>
  <cp:revision>5</cp:revision>
  <dcterms:created xsi:type="dcterms:W3CDTF">2018-12-11T21:39:49Z</dcterms:created>
  <dcterms:modified xsi:type="dcterms:W3CDTF">2018-12-11T22:23:25Z</dcterms:modified>
</cp:coreProperties>
</file>