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8" r:id="rId2"/>
    <p:sldId id="378" r:id="rId3"/>
    <p:sldId id="379" r:id="rId4"/>
    <p:sldId id="380" r:id="rId5"/>
    <p:sldId id="381" r:id="rId6"/>
    <p:sldId id="382" r:id="rId7"/>
    <p:sldId id="264" r:id="rId8"/>
    <p:sldId id="265" r:id="rId9"/>
    <p:sldId id="322" r:id="rId10"/>
    <p:sldId id="266" r:id="rId11"/>
    <p:sldId id="267" r:id="rId12"/>
    <p:sldId id="323" r:id="rId13"/>
    <p:sldId id="316" r:id="rId14"/>
    <p:sldId id="317" r:id="rId15"/>
    <p:sldId id="318" r:id="rId16"/>
    <p:sldId id="319" r:id="rId17"/>
    <p:sldId id="320" r:id="rId18"/>
    <p:sldId id="383" r:id="rId19"/>
    <p:sldId id="269" r:id="rId20"/>
    <p:sldId id="270" r:id="rId21"/>
    <p:sldId id="384" r:id="rId22"/>
    <p:sldId id="385" r:id="rId23"/>
    <p:sldId id="386" r:id="rId24"/>
    <p:sldId id="387" r:id="rId25"/>
    <p:sldId id="388" r:id="rId26"/>
    <p:sldId id="390" r:id="rId27"/>
    <p:sldId id="39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p:restoredTop sz="93095"/>
  </p:normalViewPr>
  <p:slideViewPr>
    <p:cSldViewPr snapToGrid="0" snapToObjects="1">
      <p:cViewPr varScale="1">
        <p:scale>
          <a:sx n="60" d="100"/>
          <a:sy n="60" d="100"/>
        </p:scale>
        <p:origin x="1120"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24/9/18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9</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12</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presidente John</a:t>
            </a:r>
            <a:r>
              <a:rPr lang="es-ES" baseline="0" dirty="0"/>
              <a:t> F. Kennedy declaró que antes de concluir la década de 1960, EEUU llevaría al primer hombre a la Luna, y antes que la URSS.</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15</a:t>
            </a:fld>
            <a:endParaRPr lang="es-ES"/>
          </a:p>
        </p:txBody>
      </p:sp>
    </p:spTree>
    <p:extLst>
      <p:ext uri="{BB962C8B-B14F-4D97-AF65-F5344CB8AC3E}">
        <p14:creationId xmlns:p14="http://schemas.microsoft.com/office/powerpoint/2010/main" val="973283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Neil Armstrong. Julio de 1969,</a:t>
            </a:r>
            <a:r>
              <a:rPr lang="es-ES" baseline="0" dirty="0"/>
              <a:t> </a:t>
            </a:r>
            <a:r>
              <a:rPr lang="es-ES" dirty="0"/>
              <a:t>comandante de la misión de alunizaje Apolo 11:</a:t>
            </a:r>
            <a:r>
              <a:rPr lang="es-ES" baseline="0" dirty="0"/>
              <a:t> </a:t>
            </a:r>
            <a:r>
              <a:rPr lang="es-ES" dirty="0"/>
              <a:t>Es un pequeño paso para un hombre, pero un gran salto para la humanidad»</a:t>
            </a:r>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16</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17</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18</a:t>
            </a:fld>
            <a:endParaRPr lang="es-ES"/>
          </a:p>
        </p:txBody>
      </p:sp>
    </p:spTree>
    <p:extLst>
      <p:ext uri="{BB962C8B-B14F-4D97-AF65-F5344CB8AC3E}">
        <p14:creationId xmlns:p14="http://schemas.microsoft.com/office/powerpoint/2010/main" val="4098052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382009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9/24/18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9/24/18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9/24/18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9/24/18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9/24/18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2" name="Rectángulo 1"/>
          <p:cNvSpPr/>
          <p:nvPr/>
        </p:nvSpPr>
        <p:spPr>
          <a:xfrm>
            <a:off x="1371601" y="1124744"/>
            <a:ext cx="7302112" cy="5493812"/>
          </a:xfrm>
          <a:prstGeom prst="rect">
            <a:avLst/>
          </a:prstGeom>
        </p:spPr>
        <p:txBody>
          <a:bodyPr wrap="square">
            <a:spAutoFit/>
          </a:bodyPr>
          <a:lstStyle/>
          <a:p>
            <a:pPr algn="r">
              <a:spcBef>
                <a:spcPct val="50000"/>
              </a:spcBef>
            </a:pPr>
            <a:r>
              <a:rPr lang="es-MX" sz="4400" i="1" dirty="0">
                <a:solidFill>
                  <a:schemeClr val="bg1">
                    <a:lumMod val="50000"/>
                  </a:schemeClr>
                </a:solidFill>
                <a:latin typeface="Baskerville"/>
                <a:cs typeface="Baskerville"/>
              </a:rPr>
              <a:t>Itinerario</a:t>
            </a:r>
            <a:endParaRPr lang="es-MX" dirty="0">
              <a:solidFill>
                <a:schemeClr val="bg1">
                  <a:lumMod val="50000"/>
                </a:schemeClr>
              </a:solidFill>
              <a:latin typeface="Baskerville"/>
              <a:cs typeface="Baskerville"/>
            </a:endParaRPr>
          </a:p>
          <a:p>
            <a:pPr marL="514350" indent="-514350" algn="just">
              <a:spcBef>
                <a:spcPct val="50000"/>
              </a:spcBef>
              <a:buAutoNum type="arabicPeriod"/>
            </a:pPr>
            <a:r>
              <a:rPr lang="es-MX" sz="2800" dirty="0">
                <a:solidFill>
                  <a:srgbClr val="800000"/>
                </a:solidFill>
                <a:latin typeface="Baskerville"/>
                <a:cs typeface="Baskerville"/>
              </a:rPr>
              <a:t>La Economía del conocimiento.</a:t>
            </a:r>
          </a:p>
          <a:p>
            <a:pPr algn="just">
              <a:spcBef>
                <a:spcPct val="50000"/>
              </a:spcBef>
            </a:pPr>
            <a:r>
              <a:rPr lang="es-MX" sz="2800" dirty="0">
                <a:solidFill>
                  <a:srgbClr val="800000"/>
                </a:solidFill>
                <a:latin typeface="Baskerville"/>
                <a:cs typeface="Baskerville"/>
              </a:rPr>
              <a:t>	1.1 Precursores. </a:t>
            </a:r>
          </a:p>
          <a:p>
            <a:pPr marL="514350" indent="-514350" algn="just">
              <a:spcBef>
                <a:spcPct val="50000"/>
              </a:spcBef>
              <a:buAutoNum type="arabicPeriod" startAt="2"/>
            </a:pPr>
            <a:r>
              <a:rPr lang="es-MX" sz="2800" dirty="0">
                <a:solidFill>
                  <a:srgbClr val="800000"/>
                </a:solidFill>
                <a:latin typeface="Baskerville"/>
                <a:cs typeface="Baskerville"/>
              </a:rPr>
              <a:t>60 años de la economía del conocimiento.</a:t>
            </a:r>
          </a:p>
          <a:p>
            <a:pPr algn="just">
              <a:spcBef>
                <a:spcPct val="50000"/>
              </a:spcBef>
            </a:pPr>
            <a:r>
              <a:rPr lang="es-MX" sz="2800" dirty="0">
                <a:solidFill>
                  <a:srgbClr val="800000"/>
                </a:solidFill>
                <a:latin typeface="Baskerville"/>
                <a:cs typeface="Baskerville"/>
              </a:rPr>
              <a:t>	2.1 La web social.</a:t>
            </a:r>
          </a:p>
          <a:p>
            <a:pPr algn="just">
              <a:spcBef>
                <a:spcPct val="50000"/>
              </a:spcBef>
            </a:pPr>
            <a:r>
              <a:rPr lang="es-MX" sz="2800" dirty="0">
                <a:solidFill>
                  <a:srgbClr val="800000"/>
                </a:solidFill>
                <a:latin typeface="Baskerville"/>
                <a:cs typeface="Baskerville"/>
              </a:rPr>
              <a:t>	2.2 La sociedad de la ubicuidad.</a:t>
            </a:r>
          </a:p>
          <a:p>
            <a:pPr algn="just">
              <a:spcBef>
                <a:spcPct val="50000"/>
              </a:spcBef>
            </a:pPr>
            <a:r>
              <a:rPr lang="es-MX" sz="2800" dirty="0">
                <a:solidFill>
                  <a:srgbClr val="800000"/>
                </a:solidFill>
                <a:latin typeface="Baskerville"/>
                <a:cs typeface="Baskerville"/>
              </a:rPr>
              <a:t>	2.3 La declaración de la independencia 	digital.</a:t>
            </a:r>
            <a:endParaRPr lang="es-MX" dirty="0">
              <a:solidFill>
                <a:srgbClr val="800000"/>
              </a:solidFill>
              <a:latin typeface="American Typewriter"/>
              <a:cs typeface="American Typewriter"/>
            </a:endParaRPr>
          </a:p>
          <a:p>
            <a:pPr algn="just">
              <a:spcBef>
                <a:spcPct val="50000"/>
              </a:spcBef>
            </a:pPr>
            <a:endParaRPr lang="es-MX" dirty="0">
              <a:solidFill>
                <a:srgbClr val="953735"/>
              </a:solidFill>
              <a:latin typeface="American Typewriter"/>
              <a:cs typeface="American Typewriter"/>
            </a:endParaRPr>
          </a:p>
        </p:txBody>
      </p:sp>
    </p:spTree>
    <p:extLst>
      <p:ext uri="{BB962C8B-B14F-4D97-AF65-F5344CB8AC3E}">
        <p14:creationId xmlns:p14="http://schemas.microsoft.com/office/powerpoint/2010/main" val="2147403597"/>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611560" y="1101747"/>
            <a:ext cx="7632848" cy="4801314"/>
          </a:xfrm>
          <a:prstGeom prst="rect">
            <a:avLst/>
          </a:prstGeom>
        </p:spPr>
        <p:txBody>
          <a:bodyPr wrap="square">
            <a:spAutoFit/>
          </a:bodyPr>
          <a:lstStyle/>
          <a:p>
            <a:pPr algn="just">
              <a:spcBef>
                <a:spcPct val="50000"/>
              </a:spcBef>
            </a:pPr>
            <a:endParaRPr lang="es-MX" dirty="0">
              <a:solidFill>
                <a:srgbClr val="953735"/>
              </a:solidFill>
              <a:latin typeface="Baskerville"/>
              <a:cs typeface="Baskerville"/>
            </a:endParaRPr>
          </a:p>
          <a:p>
            <a:pPr algn="just">
              <a:spcBef>
                <a:spcPct val="50000"/>
              </a:spcBef>
            </a:pPr>
            <a:r>
              <a:rPr lang="es-MX" sz="3200" dirty="0">
                <a:solidFill>
                  <a:schemeClr val="tx1">
                    <a:lumMod val="50000"/>
                    <a:lumOff val="50000"/>
                  </a:schemeClr>
                </a:solidFill>
                <a:latin typeface="Baskerville"/>
                <a:cs typeface="Baskerville"/>
              </a:rPr>
              <a:t>1. La Economía del conocimiento.</a:t>
            </a:r>
          </a:p>
          <a:p>
            <a:pPr algn="just">
              <a:spcBef>
                <a:spcPct val="50000"/>
              </a:spcBef>
            </a:pPr>
            <a:endParaRPr lang="es-MX" dirty="0">
              <a:solidFill>
                <a:srgbClr val="953735"/>
              </a:solidFill>
              <a:latin typeface="Baskerville"/>
              <a:cs typeface="Baskerville"/>
            </a:endParaRPr>
          </a:p>
          <a:p>
            <a:pPr algn="just">
              <a:spcBef>
                <a:spcPct val="50000"/>
              </a:spcBef>
            </a:pPr>
            <a:r>
              <a:rPr lang="es-MX" sz="2400" dirty="0">
                <a:solidFill>
                  <a:srgbClr val="7F7F7F"/>
                </a:solidFill>
                <a:latin typeface="Baskerville"/>
                <a:cs typeface="Baskerville"/>
              </a:rPr>
              <a:t>1.1.  Precursores.</a:t>
            </a:r>
          </a:p>
          <a:p>
            <a:pPr marL="285750" indent="-285750" algn="just">
              <a:spcBef>
                <a:spcPct val="50000"/>
              </a:spcBef>
              <a:buFont typeface="Wingdings" charset="2"/>
              <a:buChar char="ü"/>
            </a:pPr>
            <a:r>
              <a:rPr lang="es-MX" sz="2400" dirty="0">
                <a:solidFill>
                  <a:srgbClr val="953735"/>
                </a:solidFill>
                <a:latin typeface="Baskerville"/>
                <a:cs typeface="Baskerville"/>
              </a:rPr>
              <a:t>Norbert Wiener (1948).</a:t>
            </a:r>
          </a:p>
          <a:p>
            <a:pPr marL="285750" indent="-285750" algn="just">
              <a:spcBef>
                <a:spcPct val="50000"/>
              </a:spcBef>
              <a:buFont typeface="Wingdings" charset="2"/>
              <a:buChar char="ü"/>
            </a:pPr>
            <a:r>
              <a:rPr lang="es-MX" sz="2400" dirty="0">
                <a:solidFill>
                  <a:srgbClr val="953735"/>
                </a:solidFill>
                <a:latin typeface="Baskerville"/>
                <a:cs typeface="Baskerville"/>
              </a:rPr>
              <a:t>Marshall McLuhan (1964).</a:t>
            </a:r>
          </a:p>
          <a:p>
            <a:pPr marL="285750" indent="-285750" algn="just">
              <a:spcBef>
                <a:spcPct val="50000"/>
              </a:spcBef>
              <a:buFont typeface="Wingdings" charset="2"/>
              <a:buChar char="ü"/>
            </a:pPr>
            <a:r>
              <a:rPr lang="es-MX" sz="2400" dirty="0">
                <a:solidFill>
                  <a:srgbClr val="953735"/>
                </a:solidFill>
                <a:latin typeface="Baskerville"/>
                <a:cs typeface="Baskerville"/>
              </a:rPr>
              <a:t>Daniel Bell (1973).</a:t>
            </a:r>
          </a:p>
          <a:p>
            <a:pPr marL="285750" indent="-285750" algn="just">
              <a:spcBef>
                <a:spcPct val="50000"/>
              </a:spcBef>
              <a:buFont typeface="Wingdings" charset="2"/>
              <a:buChar char="ü"/>
            </a:pPr>
            <a:r>
              <a:rPr lang="es-MX" sz="2400" dirty="0">
                <a:solidFill>
                  <a:srgbClr val="953735"/>
                </a:solidFill>
                <a:latin typeface="Baskerville"/>
                <a:cs typeface="Baskerville"/>
              </a:rPr>
              <a:t>Alvin Toffler. (1979).</a:t>
            </a:r>
          </a:p>
          <a:p>
            <a:pPr algn="just">
              <a:spcBef>
                <a:spcPct val="50000"/>
              </a:spcBef>
            </a:pPr>
            <a:endParaRPr lang="es-MX" dirty="0">
              <a:solidFill>
                <a:srgbClr val="953735"/>
              </a:solidFill>
              <a:latin typeface="American Typewriter"/>
              <a:cs typeface="American Typewriter"/>
            </a:endParaRPr>
          </a:p>
        </p:txBody>
      </p:sp>
      <p:pic>
        <p:nvPicPr>
          <p:cNvPr id="9" name="Imagen 8" descr="economc3ada-del-conocimien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8669" y="2060848"/>
            <a:ext cx="3621286" cy="3842213"/>
          </a:xfrm>
          <a:prstGeom prst="rect">
            <a:avLst/>
          </a:prstGeom>
        </p:spPr>
      </p:pic>
    </p:spTree>
    <p:extLst>
      <p:ext uri="{BB962C8B-B14F-4D97-AF65-F5344CB8AC3E}">
        <p14:creationId xmlns:p14="http://schemas.microsoft.com/office/powerpoint/2010/main" val="3710733057"/>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13" name="Rectángulo 12"/>
          <p:cNvSpPr/>
          <p:nvPr/>
        </p:nvSpPr>
        <p:spPr>
          <a:xfrm>
            <a:off x="759520" y="584825"/>
            <a:ext cx="5986559" cy="6109364"/>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American Typewriter"/>
              <a:cs typeface="American Typewriter"/>
            </a:endParaRPr>
          </a:p>
          <a:p>
            <a:pPr algn="just">
              <a:spcBef>
                <a:spcPct val="50000"/>
              </a:spcBef>
            </a:pPr>
            <a:r>
              <a:rPr lang="es-MX" sz="2800" dirty="0">
                <a:solidFill>
                  <a:srgbClr val="7F7F7F"/>
                </a:solidFill>
                <a:latin typeface="Baskerville"/>
                <a:cs typeface="Baskerville"/>
              </a:rPr>
              <a:t>Norbert Wiener (1894-1964).</a:t>
            </a:r>
            <a:br>
              <a:rPr lang="es-MX" sz="2800" dirty="0">
                <a:solidFill>
                  <a:srgbClr val="7F7F7F"/>
                </a:solidFill>
                <a:latin typeface="Baskerville"/>
                <a:cs typeface="Baskerville"/>
              </a:rPr>
            </a:br>
            <a:endParaRPr lang="es-MX" sz="2800" dirty="0">
              <a:solidFill>
                <a:srgbClr val="7F7F7F"/>
              </a:solidFill>
              <a:latin typeface="Baskerville"/>
              <a:cs typeface="Baskerville"/>
            </a:endParaRPr>
          </a:p>
          <a:p>
            <a:pPr marL="285750" indent="-285750" algn="just">
              <a:spcBef>
                <a:spcPct val="50000"/>
              </a:spcBef>
              <a:buFont typeface="Wingdings" charset="2"/>
              <a:buChar char="ü"/>
            </a:pPr>
            <a:r>
              <a:rPr lang="es-MX" sz="2400" dirty="0">
                <a:solidFill>
                  <a:srgbClr val="953735"/>
                </a:solidFill>
                <a:latin typeface="Baskerville"/>
                <a:cs typeface="Baskerville"/>
              </a:rPr>
              <a:t>Profesor de Claude Shannon </a:t>
            </a:r>
            <a:br>
              <a:rPr lang="es-MX" sz="2400" dirty="0">
                <a:solidFill>
                  <a:srgbClr val="953735"/>
                </a:solidFill>
                <a:latin typeface="Baskerville"/>
                <a:cs typeface="Baskerville"/>
              </a:rPr>
            </a:br>
            <a:r>
              <a:rPr lang="es-MX" sz="2400" dirty="0">
                <a:solidFill>
                  <a:srgbClr val="953735"/>
                </a:solidFill>
                <a:latin typeface="Baskerville"/>
                <a:cs typeface="Baskerville"/>
              </a:rPr>
              <a:t>(Modelos matemáticos, teoría de la información).</a:t>
            </a:r>
          </a:p>
          <a:p>
            <a:pPr marL="285750" indent="-285750" algn="just">
              <a:spcBef>
                <a:spcPct val="50000"/>
              </a:spcBef>
              <a:buFont typeface="Wingdings" charset="2"/>
              <a:buChar char="ü"/>
            </a:pPr>
            <a:r>
              <a:rPr lang="es-MX" sz="2400" dirty="0">
                <a:solidFill>
                  <a:srgbClr val="953735"/>
                </a:solidFill>
                <a:latin typeface="Baskerville"/>
                <a:cs typeface="Baskerville"/>
              </a:rPr>
              <a:t>Anticipó las comunicaciones digitales y la revolución de la información.</a:t>
            </a:r>
          </a:p>
          <a:p>
            <a:pPr marL="285750" indent="-285750" algn="just">
              <a:spcBef>
                <a:spcPct val="50000"/>
              </a:spcBef>
              <a:buFont typeface="Wingdings" charset="2"/>
              <a:buChar char="ü"/>
            </a:pPr>
            <a:r>
              <a:rPr lang="es-MX" sz="2400" u="sng" dirty="0">
                <a:solidFill>
                  <a:srgbClr val="953735"/>
                </a:solidFill>
                <a:latin typeface="Baskerville"/>
                <a:cs typeface="Baskerville"/>
              </a:rPr>
              <a:t>Padre de la cibernética.</a:t>
            </a:r>
            <a:endParaRPr lang="es-MX" sz="2400" dirty="0">
              <a:solidFill>
                <a:srgbClr val="953735"/>
              </a:solidFill>
              <a:latin typeface="Baskerville"/>
              <a:cs typeface="Baskerville"/>
            </a:endParaRPr>
          </a:p>
          <a:p>
            <a:pPr marL="285750" indent="-285750" algn="just">
              <a:spcBef>
                <a:spcPct val="50000"/>
              </a:spcBef>
              <a:buFont typeface="Wingdings" charset="2"/>
              <a:buChar char="ü"/>
            </a:pPr>
            <a:r>
              <a:rPr lang="es-MX" sz="2400" i="1" dirty="0">
                <a:solidFill>
                  <a:srgbClr val="953735"/>
                </a:solidFill>
                <a:latin typeface="Baskerville"/>
                <a:cs typeface="Baskerville"/>
              </a:rPr>
              <a:t>Cibernética o el control de la comunicación en animales y máquinas </a:t>
            </a:r>
            <a:r>
              <a:rPr lang="es-MX" sz="2400" dirty="0">
                <a:solidFill>
                  <a:srgbClr val="953735"/>
                </a:solidFill>
                <a:latin typeface="Baskerville"/>
                <a:cs typeface="Baskerville"/>
              </a:rPr>
              <a:t>(1948).</a:t>
            </a:r>
          </a:p>
          <a:p>
            <a:pPr algn="just">
              <a:spcBef>
                <a:spcPct val="50000"/>
              </a:spcBef>
            </a:pPr>
            <a:endParaRPr lang="es-MX" dirty="0">
              <a:solidFill>
                <a:srgbClr val="953735"/>
              </a:solidFill>
              <a:latin typeface="American Typewriter"/>
              <a:cs typeface="American Typewriter"/>
            </a:endParaRPr>
          </a:p>
        </p:txBody>
      </p:sp>
      <p:pic>
        <p:nvPicPr>
          <p:cNvPr id="14" name="Imagen 13"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832" y="2530741"/>
            <a:ext cx="2410168" cy="2866462"/>
          </a:xfrm>
          <a:prstGeom prst="rect">
            <a:avLst/>
          </a:prstGeom>
        </p:spPr>
      </p:pic>
    </p:spTree>
    <p:extLst>
      <p:ext uri="{BB962C8B-B14F-4D97-AF65-F5344CB8AC3E}">
        <p14:creationId xmlns:p14="http://schemas.microsoft.com/office/powerpoint/2010/main" val="107142010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759520" y="622111"/>
            <a:ext cx="7632848" cy="5863144"/>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Baskerville"/>
              <a:cs typeface="Baskerville"/>
            </a:endParaRPr>
          </a:p>
          <a:p>
            <a:pPr algn="just">
              <a:spcBef>
                <a:spcPct val="50000"/>
              </a:spcBef>
            </a:pPr>
            <a:r>
              <a:rPr lang="es-MX" sz="2800" dirty="0">
                <a:solidFill>
                  <a:srgbClr val="7F7F7F"/>
                </a:solidFill>
                <a:latin typeface="Baskerville"/>
                <a:cs typeface="Baskerville"/>
              </a:rPr>
              <a:t>Marshall McLuhan (1911-1980).</a:t>
            </a:r>
          </a:p>
          <a:p>
            <a:pPr marL="285750" indent="-285750" algn="just">
              <a:spcBef>
                <a:spcPct val="50000"/>
              </a:spcBef>
              <a:buFont typeface="Wingdings" charset="2"/>
              <a:buChar char="ü"/>
            </a:pPr>
            <a:r>
              <a:rPr lang="es-MX" sz="2400" dirty="0">
                <a:solidFill>
                  <a:srgbClr val="953735"/>
                </a:solidFill>
                <a:latin typeface="Baskerville"/>
                <a:cs typeface="Baskerville"/>
              </a:rPr>
              <a:t>Fundador de la Media Ecology.</a:t>
            </a:r>
          </a:p>
          <a:p>
            <a:pPr marL="285750" indent="-285750" algn="just">
              <a:spcBef>
                <a:spcPct val="50000"/>
              </a:spcBef>
              <a:buFont typeface="Wingdings" charset="2"/>
              <a:buChar char="ü"/>
            </a:pPr>
            <a:r>
              <a:rPr lang="es-MX" sz="2400" i="1" dirty="0">
                <a:solidFill>
                  <a:srgbClr val="953735"/>
                </a:solidFill>
                <a:latin typeface="Baskerville"/>
                <a:cs typeface="Baskerville"/>
              </a:rPr>
              <a:t>Understanding Media: The extensions of man </a:t>
            </a:r>
            <a:r>
              <a:rPr lang="es-MX" sz="2400" dirty="0">
                <a:solidFill>
                  <a:srgbClr val="953735"/>
                </a:solidFill>
                <a:latin typeface="Baskerville"/>
                <a:cs typeface="Baskerville"/>
              </a:rPr>
              <a:t>(1964).</a:t>
            </a:r>
          </a:p>
          <a:p>
            <a:pPr marL="285750" indent="-285750" algn="just">
              <a:spcBef>
                <a:spcPct val="50000"/>
              </a:spcBef>
              <a:buFont typeface="Wingdings" charset="2"/>
              <a:buChar char="ü"/>
            </a:pPr>
            <a:r>
              <a:rPr lang="es-MX" sz="2400" i="1" dirty="0">
                <a:solidFill>
                  <a:srgbClr val="953735"/>
                </a:solidFill>
                <a:latin typeface="Baskerville"/>
                <a:cs typeface="Baskerville"/>
              </a:rPr>
              <a:t>The medium is the massage </a:t>
            </a:r>
            <a:r>
              <a:rPr lang="es-MX" sz="2400" dirty="0">
                <a:solidFill>
                  <a:srgbClr val="953735"/>
                </a:solidFill>
                <a:latin typeface="Baskerville"/>
                <a:cs typeface="Baskerville"/>
              </a:rPr>
              <a:t>(1967).</a:t>
            </a:r>
          </a:p>
          <a:p>
            <a:pPr marL="285750" indent="-285750" algn="just">
              <a:spcBef>
                <a:spcPct val="50000"/>
              </a:spcBef>
              <a:buFont typeface="Wingdings" charset="2"/>
              <a:buChar char="ü"/>
            </a:pPr>
            <a:r>
              <a:rPr lang="es-MX" sz="2400" dirty="0">
                <a:solidFill>
                  <a:srgbClr val="953735"/>
                </a:solidFill>
                <a:latin typeface="Baskerville"/>
                <a:cs typeface="Baskerville"/>
              </a:rPr>
              <a:t>“El fue Internet en la década de 1960. </a:t>
            </a:r>
            <a:br>
              <a:rPr lang="es-MX" sz="2400" dirty="0">
                <a:solidFill>
                  <a:srgbClr val="953735"/>
                </a:solidFill>
                <a:latin typeface="Baskerville"/>
                <a:cs typeface="Baskerville"/>
              </a:rPr>
            </a:br>
            <a:r>
              <a:rPr lang="es-MX" sz="2400" dirty="0">
                <a:solidFill>
                  <a:srgbClr val="953735"/>
                </a:solidFill>
                <a:latin typeface="Baskerville"/>
                <a:cs typeface="Baskerville"/>
              </a:rPr>
              <a:t>Finalmente el mundo se puso a su altura”.  Robert K. Logan.</a:t>
            </a:r>
          </a:p>
          <a:p>
            <a:pPr marL="285750" indent="-285750" algn="just">
              <a:spcBef>
                <a:spcPct val="50000"/>
              </a:spcBef>
              <a:buFont typeface="Wingdings" charset="2"/>
              <a:buChar char="ü"/>
            </a:pPr>
            <a:r>
              <a:rPr lang="es-MX" sz="2400" i="1" dirty="0">
                <a:solidFill>
                  <a:srgbClr val="953735"/>
                </a:solidFill>
                <a:latin typeface="Baskerville"/>
                <a:cs typeface="Baskerville"/>
              </a:rPr>
              <a:t>“Information Age”</a:t>
            </a:r>
            <a:r>
              <a:rPr lang="es-MX" sz="2400" dirty="0">
                <a:solidFill>
                  <a:srgbClr val="953735"/>
                </a:solidFill>
                <a:latin typeface="Baskerville"/>
                <a:cs typeface="Baskerville"/>
              </a:rPr>
              <a:t>. Edad de la información, que sucedería a la Edad Eléctrica.</a:t>
            </a:r>
          </a:p>
          <a:p>
            <a:pPr algn="just">
              <a:spcBef>
                <a:spcPct val="50000"/>
              </a:spcBef>
            </a:pPr>
            <a:endParaRPr lang="es-MX" dirty="0">
              <a:solidFill>
                <a:srgbClr val="953735"/>
              </a:solidFill>
              <a:latin typeface="American Typewriter"/>
              <a:cs typeface="American Typewriter"/>
            </a:endParaRPr>
          </a:p>
        </p:txBody>
      </p:sp>
      <p:pic>
        <p:nvPicPr>
          <p:cNvPr id="9" name="Imagen 8" descr="MacLuh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4891" y="-23935"/>
            <a:ext cx="2156997" cy="2059931"/>
          </a:xfrm>
          <a:prstGeom prst="rect">
            <a:avLst/>
          </a:prstGeom>
        </p:spPr>
      </p:pic>
    </p:spTree>
    <p:extLst>
      <p:ext uri="{BB962C8B-B14F-4D97-AF65-F5344CB8AC3E}">
        <p14:creationId xmlns:p14="http://schemas.microsoft.com/office/powerpoint/2010/main" val="36934942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10" name="Rectángulo 9"/>
          <p:cNvSpPr/>
          <p:nvPr/>
        </p:nvSpPr>
        <p:spPr>
          <a:xfrm>
            <a:off x="759520" y="254716"/>
            <a:ext cx="7632848" cy="3277820"/>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American Typewriter"/>
              <a:cs typeface="American Typewriter"/>
            </a:endParaRPr>
          </a:p>
          <a:p>
            <a:pPr algn="just">
              <a:spcBef>
                <a:spcPct val="50000"/>
              </a:spcBef>
            </a:pPr>
            <a:r>
              <a:rPr lang="es-MX" sz="2800" dirty="0">
                <a:solidFill>
                  <a:srgbClr val="7F7F7F"/>
                </a:solidFill>
                <a:latin typeface="Baskerville"/>
                <a:cs typeface="Baskerville"/>
              </a:rPr>
              <a:t>Marshall McLuhan (1911-1980).</a:t>
            </a:r>
          </a:p>
          <a:p>
            <a:pPr marL="285750" indent="-285750" algn="just">
              <a:spcBef>
                <a:spcPct val="50000"/>
              </a:spcBef>
              <a:buFont typeface="Wingdings" charset="2"/>
              <a:buChar char="ü"/>
            </a:pPr>
            <a:r>
              <a:rPr lang="es-MX" sz="2400" u="sng" dirty="0">
                <a:solidFill>
                  <a:srgbClr val="953735"/>
                </a:solidFill>
                <a:latin typeface="Baskerville"/>
                <a:cs typeface="Baskerville"/>
              </a:rPr>
              <a:t>Ecología de los medios</a:t>
            </a:r>
            <a:r>
              <a:rPr lang="es-MX" sz="2400" dirty="0">
                <a:solidFill>
                  <a:srgbClr val="953735"/>
                </a:solidFill>
                <a:latin typeface="Baskerville"/>
                <a:cs typeface="Baskerville"/>
              </a:rPr>
              <a:t>: Metadisciplina compleja que estudia los efectos que producen los cambios tecnológicos en el hombre y las sociedades, a través de la historia.</a:t>
            </a:r>
          </a:p>
          <a:p>
            <a:pPr algn="just">
              <a:spcBef>
                <a:spcPct val="50000"/>
              </a:spcBef>
            </a:pPr>
            <a:endParaRPr lang="es-MX" dirty="0">
              <a:solidFill>
                <a:srgbClr val="953735"/>
              </a:solidFill>
              <a:latin typeface="American Typewriter"/>
              <a:cs typeface="American Typewriter"/>
            </a:endParaRPr>
          </a:p>
        </p:txBody>
      </p:sp>
      <p:pic>
        <p:nvPicPr>
          <p:cNvPr id="11" name="8 Imagen" descr="McLuha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8092" y="4084513"/>
            <a:ext cx="7284275" cy="2228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29187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8" name="Rectángulo 7"/>
          <p:cNvSpPr/>
          <p:nvPr/>
        </p:nvSpPr>
        <p:spPr>
          <a:xfrm>
            <a:off x="607120" y="162659"/>
            <a:ext cx="7632848" cy="6601806"/>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American Typewriter"/>
              <a:cs typeface="American Typewriter"/>
            </a:endParaRPr>
          </a:p>
          <a:p>
            <a:pPr algn="r">
              <a:spcBef>
                <a:spcPct val="50000"/>
              </a:spcBef>
            </a:pPr>
            <a:r>
              <a:rPr lang="es-MX" sz="2800" dirty="0">
                <a:solidFill>
                  <a:srgbClr val="7F7F7F"/>
                </a:solidFill>
                <a:latin typeface="Baskerville"/>
                <a:cs typeface="Baskerville"/>
              </a:rPr>
              <a:t>McLuhan anticipó Internet. </a:t>
            </a:r>
          </a:p>
          <a:p>
            <a:pPr algn="just">
              <a:spcBef>
                <a:spcPct val="50000"/>
              </a:spcBef>
            </a:pPr>
            <a:r>
              <a:rPr lang="es-ES" sz="2000" i="1" dirty="0">
                <a:solidFill>
                  <a:srgbClr val="800000"/>
                </a:solidFill>
                <a:latin typeface="Baskerville"/>
                <a:cs typeface="Baskerville"/>
              </a:rPr>
              <a:t>“</a:t>
            </a:r>
            <a:r>
              <a:rPr lang="es-ES" sz="2400" i="1" dirty="0">
                <a:solidFill>
                  <a:srgbClr val="800000"/>
                </a:solidFill>
                <a:latin typeface="Baskerville"/>
                <a:cs typeface="Baskerville"/>
              </a:rPr>
              <a:t>Después de tres mil años de explosión por medio de técnicas fragmentarias y mecánicas, el mundo de Occidente entra en implosión. Durante las eras mecánicas prolongamos nuestros cuerpos en el espacio. Hoy en día, después de más de un siglo de técnica eléctrica, hemos prolongado nuestro propio sistema nervioso central en un alcance total, aboliendo tanto el espacio como el tiempo en cuanto se refiere a nuestro planeta. Estamos acercándonos rápidamente a la fase final de las prolongaciones del hombre, o sea la simulación técnica de la conciencia, cuando el desarrollo creador del conocimiento se extienda colectiva y conjuntamente al total de la sociedad humana, del mismo modo en que ya hemos ampliado y prolongado nuestros sentidos y nuestros nervios valiéndonos de los distintos medios”.</a:t>
            </a:r>
          </a:p>
          <a:p>
            <a:pPr algn="just">
              <a:spcBef>
                <a:spcPct val="50000"/>
              </a:spcBef>
            </a:pPr>
            <a:endParaRPr lang="es-MX" dirty="0">
              <a:solidFill>
                <a:srgbClr val="953735"/>
              </a:solidFill>
              <a:latin typeface="American Typewriter"/>
              <a:cs typeface="American Typewriter"/>
            </a:endParaRPr>
          </a:p>
        </p:txBody>
      </p:sp>
    </p:spTree>
    <p:extLst>
      <p:ext uri="{BB962C8B-B14F-4D97-AF65-F5344CB8AC3E}">
        <p14:creationId xmlns:p14="http://schemas.microsoft.com/office/powerpoint/2010/main" val="200311357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4">
            <a:extLst>
              <a:ext uri="{28A0092B-C50C-407E-A947-70E740481C1C}">
                <a14:useLocalDpi xmlns:a14="http://schemas.microsoft.com/office/drawing/2010/main" val="0"/>
              </a:ext>
            </a:extLst>
          </a:blip>
          <a:srcRect l="6889" r="4567"/>
          <a:stretch/>
        </p:blipFill>
        <p:spPr>
          <a:xfrm>
            <a:off x="0" y="-17347"/>
            <a:ext cx="9144000" cy="6858000"/>
          </a:xfrm>
          <a:prstGeom prst="rect">
            <a:avLst/>
          </a:prstGeom>
        </p:spPr>
      </p:pic>
      <p:sp>
        <p:nvSpPr>
          <p:cNvPr id="7" name="Rectangle 4"/>
          <p:cNvSpPr>
            <a:spLocks noChangeArrowheads="1"/>
          </p:cNvSpPr>
          <p:nvPr/>
        </p:nvSpPr>
        <p:spPr bwMode="auto">
          <a:xfrm>
            <a:off x="685800" y="5850053"/>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50053"/>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598148"/>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25652"/>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pic>
        <p:nvPicPr>
          <p:cNvPr id="2" name="Marshall McLuhan on YouTube .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347"/>
            <a:ext cx="9144000" cy="6858000"/>
          </a:xfrm>
          <a:prstGeom prst="rect">
            <a:avLst/>
          </a:prstGeom>
        </p:spPr>
      </p:pic>
    </p:spTree>
    <p:extLst>
      <p:ext uri="{BB962C8B-B14F-4D97-AF65-F5344CB8AC3E}">
        <p14:creationId xmlns:p14="http://schemas.microsoft.com/office/powerpoint/2010/main" val="588604116"/>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ntr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9721"/>
            <a:ext cx="9144000" cy="6858000"/>
          </a:xfrm>
          <a:prstGeom prst="rect">
            <a:avLst/>
          </a:prstGeom>
        </p:spPr>
      </p:pic>
    </p:spTree>
    <p:extLst>
      <p:ext uri="{BB962C8B-B14F-4D97-AF65-F5344CB8AC3E}">
        <p14:creationId xmlns:p14="http://schemas.microsoft.com/office/powerpoint/2010/main" val="340255018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6075" y="1723476"/>
            <a:ext cx="5043315" cy="4735721"/>
          </a:xfrm>
        </p:spPr>
        <p:txBody>
          <a:bodyPr>
            <a:noAutofit/>
          </a:bodyPr>
          <a:lstStyle/>
          <a:p>
            <a:pPr marL="0" indent="0" algn="just">
              <a:buNone/>
            </a:pPr>
            <a:r>
              <a:rPr lang="es-ES" i="1" dirty="0">
                <a:solidFill>
                  <a:srgbClr val="800000"/>
                </a:solidFill>
                <a:latin typeface="Baskerville"/>
                <a:cs typeface="Baskerville"/>
              </a:rPr>
              <a:t>“</a:t>
            </a:r>
            <a:r>
              <a:rPr lang="es-ES" i="1" dirty="0" err="1">
                <a:solidFill>
                  <a:srgbClr val="800000"/>
                </a:solidFill>
                <a:latin typeface="Baskerville"/>
                <a:cs typeface="Baskerville"/>
              </a:rPr>
              <a:t>The</a:t>
            </a:r>
            <a:r>
              <a:rPr lang="es-ES" i="1" dirty="0">
                <a:solidFill>
                  <a:srgbClr val="800000"/>
                </a:solidFill>
                <a:latin typeface="Baskerville"/>
                <a:cs typeface="Baskerville"/>
              </a:rPr>
              <a:t> </a:t>
            </a:r>
            <a:r>
              <a:rPr lang="es-ES" i="1" dirty="0" err="1">
                <a:solidFill>
                  <a:srgbClr val="800000"/>
                </a:solidFill>
                <a:latin typeface="Baskerville"/>
                <a:cs typeface="Baskerville"/>
              </a:rPr>
              <a:t>medium</a:t>
            </a:r>
            <a:r>
              <a:rPr lang="es-ES" i="1" dirty="0">
                <a:solidFill>
                  <a:srgbClr val="800000"/>
                </a:solidFill>
                <a:latin typeface="Baskerville"/>
                <a:cs typeface="Baskerville"/>
              </a:rPr>
              <a:t> , </a:t>
            </a:r>
            <a:r>
              <a:rPr lang="es-ES" i="1" dirty="0" err="1">
                <a:solidFill>
                  <a:srgbClr val="800000"/>
                </a:solidFill>
                <a:latin typeface="Baskerville"/>
                <a:cs typeface="Baskerville"/>
              </a:rPr>
              <a:t>or</a:t>
            </a:r>
            <a:r>
              <a:rPr lang="es-ES" i="1" dirty="0">
                <a:solidFill>
                  <a:srgbClr val="800000"/>
                </a:solidFill>
                <a:latin typeface="Baskerville"/>
                <a:cs typeface="Baskerville"/>
              </a:rPr>
              <a:t> </a:t>
            </a:r>
            <a:r>
              <a:rPr lang="es-ES" i="1" dirty="0" err="1">
                <a:solidFill>
                  <a:srgbClr val="800000"/>
                </a:solidFill>
                <a:latin typeface="Baskerville"/>
                <a:cs typeface="Baskerville"/>
              </a:rPr>
              <a:t>process</a:t>
            </a:r>
            <a:r>
              <a:rPr lang="es-ES" i="1" dirty="0">
                <a:solidFill>
                  <a:srgbClr val="800000"/>
                </a:solidFill>
                <a:latin typeface="Baskerville"/>
                <a:cs typeface="Baskerville"/>
              </a:rPr>
              <a:t>, of </a:t>
            </a:r>
            <a:r>
              <a:rPr lang="es-ES" i="1" dirty="0" err="1">
                <a:solidFill>
                  <a:srgbClr val="800000"/>
                </a:solidFill>
                <a:latin typeface="Baskerville"/>
                <a:cs typeface="Baskerville"/>
              </a:rPr>
              <a:t>our</a:t>
            </a:r>
            <a:r>
              <a:rPr lang="es-ES" i="1" dirty="0">
                <a:solidFill>
                  <a:srgbClr val="800000"/>
                </a:solidFill>
                <a:latin typeface="Baskerville"/>
                <a:cs typeface="Baskerville"/>
              </a:rPr>
              <a:t> time </a:t>
            </a:r>
            <a:r>
              <a:rPr lang="mr-IN" i="1" dirty="0">
                <a:solidFill>
                  <a:srgbClr val="800000"/>
                </a:solidFill>
                <a:latin typeface="Baskerville"/>
                <a:cs typeface="Baskerville"/>
              </a:rPr>
              <a:t>–</a:t>
            </a:r>
            <a:r>
              <a:rPr lang="es-ES" i="1" dirty="0" err="1">
                <a:solidFill>
                  <a:srgbClr val="800000"/>
                </a:solidFill>
                <a:latin typeface="Baskerville"/>
                <a:cs typeface="Baskerville"/>
              </a:rPr>
              <a:t>electric</a:t>
            </a:r>
            <a:r>
              <a:rPr lang="es-ES" i="1" dirty="0">
                <a:solidFill>
                  <a:srgbClr val="800000"/>
                </a:solidFill>
                <a:latin typeface="Baskerville"/>
                <a:cs typeface="Baskerville"/>
              </a:rPr>
              <a:t> </a:t>
            </a:r>
            <a:r>
              <a:rPr lang="es-ES" i="1" dirty="0" err="1">
                <a:solidFill>
                  <a:srgbClr val="800000"/>
                </a:solidFill>
                <a:latin typeface="Baskerville"/>
                <a:cs typeface="Baskerville"/>
              </a:rPr>
              <a:t>technology</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reshaping</a:t>
            </a:r>
            <a:r>
              <a:rPr lang="es-ES" i="1" dirty="0">
                <a:solidFill>
                  <a:srgbClr val="800000"/>
                </a:solidFill>
                <a:latin typeface="Baskerville"/>
                <a:cs typeface="Baskerville"/>
              </a:rPr>
              <a:t> and </a:t>
            </a:r>
            <a:r>
              <a:rPr lang="es-ES" i="1" dirty="0" err="1">
                <a:solidFill>
                  <a:srgbClr val="800000"/>
                </a:solidFill>
                <a:latin typeface="Baskerville"/>
                <a:cs typeface="Baskerville"/>
              </a:rPr>
              <a:t>restructuring</a:t>
            </a:r>
            <a:r>
              <a:rPr lang="es-ES" i="1" dirty="0">
                <a:solidFill>
                  <a:srgbClr val="800000"/>
                </a:solidFill>
                <a:latin typeface="Baskerville"/>
                <a:cs typeface="Baskerville"/>
              </a:rPr>
              <a:t> </a:t>
            </a:r>
            <a:r>
              <a:rPr lang="es-ES" i="1" dirty="0" err="1">
                <a:solidFill>
                  <a:srgbClr val="800000"/>
                </a:solidFill>
                <a:latin typeface="Baskerville"/>
                <a:cs typeface="Baskerville"/>
              </a:rPr>
              <a:t>patterns</a:t>
            </a:r>
            <a:r>
              <a:rPr lang="es-ES" i="1" dirty="0">
                <a:solidFill>
                  <a:srgbClr val="800000"/>
                </a:solidFill>
                <a:latin typeface="Baskerville"/>
                <a:cs typeface="Baskerville"/>
              </a:rPr>
              <a:t> of social </a:t>
            </a:r>
            <a:r>
              <a:rPr lang="es-ES" i="1" dirty="0" err="1">
                <a:solidFill>
                  <a:srgbClr val="800000"/>
                </a:solidFill>
                <a:latin typeface="Baskerville"/>
                <a:cs typeface="Baskerville"/>
              </a:rPr>
              <a:t>interdependence</a:t>
            </a:r>
            <a:r>
              <a:rPr lang="es-ES" i="1" dirty="0">
                <a:solidFill>
                  <a:srgbClr val="800000"/>
                </a:solidFill>
                <a:latin typeface="Baskerville"/>
                <a:cs typeface="Baskerville"/>
              </a:rPr>
              <a:t> and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aspect</a:t>
            </a:r>
            <a:r>
              <a:rPr lang="es-ES" i="1" dirty="0">
                <a:solidFill>
                  <a:srgbClr val="800000"/>
                </a:solidFill>
                <a:latin typeface="Baskerville"/>
                <a:cs typeface="Baskerville"/>
              </a:rPr>
              <a:t> of </a:t>
            </a:r>
            <a:r>
              <a:rPr lang="es-ES" i="1" dirty="0" err="1">
                <a:solidFill>
                  <a:srgbClr val="800000"/>
                </a:solidFill>
                <a:latin typeface="Baskerville"/>
                <a:cs typeface="Baskerville"/>
              </a:rPr>
              <a:t>our</a:t>
            </a:r>
            <a:r>
              <a:rPr lang="es-ES" i="1" dirty="0">
                <a:solidFill>
                  <a:srgbClr val="800000"/>
                </a:solidFill>
                <a:latin typeface="Baskerville"/>
                <a:cs typeface="Baskerville"/>
              </a:rPr>
              <a:t> personal </a:t>
            </a:r>
            <a:r>
              <a:rPr lang="es-ES" i="1" dirty="0" err="1">
                <a:solidFill>
                  <a:srgbClr val="800000"/>
                </a:solidFill>
                <a:latin typeface="Baskerville"/>
                <a:cs typeface="Baskerville"/>
              </a:rPr>
              <a:t>life</a:t>
            </a:r>
            <a:r>
              <a:rPr lang="es-ES" i="1" dirty="0">
                <a:solidFill>
                  <a:srgbClr val="800000"/>
                </a:solidFill>
                <a:latin typeface="Baskerville"/>
                <a:cs typeface="Baskerville"/>
              </a:rPr>
              <a:t>. </a:t>
            </a:r>
            <a:r>
              <a:rPr lang="es-ES" i="1" dirty="0" err="1">
                <a:solidFill>
                  <a:srgbClr val="800000"/>
                </a:solidFill>
                <a:latin typeface="Baskerville"/>
                <a:cs typeface="Baskerville"/>
              </a:rPr>
              <a:t>It</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forcing</a:t>
            </a:r>
            <a:r>
              <a:rPr lang="es-ES" i="1" dirty="0">
                <a:solidFill>
                  <a:srgbClr val="800000"/>
                </a:solidFill>
                <a:latin typeface="Baskerville"/>
                <a:cs typeface="Baskerville"/>
              </a:rPr>
              <a:t> </a:t>
            </a:r>
            <a:r>
              <a:rPr lang="es-ES" i="1" dirty="0" err="1">
                <a:solidFill>
                  <a:srgbClr val="800000"/>
                </a:solidFill>
                <a:latin typeface="Baskerville"/>
                <a:cs typeface="Baskerville"/>
              </a:rPr>
              <a:t>us</a:t>
            </a:r>
            <a:r>
              <a:rPr lang="es-ES" i="1" dirty="0">
                <a:solidFill>
                  <a:srgbClr val="800000"/>
                </a:solidFill>
                <a:latin typeface="Baskerville"/>
                <a:cs typeface="Baskerville"/>
              </a:rPr>
              <a:t> </a:t>
            </a:r>
            <a:r>
              <a:rPr lang="es-ES" i="1" dirty="0" err="1">
                <a:solidFill>
                  <a:srgbClr val="800000"/>
                </a:solidFill>
                <a:latin typeface="Baskerville"/>
                <a:cs typeface="Baskerville"/>
              </a:rPr>
              <a:t>to</a:t>
            </a:r>
            <a:r>
              <a:rPr lang="es-ES" i="1" dirty="0">
                <a:solidFill>
                  <a:srgbClr val="800000"/>
                </a:solidFill>
                <a:latin typeface="Baskerville"/>
                <a:cs typeface="Baskerville"/>
              </a:rPr>
              <a:t> </a:t>
            </a:r>
            <a:r>
              <a:rPr lang="es-ES" i="1" dirty="0" err="1">
                <a:solidFill>
                  <a:srgbClr val="800000"/>
                </a:solidFill>
                <a:latin typeface="Baskerville"/>
                <a:cs typeface="Baskerville"/>
              </a:rPr>
              <a:t>reconsider</a:t>
            </a:r>
            <a:r>
              <a:rPr lang="es-ES" i="1" dirty="0">
                <a:solidFill>
                  <a:srgbClr val="800000"/>
                </a:solidFill>
                <a:latin typeface="Baskerville"/>
                <a:cs typeface="Baskerville"/>
              </a:rPr>
              <a:t> and </a:t>
            </a:r>
            <a:r>
              <a:rPr lang="es-ES" i="1" dirty="0" err="1">
                <a:solidFill>
                  <a:srgbClr val="800000"/>
                </a:solidFill>
                <a:latin typeface="Baskerville"/>
                <a:cs typeface="Baskerville"/>
              </a:rPr>
              <a:t>revaluate</a:t>
            </a:r>
            <a:r>
              <a:rPr lang="es-ES" i="1" dirty="0">
                <a:solidFill>
                  <a:srgbClr val="800000"/>
                </a:solidFill>
                <a:latin typeface="Baskerville"/>
                <a:cs typeface="Baskerville"/>
              </a:rPr>
              <a:t> </a:t>
            </a:r>
            <a:r>
              <a:rPr lang="es-ES" i="1" dirty="0" err="1">
                <a:solidFill>
                  <a:srgbClr val="800000"/>
                </a:solidFill>
                <a:latin typeface="Baskerville"/>
                <a:cs typeface="Baskerville"/>
              </a:rPr>
              <a:t>practically</a:t>
            </a:r>
            <a:r>
              <a:rPr lang="es-ES" i="1" dirty="0">
                <a:solidFill>
                  <a:srgbClr val="800000"/>
                </a:solidFill>
                <a:latin typeface="Baskerville"/>
                <a:cs typeface="Baskerville"/>
              </a:rPr>
              <a:t>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thought</a:t>
            </a:r>
            <a:r>
              <a:rPr lang="es-ES" i="1" dirty="0">
                <a:solidFill>
                  <a:srgbClr val="800000"/>
                </a:solidFill>
                <a:latin typeface="Baskerville"/>
                <a:cs typeface="Baskerville"/>
              </a:rPr>
              <a:t>,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action</a:t>
            </a:r>
            <a:r>
              <a:rPr lang="es-ES" i="1" dirty="0">
                <a:solidFill>
                  <a:srgbClr val="800000"/>
                </a:solidFill>
                <a:latin typeface="Baskerville"/>
                <a:cs typeface="Baskerville"/>
              </a:rPr>
              <a:t> and </a:t>
            </a:r>
            <a:r>
              <a:rPr lang="es-ES" i="1" dirty="0" err="1">
                <a:solidFill>
                  <a:srgbClr val="800000"/>
                </a:solidFill>
                <a:latin typeface="Baskerville"/>
                <a:cs typeface="Baskerville"/>
              </a:rPr>
              <a:t>every</a:t>
            </a:r>
            <a:r>
              <a:rPr lang="es-ES" i="1" dirty="0">
                <a:solidFill>
                  <a:srgbClr val="800000"/>
                </a:solidFill>
                <a:latin typeface="Baskerville"/>
                <a:cs typeface="Baskerville"/>
              </a:rPr>
              <a:t> </a:t>
            </a:r>
            <a:r>
              <a:rPr lang="es-ES" i="1" dirty="0" err="1">
                <a:solidFill>
                  <a:srgbClr val="800000"/>
                </a:solidFill>
                <a:latin typeface="Baskerville"/>
                <a:cs typeface="Baskerville"/>
              </a:rPr>
              <a:t>institution</a:t>
            </a:r>
            <a:r>
              <a:rPr lang="es-ES" i="1" dirty="0">
                <a:solidFill>
                  <a:srgbClr val="800000"/>
                </a:solidFill>
                <a:latin typeface="Baskerville"/>
                <a:cs typeface="Baskerville"/>
              </a:rPr>
              <a:t> </a:t>
            </a:r>
            <a:r>
              <a:rPr lang="es-ES" i="1" dirty="0" err="1">
                <a:solidFill>
                  <a:srgbClr val="800000"/>
                </a:solidFill>
                <a:latin typeface="Baskerville"/>
                <a:cs typeface="Baskerville"/>
              </a:rPr>
              <a:t>formerly</a:t>
            </a:r>
            <a:r>
              <a:rPr lang="es-ES" i="1" dirty="0">
                <a:solidFill>
                  <a:srgbClr val="800000"/>
                </a:solidFill>
                <a:latin typeface="Baskerville"/>
                <a:cs typeface="Baskerville"/>
              </a:rPr>
              <a:t> </a:t>
            </a:r>
            <a:r>
              <a:rPr lang="es-ES" i="1" dirty="0" err="1">
                <a:solidFill>
                  <a:srgbClr val="800000"/>
                </a:solidFill>
                <a:latin typeface="Baskerville"/>
                <a:cs typeface="Baskerville"/>
              </a:rPr>
              <a:t>taken</a:t>
            </a:r>
            <a:r>
              <a:rPr lang="es-ES" i="1" dirty="0">
                <a:solidFill>
                  <a:srgbClr val="800000"/>
                </a:solidFill>
                <a:latin typeface="Baskerville"/>
                <a:cs typeface="Baskerville"/>
              </a:rPr>
              <a:t> </a:t>
            </a:r>
            <a:r>
              <a:rPr lang="es-ES" i="1" dirty="0" err="1">
                <a:solidFill>
                  <a:srgbClr val="800000"/>
                </a:solidFill>
                <a:latin typeface="Baskerville"/>
                <a:cs typeface="Baskerville"/>
              </a:rPr>
              <a:t>for</a:t>
            </a:r>
            <a:r>
              <a:rPr lang="es-ES" i="1" dirty="0">
                <a:solidFill>
                  <a:srgbClr val="800000"/>
                </a:solidFill>
                <a:latin typeface="Baskerville"/>
                <a:cs typeface="Baskerville"/>
              </a:rPr>
              <a:t> </a:t>
            </a:r>
            <a:r>
              <a:rPr lang="es-ES" i="1" dirty="0" err="1">
                <a:solidFill>
                  <a:srgbClr val="800000"/>
                </a:solidFill>
                <a:latin typeface="Baskerville"/>
                <a:cs typeface="Baskerville"/>
              </a:rPr>
              <a:t>granted</a:t>
            </a:r>
            <a:r>
              <a:rPr lang="es-ES" i="1" dirty="0">
                <a:solidFill>
                  <a:srgbClr val="800000"/>
                </a:solidFill>
                <a:latin typeface="Baskerville"/>
                <a:cs typeface="Baskerville"/>
              </a:rPr>
              <a:t>. </a:t>
            </a:r>
            <a:r>
              <a:rPr lang="es-ES" i="1" dirty="0" err="1">
                <a:solidFill>
                  <a:srgbClr val="800000"/>
                </a:solidFill>
                <a:latin typeface="Baskerville"/>
                <a:cs typeface="Baskerville"/>
              </a:rPr>
              <a:t>Everything</a:t>
            </a:r>
            <a:r>
              <a:rPr lang="es-ES" i="1" dirty="0">
                <a:solidFill>
                  <a:srgbClr val="800000"/>
                </a:solidFill>
                <a:latin typeface="Baskerville"/>
                <a:cs typeface="Baskerville"/>
              </a:rPr>
              <a:t> </a:t>
            </a:r>
            <a:r>
              <a:rPr lang="es-ES" i="1" dirty="0" err="1">
                <a:solidFill>
                  <a:srgbClr val="800000"/>
                </a:solidFill>
                <a:latin typeface="Baskerville"/>
                <a:cs typeface="Baskerville"/>
              </a:rPr>
              <a:t>is</a:t>
            </a:r>
            <a:r>
              <a:rPr lang="es-ES" i="1" dirty="0">
                <a:solidFill>
                  <a:srgbClr val="800000"/>
                </a:solidFill>
                <a:latin typeface="Baskerville"/>
                <a:cs typeface="Baskerville"/>
              </a:rPr>
              <a:t> </a:t>
            </a:r>
            <a:r>
              <a:rPr lang="es-ES" i="1" dirty="0" err="1">
                <a:solidFill>
                  <a:srgbClr val="800000"/>
                </a:solidFill>
                <a:latin typeface="Baskerville"/>
                <a:cs typeface="Baskerville"/>
              </a:rPr>
              <a:t>changing</a:t>
            </a:r>
            <a:r>
              <a:rPr lang="es-ES" i="1" dirty="0">
                <a:solidFill>
                  <a:srgbClr val="800000"/>
                </a:solidFill>
                <a:latin typeface="Baskerville"/>
                <a:cs typeface="Baskerville"/>
              </a:rPr>
              <a:t> </a:t>
            </a:r>
            <a:r>
              <a:rPr lang="mr-IN" i="1" dirty="0">
                <a:solidFill>
                  <a:srgbClr val="800000"/>
                </a:solidFill>
                <a:latin typeface="Baskerville"/>
                <a:cs typeface="Baskerville"/>
              </a:rPr>
              <a:t>–</a:t>
            </a:r>
            <a:r>
              <a:rPr lang="es-ES" i="1" dirty="0" err="1">
                <a:solidFill>
                  <a:srgbClr val="800000"/>
                </a:solidFill>
                <a:latin typeface="Baskerville"/>
                <a:cs typeface="Baskerville"/>
              </a:rPr>
              <a:t>you</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family</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neighborhood</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education</a:t>
            </a:r>
            <a:r>
              <a:rPr lang="es-ES" i="1" dirty="0">
                <a:solidFill>
                  <a:srgbClr val="800000"/>
                </a:solidFill>
                <a:latin typeface="Baskerville"/>
                <a:cs typeface="Baskerville"/>
              </a:rPr>
              <a:t>, </a:t>
            </a:r>
            <a:r>
              <a:rPr lang="es-ES" i="1" dirty="0" err="1">
                <a:solidFill>
                  <a:srgbClr val="800000"/>
                </a:solidFill>
                <a:latin typeface="Baskerville"/>
                <a:cs typeface="Baskerville"/>
              </a:rPr>
              <a:t>your</a:t>
            </a:r>
            <a:r>
              <a:rPr lang="es-ES" i="1" dirty="0">
                <a:solidFill>
                  <a:srgbClr val="800000"/>
                </a:solidFill>
                <a:latin typeface="Baskerville"/>
                <a:cs typeface="Baskerville"/>
              </a:rPr>
              <a:t> </a:t>
            </a:r>
            <a:r>
              <a:rPr lang="es-ES" i="1" dirty="0" err="1">
                <a:solidFill>
                  <a:srgbClr val="800000"/>
                </a:solidFill>
                <a:latin typeface="Baskerville"/>
                <a:cs typeface="Baskerville"/>
              </a:rPr>
              <a:t>government</a:t>
            </a:r>
            <a:r>
              <a:rPr lang="es-ES" i="1" dirty="0">
                <a:solidFill>
                  <a:srgbClr val="800000"/>
                </a:solidFill>
                <a:latin typeface="Baskerville"/>
                <a:cs typeface="Baskerville"/>
              </a:rPr>
              <a:t>, </a:t>
            </a:r>
            <a:r>
              <a:rPr lang="es-ES" i="1" dirty="0" err="1">
                <a:solidFill>
                  <a:srgbClr val="800000"/>
                </a:solidFill>
                <a:latin typeface="Baskerville"/>
                <a:cs typeface="Baskerville"/>
              </a:rPr>
              <a:t>yor</a:t>
            </a:r>
            <a:r>
              <a:rPr lang="es-ES" i="1" dirty="0">
                <a:solidFill>
                  <a:srgbClr val="800000"/>
                </a:solidFill>
                <a:latin typeface="Baskerville"/>
                <a:cs typeface="Baskerville"/>
              </a:rPr>
              <a:t> </a:t>
            </a:r>
            <a:r>
              <a:rPr lang="es-ES" i="1" dirty="0" err="1">
                <a:solidFill>
                  <a:srgbClr val="800000"/>
                </a:solidFill>
                <a:latin typeface="Baskerville"/>
                <a:cs typeface="Baskerville"/>
              </a:rPr>
              <a:t>relation</a:t>
            </a:r>
            <a:r>
              <a:rPr lang="es-ES" i="1" dirty="0">
                <a:solidFill>
                  <a:srgbClr val="800000"/>
                </a:solidFill>
                <a:latin typeface="Baskerville"/>
                <a:cs typeface="Baskerville"/>
              </a:rPr>
              <a:t> </a:t>
            </a:r>
            <a:r>
              <a:rPr lang="es-ES" i="1" dirty="0" err="1">
                <a:solidFill>
                  <a:srgbClr val="800000"/>
                </a:solidFill>
                <a:latin typeface="Baskerville"/>
                <a:cs typeface="Baskerville"/>
              </a:rPr>
              <a:t>to</a:t>
            </a:r>
            <a:r>
              <a:rPr lang="es-ES" i="1" dirty="0">
                <a:solidFill>
                  <a:srgbClr val="800000"/>
                </a:solidFill>
                <a:latin typeface="Baskerville"/>
                <a:cs typeface="Baskerville"/>
              </a:rPr>
              <a:t> </a:t>
            </a:r>
            <a:r>
              <a:rPr lang="es-ES" i="1" dirty="0" err="1">
                <a:solidFill>
                  <a:srgbClr val="800000"/>
                </a:solidFill>
                <a:latin typeface="Baskerville"/>
                <a:cs typeface="Baskerville"/>
              </a:rPr>
              <a:t>the</a:t>
            </a:r>
            <a:r>
              <a:rPr lang="es-ES" i="1" dirty="0">
                <a:solidFill>
                  <a:srgbClr val="800000"/>
                </a:solidFill>
                <a:latin typeface="Baskerville"/>
                <a:cs typeface="Baskerville"/>
              </a:rPr>
              <a:t> </a:t>
            </a:r>
            <a:r>
              <a:rPr lang="es-ES" i="1" dirty="0" err="1">
                <a:solidFill>
                  <a:srgbClr val="800000"/>
                </a:solidFill>
                <a:latin typeface="Baskerville"/>
                <a:cs typeface="Baskerville"/>
              </a:rPr>
              <a:t>others</a:t>
            </a:r>
            <a:r>
              <a:rPr lang="es-ES" i="1" dirty="0">
                <a:solidFill>
                  <a:srgbClr val="800000"/>
                </a:solidFill>
                <a:latin typeface="Baskerville"/>
                <a:cs typeface="Baskerville"/>
              </a:rPr>
              <a:t>. And </a:t>
            </a:r>
            <a:r>
              <a:rPr lang="es-ES" i="1" dirty="0" err="1">
                <a:solidFill>
                  <a:srgbClr val="800000"/>
                </a:solidFill>
                <a:latin typeface="Baskerville"/>
                <a:cs typeface="Baskerville"/>
              </a:rPr>
              <a:t>they´re</a:t>
            </a:r>
            <a:r>
              <a:rPr lang="es-ES" i="1" dirty="0">
                <a:solidFill>
                  <a:srgbClr val="800000"/>
                </a:solidFill>
                <a:latin typeface="Baskerville"/>
                <a:cs typeface="Baskerville"/>
              </a:rPr>
              <a:t> </a:t>
            </a:r>
            <a:r>
              <a:rPr lang="es-ES" i="1" dirty="0" err="1">
                <a:solidFill>
                  <a:srgbClr val="800000"/>
                </a:solidFill>
                <a:latin typeface="Baskerville"/>
                <a:cs typeface="Baskerville"/>
              </a:rPr>
              <a:t>changing</a:t>
            </a:r>
            <a:r>
              <a:rPr lang="es-ES" i="1" dirty="0">
                <a:solidFill>
                  <a:srgbClr val="800000"/>
                </a:solidFill>
                <a:latin typeface="Baskerville"/>
                <a:cs typeface="Baskerville"/>
              </a:rPr>
              <a:t> </a:t>
            </a:r>
            <a:r>
              <a:rPr lang="es-ES" i="1" dirty="0" err="1">
                <a:solidFill>
                  <a:srgbClr val="800000"/>
                </a:solidFill>
                <a:latin typeface="Baskerville"/>
                <a:cs typeface="Baskerville"/>
              </a:rPr>
              <a:t>dramatically</a:t>
            </a:r>
            <a:r>
              <a:rPr lang="es-ES" i="1" dirty="0">
                <a:solidFill>
                  <a:srgbClr val="800000"/>
                </a:solidFill>
                <a:latin typeface="Baskerville"/>
                <a:cs typeface="Baskerville"/>
              </a:rPr>
              <a:t>”.  </a:t>
            </a:r>
          </a:p>
        </p:txBody>
      </p:sp>
      <p:pic>
        <p:nvPicPr>
          <p:cNvPr id="4" name="Imagen 3" descr="R-9490798-1481483046-1247.jpe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901" y="1952752"/>
            <a:ext cx="3278150" cy="3278150"/>
          </a:xfrm>
          <a:prstGeom prst="rect">
            <a:avLst/>
          </a:prstGeom>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5" name="Título 4"/>
          <p:cNvSpPr>
            <a:spLocks noGrp="1"/>
          </p:cNvSpPr>
          <p:nvPr>
            <p:ph type="title"/>
          </p:nvPr>
        </p:nvSpPr>
        <p:spPr>
          <a:xfrm>
            <a:off x="2570451" y="503238"/>
            <a:ext cx="5657562" cy="868362"/>
          </a:xfrm>
        </p:spPr>
        <p:txBody>
          <a:bodyPr/>
          <a:lstStyle/>
          <a:p>
            <a:r>
              <a:rPr lang="es-ES" sz="3200" dirty="0">
                <a:solidFill>
                  <a:schemeClr val="bg1">
                    <a:lumMod val="50000"/>
                  </a:schemeClr>
                </a:solidFill>
                <a:latin typeface="Baskerville"/>
                <a:cs typeface="Baskerville"/>
              </a:rPr>
              <a:t>Marshall </a:t>
            </a:r>
            <a:r>
              <a:rPr lang="es-ES" sz="3200" dirty="0" err="1">
                <a:solidFill>
                  <a:schemeClr val="bg1">
                    <a:lumMod val="50000"/>
                  </a:schemeClr>
                </a:solidFill>
                <a:latin typeface="Baskerville"/>
                <a:cs typeface="Baskerville"/>
              </a:rPr>
              <a:t>McLuhan</a:t>
            </a:r>
            <a:endParaRPr lang="es-ES" sz="3200" dirty="0">
              <a:solidFill>
                <a:schemeClr val="bg1">
                  <a:lumMod val="50000"/>
                </a:schemeClr>
              </a:solidFill>
              <a:latin typeface="Baskerville"/>
              <a:cs typeface="Baskerville"/>
            </a:endParaRPr>
          </a:p>
        </p:txBody>
      </p:sp>
    </p:spTree>
    <p:extLst>
      <p:ext uri="{BB962C8B-B14F-4D97-AF65-F5344CB8AC3E}">
        <p14:creationId xmlns:p14="http://schemas.microsoft.com/office/powerpoint/2010/main" val="3051556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29732" y="948267"/>
            <a:ext cx="5398451" cy="6093976"/>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r>
              <a:rPr lang="es-MX" sz="2800" dirty="0">
                <a:solidFill>
                  <a:srgbClr val="7F7F7F"/>
                </a:solidFill>
                <a:latin typeface="Baskerville"/>
                <a:cs typeface="Baskerville"/>
              </a:rPr>
              <a:t>Daniel Bell.</a:t>
            </a:r>
          </a:p>
          <a:p>
            <a:pPr marL="285750" indent="-285750" algn="just">
              <a:spcBef>
                <a:spcPct val="50000"/>
              </a:spcBef>
              <a:buFont typeface="Wingdings" charset="2"/>
              <a:buChar char="ü"/>
            </a:pPr>
            <a:r>
              <a:rPr lang="es-MX" sz="2400" dirty="0">
                <a:solidFill>
                  <a:srgbClr val="953735"/>
                </a:solidFill>
                <a:latin typeface="Baskerville"/>
                <a:cs typeface="Baskerville"/>
              </a:rPr>
              <a:t>Sociedad de la información y el conocimiento.</a:t>
            </a:r>
          </a:p>
          <a:p>
            <a:pPr marL="285750" indent="-285750" algn="just">
              <a:spcBef>
                <a:spcPct val="50000"/>
              </a:spcBef>
              <a:buFont typeface="Wingdings" charset="2"/>
              <a:buChar char="ü"/>
            </a:pPr>
            <a:r>
              <a:rPr lang="es-MX" sz="2400" i="1" dirty="0">
                <a:solidFill>
                  <a:srgbClr val="953735"/>
                </a:solidFill>
                <a:latin typeface="Baskerville"/>
                <a:cs typeface="Baskerville"/>
              </a:rPr>
              <a:t>El advenimiento de la sociedad posindustrial </a:t>
            </a:r>
            <a:r>
              <a:rPr lang="es-MX" sz="2400" dirty="0">
                <a:solidFill>
                  <a:srgbClr val="953735"/>
                </a:solidFill>
                <a:latin typeface="Baskerville"/>
                <a:cs typeface="Baskerville"/>
              </a:rPr>
              <a:t>(1973).</a:t>
            </a:r>
          </a:p>
          <a:p>
            <a:pPr marL="285750" indent="-285750" algn="just">
              <a:spcBef>
                <a:spcPct val="50000"/>
              </a:spcBef>
              <a:buFont typeface="Wingdings" charset="2"/>
              <a:buChar char="ü"/>
            </a:pPr>
            <a:r>
              <a:rPr lang="es-MX" sz="2400" dirty="0">
                <a:solidFill>
                  <a:srgbClr val="953735"/>
                </a:solidFill>
                <a:latin typeface="Baskerville"/>
                <a:cs typeface="Baskerville"/>
              </a:rPr>
              <a:t>Advierte un gran cambio histórico, transición hacia un nuevo modelo basado en la información y el conocimiento. Las tecnologías de información transforman a las sociedades.</a:t>
            </a:r>
          </a:p>
          <a:p>
            <a:pPr marL="285750" indent="-285750" algn="just">
              <a:spcBef>
                <a:spcPct val="50000"/>
              </a:spcBef>
              <a:buFont typeface="Wingdings" charset="2"/>
              <a:buChar char="ü"/>
            </a:pPr>
            <a:endParaRPr lang="es-MX" dirty="0">
              <a:solidFill>
                <a:srgbClr val="953735"/>
              </a:solidFill>
              <a:latin typeface="American Typewriter"/>
              <a:cs typeface="American Typewriter"/>
            </a:endParaRPr>
          </a:p>
          <a:p>
            <a:pPr marL="285750" indent="-285750" algn="just">
              <a:spcBef>
                <a:spcPct val="50000"/>
              </a:spcBef>
              <a:buFont typeface="Wingdings" charset="2"/>
              <a:buChar char="ü"/>
            </a:pPr>
            <a:endParaRPr lang="es-MX" dirty="0">
              <a:solidFill>
                <a:srgbClr val="953735"/>
              </a:solidFill>
              <a:latin typeface="American Typewriter"/>
              <a:cs typeface="American Typewriter"/>
            </a:endParaRPr>
          </a:p>
        </p:txBody>
      </p:sp>
      <p:pic>
        <p:nvPicPr>
          <p:cNvPr id="6" name="Imagen 5" descr="Daniel_Be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2297261"/>
            <a:ext cx="2699792" cy="3209187"/>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08982384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8326" y="1736470"/>
            <a:ext cx="3911188" cy="4478149"/>
          </a:xfrm>
          <a:prstGeom prst="rect">
            <a:avLst/>
          </a:prstGeom>
        </p:spPr>
        <p:txBody>
          <a:bodyPr wrap="square">
            <a:spAutoFit/>
          </a:bodyPr>
          <a:lstStyle/>
          <a:p>
            <a:pPr algn="just">
              <a:spcBef>
                <a:spcPct val="50000"/>
              </a:spcBef>
            </a:pPr>
            <a:endParaRPr lang="es-MX" dirty="0">
              <a:solidFill>
                <a:srgbClr val="953735"/>
              </a:solidFill>
              <a:latin typeface="Baskerville"/>
              <a:cs typeface="Baskerville"/>
            </a:endParaRPr>
          </a:p>
          <a:p>
            <a:pPr marL="285750" indent="-285750" algn="just">
              <a:spcBef>
                <a:spcPct val="50000"/>
              </a:spcBef>
              <a:buFont typeface="Wingdings" charset="2"/>
              <a:buChar char="ü"/>
            </a:pPr>
            <a:r>
              <a:rPr lang="es-MX" sz="2400" i="1" dirty="0">
                <a:solidFill>
                  <a:srgbClr val="953735"/>
                </a:solidFill>
                <a:latin typeface="Baskerville"/>
                <a:cs typeface="Baskerville"/>
              </a:rPr>
              <a:t>La Tercera Ola </a:t>
            </a:r>
            <a:r>
              <a:rPr lang="es-MX" sz="2400" dirty="0">
                <a:solidFill>
                  <a:srgbClr val="953735"/>
                </a:solidFill>
                <a:latin typeface="Baskerville"/>
                <a:cs typeface="Baskerville"/>
              </a:rPr>
              <a:t>(1979).</a:t>
            </a:r>
          </a:p>
          <a:p>
            <a:pPr marL="285750" indent="-285750" algn="just">
              <a:spcBef>
                <a:spcPct val="50000"/>
              </a:spcBef>
              <a:buFont typeface="Wingdings" charset="2"/>
              <a:buChar char="ü"/>
            </a:pPr>
            <a:r>
              <a:rPr lang="es-MX" sz="2400" dirty="0">
                <a:solidFill>
                  <a:srgbClr val="953735"/>
                </a:solidFill>
                <a:latin typeface="Baskerville"/>
                <a:cs typeface="Baskerville"/>
              </a:rPr>
              <a:t>Acerca del prosumismo, los prosuimidores.</a:t>
            </a:r>
          </a:p>
          <a:p>
            <a:pPr marL="285750" indent="-285750" algn="just">
              <a:spcBef>
                <a:spcPct val="50000"/>
              </a:spcBef>
              <a:buFont typeface="Wingdings" charset="2"/>
              <a:buChar char="ü"/>
            </a:pPr>
            <a:r>
              <a:rPr lang="es-MX" sz="2400" dirty="0">
                <a:solidFill>
                  <a:srgbClr val="953735"/>
                </a:solidFill>
                <a:latin typeface="Baskerville"/>
                <a:cs typeface="Baskerville"/>
              </a:rPr>
              <a:t>Advenimiento de nuevos medios “desmasificadores” </a:t>
            </a:r>
          </a:p>
          <a:p>
            <a:pPr marL="285750" indent="-285750" algn="just">
              <a:spcBef>
                <a:spcPct val="50000"/>
              </a:spcBef>
              <a:buFont typeface="Wingdings" charset="2"/>
              <a:buChar char="ü"/>
            </a:pPr>
            <a:r>
              <a:rPr lang="es-MX" sz="2400" dirty="0">
                <a:solidFill>
                  <a:srgbClr val="953735"/>
                </a:solidFill>
                <a:latin typeface="Baskerville"/>
                <a:cs typeface="Baskerville"/>
              </a:rPr>
              <a:t>¿Cuándo dio inicio la Economía del Conocimiento? </a:t>
            </a:r>
          </a:p>
          <a:p>
            <a:pPr algn="just">
              <a:spcBef>
                <a:spcPct val="50000"/>
              </a:spcBef>
            </a:pPr>
            <a:r>
              <a:rPr lang="es-MX" dirty="0">
                <a:solidFill>
                  <a:srgbClr val="953735"/>
                </a:solidFill>
                <a:latin typeface="American Typewriter"/>
                <a:cs typeface="American Typewriter"/>
              </a:rPr>
              <a:t>	</a:t>
            </a: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7" name="Imagen 6" descr="alvin toffler aprender desaprend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514" y="1764457"/>
            <a:ext cx="4854486" cy="3640865"/>
          </a:xfrm>
          <a:prstGeom prst="rect">
            <a:avLst/>
          </a:prstGeom>
        </p:spPr>
      </p:pic>
      <p:sp>
        <p:nvSpPr>
          <p:cNvPr id="2" name="Rectángulo 1"/>
          <p:cNvSpPr/>
          <p:nvPr/>
        </p:nvSpPr>
        <p:spPr>
          <a:xfrm>
            <a:off x="2790272" y="567247"/>
            <a:ext cx="4443444" cy="584776"/>
          </a:xfrm>
          <a:prstGeom prst="rect">
            <a:avLst/>
          </a:prstGeom>
        </p:spPr>
        <p:txBody>
          <a:bodyPr wrap="none">
            <a:spAutoFit/>
          </a:bodyPr>
          <a:lstStyle/>
          <a:p>
            <a:pPr algn="r">
              <a:spcBef>
                <a:spcPct val="50000"/>
              </a:spcBef>
            </a:pPr>
            <a:r>
              <a:rPr lang="es-MX" sz="3200" dirty="0">
                <a:solidFill>
                  <a:srgbClr val="7F7F7F"/>
                </a:solidFill>
                <a:latin typeface="Baskerville"/>
                <a:cs typeface="Baskerville"/>
              </a:rPr>
              <a:t>Alvin Toffler (1928-2016).</a:t>
            </a:r>
          </a:p>
        </p:txBody>
      </p:sp>
    </p:spTree>
    <p:extLst>
      <p:ext uri="{BB962C8B-B14F-4D97-AF65-F5344CB8AC3E}">
        <p14:creationId xmlns:p14="http://schemas.microsoft.com/office/powerpoint/2010/main" val="1309061916"/>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44258" y="690563"/>
            <a:ext cx="5583755" cy="868362"/>
          </a:xfrm>
        </p:spPr>
        <p:txBody>
          <a:bodyPr/>
          <a:lstStyle/>
          <a:p>
            <a:r>
              <a:rPr lang="es-ES" sz="3200" dirty="0" err="1">
                <a:solidFill>
                  <a:schemeClr val="bg1">
                    <a:lumMod val="50000"/>
                  </a:schemeClr>
                </a:solidFill>
                <a:latin typeface="Baskerville"/>
                <a:cs typeface="Baskerville"/>
              </a:rPr>
              <a:t>Alvin</a:t>
            </a:r>
            <a:r>
              <a:rPr lang="es-ES" sz="3200" dirty="0">
                <a:solidFill>
                  <a:schemeClr val="bg1">
                    <a:lumMod val="50000"/>
                  </a:schemeClr>
                </a:solidFill>
                <a:latin typeface="Baskerville"/>
                <a:cs typeface="Baskerville"/>
              </a:rPr>
              <a:t> </a:t>
            </a:r>
            <a:r>
              <a:rPr lang="es-ES" sz="3200" dirty="0" err="1">
                <a:solidFill>
                  <a:schemeClr val="bg1">
                    <a:lumMod val="50000"/>
                  </a:schemeClr>
                </a:solidFill>
                <a:latin typeface="Baskerville"/>
                <a:cs typeface="Baskerville"/>
              </a:rPr>
              <a:t>Toffler</a:t>
            </a:r>
            <a:endParaRPr lang="es-ES" sz="3200" dirty="0">
              <a:solidFill>
                <a:schemeClr val="bg1">
                  <a:lumMod val="50000"/>
                </a:schemeClr>
              </a:solidFill>
              <a:latin typeface="Baskerville"/>
              <a:cs typeface="Baskerville"/>
            </a:endParaRPr>
          </a:p>
        </p:txBody>
      </p:sp>
      <p:sp>
        <p:nvSpPr>
          <p:cNvPr id="3" name="Marcador de contenido 2"/>
          <p:cNvSpPr>
            <a:spLocks noGrp="1"/>
          </p:cNvSpPr>
          <p:nvPr>
            <p:ph idx="1"/>
          </p:nvPr>
        </p:nvSpPr>
        <p:spPr>
          <a:xfrm>
            <a:off x="303275" y="1965944"/>
            <a:ext cx="3871869" cy="4901938"/>
          </a:xfrm>
        </p:spPr>
        <p:txBody>
          <a:bodyPr>
            <a:normAutofit/>
          </a:bodyPr>
          <a:lstStyle/>
          <a:p>
            <a:pPr algn="just">
              <a:buFont typeface="Wingdings" charset="2"/>
              <a:buChar char="ü"/>
            </a:pPr>
            <a:r>
              <a:rPr lang="es-ES" dirty="0" err="1">
                <a:solidFill>
                  <a:srgbClr val="800000"/>
                </a:solidFill>
                <a:latin typeface="Baskerville"/>
                <a:cs typeface="Baskerville"/>
              </a:rPr>
              <a:t>Alvin</a:t>
            </a:r>
            <a:r>
              <a:rPr lang="es-ES" dirty="0">
                <a:solidFill>
                  <a:srgbClr val="800000"/>
                </a:solidFill>
                <a:latin typeface="Baskerville"/>
                <a:cs typeface="Baskerville"/>
              </a:rPr>
              <a:t> y Heidi </a:t>
            </a:r>
            <a:r>
              <a:rPr lang="es-ES" dirty="0" err="1">
                <a:solidFill>
                  <a:srgbClr val="800000"/>
                </a:solidFill>
                <a:latin typeface="Baskerville"/>
                <a:cs typeface="Baskerville"/>
              </a:rPr>
              <a:t>Toffler</a:t>
            </a:r>
            <a:r>
              <a:rPr lang="es-ES" dirty="0">
                <a:solidFill>
                  <a:srgbClr val="800000"/>
                </a:solidFill>
                <a:latin typeface="Baskerville"/>
                <a:cs typeface="Baskerville"/>
              </a:rPr>
              <a:t> </a:t>
            </a:r>
            <a:r>
              <a:rPr lang="es-ES" i="1" dirty="0">
                <a:solidFill>
                  <a:srgbClr val="800000"/>
                </a:solidFill>
                <a:latin typeface="Baskerville"/>
                <a:cs typeface="Baskerville"/>
              </a:rPr>
              <a:t>(La revolución de la riqueza</a:t>
            </a:r>
            <a:r>
              <a:rPr lang="es-ES" dirty="0">
                <a:solidFill>
                  <a:srgbClr val="800000"/>
                </a:solidFill>
                <a:latin typeface="Baskerville"/>
                <a:cs typeface="Baskerville"/>
              </a:rPr>
              <a:t>, 2006) identificaron una crisis estructural muy compleja: la </a:t>
            </a:r>
            <a:r>
              <a:rPr lang="es-ES" u="sng" dirty="0">
                <a:solidFill>
                  <a:srgbClr val="7F7F7F"/>
                </a:solidFill>
                <a:latin typeface="Baskerville"/>
                <a:cs typeface="Baskerville"/>
              </a:rPr>
              <a:t>crisis de sincronía.</a:t>
            </a: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7" name="Imagen 6" descr="alvin-toffler-chan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622" y="1965944"/>
            <a:ext cx="4377378" cy="2462274"/>
          </a:xfrm>
          <a:prstGeom prst="rect">
            <a:avLst/>
          </a:prstGeom>
        </p:spPr>
      </p:pic>
    </p:spTree>
    <p:extLst>
      <p:ext uri="{BB962C8B-B14F-4D97-AF65-F5344CB8AC3E}">
        <p14:creationId xmlns:p14="http://schemas.microsoft.com/office/powerpoint/2010/main" val="153040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76293" y="503238"/>
            <a:ext cx="5551720" cy="868362"/>
          </a:xfrm>
        </p:spPr>
        <p:txBody>
          <a:bodyPr/>
          <a:lstStyle/>
          <a:p>
            <a:r>
              <a:rPr lang="es-ES" sz="3200" dirty="0">
                <a:solidFill>
                  <a:schemeClr val="bg1">
                    <a:lumMod val="65000"/>
                  </a:schemeClr>
                </a:solidFill>
                <a:latin typeface="Baskerville"/>
                <a:cs typeface="Baskerville"/>
              </a:rPr>
              <a:t>2.  60 años en la economía del conocimiento</a:t>
            </a:r>
          </a:p>
        </p:txBody>
      </p:sp>
      <p:sp>
        <p:nvSpPr>
          <p:cNvPr id="3" name="Marcador de contenido 2"/>
          <p:cNvSpPr>
            <a:spLocks noGrp="1"/>
          </p:cNvSpPr>
          <p:nvPr>
            <p:ph idx="1"/>
          </p:nvPr>
        </p:nvSpPr>
        <p:spPr>
          <a:xfrm>
            <a:off x="567490" y="1371601"/>
            <a:ext cx="4864188" cy="4984750"/>
          </a:xfrm>
        </p:spPr>
        <p:txBody>
          <a:bodyPr>
            <a:normAutofit/>
          </a:bodyPr>
          <a:lstStyle/>
          <a:p>
            <a:pPr algn="just">
              <a:buFont typeface="Wingdings" charset="2"/>
              <a:buChar char="ü"/>
            </a:pPr>
            <a:endParaRPr lang="es-ES" sz="3200" dirty="0"/>
          </a:p>
          <a:p>
            <a:pPr algn="just">
              <a:buFont typeface="Wingdings" charset="2"/>
              <a:buChar char="ü"/>
            </a:pPr>
            <a:r>
              <a:rPr lang="es-ES" dirty="0">
                <a:solidFill>
                  <a:srgbClr val="800000"/>
                </a:solidFill>
                <a:latin typeface="Baskerville"/>
                <a:cs typeface="Baskerville"/>
              </a:rPr>
              <a:t>El 4 de octubre de 1957 dio inicio el tránsito a un nuevo periodo histórico:  la Economía del Conocimiento. </a:t>
            </a:r>
          </a:p>
          <a:p>
            <a:pPr algn="just">
              <a:buFont typeface="Wingdings" charset="2"/>
              <a:buChar char="ü"/>
            </a:pPr>
            <a:r>
              <a:rPr lang="es-ES" dirty="0">
                <a:solidFill>
                  <a:srgbClr val="800000"/>
                </a:solidFill>
                <a:latin typeface="Baskerville"/>
                <a:cs typeface="Baskerville"/>
              </a:rPr>
              <a:t>Estamos transitando aceleradamente a la IV Revolución Industrial, en buena medida anticipada por Wiener.</a:t>
            </a:r>
          </a:p>
        </p:txBody>
      </p:sp>
      <p:pic>
        <p:nvPicPr>
          <p:cNvPr id="5" name="Imagen 4"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5403" y="2272094"/>
            <a:ext cx="3398595" cy="3398595"/>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3800969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94849" y="503238"/>
            <a:ext cx="5733164" cy="868362"/>
          </a:xfrm>
        </p:spPr>
        <p:txBody>
          <a:bodyPr/>
          <a:lstStyle/>
          <a:p>
            <a:r>
              <a:rPr lang="es-ES" sz="3200" dirty="0">
                <a:solidFill>
                  <a:schemeClr val="bg1">
                    <a:lumMod val="65000"/>
                  </a:schemeClr>
                </a:solidFill>
                <a:latin typeface="Baskerville"/>
                <a:cs typeface="Baskerville"/>
              </a:rPr>
              <a:t>2. 60 años en la economía del conocimiento</a:t>
            </a:r>
          </a:p>
        </p:txBody>
      </p:sp>
      <p:sp>
        <p:nvSpPr>
          <p:cNvPr id="3" name="Marcador de contenido 2"/>
          <p:cNvSpPr>
            <a:spLocks noGrp="1"/>
          </p:cNvSpPr>
          <p:nvPr>
            <p:ph idx="1"/>
          </p:nvPr>
        </p:nvSpPr>
        <p:spPr>
          <a:xfrm>
            <a:off x="567490" y="1371601"/>
            <a:ext cx="4864188" cy="4984750"/>
          </a:xfrm>
        </p:spPr>
        <p:txBody>
          <a:bodyPr>
            <a:normAutofit/>
          </a:bodyPr>
          <a:lstStyle/>
          <a:p>
            <a:pPr algn="just">
              <a:buFont typeface="Wingdings" charset="2"/>
              <a:buChar char="ü"/>
            </a:pPr>
            <a:endParaRPr lang="es-ES" sz="3200" dirty="0"/>
          </a:p>
          <a:p>
            <a:pPr algn="just">
              <a:buFont typeface="Wingdings" charset="2"/>
              <a:buChar char="ü"/>
            </a:pPr>
            <a:r>
              <a:rPr lang="es-ES" dirty="0">
                <a:solidFill>
                  <a:srgbClr val="800000"/>
                </a:solidFill>
                <a:latin typeface="Baskerville"/>
                <a:cs typeface="Baskerville"/>
              </a:rPr>
              <a:t>La carrera espacial entre la URSS y Estados Unidos propició una formidable aceleración tecnológica </a:t>
            </a:r>
            <a:r>
              <a:rPr lang="mr-IN" dirty="0">
                <a:solidFill>
                  <a:srgbClr val="800000"/>
                </a:solidFill>
                <a:latin typeface="Baskerville"/>
                <a:cs typeface="Baskerville"/>
              </a:rPr>
              <a:t>–</a:t>
            </a:r>
            <a:r>
              <a:rPr lang="es-ES" dirty="0">
                <a:solidFill>
                  <a:srgbClr val="800000"/>
                </a:solidFill>
                <a:latin typeface="Baskerville"/>
                <a:cs typeface="Baskerville"/>
              </a:rPr>
              <a:t>e histórica-.</a:t>
            </a:r>
          </a:p>
        </p:txBody>
      </p:sp>
      <p:pic>
        <p:nvPicPr>
          <p:cNvPr id="4" name="Imagen 3" descr="diciembre-2012-tiemp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2142" y="2405168"/>
            <a:ext cx="3171856" cy="310966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62059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34079" y="503238"/>
            <a:ext cx="6093934" cy="868362"/>
          </a:xfrm>
        </p:spPr>
        <p:txBody>
          <a:bodyPr/>
          <a:lstStyle/>
          <a:p>
            <a:r>
              <a:rPr lang="es-ES" sz="3200" dirty="0">
                <a:solidFill>
                  <a:schemeClr val="bg1">
                    <a:lumMod val="50000"/>
                  </a:schemeClr>
                </a:solidFill>
                <a:latin typeface="Baskerville"/>
                <a:cs typeface="Baskerville"/>
              </a:rPr>
              <a:t>2.   60 años en la economía del conocimiento</a:t>
            </a:r>
          </a:p>
        </p:txBody>
      </p:sp>
      <p:sp>
        <p:nvSpPr>
          <p:cNvPr id="3" name="Marcador de contenido 2"/>
          <p:cNvSpPr>
            <a:spLocks noGrp="1"/>
          </p:cNvSpPr>
          <p:nvPr>
            <p:ph idx="1"/>
          </p:nvPr>
        </p:nvSpPr>
        <p:spPr>
          <a:xfrm>
            <a:off x="567490" y="1371601"/>
            <a:ext cx="4864188" cy="4984750"/>
          </a:xfrm>
        </p:spPr>
        <p:txBody>
          <a:bodyPr>
            <a:normAutofit/>
          </a:bodyPr>
          <a:lstStyle/>
          <a:p>
            <a:pPr algn="just">
              <a:buFont typeface="Wingdings" charset="2"/>
              <a:buChar char="ü"/>
            </a:pPr>
            <a:endParaRPr lang="es-ES" sz="3200" dirty="0"/>
          </a:p>
          <a:p>
            <a:pPr algn="just">
              <a:buFont typeface="Wingdings" charset="2"/>
              <a:buChar char="ü"/>
            </a:pPr>
            <a:r>
              <a:rPr lang="es-ES" sz="3200" dirty="0"/>
              <a:t>El presidente John F. Kennedy declaró que antes de concluir la década de 1960, Estados Unidos llevaría al primer hombre a la Luna y, por supuesto, antes que la URSS.</a:t>
            </a:r>
          </a:p>
        </p:txBody>
      </p:sp>
      <p:pic>
        <p:nvPicPr>
          <p:cNvPr id="5" name="Imagen 4" descr="john_f_kenned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4" y="1969564"/>
            <a:ext cx="8449056" cy="4114800"/>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4276074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79729" y="503238"/>
            <a:ext cx="5748284" cy="868362"/>
          </a:xfrm>
        </p:spPr>
        <p:txBody>
          <a:bodyPr/>
          <a:lstStyle/>
          <a:p>
            <a:r>
              <a:rPr lang="es-ES" sz="3200" dirty="0">
                <a:solidFill>
                  <a:srgbClr val="7F7F7F"/>
                </a:solidFill>
                <a:latin typeface="Baskerville"/>
                <a:cs typeface="Baskerville"/>
              </a:rPr>
              <a:t>2.  60 años en la economía del conocimiento</a:t>
            </a:r>
          </a:p>
        </p:txBody>
      </p:sp>
      <p:pic>
        <p:nvPicPr>
          <p:cNvPr id="6" name="Marcador de contenido 5" descr="buzz_aldrin_flag.jpg"/>
          <p:cNvPicPr>
            <a:picLocks noGrp="1" noChangeAspect="1"/>
          </p:cNvPicPr>
          <p:nvPr>
            <p:ph idx="1"/>
          </p:nvPr>
        </p:nvPicPr>
        <p:blipFill>
          <a:blip r:embed="rId3">
            <a:extLst>
              <a:ext uri="{28A0092B-C50C-407E-A947-70E740481C1C}">
                <a14:useLocalDpi xmlns:a14="http://schemas.microsoft.com/office/drawing/2010/main" val="0"/>
              </a:ext>
            </a:extLst>
          </a:blip>
          <a:srcRect t="11222" b="11222"/>
          <a:stretch>
            <a:fillRect/>
          </a:stretch>
        </p:blipFill>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770172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57511" y="597685"/>
            <a:ext cx="4870501" cy="1054117"/>
          </a:xfrm>
        </p:spPr>
        <p:txBody>
          <a:bodyPr/>
          <a:lstStyle/>
          <a:p>
            <a:r>
              <a:rPr lang="es-ES" sz="3200" dirty="0">
                <a:solidFill>
                  <a:srgbClr val="7F7F7F"/>
                </a:solidFill>
                <a:latin typeface="Baskerville"/>
                <a:cs typeface="Baskerville"/>
              </a:rPr>
              <a:t>2. 60 años en la economía del conocimiento</a:t>
            </a:r>
          </a:p>
        </p:txBody>
      </p:sp>
      <p:sp>
        <p:nvSpPr>
          <p:cNvPr id="3" name="Marcador de contenido 2"/>
          <p:cNvSpPr>
            <a:spLocks noGrp="1"/>
          </p:cNvSpPr>
          <p:nvPr>
            <p:ph idx="1"/>
          </p:nvPr>
        </p:nvSpPr>
        <p:spPr>
          <a:xfrm>
            <a:off x="544330" y="2234266"/>
            <a:ext cx="4460489" cy="3845285"/>
          </a:xfrm>
        </p:spPr>
        <p:txBody>
          <a:bodyPr>
            <a:normAutofit/>
          </a:bodyPr>
          <a:lstStyle/>
          <a:p>
            <a:pPr algn="just">
              <a:buFont typeface="Wingdings" charset="2"/>
              <a:buChar char="ü"/>
            </a:pPr>
            <a:r>
              <a:rPr lang="es-ES" dirty="0">
                <a:solidFill>
                  <a:srgbClr val="800000"/>
                </a:solidFill>
                <a:latin typeface="Baskerville"/>
                <a:cs typeface="Baskerville"/>
              </a:rPr>
              <a:t>La formidable aceleración tecnológica posibilitó la instantaneidad informativa. </a:t>
            </a:r>
          </a:p>
          <a:p>
            <a:pPr algn="just">
              <a:buFont typeface="Wingdings" charset="2"/>
              <a:buChar char="ü"/>
            </a:pPr>
            <a:r>
              <a:rPr lang="es-ES" dirty="0">
                <a:solidFill>
                  <a:srgbClr val="800000"/>
                </a:solidFill>
                <a:latin typeface="Baskerville"/>
                <a:cs typeface="Baskerville"/>
              </a:rPr>
              <a:t>Con la Economía del Conocimiento aparece la “Aldea Global”.</a:t>
            </a:r>
          </a:p>
        </p:txBody>
      </p:sp>
      <p:pic>
        <p:nvPicPr>
          <p:cNvPr id="4" name="Imagen 3" descr="Aldea_Global_Logo_Tipo-450x2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748" y="2411565"/>
            <a:ext cx="3631252" cy="1791417"/>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3957712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44258" y="690563"/>
            <a:ext cx="5583755" cy="868362"/>
          </a:xfrm>
        </p:spPr>
        <p:txBody>
          <a:bodyPr/>
          <a:lstStyle/>
          <a:p>
            <a:r>
              <a:rPr lang="es-ES" sz="3200" dirty="0">
                <a:solidFill>
                  <a:schemeClr val="bg1">
                    <a:lumMod val="50000"/>
                  </a:schemeClr>
                </a:solidFill>
                <a:latin typeface="Baskerville"/>
                <a:cs typeface="Baskerville"/>
              </a:rPr>
              <a:t>2.  50 años en la economía del conocimiento</a:t>
            </a:r>
          </a:p>
        </p:txBody>
      </p:sp>
      <p:sp>
        <p:nvSpPr>
          <p:cNvPr id="3" name="Marcador de contenido 2"/>
          <p:cNvSpPr>
            <a:spLocks noGrp="1"/>
          </p:cNvSpPr>
          <p:nvPr>
            <p:ph idx="1"/>
          </p:nvPr>
        </p:nvSpPr>
        <p:spPr>
          <a:xfrm>
            <a:off x="303275" y="1730958"/>
            <a:ext cx="7924738" cy="4901938"/>
          </a:xfrm>
        </p:spPr>
        <p:txBody>
          <a:bodyPr>
            <a:normAutofit lnSpcReduction="10000"/>
          </a:bodyPr>
          <a:lstStyle/>
          <a:p>
            <a:pPr algn="just">
              <a:buFont typeface="Wingdings" charset="2"/>
              <a:buChar char="ü"/>
            </a:pPr>
            <a:r>
              <a:rPr lang="es-ES_tradnl" dirty="0">
                <a:solidFill>
                  <a:srgbClr val="800000"/>
                </a:solidFill>
              </a:rPr>
              <a:t>De la carrera espacial se desprendieron un considerable número de avances tecnológicos que se extienden a nuestros días, como la asistencia médica personalizada, el desarrollo de armas no letales, dinero programable, el estudio de la materia oscura y la antimateria, clonación, fabricación de computadoras portátiles, gestión de riesgo, la </a:t>
            </a:r>
            <a:r>
              <a:rPr lang="es-ES_tradnl" dirty="0" err="1">
                <a:solidFill>
                  <a:srgbClr val="800000"/>
                </a:solidFill>
              </a:rPr>
              <a:t>hiperagricultura</a:t>
            </a:r>
            <a:r>
              <a:rPr lang="es-ES_tradnl" dirty="0">
                <a:solidFill>
                  <a:srgbClr val="800000"/>
                </a:solidFill>
              </a:rPr>
              <a:t>, Internet, la investigación con células madre, mercados instantáneos, los </a:t>
            </a:r>
            <a:r>
              <a:rPr lang="es-ES_tradnl" dirty="0" err="1">
                <a:solidFill>
                  <a:srgbClr val="800000"/>
                </a:solidFill>
              </a:rPr>
              <a:t>nanocéuticos</a:t>
            </a:r>
            <a:r>
              <a:rPr lang="es-ES_tradnl" dirty="0">
                <a:solidFill>
                  <a:srgbClr val="800000"/>
                </a:solidFill>
              </a:rPr>
              <a:t>, la </a:t>
            </a:r>
            <a:r>
              <a:rPr lang="es-ES_tradnl" dirty="0" err="1">
                <a:solidFill>
                  <a:srgbClr val="800000"/>
                </a:solidFill>
              </a:rPr>
              <a:t>neuroestimulación</a:t>
            </a:r>
            <a:r>
              <a:rPr lang="es-ES_tradnl" dirty="0">
                <a:solidFill>
                  <a:srgbClr val="800000"/>
                </a:solidFill>
              </a:rPr>
              <a:t>, nuevas formas de educación, nuevas fuentes de energía, sensores de privacidad que nos indican cuando estamos siendo observados, Big Data, Internet de las cosas (IOT), sistemas de pagos clasificados, sistemas de transporte inteligente, sistemas de posicionamiento global, etc. </a:t>
            </a:r>
            <a:endParaRPr lang="es-ES" dirty="0">
              <a:solidFill>
                <a:srgbClr val="800000"/>
              </a:solidFill>
              <a:latin typeface="Baskerville"/>
              <a:cs typeface="Baskerville"/>
            </a:endParaRP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234201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532478" y="400555"/>
            <a:ext cx="5760640" cy="1846659"/>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r>
              <a:rPr lang="es-MX" sz="2800" dirty="0">
                <a:solidFill>
                  <a:schemeClr val="bg1">
                    <a:lumMod val="50000"/>
                  </a:schemeClr>
                </a:solidFill>
                <a:latin typeface="Baskerville"/>
                <a:cs typeface="Baskerville"/>
              </a:rPr>
              <a:t>2.1   La web social</a:t>
            </a:r>
            <a:endParaRPr lang="es-MX" sz="2800" dirty="0">
              <a:solidFill>
                <a:schemeClr val="bg1">
                  <a:lumMod val="50000"/>
                </a:schemeClr>
              </a:solidFill>
              <a:latin typeface="American Typewriter"/>
              <a:cs typeface="American Typewriter"/>
            </a:endParaRPr>
          </a:p>
          <a:p>
            <a:pPr algn="just">
              <a:spcBef>
                <a:spcPct val="50000"/>
              </a:spcBef>
            </a:pPr>
            <a:r>
              <a:rPr lang="es-MX" dirty="0">
                <a:solidFill>
                  <a:srgbClr val="953735"/>
                </a:solidFill>
                <a:latin typeface="American Typewriter"/>
                <a:cs typeface="American Typewriter"/>
              </a:rPr>
              <a:t>	</a:t>
            </a:r>
          </a:p>
          <a:p>
            <a:pPr algn="just">
              <a:spcBef>
                <a:spcPct val="50000"/>
              </a:spcBef>
            </a:pPr>
            <a:r>
              <a:rPr lang="es-MX" dirty="0">
                <a:solidFill>
                  <a:srgbClr val="953735"/>
                </a:solidFill>
                <a:latin typeface="American Typewriter"/>
                <a:cs typeface="American Typewriter"/>
              </a:rPr>
              <a:t>	</a:t>
            </a:r>
          </a:p>
        </p:txBody>
      </p:sp>
      <p:pic>
        <p:nvPicPr>
          <p:cNvPr id="9" name="6 Imagen" descr="web1vsweb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543" y="1844824"/>
            <a:ext cx="7423389" cy="4582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262458519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9"/>
                                        </p:tgtEl>
                                        <p:attrNameLst>
                                          <p:attrName>fillcolor</p:attrName>
                                        </p:attrNameLst>
                                      </p:cBhvr>
                                      <p:to>
                                        <a:schemeClr val="accent2"/>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4825999" y="2377811"/>
            <a:ext cx="3760205" cy="3600986"/>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MX" sz="2400" dirty="0">
                <a:solidFill>
                  <a:srgbClr val="800000"/>
                </a:solidFill>
                <a:latin typeface="Baskerville"/>
                <a:cs typeface="Baskerville"/>
              </a:rPr>
              <a:t>Nakamura, Japón, 2010).</a:t>
            </a:r>
          </a:p>
          <a:p>
            <a:pPr marL="342900" indent="-342900" algn="just">
              <a:spcBef>
                <a:spcPct val="50000"/>
              </a:spcBef>
              <a:buFont typeface="Wingdings" charset="2"/>
              <a:buChar char="ü"/>
            </a:pPr>
            <a:r>
              <a:rPr lang="es-MX" sz="2400" dirty="0">
                <a:solidFill>
                  <a:srgbClr val="800000"/>
                </a:solidFill>
                <a:latin typeface="Baskerville"/>
                <a:cs typeface="Baskerville"/>
              </a:rPr>
              <a:t> </a:t>
            </a:r>
            <a:r>
              <a:rPr lang="es-MX" sz="2400" i="1" dirty="0">
                <a:solidFill>
                  <a:srgbClr val="800000"/>
                </a:solidFill>
                <a:latin typeface="Baskerville"/>
                <a:cs typeface="Baskerville"/>
              </a:rPr>
              <a:t>Anyone, anywhere, anytime.</a:t>
            </a:r>
          </a:p>
          <a:p>
            <a:pPr marL="342900" indent="-342900" algn="just">
              <a:spcBef>
                <a:spcPct val="50000"/>
              </a:spcBef>
              <a:buFont typeface="Wingdings" charset="2"/>
              <a:buChar char="ü"/>
            </a:pPr>
            <a:r>
              <a:rPr lang="es-MX" sz="2400" dirty="0">
                <a:solidFill>
                  <a:srgbClr val="800000"/>
                </a:solidFill>
                <a:latin typeface="Baskerville"/>
                <a:cs typeface="Baskerville"/>
              </a:rPr>
              <a:t> </a:t>
            </a:r>
            <a:r>
              <a:rPr lang="es-MX" sz="2400" u="sng" dirty="0">
                <a:solidFill>
                  <a:srgbClr val="800000"/>
                </a:solidFill>
                <a:latin typeface="Baskerville"/>
                <a:cs typeface="Baskerville"/>
              </a:rPr>
              <a:t>Servicios </a:t>
            </a:r>
            <a:r>
              <a:rPr lang="es-MX" sz="2400" i="1" u="sng" dirty="0">
                <a:solidFill>
                  <a:srgbClr val="800000"/>
                </a:solidFill>
                <a:latin typeface="Baskerville"/>
                <a:cs typeface="Baskerville"/>
              </a:rPr>
              <a:t>On Demand. </a:t>
            </a:r>
            <a:r>
              <a:rPr lang="es-MX" sz="2400" u="sng" dirty="0">
                <a:solidFill>
                  <a:srgbClr val="800000"/>
                </a:solidFill>
                <a:latin typeface="Baskerville"/>
                <a:cs typeface="Baskerville"/>
              </a:rPr>
              <a:t> </a:t>
            </a:r>
          </a:p>
          <a:p>
            <a:pPr marL="342900" indent="-342900" algn="just">
              <a:spcBef>
                <a:spcPct val="50000"/>
              </a:spcBef>
              <a:buFont typeface="Wingdings" charset="2"/>
              <a:buChar char="ü"/>
            </a:pPr>
            <a:r>
              <a:rPr lang="es-MX" sz="2400" u="sng" dirty="0">
                <a:solidFill>
                  <a:srgbClr val="800000"/>
                </a:solidFill>
                <a:latin typeface="Baskerville"/>
                <a:cs typeface="Baskerville"/>
              </a:rPr>
              <a:t>Vida digital (calidad de vida digital).</a:t>
            </a:r>
          </a:p>
          <a:p>
            <a:pPr algn="just">
              <a:spcBef>
                <a:spcPct val="50000"/>
              </a:spcBef>
            </a:pPr>
            <a:endParaRPr lang="es-MX" sz="2400" dirty="0">
              <a:solidFill>
                <a:srgbClr val="000000"/>
              </a:solidFill>
              <a:latin typeface="Tahoma" charset="0"/>
              <a:cs typeface="Tahoma" charset="0"/>
            </a:endParaRPr>
          </a:p>
          <a:p>
            <a:pPr algn="just">
              <a:spcBef>
                <a:spcPct val="50000"/>
              </a:spcBef>
            </a:pPr>
            <a:endParaRPr lang="es-MX" sz="2400" dirty="0">
              <a:solidFill>
                <a:srgbClr val="000000"/>
              </a:solidFill>
              <a:latin typeface="Tahoma" charset="0"/>
              <a:cs typeface="Tahoma" charset="0"/>
            </a:endParaRPr>
          </a:p>
        </p:txBody>
      </p:sp>
      <p:pic>
        <p:nvPicPr>
          <p:cNvPr id="11" name="9 Imagen" descr="web2.0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226443"/>
            <a:ext cx="2642816" cy="2948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CuadroTexto 1"/>
          <p:cNvSpPr txBox="1"/>
          <p:nvPr/>
        </p:nvSpPr>
        <p:spPr>
          <a:xfrm>
            <a:off x="2895601" y="657423"/>
            <a:ext cx="5690604" cy="584776"/>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La sociedad de la ubicuidad</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295986147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4825999" y="2377811"/>
            <a:ext cx="3962401" cy="3416320"/>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MX" sz="2400" dirty="0">
                <a:solidFill>
                  <a:srgbClr val="800000"/>
                </a:solidFill>
                <a:latin typeface="Baskerville"/>
                <a:cs typeface="Baskerville"/>
              </a:rPr>
              <a:t>Al Gore.</a:t>
            </a:r>
          </a:p>
          <a:p>
            <a:pPr marL="342900" indent="-342900" algn="just">
              <a:spcBef>
                <a:spcPct val="50000"/>
              </a:spcBef>
              <a:buFont typeface="Wingdings" charset="2"/>
              <a:buChar char="ü"/>
            </a:pPr>
            <a:r>
              <a:rPr lang="es-MX" sz="2400" dirty="0">
                <a:solidFill>
                  <a:srgbClr val="800000"/>
                </a:solidFill>
                <a:latin typeface="Baskerville"/>
                <a:cs typeface="Baskerville"/>
              </a:rPr>
              <a:t>12 de octubre 1998.</a:t>
            </a:r>
          </a:p>
          <a:p>
            <a:pPr marL="342900" indent="-342900" algn="just">
              <a:spcBef>
                <a:spcPct val="50000"/>
              </a:spcBef>
              <a:buFont typeface="Wingdings" charset="2"/>
              <a:buChar char="ü"/>
            </a:pPr>
            <a:r>
              <a:rPr lang="es-MX" sz="2400" dirty="0">
                <a:solidFill>
                  <a:srgbClr val="800000"/>
                </a:solidFill>
                <a:latin typeface="Baskerville"/>
                <a:cs typeface="Baskerville"/>
              </a:rPr>
              <a:t>Primer ciberestadista.</a:t>
            </a:r>
          </a:p>
          <a:p>
            <a:pPr marL="342900" indent="-342900" algn="just">
              <a:spcBef>
                <a:spcPct val="50000"/>
              </a:spcBef>
              <a:buFont typeface="Wingdings" charset="2"/>
              <a:buChar char="ü"/>
            </a:pPr>
            <a:r>
              <a:rPr lang="es-MX" sz="2400" dirty="0">
                <a:solidFill>
                  <a:srgbClr val="800000"/>
                </a:solidFill>
                <a:latin typeface="Baskerville"/>
                <a:cs typeface="Baskerville"/>
              </a:rPr>
              <a:t>Anticipó el desarrollo de las agendas digitales de las naciones.</a:t>
            </a:r>
          </a:p>
          <a:p>
            <a:pPr algn="just">
              <a:spcBef>
                <a:spcPct val="50000"/>
              </a:spcBef>
            </a:pPr>
            <a:endParaRPr lang="es-MX" sz="2400" dirty="0">
              <a:solidFill>
                <a:srgbClr val="000000"/>
              </a:solidFill>
              <a:latin typeface="Tahoma" charset="0"/>
              <a:cs typeface="Tahoma" charset="0"/>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2.3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329" y="2377811"/>
            <a:ext cx="2857500" cy="2857500"/>
          </a:xfrm>
          <a:prstGeom prst="rect">
            <a:avLst/>
          </a:prstGeom>
        </p:spPr>
      </p:pic>
    </p:spTree>
    <p:extLst>
      <p:ext uri="{BB962C8B-B14F-4D97-AF65-F5344CB8AC3E}">
        <p14:creationId xmlns:p14="http://schemas.microsoft.com/office/powerpoint/2010/main" val="213202542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200380" y="2218267"/>
            <a:ext cx="4656666" cy="3231654"/>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ES" sz="2400" dirty="0">
                <a:solidFill>
                  <a:srgbClr val="800000"/>
                </a:solidFill>
                <a:latin typeface="Baskerville"/>
                <a:cs typeface="Baskerville"/>
              </a:rPr>
              <a:t>Debemos facilitar el acceso a la tecnología para que, en el curso del próximo decenio, todos los habitantes del planeta se hallen a una distancia irrisoria de los servicios de telecomunicaciones vocales y de datos.</a:t>
            </a:r>
            <a:endParaRPr lang="es-MX" sz="2400" dirty="0">
              <a:solidFill>
                <a:srgbClr val="800000"/>
              </a:solidFill>
              <a:latin typeface="Baskerville"/>
              <a:cs typeface="Baskerville"/>
            </a:endParaRPr>
          </a:p>
          <a:p>
            <a:pPr algn="just">
              <a:spcBef>
                <a:spcPct val="50000"/>
              </a:spcBef>
            </a:pPr>
            <a:endParaRPr lang="es-MX" sz="2400" dirty="0">
              <a:solidFill>
                <a:srgbClr val="000000"/>
              </a:solidFill>
              <a:latin typeface="Tahoma" charset="0"/>
              <a:cs typeface="Tahoma" charset="0"/>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usuarios-internet-mundo-reasonwhy.es_.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956" y="2489199"/>
            <a:ext cx="3587044" cy="1909233"/>
          </a:xfrm>
          <a:prstGeom prst="rect">
            <a:avLst/>
          </a:prstGeom>
        </p:spPr>
      </p:pic>
    </p:spTree>
    <p:extLst>
      <p:ext uri="{BB962C8B-B14F-4D97-AF65-F5344CB8AC3E}">
        <p14:creationId xmlns:p14="http://schemas.microsoft.com/office/powerpoint/2010/main" val="95049325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200380" y="2218267"/>
            <a:ext cx="4656666" cy="2677656"/>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ES" sz="2400" dirty="0">
                <a:solidFill>
                  <a:srgbClr val="800000"/>
                </a:solidFill>
                <a:latin typeface="Baskerville"/>
                <a:cs typeface="Baskerville"/>
              </a:rPr>
              <a:t>Segundo, debemos superar nuestras barreras lingüísticas y desarrollar tecnologías con traducción digital en tiempo real, para que cada uno pueda hablar con cualquier otro habitante del planeta.</a:t>
            </a:r>
            <a:endParaRPr lang="es-MX" sz="2400" dirty="0">
              <a:solidFill>
                <a:srgbClr val="800000"/>
              </a:solidFill>
              <a:latin typeface="Baskerville"/>
              <a:cs typeface="Baskerville"/>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internet-para-colombia-gua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972" y="2404532"/>
            <a:ext cx="3877027" cy="2963333"/>
          </a:xfrm>
          <a:prstGeom prst="rect">
            <a:avLst/>
          </a:prstGeom>
        </p:spPr>
      </p:pic>
    </p:spTree>
    <p:extLst>
      <p:ext uri="{BB962C8B-B14F-4D97-AF65-F5344CB8AC3E}">
        <p14:creationId xmlns:p14="http://schemas.microsoft.com/office/powerpoint/2010/main" val="148104482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200380" y="2218267"/>
            <a:ext cx="4656666" cy="3046988"/>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ES" sz="2400" dirty="0">
                <a:solidFill>
                  <a:srgbClr val="800000"/>
                </a:solidFill>
                <a:latin typeface="Baskerville"/>
                <a:cs typeface="Baskerville"/>
              </a:rPr>
              <a:t>Tercero, debemos crear una "red mundial" de conocimientos con todos los que están trabajando para mejorar la entrega de educación, atención sanitaria, recursos agrícolas y desarrollo sostenible, y para asegurar la seguridad pública.</a:t>
            </a:r>
            <a:endParaRPr lang="es-MX" sz="2400" dirty="0">
              <a:solidFill>
                <a:srgbClr val="800000"/>
              </a:solidFill>
              <a:latin typeface="Baskerville"/>
              <a:cs typeface="Baskerville"/>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Mapa-Usuarios-Internet-Mund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6901" y="2382483"/>
            <a:ext cx="4007098" cy="2882772"/>
          </a:xfrm>
          <a:prstGeom prst="rect">
            <a:avLst/>
          </a:prstGeom>
        </p:spPr>
      </p:pic>
    </p:spTree>
    <p:extLst>
      <p:ext uri="{BB962C8B-B14F-4D97-AF65-F5344CB8AC3E}">
        <p14:creationId xmlns:p14="http://schemas.microsoft.com/office/powerpoint/2010/main" val="183400201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200379" y="1964267"/>
            <a:ext cx="8317087" cy="1754326"/>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ES" sz="2400" dirty="0">
                <a:solidFill>
                  <a:srgbClr val="800000"/>
                </a:solidFill>
                <a:latin typeface="Baskerville"/>
                <a:cs typeface="Baskerville"/>
              </a:rPr>
              <a:t>Cuarto, debemos utilizar la tecnología de las comunicaciones para asegurar la libre circulación de las ideas y el apoyo a la democracia y la libertad de expresión.</a:t>
            </a:r>
          </a:p>
          <a:p>
            <a:pPr marL="342900" indent="-342900" algn="just">
              <a:spcBef>
                <a:spcPct val="50000"/>
              </a:spcBef>
              <a:buFont typeface="Wingdings" charset="2"/>
              <a:buChar char="ü"/>
            </a:pPr>
            <a:endParaRPr lang="es-MX" sz="2400" dirty="0">
              <a:solidFill>
                <a:srgbClr val="800000"/>
              </a:solidFill>
              <a:latin typeface="Baskerville"/>
              <a:cs typeface="Baskerville"/>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descr="home_1403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568" y="3488267"/>
            <a:ext cx="6542432" cy="3109085"/>
          </a:xfrm>
          <a:prstGeom prst="rect">
            <a:avLst/>
          </a:prstGeom>
        </p:spPr>
      </p:pic>
    </p:spTree>
    <p:extLst>
      <p:ext uri="{BB962C8B-B14F-4D97-AF65-F5344CB8AC3E}">
        <p14:creationId xmlns:p14="http://schemas.microsoft.com/office/powerpoint/2010/main" val="228475207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3"/>
          <p:cNvSpPr txBox="1">
            <a:spLocks noChangeArrowheads="1"/>
          </p:cNvSpPr>
          <p:nvPr/>
        </p:nvSpPr>
        <p:spPr bwMode="auto">
          <a:xfrm>
            <a:off x="200379" y="1964267"/>
            <a:ext cx="8317087" cy="1200328"/>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ES" sz="2400" dirty="0">
                <a:solidFill>
                  <a:srgbClr val="800000"/>
                </a:solidFill>
                <a:latin typeface="Baskerville"/>
                <a:cs typeface="Baskerville"/>
              </a:rPr>
              <a:t>Quinto, debemos utilizar la tecnología de las comunicaciones para ampliar las oportunidades económicas a todas las familias y comunidades del globo.</a:t>
            </a:r>
            <a:endParaRPr lang="es-MX" sz="2400" dirty="0">
              <a:solidFill>
                <a:srgbClr val="800000"/>
              </a:solidFill>
              <a:latin typeface="Baskerville"/>
              <a:cs typeface="Baskerville"/>
            </a:endParaRPr>
          </a:p>
        </p:txBody>
      </p:sp>
      <p:sp>
        <p:nvSpPr>
          <p:cNvPr id="2" name="CuadroTexto 1"/>
          <p:cNvSpPr txBox="1"/>
          <p:nvPr/>
        </p:nvSpPr>
        <p:spPr>
          <a:xfrm>
            <a:off x="2506133" y="657423"/>
            <a:ext cx="6637867" cy="1077218"/>
          </a:xfrm>
          <a:prstGeom prst="rect">
            <a:avLst/>
          </a:prstGeom>
          <a:noFill/>
        </p:spPr>
        <p:txBody>
          <a:bodyPr wrap="square" rtlCol="0">
            <a:spAutoFit/>
          </a:bodyPr>
          <a:lstStyle/>
          <a:p>
            <a:r>
              <a:rPr lang="es-ES" sz="3200" dirty="0">
                <a:solidFill>
                  <a:schemeClr val="bg1">
                    <a:lumMod val="50000"/>
                  </a:schemeClr>
                </a:solidFill>
                <a:latin typeface="Baskerville"/>
                <a:cs typeface="Baskerville"/>
              </a:rPr>
              <a:t>2.2  Declaración de la Independencia Digital</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110708-brech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8067" y="3556000"/>
            <a:ext cx="5334000" cy="2540000"/>
          </a:xfrm>
          <a:prstGeom prst="rect">
            <a:avLst/>
          </a:prstGeom>
        </p:spPr>
      </p:pic>
    </p:spTree>
    <p:extLst>
      <p:ext uri="{BB962C8B-B14F-4D97-AF65-F5344CB8AC3E}">
        <p14:creationId xmlns:p14="http://schemas.microsoft.com/office/powerpoint/2010/main" val="174512557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596198"/>
            <a:ext cx="6637867" cy="3046988"/>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2.3  Cumbres Mundiales de la Sociedad de la Información.</a:t>
            </a:r>
          </a:p>
          <a:p>
            <a:endParaRPr lang="es-EC" sz="3200" dirty="0">
              <a:solidFill>
                <a:schemeClr val="bg1">
                  <a:lumMod val="50000"/>
                </a:schemeClr>
              </a:solidFill>
              <a:latin typeface="Baskerville"/>
              <a:cs typeface="Baskerville"/>
            </a:endParaRPr>
          </a:p>
          <a:p>
            <a:pPr marL="457200" indent="-457200">
              <a:buFont typeface="Wingdings" charset="2"/>
              <a:buChar char="ü"/>
            </a:pPr>
            <a:r>
              <a:rPr lang="es-EC" sz="2400" dirty="0">
                <a:solidFill>
                  <a:srgbClr val="800000"/>
                </a:solidFill>
                <a:latin typeface="Baskerville"/>
                <a:cs typeface="Baskerville"/>
              </a:rPr>
              <a:t>Ginebra, 2003.</a:t>
            </a:r>
          </a:p>
          <a:p>
            <a:pPr marL="457200" indent="-457200">
              <a:buFont typeface="Wingdings" charset="2"/>
              <a:buChar char="ü"/>
            </a:pPr>
            <a:r>
              <a:rPr lang="es-EC" sz="2400" dirty="0">
                <a:solidFill>
                  <a:srgbClr val="800000"/>
                </a:solidFill>
                <a:latin typeface="Baskerville"/>
                <a:cs typeface="Baskerville"/>
              </a:rPr>
              <a:t>Tunez, 2005.</a:t>
            </a:r>
          </a:p>
          <a:p>
            <a:pPr marL="457200" indent="-457200">
              <a:buFont typeface="Wingdings" charset="2"/>
              <a:buChar char="ü"/>
            </a:pPr>
            <a:r>
              <a:rPr lang="es-EC" sz="2400" dirty="0">
                <a:solidFill>
                  <a:srgbClr val="800000"/>
                </a:solidFill>
                <a:latin typeface="Baskerville"/>
                <a:cs typeface="Baskerville"/>
              </a:rPr>
              <a:t>Seguimiento, 2017. </a:t>
            </a:r>
          </a:p>
          <a:p>
            <a:pPr marL="457200" indent="-457200">
              <a:buFont typeface="Wingdings" charset="2"/>
              <a:buChar char="ü"/>
            </a:pPr>
            <a:r>
              <a:rPr lang="es-EC" sz="2400" dirty="0">
                <a:solidFill>
                  <a:srgbClr val="800000"/>
                </a:solidFill>
                <a:latin typeface="Baskerville"/>
                <a:cs typeface="Baskerville"/>
              </a:rPr>
              <a:t>Dimensiones de la brecha digital (IWS).  </a:t>
            </a:r>
            <a:endParaRPr lang="es-ES"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5" name="Imagen 4" descr="_41016596_051114_world_summit_2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017" y="1862667"/>
            <a:ext cx="2578100" cy="1930400"/>
          </a:xfrm>
          <a:prstGeom prst="rect">
            <a:avLst/>
          </a:prstGeom>
        </p:spPr>
      </p:pic>
    </p:spTree>
    <p:extLst>
      <p:ext uri="{BB962C8B-B14F-4D97-AF65-F5344CB8AC3E}">
        <p14:creationId xmlns:p14="http://schemas.microsoft.com/office/powerpoint/2010/main" val="108236532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Tintero.thmx</Template>
  <TotalTime>758</TotalTime>
  <Words>1344</Words>
  <Application>Microsoft Macintosh PowerPoint</Application>
  <PresentationFormat>Presentación en pantalla (4:3)</PresentationFormat>
  <Paragraphs>153</Paragraphs>
  <Slides>27</Slides>
  <Notes>24</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27</vt:i4>
      </vt:variant>
    </vt:vector>
  </HeadingPairs>
  <TitlesOfParts>
    <vt:vector size="38" baseType="lpstr">
      <vt:lpstr>ＭＳ Ｐゴシック</vt:lpstr>
      <vt:lpstr>American Typewriter</vt:lpstr>
      <vt:lpstr>Baskerville</vt:lpstr>
      <vt:lpstr>Bradley Hand Bold</vt:lpstr>
      <vt:lpstr>Calibri</vt:lpstr>
      <vt:lpstr>Goudy Old Style</vt:lpstr>
      <vt:lpstr>Impact</vt:lpstr>
      <vt:lpstr>Rockwell</vt:lpstr>
      <vt:lpstr>Tahoma</vt:lpstr>
      <vt:lpstr>Wingdings</vt:lpstr>
      <vt:lpstr>Tintero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Marshall McLuhan</vt:lpstr>
      <vt:lpstr>Presentación de PowerPoint</vt:lpstr>
      <vt:lpstr>Presentación de PowerPoint</vt:lpstr>
      <vt:lpstr>Alvin Toffler</vt:lpstr>
      <vt:lpstr>2.  60 años en la economía del conocimiento</vt:lpstr>
      <vt:lpstr>2. 60 años en la economía del conocimiento</vt:lpstr>
      <vt:lpstr>2.   60 años en la economía del conocimiento</vt:lpstr>
      <vt:lpstr>2.  60 años en la economía del conocimiento</vt:lpstr>
      <vt:lpstr>2. 60 años en la economía del conocimiento</vt:lpstr>
      <vt:lpstr>2.  50 años en la economía del conocimiento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Octavio Islas </dc:title>
  <dc:creator>Usuario de Microsoft Office</dc:creator>
  <cp:lastModifiedBy>Octavio Islas</cp:lastModifiedBy>
  <cp:revision>56</cp:revision>
  <dcterms:created xsi:type="dcterms:W3CDTF">2017-09-26T04:23:19Z</dcterms:created>
  <dcterms:modified xsi:type="dcterms:W3CDTF">2018-09-24T19:47:52Z</dcterms:modified>
</cp:coreProperties>
</file>