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charts/chart1.xml" ContentType="application/vnd.openxmlformats-officedocument.drawingml.chart+xml"/>
  <Override PartName="/ppt/notesSlides/notesSlide139.xml" ContentType="application/vnd.openxmlformats-officedocument.presentationml.notesSlide+xml"/>
  <Override PartName="/ppt/charts/chart2.xml" ContentType="application/vnd.openxmlformats-officedocument.drawingml.chart+xml"/>
  <Override PartName="/ppt/notesSlides/notesSlide140.xml" ContentType="application/vnd.openxmlformats-officedocument.presentationml.notesSlide+xml"/>
  <Override PartName="/ppt/charts/chart3.xml" ContentType="application/vnd.openxmlformats-officedocument.drawingml.chart+xml"/>
  <Override PartName="/ppt/notesSlides/notesSlide141.xml" ContentType="application/vnd.openxmlformats-officedocument.presentationml.notesSlide+xml"/>
  <Override PartName="/ppt/charts/chart4.xml" ContentType="application/vnd.openxmlformats-officedocument.drawingml.chart+xml"/>
  <Override PartName="/ppt/notesSlides/notesSlide142.xml" ContentType="application/vnd.openxmlformats-officedocument.presentationml.notesSlide+xml"/>
  <Override PartName="/ppt/charts/chart5.xml" ContentType="application/vnd.openxmlformats-officedocument.drawingml.chart+xml"/>
  <Override PartName="/ppt/notesSlides/notesSlide143.xml" ContentType="application/vnd.openxmlformats-officedocument.presentationml.notesSlide+xml"/>
  <Override PartName="/ppt/charts/chart6.xml" ContentType="application/vnd.openxmlformats-officedocument.drawingml.chart+xml"/>
  <Override PartName="/ppt/notesSlides/notesSlide144.xml" ContentType="application/vnd.openxmlformats-officedocument.presentationml.notesSlide+xml"/>
  <Override PartName="/ppt/charts/chart7.xml" ContentType="application/vnd.openxmlformats-officedocument.drawingml.chart+xml"/>
  <Override PartName="/ppt/notesSlides/notesSlide145.xml" ContentType="application/vnd.openxmlformats-officedocument.presentationml.notesSlide+xml"/>
  <Override PartName="/ppt/charts/chart8.xml" ContentType="application/vnd.openxmlformats-officedocument.drawingml.chart+xml"/>
  <Override PartName="/ppt/notesSlides/notesSlide146.xml" ContentType="application/vnd.openxmlformats-officedocument.presentationml.notesSlide+xml"/>
  <Override PartName="/ppt/charts/chart9.xml" ContentType="application/vnd.openxmlformats-officedocument.drawingml.chart+xml"/>
  <Override PartName="/ppt/notesSlides/notesSlide147.xml" ContentType="application/vnd.openxmlformats-officedocument.presentationml.notesSlide+xml"/>
  <Override PartName="/ppt/charts/chart10.xml" ContentType="application/vnd.openxmlformats-officedocument.drawingml.chart+xml"/>
  <Override PartName="/ppt/notesSlides/notesSlide148.xml" ContentType="application/vnd.openxmlformats-officedocument.presentationml.notesSlide+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150"/>
  </p:notesMasterIdLst>
  <p:sldIdLst>
    <p:sldId id="301" r:id="rId2"/>
    <p:sldId id="285" r:id="rId3"/>
    <p:sldId id="352" r:id="rId4"/>
    <p:sldId id="351" r:id="rId5"/>
    <p:sldId id="306" r:id="rId6"/>
    <p:sldId id="346" r:id="rId7"/>
    <p:sldId id="347" r:id="rId8"/>
    <p:sldId id="348" r:id="rId9"/>
    <p:sldId id="349" r:id="rId10"/>
    <p:sldId id="350" r:id="rId11"/>
    <p:sldId id="353" r:id="rId12"/>
    <p:sldId id="354" r:id="rId13"/>
    <p:sldId id="355" r:id="rId14"/>
    <p:sldId id="356" r:id="rId15"/>
    <p:sldId id="375" r:id="rId16"/>
    <p:sldId id="357" r:id="rId17"/>
    <p:sldId id="358" r:id="rId18"/>
    <p:sldId id="359" r:id="rId19"/>
    <p:sldId id="360" r:id="rId20"/>
    <p:sldId id="361" r:id="rId21"/>
    <p:sldId id="362" r:id="rId22"/>
    <p:sldId id="363" r:id="rId23"/>
    <p:sldId id="364" r:id="rId24"/>
    <p:sldId id="365" r:id="rId25"/>
    <p:sldId id="376" r:id="rId26"/>
    <p:sldId id="366" r:id="rId27"/>
    <p:sldId id="367" r:id="rId28"/>
    <p:sldId id="368" r:id="rId29"/>
    <p:sldId id="370" r:id="rId30"/>
    <p:sldId id="379" r:id="rId31"/>
    <p:sldId id="380" r:id="rId32"/>
    <p:sldId id="381" r:id="rId33"/>
    <p:sldId id="371" r:id="rId34"/>
    <p:sldId id="372" r:id="rId35"/>
    <p:sldId id="373" r:id="rId36"/>
    <p:sldId id="378" r:id="rId37"/>
    <p:sldId id="377" r:id="rId38"/>
    <p:sldId id="374" r:id="rId39"/>
    <p:sldId id="309" r:id="rId40"/>
    <p:sldId id="423" r:id="rId41"/>
    <p:sldId id="424" r:id="rId42"/>
    <p:sldId id="425" r:id="rId43"/>
    <p:sldId id="426" r:id="rId44"/>
    <p:sldId id="428" r:id="rId45"/>
    <p:sldId id="427" r:id="rId46"/>
    <p:sldId id="429" r:id="rId47"/>
    <p:sldId id="430" r:id="rId48"/>
    <p:sldId id="431" r:id="rId49"/>
    <p:sldId id="432" r:id="rId50"/>
    <p:sldId id="433" r:id="rId51"/>
    <p:sldId id="422" r:id="rId52"/>
    <p:sldId id="382" r:id="rId53"/>
    <p:sldId id="383" r:id="rId54"/>
    <p:sldId id="384" r:id="rId55"/>
    <p:sldId id="385" r:id="rId56"/>
    <p:sldId id="387" r:id="rId57"/>
    <p:sldId id="388" r:id="rId58"/>
    <p:sldId id="389" r:id="rId59"/>
    <p:sldId id="390" r:id="rId60"/>
    <p:sldId id="391" r:id="rId61"/>
    <p:sldId id="392" r:id="rId62"/>
    <p:sldId id="393" r:id="rId63"/>
    <p:sldId id="394" r:id="rId64"/>
    <p:sldId id="395" r:id="rId65"/>
    <p:sldId id="396" r:id="rId66"/>
    <p:sldId id="397" r:id="rId67"/>
    <p:sldId id="398" r:id="rId68"/>
    <p:sldId id="399" r:id="rId69"/>
    <p:sldId id="400" r:id="rId70"/>
    <p:sldId id="401" r:id="rId71"/>
    <p:sldId id="402" r:id="rId72"/>
    <p:sldId id="403" r:id="rId73"/>
    <p:sldId id="407" r:id="rId74"/>
    <p:sldId id="408" r:id="rId75"/>
    <p:sldId id="409" r:id="rId76"/>
    <p:sldId id="410" r:id="rId77"/>
    <p:sldId id="411" r:id="rId78"/>
    <p:sldId id="413" r:id="rId79"/>
    <p:sldId id="414" r:id="rId80"/>
    <p:sldId id="415" r:id="rId81"/>
    <p:sldId id="416" r:id="rId82"/>
    <p:sldId id="417" r:id="rId83"/>
    <p:sldId id="418" r:id="rId84"/>
    <p:sldId id="419" r:id="rId85"/>
    <p:sldId id="421" r:id="rId86"/>
    <p:sldId id="525" r:id="rId87"/>
    <p:sldId id="526" r:id="rId88"/>
    <p:sldId id="434" r:id="rId89"/>
    <p:sldId id="450" r:id="rId90"/>
    <p:sldId id="451" r:id="rId91"/>
    <p:sldId id="452" r:id="rId92"/>
    <p:sldId id="453" r:id="rId93"/>
    <p:sldId id="454" r:id="rId94"/>
    <p:sldId id="455" r:id="rId95"/>
    <p:sldId id="456" r:id="rId96"/>
    <p:sldId id="457" r:id="rId97"/>
    <p:sldId id="458" r:id="rId98"/>
    <p:sldId id="459" r:id="rId99"/>
    <p:sldId id="460" r:id="rId100"/>
    <p:sldId id="461" r:id="rId101"/>
    <p:sldId id="462" r:id="rId102"/>
    <p:sldId id="463" r:id="rId103"/>
    <p:sldId id="464" r:id="rId104"/>
    <p:sldId id="465" r:id="rId105"/>
    <p:sldId id="466" r:id="rId106"/>
    <p:sldId id="467" r:id="rId107"/>
    <p:sldId id="468" r:id="rId108"/>
    <p:sldId id="469" r:id="rId109"/>
    <p:sldId id="470" r:id="rId110"/>
    <p:sldId id="471" r:id="rId111"/>
    <p:sldId id="472" r:id="rId112"/>
    <p:sldId id="473" r:id="rId113"/>
    <p:sldId id="474" r:id="rId114"/>
    <p:sldId id="475" r:id="rId115"/>
    <p:sldId id="476" r:id="rId116"/>
    <p:sldId id="477" r:id="rId117"/>
    <p:sldId id="478" r:id="rId118"/>
    <p:sldId id="479" r:id="rId119"/>
    <p:sldId id="480" r:id="rId120"/>
    <p:sldId id="481" r:id="rId121"/>
    <p:sldId id="482" r:id="rId122"/>
    <p:sldId id="483" r:id="rId123"/>
    <p:sldId id="484" r:id="rId124"/>
    <p:sldId id="485" r:id="rId125"/>
    <p:sldId id="486" r:id="rId126"/>
    <p:sldId id="487" r:id="rId127"/>
    <p:sldId id="488" r:id="rId128"/>
    <p:sldId id="489" r:id="rId129"/>
    <p:sldId id="490" r:id="rId130"/>
    <p:sldId id="491" r:id="rId131"/>
    <p:sldId id="492" r:id="rId132"/>
    <p:sldId id="493" r:id="rId133"/>
    <p:sldId id="505" r:id="rId134"/>
    <p:sldId id="506" r:id="rId135"/>
    <p:sldId id="507" r:id="rId136"/>
    <p:sldId id="508" r:id="rId137"/>
    <p:sldId id="509" r:id="rId138"/>
    <p:sldId id="511" r:id="rId139"/>
    <p:sldId id="513" r:id="rId140"/>
    <p:sldId id="514" r:id="rId141"/>
    <p:sldId id="515" r:id="rId142"/>
    <p:sldId id="516" r:id="rId143"/>
    <p:sldId id="517" r:id="rId144"/>
    <p:sldId id="518" r:id="rId145"/>
    <p:sldId id="521" r:id="rId146"/>
    <p:sldId id="522" r:id="rId147"/>
    <p:sldId id="523" r:id="rId148"/>
    <p:sldId id="524" r:id="rId14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01CB073-F34E-4C01-9A94-FA2D869A7C6A}">
  <a:tblStyle styleId="{E01CB073-F34E-4C01-9A94-FA2D869A7C6A}" styleName="Table_0">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00"/>
    <p:restoredTop sz="86468"/>
  </p:normalViewPr>
  <p:slideViewPr>
    <p:cSldViewPr snapToGrid="0" snapToObjects="1">
      <p:cViewPr varScale="1">
        <p:scale>
          <a:sx n="86" d="100"/>
          <a:sy n="86" d="100"/>
        </p:scale>
        <p:origin x="224" y="1272"/>
      </p:cViewPr>
      <p:guideLst/>
    </p:cSldViewPr>
  </p:slideViewPr>
  <p:outlineViewPr>
    <p:cViewPr>
      <p:scale>
        <a:sx n="33" d="100"/>
        <a:sy n="33" d="100"/>
      </p:scale>
      <p:origin x="0" y="-2155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_rels/chart6.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_rels/chart7.xml.rels><?xml version="1.0" encoding="UTF-8" standalone="yes"?>
<Relationships xmlns="http://schemas.openxmlformats.org/package/2006/relationships"><Relationship Id="rId1" Type="http://schemas.openxmlformats.org/officeDocument/2006/relationships/package" Target="../embeddings/Hoja_de_c_lculo_de_Microsoft_Excel6.xlsx"/></Relationships>
</file>

<file path=ppt/charts/_rels/chart8.xml.rels><?xml version="1.0" encoding="UTF-8" standalone="yes"?>
<Relationships xmlns="http://schemas.openxmlformats.org/package/2006/relationships"><Relationship Id="rId1" Type="http://schemas.openxmlformats.org/officeDocument/2006/relationships/package" Target="../embeddings/Hoja_de_c_lculo_de_Microsoft_Excel7.xlsx"/></Relationships>
</file>

<file path=ppt/charts/_rels/chart9.xml.rels><?xml version="1.0" encoding="UTF-8" standalone="yes"?>
<Relationships xmlns="http://schemas.openxmlformats.org/package/2006/relationships"><Relationship Id="rId1" Type="http://schemas.openxmlformats.org/officeDocument/2006/relationships/package" Target="../embeddings/Hoja_de_c_lculo_de_Microsoft_Excel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Hoja_de_c_lculo_de_Microsoft_Excel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Hoja_de_c_lculo_de_Microsoft_Excel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5911949685535E-2"/>
          <c:y val="0.32879345235478102"/>
          <c:w val="0.59986629029861804"/>
          <c:h val="0.53527172007371704"/>
        </c:manualLayout>
      </c:layout>
      <c:pieChart>
        <c:varyColors val="1"/>
        <c:dLbls>
          <c:showLegendKey val="0"/>
          <c:showVal val="0"/>
          <c:showCatName val="0"/>
          <c:showSerName val="0"/>
          <c:showPercent val="0"/>
          <c:showBubbleSize val="0"/>
          <c:showLeaderLines val="0"/>
        </c:dLbls>
        <c:firstSliceAng val="0"/>
      </c:pieChart>
    </c:plotArea>
    <c:legend>
      <c:legendPos val="r"/>
      <c:overlay val="0"/>
      <c:txPr>
        <a:bodyPr/>
        <a:lstStyle/>
        <a:p>
          <a:pPr>
            <a:defRPr lang="es-ES"/>
          </a:pPr>
          <a:endParaRPr lang="es-EC"/>
        </a:p>
      </c:txPr>
    </c:legend>
    <c:plotVisOnly val="1"/>
    <c:dispBlanksAs val="zero"/>
    <c:showDLblsOverMax val="0"/>
  </c:chart>
  <c:txPr>
    <a:bodyPr/>
    <a:lstStyle/>
    <a:p>
      <a:pPr>
        <a:defRPr sz="1800"/>
      </a:pPr>
      <a:endParaRPr lang="es-EC"/>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igitalreport.wearesocial.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earesocial.com/special-reports/digital-in-2017-global-overview"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427502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79213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59787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_tradnl" sz="1100" kern="1200" dirty="0">
                <a:solidFill>
                  <a:schemeClr val="tx1"/>
                </a:solidFill>
                <a:effectLst/>
                <a:latin typeface="+mn-lt"/>
                <a:ea typeface="+mn-ea"/>
                <a:cs typeface="+mn-cs"/>
              </a:rPr>
              <a:t>En África se registra la menor penetración de Internet (35.2%). Asia concentra la mayor cantidad de habitantes en el mundo (4,207,588,157), y el mayor número de usuarios de Internet (2,023,630,194). Sin embargo, la penetración de Internet (48.1%) es inferior al promedio mundial (54.4%). Asia representa un lógico atractivo para todas aquellas empresas e industrias vinculadas con el desarrollo de la economía digital. Europa es la segunda región con el porcentaje más alto de usuarios de Internet (85.2%). En América Latina y el Caribe, la penetración de Internet (67%) es superior al promedio mundial. En Medio Oriente, la penetración de Internet (64.5%) es inferior a la estimada en América Latina (67%), pero superior al promedio mundial (54.4%). Norteamérica presenta la penetración de Internet más alta (95%). En Australia-Oceanía se presenta la menor población (41,273,454). La penetración de Internet (68.9%) apenas es superior a la estimada en América Latina y Caribe (67%).</a:t>
            </a:r>
            <a:endParaRPr lang="es-EC" sz="1100" kern="1200" dirty="0">
              <a:solidFill>
                <a:schemeClr val="tx1"/>
              </a:solidFill>
              <a:effectLst/>
              <a:latin typeface="+mn-lt"/>
              <a:ea typeface="+mn-ea"/>
              <a:cs typeface="+mn-cs"/>
            </a:endParaRPr>
          </a:p>
          <a:p>
            <a:pPr lvl="0">
              <a:spcBef>
                <a:spcPts val="0"/>
              </a:spcBef>
              <a:buNone/>
            </a:pPr>
            <a:endParaRPr dirty="0"/>
          </a:p>
        </p:txBody>
      </p:sp>
    </p:spTree>
    <p:extLst>
      <p:ext uri="{BB962C8B-B14F-4D97-AF65-F5344CB8AC3E}">
        <p14:creationId xmlns:p14="http://schemas.microsoft.com/office/powerpoint/2010/main" val="2938359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  En sus estudios, We are Social. Hootsuite</a:t>
            </a:r>
            <a:r>
              <a:rPr lang="en-US" sz="1100" kern="1200" dirty="0">
                <a:solidFill>
                  <a:schemeClr val="tx1"/>
                </a:solidFill>
                <a:effectLst/>
                <a:latin typeface="+mn-lt"/>
                <a:ea typeface="+mn-ea"/>
                <a:cs typeface="+mn-cs"/>
              </a:rPr>
              <a:t> </a:t>
            </a:r>
            <a:r>
              <a:rPr lang="es-EC" sz="1100" kern="1200" dirty="0">
                <a:solidFill>
                  <a:schemeClr val="tx1"/>
                </a:solidFill>
                <a:effectLst/>
                <a:latin typeface="+mn-lt"/>
                <a:ea typeface="+mn-ea"/>
                <a:cs typeface="+mn-cs"/>
              </a:rPr>
              <a:t>divide al mundo en cinco bloques: África, América, Asia-Pacífico, Europa, Medio Oriente -el criterio geográfico se impone al razonamiento comercial-. En nuestra segunda tabla </a:t>
            </a:r>
            <a:r>
              <a:rPr lang="es-ES_tradnl" sz="1100" kern="1200" dirty="0">
                <a:solidFill>
                  <a:schemeClr val="tx1"/>
                </a:solidFill>
                <a:effectLst/>
                <a:latin typeface="+mn-lt"/>
                <a:ea typeface="+mn-ea"/>
                <a:cs typeface="+mn-cs"/>
              </a:rPr>
              <a:t>podremos reconocer la población estimada en cada bloque, el total de usuarios de Internet y la penetración de Internet en la población.</a:t>
            </a:r>
            <a:endParaRPr lang="es-EC"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We are social Hootsuite. </a:t>
            </a:r>
            <a:r>
              <a:rPr lang="en-US" sz="1100" i="1" kern="1200" dirty="0">
                <a:solidFill>
                  <a:schemeClr val="tx1"/>
                </a:solidFill>
                <a:effectLst/>
                <a:latin typeface="+mn-lt"/>
                <a:ea typeface="+mn-ea"/>
                <a:cs typeface="+mn-cs"/>
              </a:rPr>
              <a:t>Digital in 2018. Global Overview. A collection of Internet, Social Media and Mobile Data from around the World. </a:t>
            </a:r>
            <a:r>
              <a:rPr lang="es-EC" sz="1100" kern="1200" dirty="0">
                <a:solidFill>
                  <a:schemeClr val="tx1"/>
                </a:solidFill>
                <a:effectLst/>
                <a:latin typeface="+mn-lt"/>
                <a:ea typeface="+mn-ea"/>
                <a:cs typeface="+mn-cs"/>
              </a:rPr>
              <a:t>Disponible: </a:t>
            </a:r>
            <a:r>
              <a:rPr lang="es-EC" sz="1100" u="sng" kern="1200" dirty="0">
                <a:solidFill>
                  <a:schemeClr val="tx1"/>
                </a:solidFill>
                <a:effectLst/>
                <a:latin typeface="+mn-lt"/>
                <a:ea typeface="+mn-ea"/>
                <a:cs typeface="+mn-cs"/>
                <a:hlinkClick r:id="rId3"/>
              </a:rPr>
              <a:t>https://digitalreport.wearesocial.com/</a:t>
            </a:r>
            <a:r>
              <a:rPr lang="es-EC" sz="1100" kern="1200" dirty="0">
                <a:solidFill>
                  <a:schemeClr val="tx1"/>
                </a:solidFill>
                <a:effectLst/>
                <a:latin typeface="+mn-lt"/>
                <a:ea typeface="+mn-ea"/>
                <a:cs typeface="+mn-cs"/>
              </a:rPr>
              <a:t>  </a:t>
            </a:r>
            <a:r>
              <a:rPr lang="es-ES" sz="1100" kern="1200" dirty="0">
                <a:solidFill>
                  <a:schemeClr val="tx1"/>
                </a:solidFill>
                <a:effectLst/>
                <a:latin typeface="+mn-lt"/>
                <a:ea typeface="+mn-ea"/>
                <a:cs typeface="+mn-cs"/>
              </a:rPr>
              <a:t>Consultado: 19 de julio, 2018. Consultado: 19 de julio, 2018.</a:t>
            </a:r>
          </a:p>
          <a:p>
            <a:r>
              <a:rPr lang="es-ES" sz="1100" kern="1200" dirty="0">
                <a:solidFill>
                  <a:schemeClr val="tx1"/>
                </a:solidFill>
                <a:effectLst/>
                <a:latin typeface="+mn-lt"/>
                <a:ea typeface="+mn-ea"/>
                <a:cs typeface="+mn-cs"/>
              </a:rPr>
              <a:t> </a:t>
            </a:r>
            <a:r>
              <a:rPr lang="es-EC" sz="1100" kern="1200" dirty="0">
                <a:solidFill>
                  <a:schemeClr val="tx1"/>
                </a:solidFill>
                <a:effectLst/>
                <a:latin typeface="+mn-lt"/>
                <a:ea typeface="+mn-ea"/>
                <a:cs typeface="+mn-cs"/>
              </a:rPr>
              <a:t>La penetración de Internet en África es la más baja (34%), la cual, además es inferior al promedio mundial (53%). En Asia-Pacífico se concentra el mayor número de personas (4,214,000,000), el mayor número de usuarios de Internet (2,007,000,000). Sin embargo, al igual que África, la penetración de Internet (48%) se encuentra abajo del promedio mundial (53%). Europa es la región que presenta la penetración más alta de Internet en la población (80%). Por lo que respecta a Medio Oriente, las cifras que presenta este estudio son muy parecidas a las que ofrece la IWS. </a:t>
            </a:r>
          </a:p>
          <a:p>
            <a:pPr lvl="0">
              <a:spcBef>
                <a:spcPts val="0"/>
              </a:spcBef>
              <a:buNone/>
            </a:pPr>
            <a:endParaRPr dirty="0"/>
          </a:p>
        </p:txBody>
      </p:sp>
    </p:spTree>
    <p:extLst>
      <p:ext uri="{BB962C8B-B14F-4D97-AF65-F5344CB8AC3E}">
        <p14:creationId xmlns:p14="http://schemas.microsoft.com/office/powerpoint/2010/main" val="471042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S_tradnl" sz="1100" kern="1200" dirty="0">
                <a:solidFill>
                  <a:schemeClr val="tx1"/>
                </a:solidFill>
                <a:effectLst/>
                <a:latin typeface="+mn-lt"/>
                <a:ea typeface="+mn-ea"/>
                <a:cs typeface="+mn-cs"/>
              </a:rPr>
              <a:t> La región que presenta la más alta penetración de Internet es el Norte de Europa (98%). En cambio, África Central presenta la penetración más baja (12%). </a:t>
            </a:r>
            <a:r>
              <a:rPr lang="es-EC" sz="1100" kern="1200" dirty="0">
                <a:solidFill>
                  <a:schemeClr val="tx1"/>
                </a:solidFill>
                <a:effectLst/>
                <a:latin typeface="+mn-lt"/>
                <a:ea typeface="+mn-ea"/>
                <a:cs typeface="+mn-cs"/>
              </a:rPr>
              <a:t>De acuerdo con lo asentado en el estudio </a:t>
            </a:r>
            <a:r>
              <a:rPr lang="es-EC" sz="1100" i="1" kern="1200" dirty="0">
                <a:solidFill>
                  <a:schemeClr val="tx1"/>
                </a:solidFill>
                <a:effectLst/>
                <a:latin typeface="+mn-lt"/>
                <a:ea typeface="+mn-ea"/>
                <a:cs typeface="+mn-cs"/>
              </a:rPr>
              <a:t>Digital in 2018. Global Overview</a:t>
            </a:r>
            <a:r>
              <a:rPr lang="es-EC" sz="1100" kern="1200" dirty="0">
                <a:solidFill>
                  <a:schemeClr val="tx1"/>
                </a:solidFill>
                <a:effectLst/>
                <a:latin typeface="+mn-lt"/>
                <a:ea typeface="+mn-ea"/>
                <a:cs typeface="+mn-cs"/>
              </a:rPr>
              <a:t>, fueron estimados 3,722,000,000 usuarios activos de Internet móvil, los cuales representan 49% del total de la población mundial. Además, se afirma que la penetración mundial de Internet observó un incrementó de 7% en el periodo comprendido entre enero de 2017 y enero de 2018, y en ese periodo fueron estimados 248 millones de nuevos usuarios de Internet.  </a:t>
            </a:r>
          </a:p>
          <a:p>
            <a:r>
              <a:rPr lang="es-EC" sz="1100" kern="1200" dirty="0">
                <a:solidFill>
                  <a:schemeClr val="tx1"/>
                </a:solidFill>
                <a:effectLst/>
                <a:latin typeface="+mn-lt"/>
                <a:ea typeface="+mn-ea"/>
                <a:cs typeface="+mn-cs"/>
              </a:rPr>
              <a:t>Independientemente de las diferencias que presentan ambos estudios -que parten de la amplitud misma de las zonas consideradas-, las cifras relativas a la población mundial, usuarios de Internet, y penetración en las regiones presentan algunas diferencias. La IWS, por ejemplo, estimó la población mundial en </a:t>
            </a:r>
            <a:r>
              <a:rPr lang="es-ES_tradnl" sz="1100" kern="1200" dirty="0">
                <a:solidFill>
                  <a:schemeClr val="tx1"/>
                </a:solidFill>
                <a:effectLst/>
                <a:latin typeface="+mn-lt"/>
                <a:ea typeface="+mn-ea"/>
                <a:cs typeface="+mn-cs"/>
              </a:rPr>
              <a:t>7,634,758,428 personas. </a:t>
            </a:r>
            <a:r>
              <a:rPr lang="es-EC" sz="1100" kern="1200" dirty="0">
                <a:solidFill>
                  <a:schemeClr val="tx1"/>
                </a:solidFill>
                <a:effectLst/>
                <a:latin typeface="+mn-lt"/>
                <a:ea typeface="+mn-ea"/>
                <a:cs typeface="+mn-cs"/>
              </a:rPr>
              <a:t>We are Social. Hootsuite estimó 7,593,000,000. La Internet World Stats estimó </a:t>
            </a:r>
            <a:r>
              <a:rPr lang="es-ES_tradnl" sz="1100" kern="1200" dirty="0">
                <a:solidFill>
                  <a:schemeClr val="tx1"/>
                </a:solidFill>
                <a:effectLst/>
                <a:latin typeface="+mn-lt"/>
                <a:ea typeface="+mn-ea"/>
                <a:cs typeface="+mn-cs"/>
              </a:rPr>
              <a:t>4,156,932,140 usuarios de Internet. </a:t>
            </a:r>
            <a:r>
              <a:rPr lang="es-EC" sz="1100" kern="1200" dirty="0">
                <a:solidFill>
                  <a:schemeClr val="tx1"/>
                </a:solidFill>
                <a:effectLst/>
                <a:latin typeface="+mn-lt"/>
                <a:ea typeface="+mn-ea"/>
                <a:cs typeface="+mn-cs"/>
              </a:rPr>
              <a:t>We are Social. Hootsuite estimó 4,021,000,000. La penetración mundial de Internet fue establecida por la IWS en 54.4%. We are Social. Hootsuite la ubicó en 53%. </a:t>
            </a:r>
          </a:p>
          <a:p>
            <a:r>
              <a:rPr lang="en-US" sz="1100" kern="1200" dirty="0">
                <a:solidFill>
                  <a:schemeClr val="tx1"/>
                </a:solidFill>
                <a:effectLst/>
                <a:latin typeface="+mn-lt"/>
                <a:ea typeface="+mn-ea"/>
                <a:cs typeface="+mn-cs"/>
              </a:rPr>
              <a:t>We are social </a:t>
            </a:r>
            <a:r>
              <a:rPr lang="en-US" sz="1100" kern="1200" dirty="0" err="1">
                <a:solidFill>
                  <a:schemeClr val="tx1"/>
                </a:solidFill>
                <a:effectLst/>
                <a:latin typeface="+mn-lt"/>
                <a:ea typeface="+mn-ea"/>
                <a:cs typeface="+mn-cs"/>
              </a:rPr>
              <a:t>Hottsuite</a:t>
            </a:r>
            <a:r>
              <a:rPr lang="en-US" sz="1100" kern="1200" dirty="0">
                <a:solidFill>
                  <a:schemeClr val="tx1"/>
                </a:solidFill>
                <a:effectLst/>
                <a:latin typeface="+mn-lt"/>
                <a:ea typeface="+mn-ea"/>
                <a:cs typeface="+mn-cs"/>
              </a:rPr>
              <a:t>. </a:t>
            </a:r>
            <a:r>
              <a:rPr lang="en-US" sz="1100" i="1" kern="1200" dirty="0">
                <a:solidFill>
                  <a:schemeClr val="tx1"/>
                </a:solidFill>
                <a:effectLst/>
                <a:latin typeface="+mn-lt"/>
                <a:ea typeface="+mn-ea"/>
                <a:cs typeface="+mn-cs"/>
              </a:rPr>
              <a:t>Digital in 2018. Global Overview. A collection of Internet, Social Media and Mobile Data from around the World. </a:t>
            </a:r>
            <a:r>
              <a:rPr lang="es-EC" sz="1100" kern="1200" dirty="0">
                <a:solidFill>
                  <a:schemeClr val="tx1"/>
                </a:solidFill>
                <a:effectLst/>
                <a:latin typeface="+mn-lt"/>
                <a:ea typeface="+mn-ea"/>
                <a:cs typeface="+mn-cs"/>
              </a:rPr>
              <a:t>Disponible: </a:t>
            </a:r>
            <a:r>
              <a:rPr lang="es-ES_tradnl" sz="1100" u="sng" kern="1200" dirty="0">
                <a:solidFill>
                  <a:schemeClr val="tx1"/>
                </a:solidFill>
                <a:effectLst/>
                <a:latin typeface="+mn-lt"/>
                <a:ea typeface="+mn-ea"/>
                <a:cs typeface="+mn-cs"/>
                <a:hlinkClick r:id="rId3"/>
              </a:rPr>
              <a:t>https://wearesocial.com/special-reports/digital-in-2017-global-overview</a:t>
            </a:r>
            <a:r>
              <a:rPr lang="es-ES_tradnl" sz="1100" kern="1200" dirty="0">
                <a:solidFill>
                  <a:schemeClr val="tx1"/>
                </a:solidFill>
                <a:effectLst/>
                <a:latin typeface="+mn-lt"/>
                <a:ea typeface="+mn-ea"/>
                <a:cs typeface="+mn-cs"/>
              </a:rPr>
              <a:t> </a:t>
            </a:r>
            <a:r>
              <a:rPr lang="es-ES" sz="1100" kern="1200" dirty="0">
                <a:solidFill>
                  <a:schemeClr val="tx1"/>
                </a:solidFill>
                <a:effectLst/>
                <a:latin typeface="+mn-lt"/>
                <a:ea typeface="+mn-ea"/>
                <a:cs typeface="+mn-cs"/>
              </a:rPr>
              <a:t>Consultado: 19 de julio, 2018.</a:t>
            </a: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8139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De los 213 países analizados en el referido estudio, la penetración más baja correspondió a Corea del Norte (0.06%), donde fueron estimados 16 mil usuarios de Internet.</a:t>
            </a:r>
          </a:p>
        </p:txBody>
      </p:sp>
    </p:spTree>
    <p:extLst>
      <p:ext uri="{BB962C8B-B14F-4D97-AF65-F5344CB8AC3E}">
        <p14:creationId xmlns:p14="http://schemas.microsoft.com/office/powerpoint/2010/main" val="1899680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Otro dato interesante que presenta el estudio de We are Social. Hootsuite es la relación de países en los cuales los usuarios destinan el mayor número de horas a Internet:</a:t>
            </a:r>
          </a:p>
          <a:p>
            <a:r>
              <a:rPr lang="es-ES_tradnl" sz="1100" kern="1200" dirty="0">
                <a:solidFill>
                  <a:schemeClr val="tx1"/>
                </a:solidFill>
                <a:effectLst/>
                <a:latin typeface="+mn-lt"/>
                <a:ea typeface="+mn-ea"/>
                <a:cs typeface="+mn-cs"/>
              </a:rPr>
              <a:t>Tabla 5. Promedio de horas dedicadas a Internet (enero, 2018).</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6232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Otro dato interesante que presenta el estudio de We are Social. Hootsuite es la relación de países en los cuales los usuarios destinan el mayor número de horas a Internet:</a:t>
            </a:r>
          </a:p>
          <a:p>
            <a:r>
              <a:rPr lang="es-ES_tradnl" sz="1100" kern="1200" dirty="0">
                <a:solidFill>
                  <a:schemeClr val="tx1"/>
                </a:solidFill>
                <a:effectLst/>
                <a:latin typeface="+mn-lt"/>
                <a:ea typeface="+mn-ea"/>
                <a:cs typeface="+mn-cs"/>
              </a:rPr>
              <a:t>Tabla 5. Promedio de horas dedicadas a Internet (enero, 2018).</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086326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S_tradnl" sz="1100" kern="1200" dirty="0">
                <a:solidFill>
                  <a:schemeClr val="tx1"/>
                </a:solidFill>
                <a:effectLst/>
                <a:latin typeface="+mn-lt"/>
                <a:ea typeface="+mn-ea"/>
                <a:cs typeface="+mn-cs"/>
              </a:rPr>
              <a:t>La IWS divide al continente americano en cuatro zonas: Norteamérica, Sudamérica, Centroamérica -donde instala a México-, y el Caribe. Es importante destacar que la información relativa a Norteamérica y Centroamérica data de junio de 2017; la del Caribe, de junio de 2016. La información más reciente de la IWS es la de Sudamérica -diciembre de 2017-. En nuestra tercera tabla decidimos recuperar la información que la IWS presentó en junio de 2017, debido a que es la más completa.</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79380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S_tradnl" sz="1100" kern="1200" dirty="0">
                <a:solidFill>
                  <a:schemeClr val="tx1"/>
                </a:solidFill>
                <a:effectLst/>
                <a:latin typeface="+mn-lt"/>
                <a:ea typeface="+mn-ea"/>
                <a:cs typeface="+mn-cs"/>
              </a:rPr>
              <a:t>  La IWS divide al continente americano en cuatro zonas: Norteamérica, Sudamérica, Centroamérica -donde instala a México-, y el Caribe. Es importante destacar que la información relativa a Norteamérica y Centroamérica data de junio de 2017; la del Caribe, de junio de 2016. La información más reciente de la IWS es la de Sudamérica -diciembre de 2017-. En nuestra tercera tabla decidimos recuperar la información que la IWS presentó en junio de 2017, debido a que es la más completa.</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14316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S_tradnl" sz="1100" kern="1200" dirty="0">
                <a:solidFill>
                  <a:schemeClr val="tx1"/>
                </a:solidFill>
                <a:effectLst/>
                <a:latin typeface="+mn-lt"/>
                <a:ea typeface="+mn-ea"/>
                <a:cs typeface="+mn-cs"/>
              </a:rPr>
              <a:t> La penetración de Internet en cada uno de los territorios y naciones consideradas en Norteamérica es superior al promedio mundial (51.7%): Bermudas (98%), Canadá (90.1%), Estados Unidos (89.7%), Groenlandia (92.5%), San Pedro y Miquelón (71.2%). Únicamente en San Pedro y Miquelón la penetración de Internet en la población se ubica abajo del promedio continental (71.7%).</a:t>
            </a: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683113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 </a:t>
            </a:r>
            <a:r>
              <a:rPr lang="es-ES_tradnl" sz="1100" kern="1200" dirty="0">
                <a:solidFill>
                  <a:schemeClr val="tx1"/>
                </a:solidFill>
                <a:effectLst/>
                <a:latin typeface="+mn-lt"/>
                <a:ea typeface="+mn-ea"/>
                <a:cs typeface="+mn-cs"/>
              </a:rPr>
              <a:t>En Centroamérica –donde la IWS ubicó a México-, Costa Rica presentó la más alta penetración de Internet en la población (86.4%). En Costa Rica la penetración de Internet fue superior al promedio continental (71.7%). La penetración de Internet en Panamá (69.1%), y México (65.3%), fue superior al promedio mundial (51.7%), pero inferior al promedio continental. </a:t>
            </a:r>
            <a:endParaRPr lang="es-EC" sz="1100" kern="1200" dirty="0">
              <a:solidFill>
                <a:schemeClr val="tx1"/>
              </a:solidFill>
              <a:effectLst/>
              <a:latin typeface="+mn-lt"/>
              <a:ea typeface="+mn-ea"/>
              <a:cs typeface="+mn-cs"/>
            </a:endParaRPr>
          </a:p>
          <a:p>
            <a:r>
              <a:rPr lang="es-EC" sz="1100" kern="1200" dirty="0">
                <a:solidFill>
                  <a:schemeClr val="tx1"/>
                </a:solidFill>
                <a:effectLst/>
                <a:latin typeface="+mn-lt"/>
                <a:ea typeface="+mn-ea"/>
                <a:cs typeface="+mn-cs"/>
              </a:rPr>
              <a:t> </a:t>
            </a:r>
            <a:r>
              <a:rPr lang="es-ES_tradnl" sz="1100" kern="1200" dirty="0">
                <a:solidFill>
                  <a:schemeClr val="tx1"/>
                </a:solidFill>
                <a:effectLst/>
                <a:latin typeface="+mn-lt"/>
                <a:ea typeface="+mn-ea"/>
                <a:cs typeface="+mn-cs"/>
              </a:rPr>
              <a:t>Abajo del promedio mundial y del promedio continental fueron ubicados Belice (44.6%), El Salvador (50.3%), Guatemala (34.5%), Honduras (32.5%), y Nicaragua (30.6%) -el país más rezago en esta región-. </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03587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 </a:t>
            </a:r>
            <a:r>
              <a:rPr lang="es-ES_tradnl" sz="1100" kern="1200" dirty="0">
                <a:solidFill>
                  <a:schemeClr val="tx1"/>
                </a:solidFill>
                <a:effectLst/>
                <a:latin typeface="+mn-lt"/>
                <a:ea typeface="+mn-ea"/>
                <a:cs typeface="+mn-cs"/>
              </a:rPr>
              <a:t>Es importante tener presente que la información más reciente que ofrece la IWS sobre la penetración de Internet en las islas caribeñas data de junio de 2016. Aruba presentó la penetración más alta de Internet en la población (93.5%). Además de Aruba, la penetración de Internet en las siguientes islas fue superior al promedio mundial (51.7%), y al promedio continental (71.7%): Curazao (86.7%), Anguila (84.2%), Bahamas (83.9%), Puerto Rico (82.8%), </a:t>
            </a:r>
            <a:r>
              <a:rPr lang="es-ES_tradnl" sz="1100" kern="1200" dirty="0" err="1">
                <a:solidFill>
                  <a:schemeClr val="tx1"/>
                </a:solidFill>
                <a:effectLst/>
                <a:latin typeface="+mn-lt"/>
                <a:ea typeface="+mn-ea"/>
                <a:cs typeface="+mn-cs"/>
              </a:rPr>
              <a:t>Bonaire</a:t>
            </a:r>
            <a:r>
              <a:rPr lang="es-ES_tradnl" sz="1100" kern="1200" dirty="0">
                <a:solidFill>
                  <a:schemeClr val="tx1"/>
                </a:solidFill>
                <a:effectLst/>
                <a:latin typeface="+mn-lt"/>
                <a:ea typeface="+mn-ea"/>
                <a:cs typeface="+mn-cs"/>
              </a:rPr>
              <a:t> (81.5%) Barbados (80%), Islas Caimán (79%), San Cristóbal y Nieves (76.8%), Martinica (76.6%), Trinidad y Tobago (73.3%), Antigua y Barbuda (73%).  </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La penetración de las siguientes islas fue superior al promedio mundial pero inferior al promedio continental: Islas Turcas y Caicos (70.5%) Dominica (67%), República Dominicana (61.3%), San Vicente y Granadinas (60%), Islas Vírgenes (Estados Unidos, 59.6%), Santa Lucía (58.2%), Jamaica (56.2%), Montserrat (56%), Granada (55.9%), </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Abajo del promedio mundial y del promedio continental fueron ubicadas las siguientes islas caribeñas: Islas Vírgenes (Reino Unido, 46,9%), Guadalupe (46.6%), Cuba (38.8%), San Bartolomé (21.4%), Haití (12.2%), San Martín –Francia- (3.4%), San Martín –Holanda- 0%. </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97452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 </a:t>
            </a:r>
            <a:r>
              <a:rPr lang="es-ES_tradnl" sz="1100" kern="1200" dirty="0">
                <a:solidFill>
                  <a:schemeClr val="tx1"/>
                </a:solidFill>
                <a:effectLst/>
                <a:latin typeface="+mn-lt"/>
                <a:ea typeface="+mn-ea"/>
                <a:cs typeface="+mn-cs"/>
              </a:rPr>
              <a:t>Es importante tener presente que la información más reciente que ofrece la IWS sobre la penetración de Internet en las islas caribeñas data de junio de 2016. Aruba presentó la penetración más alta de Internet en la población (93.5%). Además de Aruba, la penetración de Internet en las siguientes islas fue superior al promedio mundial (51.7%), y al promedio continental (71.7%): Curazao (86.7%), Anguila (84.2%), Bahamas (83.9%), Puerto Rico (82.8%), </a:t>
            </a:r>
            <a:r>
              <a:rPr lang="es-ES_tradnl" sz="1100" kern="1200" dirty="0" err="1">
                <a:solidFill>
                  <a:schemeClr val="tx1"/>
                </a:solidFill>
                <a:effectLst/>
                <a:latin typeface="+mn-lt"/>
                <a:ea typeface="+mn-ea"/>
                <a:cs typeface="+mn-cs"/>
              </a:rPr>
              <a:t>Bonaire</a:t>
            </a:r>
            <a:r>
              <a:rPr lang="es-ES_tradnl" sz="1100" kern="1200" dirty="0">
                <a:solidFill>
                  <a:schemeClr val="tx1"/>
                </a:solidFill>
                <a:effectLst/>
                <a:latin typeface="+mn-lt"/>
                <a:ea typeface="+mn-ea"/>
                <a:cs typeface="+mn-cs"/>
              </a:rPr>
              <a:t> (81.5%) Barbados (80%), Islas Caimán (79%), San Cristóbal y Nieves (76.8%), Martinica (76.6%), Trinidad y Tobago (73.3%), Antigua y Barbuda (73%).  </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La penetración de las siguientes islas fue superior al promedio mundial pero inferior al promedio continental: Islas Turcas y Caicos (70.5%) Dominica (67%), República Dominicana (61.3%), San Vicente y Granadinas (60%), Islas Vírgenes (Estados Unidos, 59.6%), Santa Lucía (58.2%), Jamaica (56.2%), Montserrat (56%), Granada (55.9%), </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Abajo del promedio mundial y del promedio continental fueron ubicadas las siguientes islas caribeñas: Islas Vírgenes (Reino Unido, 46,9%), Guadalupe (46.6%), Cuba (38.8%), San Bartolomé (21.4%), Haití (12.2%), San Martín –Francia- (3.4%), San Martín –Holanda- 0%. </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14083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 </a:t>
            </a:r>
            <a:r>
              <a:rPr lang="es-ES_tradnl" sz="1100" kern="1200" dirty="0">
                <a:solidFill>
                  <a:schemeClr val="tx1"/>
                </a:solidFill>
                <a:effectLst/>
                <a:latin typeface="+mn-lt"/>
                <a:ea typeface="+mn-ea"/>
                <a:cs typeface="+mn-cs"/>
              </a:rPr>
              <a:t>Fuente: Internet </a:t>
            </a:r>
            <a:r>
              <a:rPr lang="es-ES_tradnl" sz="1100" kern="1200" dirty="0" err="1">
                <a:solidFill>
                  <a:schemeClr val="tx1"/>
                </a:solidFill>
                <a:effectLst/>
                <a:latin typeface="+mn-lt"/>
                <a:ea typeface="+mn-ea"/>
                <a:cs typeface="+mn-cs"/>
              </a:rPr>
              <a:t>World</a:t>
            </a:r>
            <a:r>
              <a:rPr lang="es-ES_tradnl" sz="1100" kern="1200" dirty="0">
                <a:solidFill>
                  <a:schemeClr val="tx1"/>
                </a:solidFill>
                <a:effectLst/>
                <a:latin typeface="+mn-lt"/>
                <a:ea typeface="+mn-ea"/>
                <a:cs typeface="+mn-cs"/>
              </a:rPr>
              <a:t> </a:t>
            </a:r>
            <a:r>
              <a:rPr lang="es-ES_tradnl" sz="1100" kern="1200" dirty="0" err="1">
                <a:solidFill>
                  <a:schemeClr val="tx1"/>
                </a:solidFill>
                <a:effectLst/>
                <a:latin typeface="+mn-lt"/>
                <a:ea typeface="+mn-ea"/>
                <a:cs typeface="+mn-cs"/>
              </a:rPr>
              <a:t>Stats</a:t>
            </a:r>
            <a:r>
              <a:rPr lang="es-ES_tradnl" sz="1100" kern="1200" dirty="0">
                <a:solidFill>
                  <a:schemeClr val="tx1"/>
                </a:solidFill>
                <a:effectLst/>
                <a:latin typeface="+mn-lt"/>
                <a:ea typeface="+mn-ea"/>
                <a:cs typeface="+mn-cs"/>
              </a:rPr>
              <a:t>.</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 Junio, 2017.</a:t>
            </a:r>
            <a:br>
              <a:rPr lang="es-ES_tradnl" sz="1100" kern="1200" dirty="0">
                <a:solidFill>
                  <a:schemeClr val="tx1"/>
                </a:solidFill>
                <a:effectLst/>
                <a:latin typeface="+mn-lt"/>
                <a:ea typeface="+mn-ea"/>
                <a:cs typeface="+mn-cs"/>
              </a:rPr>
            </a:br>
            <a:r>
              <a:rPr lang="es-ES_tradnl" sz="1100" kern="1200" dirty="0">
                <a:solidFill>
                  <a:schemeClr val="tx1"/>
                </a:solidFill>
                <a:effectLst/>
                <a:latin typeface="+mn-lt"/>
                <a:ea typeface="+mn-ea"/>
                <a:cs typeface="+mn-cs"/>
              </a:rPr>
              <a:t>** Junio, 2016.</a:t>
            </a:r>
            <a:br>
              <a:rPr lang="es-ES_tradnl" sz="1100" kern="1200" dirty="0">
                <a:solidFill>
                  <a:schemeClr val="tx1"/>
                </a:solidFill>
                <a:effectLst/>
                <a:latin typeface="+mn-lt"/>
                <a:ea typeface="+mn-ea"/>
                <a:cs typeface="+mn-cs"/>
              </a:rPr>
            </a:br>
            <a:r>
              <a:rPr lang="es-ES_tradnl" sz="1100" kern="1200" dirty="0">
                <a:solidFill>
                  <a:schemeClr val="tx1"/>
                </a:solidFill>
                <a:effectLst/>
                <a:latin typeface="+mn-lt"/>
                <a:ea typeface="+mn-ea"/>
                <a:cs typeface="+mn-cs"/>
              </a:rPr>
              <a:t>*** Diciembre, 2017.</a:t>
            </a:r>
            <a:br>
              <a:rPr lang="es-ES_tradnl" sz="1100" kern="1200" dirty="0">
                <a:solidFill>
                  <a:schemeClr val="tx1"/>
                </a:solidFill>
                <a:effectLst/>
                <a:latin typeface="+mn-lt"/>
                <a:ea typeface="+mn-ea"/>
                <a:cs typeface="+mn-cs"/>
              </a:rPr>
            </a:br>
            <a:r>
              <a:rPr lang="es-ES_tradnl" sz="1100" kern="1200" dirty="0">
                <a:solidFill>
                  <a:schemeClr val="tx1"/>
                </a:solidFill>
                <a:effectLst/>
                <a:latin typeface="+mn-lt"/>
                <a:ea typeface="+mn-ea"/>
                <a:cs typeface="+mn-cs"/>
              </a:rPr>
              <a:t>**** El número de usuarios de Facebook supera a la población total. Así lo reporta la IWS.</a:t>
            </a:r>
            <a:br>
              <a:rPr lang="es-EC" sz="1100" kern="1200" dirty="0">
                <a:solidFill>
                  <a:schemeClr val="tx1"/>
                </a:solidFill>
                <a:effectLst/>
                <a:latin typeface="+mn-lt"/>
                <a:ea typeface="+mn-ea"/>
                <a:cs typeface="+mn-cs"/>
              </a:rPr>
            </a:br>
            <a:r>
              <a:rPr lang="es-ES_tradnl" sz="1100" kern="1200" dirty="0">
                <a:solidFill>
                  <a:schemeClr val="tx1"/>
                </a:solidFill>
                <a:effectLst/>
                <a:latin typeface="+mn-lt"/>
                <a:ea typeface="+mn-ea"/>
                <a:cs typeface="+mn-cs"/>
              </a:rPr>
              <a:t>***** Totales determinados en diciembre de 2017.</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La información que la IWS ofrece Sudamérica data de diciembre de 2017 -es la información más actualizada que la IWS ofrece sobre la penetración de Internet en el continente americano. -En Sudamérica, en las Islas Malvinas se registró la más alta penetración de Internet en la población (99.2%). Estas son las naciones en las cuales la penetración de Internet fue superior al promedio mundial: (54.4%), y al promedio continental -diciembre, 2017- (71.5%): Argentina (93.1%), Chile (77.5%), Ecuador (79.9%), Paraguay (89.6%), Uruguay (88.2%). </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Por encima del promedio mundial -diciembre de 2017- (54.4%), pero abajo del promedio continental (71.5%) se ubican: Bolivia (67.6%), Brasil (70.7%), Colombia (63.2%), Perú (67.6%). </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Abajo de ambos promedios se encuentran: Guyana (50.5%), Guyana Francesa (41.4%). Surinam (59.8%), Venezuela (53.1%).</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 Es importante destacar que de acuerdo con en el estudio de </a:t>
            </a:r>
            <a:r>
              <a:rPr lang="es-ES_tradnl" sz="1100" kern="1200" dirty="0" err="1">
                <a:solidFill>
                  <a:schemeClr val="tx1"/>
                </a:solidFill>
                <a:effectLst/>
                <a:latin typeface="+mn-lt"/>
                <a:ea typeface="+mn-ea"/>
                <a:cs typeface="+mn-cs"/>
              </a:rPr>
              <a:t>We</a:t>
            </a:r>
            <a:r>
              <a:rPr lang="es-ES_tradnl" sz="1100" kern="1200" dirty="0">
                <a:solidFill>
                  <a:schemeClr val="tx1"/>
                </a:solidFill>
                <a:effectLst/>
                <a:latin typeface="+mn-lt"/>
                <a:ea typeface="+mn-ea"/>
                <a:cs typeface="+mn-cs"/>
              </a:rPr>
              <a:t> are Social. </a:t>
            </a:r>
            <a:r>
              <a:rPr lang="es-ES_tradnl" sz="1100" kern="1200" dirty="0" err="1">
                <a:solidFill>
                  <a:schemeClr val="tx1"/>
                </a:solidFill>
                <a:effectLst/>
                <a:latin typeface="+mn-lt"/>
                <a:ea typeface="+mn-ea"/>
                <a:cs typeface="+mn-cs"/>
              </a:rPr>
              <a:t>Hootsuite</a:t>
            </a:r>
            <a:r>
              <a:rPr lang="es-ES_tradnl" sz="1100" kern="1200" dirty="0">
                <a:solidFill>
                  <a:schemeClr val="tx1"/>
                </a:solidFill>
                <a:effectLst/>
                <a:latin typeface="+mn-lt"/>
                <a:ea typeface="+mn-ea"/>
                <a:cs typeface="+mn-cs"/>
              </a:rPr>
              <a:t>, entre los 10 países que presentaron el mayor crecimiento en la penetración de Internet en el periodo enero 2017-enero 2018, Paraguay fue ubicado en la séptima posición (93%).</a:t>
            </a:r>
            <a:endParaRPr lang="es-EC" sz="1100" kern="1200" dirty="0">
              <a:solidFill>
                <a:schemeClr val="tx1"/>
              </a:solidFill>
              <a:effectLst/>
              <a:latin typeface="+mn-lt"/>
              <a:ea typeface="+mn-ea"/>
              <a:cs typeface="+mn-cs"/>
            </a:endParaRPr>
          </a:p>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11169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13372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C" sz="1100" kern="120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Fuente: </a:t>
            </a:r>
            <a:r>
              <a:rPr lang="en-US" sz="1100" i="1" kern="1200" dirty="0">
                <a:solidFill>
                  <a:schemeClr val="tx1"/>
                </a:solidFill>
                <a:effectLst/>
                <a:latin typeface="+mn-lt"/>
                <a:ea typeface="+mn-ea"/>
                <a:cs typeface="+mn-cs"/>
              </a:rPr>
              <a:t>Digital in 2018. Global Overview</a:t>
            </a:r>
            <a:r>
              <a:rPr lang="en-US" sz="1100" kern="1200" dirty="0">
                <a:solidFill>
                  <a:schemeClr val="tx1"/>
                </a:solidFill>
                <a:effectLst/>
                <a:latin typeface="+mn-lt"/>
                <a:ea typeface="+mn-ea"/>
                <a:cs typeface="+mn-cs"/>
              </a:rPr>
              <a:t>. We are Social. </a:t>
            </a:r>
            <a:r>
              <a:rPr lang="es-EC" sz="1100" kern="1200" dirty="0">
                <a:solidFill>
                  <a:schemeClr val="tx1"/>
                </a:solidFill>
                <a:effectLst/>
                <a:latin typeface="+mn-lt"/>
                <a:ea typeface="+mn-ea"/>
                <a:cs typeface="+mn-cs"/>
              </a:rPr>
              <a:t>Hootsuite.</a:t>
            </a:r>
          </a:p>
          <a:p>
            <a:r>
              <a:rPr lang="es-EC" sz="1100" kern="1200" dirty="0">
                <a:solidFill>
                  <a:schemeClr val="tx1"/>
                </a:solidFill>
                <a:effectLst/>
                <a:latin typeface="+mn-lt"/>
                <a:ea typeface="+mn-ea"/>
                <a:cs typeface="+mn-cs"/>
              </a:rPr>
              <a:t>*  Redes sociales</a:t>
            </a:r>
          </a:p>
          <a:p>
            <a:r>
              <a:rPr lang="es-EC" sz="1100" kern="1200" dirty="0">
                <a:solidFill>
                  <a:schemeClr val="tx1"/>
                </a:solidFill>
                <a:effectLst/>
                <a:latin typeface="+mn-lt"/>
                <a:ea typeface="+mn-ea"/>
                <a:cs typeface="+mn-cs"/>
              </a:rPr>
              <a:t>** Plataforma, servicios de mensajería, chat App, VOIP.</a:t>
            </a:r>
          </a:p>
        </p:txBody>
      </p:sp>
    </p:spTree>
    <p:extLst>
      <p:ext uri="{BB962C8B-B14F-4D97-AF65-F5344CB8AC3E}">
        <p14:creationId xmlns:p14="http://schemas.microsoft.com/office/powerpoint/2010/main" val="2601234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36529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65763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0020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328905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07028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04543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622466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n-US" sz="1100" kern="1200" dirty="0">
                <a:solidFill>
                  <a:schemeClr val="tx1"/>
                </a:solidFill>
                <a:effectLst/>
                <a:latin typeface="+mn-lt"/>
                <a:ea typeface="+mn-ea"/>
                <a:cs typeface="+mn-cs"/>
              </a:rPr>
              <a:t> Fuente: Hootsuite. We are Social.</a:t>
            </a:r>
            <a:endParaRPr lang="es-EC" sz="1100" kern="1200" dirty="0">
              <a:solidFill>
                <a:schemeClr val="tx1"/>
              </a:solidFill>
              <a:effectLst/>
              <a:latin typeface="+mn-lt"/>
              <a:ea typeface="+mn-ea"/>
              <a:cs typeface="+mn-cs"/>
            </a:endParaRPr>
          </a:p>
          <a:p>
            <a:r>
              <a:rPr lang="es-EC" sz="1100" kern="1200" dirty="0">
                <a:solidFill>
                  <a:schemeClr val="tx1"/>
                </a:solidFill>
                <a:effectLst/>
                <a:latin typeface="+mn-lt"/>
                <a:ea typeface="+mn-ea"/>
                <a:cs typeface="+mn-cs"/>
              </a:rPr>
              <a:t>* Determinada con base en la población total.</a:t>
            </a:r>
          </a:p>
          <a:p>
            <a:r>
              <a:rPr lang="es-EC" sz="1100" kern="1200" dirty="0">
                <a:solidFill>
                  <a:schemeClr val="tx1"/>
                </a:solidFill>
                <a:effectLst/>
                <a:latin typeface="+mn-lt"/>
                <a:ea typeface="+mn-ea"/>
                <a:cs typeface="+mn-cs"/>
              </a:rPr>
              <a:t>En este tema, el estudio no reporta información sobre Oceanía. </a:t>
            </a:r>
            <a:r>
              <a:rPr lang="es-ES_tradnl" sz="1100" kern="1200" dirty="0" err="1">
                <a:solidFill>
                  <a:schemeClr val="tx1"/>
                </a:solidFill>
                <a:effectLst/>
                <a:latin typeface="+mn-lt"/>
                <a:ea typeface="+mn-ea"/>
                <a:cs typeface="+mn-cs"/>
              </a:rPr>
              <a:t>uarios</a:t>
            </a:r>
            <a:r>
              <a:rPr lang="es-ES_tradnl" sz="1100" kern="1200" dirty="0">
                <a:solidFill>
                  <a:schemeClr val="tx1"/>
                </a:solidFill>
                <a:effectLst/>
                <a:latin typeface="+mn-lt"/>
                <a:ea typeface="+mn-ea"/>
                <a:cs typeface="+mn-cs"/>
              </a:rPr>
              <a:t> móviles activos de redes sociales </a:t>
            </a:r>
            <a:r>
              <a:rPr lang="es-EC" sz="1100" kern="1200" dirty="0">
                <a:solidFill>
                  <a:schemeClr val="tx1"/>
                </a:solidFill>
                <a:effectLst/>
                <a:latin typeface="+mn-lt"/>
                <a:ea typeface="+mn-ea"/>
                <a:cs typeface="+mn-cs"/>
              </a:rPr>
              <a:t>se presenta en América (57%), y la menor, en África (14%). </a:t>
            </a:r>
          </a:p>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En Asia Pacífico se presenta el mayor número de usuarios activos de redes sociales (1,779,000,000). En África, el menor número de usuarios activos de redes sociales es (191,000). La mayor penetración absoluta de usuarios activos de redes sociales se presenta en América (64%) y la menor, en África (15%). </a:t>
            </a:r>
          </a:p>
        </p:txBody>
      </p:sp>
    </p:spTree>
    <p:extLst>
      <p:ext uri="{BB962C8B-B14F-4D97-AF65-F5344CB8AC3E}">
        <p14:creationId xmlns:p14="http://schemas.microsoft.com/office/powerpoint/2010/main" val="883860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En materia de conexiones móviles, el mayor número (</a:t>
            </a:r>
            <a:r>
              <a:rPr lang="es-ES_tradnl" sz="1100" kern="1200" dirty="0">
                <a:solidFill>
                  <a:schemeClr val="tx1"/>
                </a:solidFill>
                <a:effectLst/>
                <a:latin typeface="+mn-lt"/>
                <a:ea typeface="+mn-ea"/>
                <a:cs typeface="+mn-cs"/>
              </a:rPr>
              <a:t>4,318,000,000) se registran en Asia-Pacífico </a:t>
            </a:r>
            <a:r>
              <a:rPr lang="es-EC" sz="1100" kern="1200" dirty="0">
                <a:solidFill>
                  <a:schemeClr val="tx1"/>
                </a:solidFill>
                <a:effectLst/>
                <a:latin typeface="+mn-lt"/>
                <a:ea typeface="+mn-ea"/>
                <a:cs typeface="+mn-cs"/>
              </a:rPr>
              <a:t>y el menor en Medio Oriente (323,000). El promedio mundial (109.8%) supera a la población estimada en el planeta, con excepción de África, donde el porcentaje aún es menor al total de la población (82%). También en Asia-Pacífico se registra el mayor número de </a:t>
            </a:r>
            <a:r>
              <a:rPr lang="es-EC" sz="1100" u="sng" kern="1200" dirty="0">
                <a:solidFill>
                  <a:schemeClr val="tx1"/>
                </a:solidFill>
                <a:effectLst/>
                <a:latin typeface="+mn-lt"/>
                <a:ea typeface="+mn-ea"/>
                <a:cs typeface="+mn-cs"/>
              </a:rPr>
              <a:t>u</a:t>
            </a:r>
            <a:r>
              <a:rPr lang="es-ES_tradnl" sz="1100" kern="1200" dirty="0" err="1">
                <a:solidFill>
                  <a:schemeClr val="tx1"/>
                </a:solidFill>
                <a:effectLst/>
                <a:latin typeface="+mn-lt"/>
                <a:ea typeface="+mn-ea"/>
                <a:cs typeface="+mn-cs"/>
              </a:rPr>
              <a:t>suarios</a:t>
            </a:r>
            <a:r>
              <a:rPr lang="es-ES_tradnl" sz="1100" kern="1200" dirty="0">
                <a:solidFill>
                  <a:schemeClr val="tx1"/>
                </a:solidFill>
                <a:effectLst/>
                <a:latin typeface="+mn-lt"/>
                <a:ea typeface="+mn-ea"/>
                <a:cs typeface="+mn-cs"/>
              </a:rPr>
              <a:t> móviles activos de redes sociales (1,713,000,000). En cambio, en Medio Oriente se presenta la menor cantidad (115,000,000). </a:t>
            </a:r>
            <a:r>
              <a:rPr lang="es-EC" sz="1100" kern="1200" dirty="0">
                <a:solidFill>
                  <a:schemeClr val="tx1"/>
                </a:solidFill>
                <a:effectLst/>
                <a:latin typeface="+mn-lt"/>
                <a:ea typeface="+mn-ea"/>
                <a:cs typeface="+mn-cs"/>
              </a:rPr>
              <a:t>La penetración más alta de </a:t>
            </a:r>
            <a:r>
              <a:rPr lang="es-EC" sz="1100" u="sng" kern="1200" dirty="0">
                <a:solidFill>
                  <a:schemeClr val="tx1"/>
                </a:solidFill>
                <a:effectLst/>
                <a:latin typeface="+mn-lt"/>
                <a:ea typeface="+mn-ea"/>
                <a:cs typeface="+mn-cs"/>
              </a:rPr>
              <a:t>u</a:t>
            </a:r>
            <a:r>
              <a:rPr lang="es-ES_tradnl" sz="1100" kern="1200" dirty="0">
                <a:solidFill>
                  <a:schemeClr val="tx1"/>
                </a:solidFill>
                <a:effectLst/>
                <a:latin typeface="+mn-lt"/>
                <a:ea typeface="+mn-ea"/>
                <a:cs typeface="+mn-cs"/>
              </a:rPr>
              <a:t>s</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El mayor número de usuarios de redes sociales se ubican en el Este de Asia (1,053 millones), el menor, en Asia Central (9 milloes). La penetración más alta se presenta en Norteamérica (70%) y la más baja en África Central (6%).</a:t>
            </a: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55701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Si consideramos los países que presentan la más alta penetración de Internet, podemos advertir que en las tres primeras posiciones no se registra cambio alguno. Sin embago, Bermuda, Islandia, Androrra, Luxemburgo y Dinamarca no figuran en el top ten de países que presentan la más alta penetración de redes sociales. Corea del Norte también fue ubicado en la última posición en penetración de redes sociales.</a:t>
            </a:r>
            <a:r>
              <a:rPr lang="es-EC" dirty="0">
                <a:effectLst/>
              </a:rPr>
              <a:t> </a:t>
            </a: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049243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S_tradnl" sz="1100" kern="1200" dirty="0">
                <a:solidFill>
                  <a:schemeClr val="tx1"/>
                </a:solidFill>
                <a:effectLst/>
                <a:latin typeface="+mn-lt"/>
                <a:ea typeface="+mn-ea"/>
                <a:cs typeface="+mn-cs"/>
              </a:rPr>
              <a:t>Si observamos la tabla relativa al tiempo dedicado a Internet, podemos advertir que, Filipinas, país ubicado en la segunda posición, es el primero en tiempo destinado a redes sociales. Brasil, ubicado en la tercera posición, es el segundo en tiempo destinado a redes sociales. Indonesia, ubicado en la cuarta posición, es el tercero en tiempo destinado a redes sociales, Tailandia, ubicado en el primer sitio, es el cuarto en tiempo destinado a redes sociales. Argentina, ubicado en el octavo sitio, es el quinto en tiempo destinado a redes sociales. Egipto, noveno lugar en tiempo dedicado a Internet, es sexto en tiempo dedicado a redes sociales. México es séptimo lugar en tiempo dedicado a Internet y a redes sociales. Las naciones ubicadas de la octava a la décima posición en la Tabla 11 no figuraron en la tabla relativa a mayor tiempo dedicado a Internet.</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6821556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639414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42857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r>
              <a:rPr lang="es-ES_tradnl" sz="1100" kern="1200" dirty="0">
                <a:solidFill>
                  <a:schemeClr val="tx1"/>
                </a:solidFill>
                <a:effectLst/>
                <a:latin typeface="+mn-lt"/>
                <a:ea typeface="+mn-ea"/>
                <a:cs typeface="+mn-cs"/>
              </a:rPr>
              <a:t> Con base </a:t>
            </a:r>
            <a:r>
              <a:rPr lang="es-EC" sz="1100" kern="1200" dirty="0">
                <a:solidFill>
                  <a:schemeClr val="tx1"/>
                </a:solidFill>
                <a:effectLst/>
                <a:latin typeface="+mn-lt"/>
                <a:ea typeface="+mn-ea"/>
                <a:cs typeface="+mn-cs"/>
              </a:rPr>
              <a:t>en la información que ofrece la IWS sobre p</a:t>
            </a:r>
            <a:r>
              <a:rPr lang="es-ES_tradnl" sz="1100" kern="1200" dirty="0">
                <a:solidFill>
                  <a:schemeClr val="tx1"/>
                </a:solidFill>
                <a:effectLst/>
                <a:latin typeface="+mn-lt"/>
                <a:ea typeface="+mn-ea"/>
                <a:cs typeface="+mn-cs"/>
              </a:rPr>
              <a:t>oblación estimada, usuarios de Internet, penetración de Internet en la población y usuarios de Facebook en América, determinamos la penetración absoluta y relativa de las redes sociales por regiones:</a:t>
            </a:r>
          </a:p>
          <a:p>
            <a:r>
              <a:rPr lang="es-ES_tradnl" sz="1100" kern="1200" dirty="0">
                <a:solidFill>
                  <a:schemeClr val="tx1"/>
                </a:solidFill>
                <a:effectLst/>
                <a:latin typeface="+mn-lt"/>
                <a:ea typeface="+mn-ea"/>
                <a:cs typeface="+mn-cs"/>
              </a:rPr>
              <a:t>El promedio de penetración absoluta de Facebook en el continente americano es 62.7%. El porcentaje más alto se presenta en América del Norte (72.4%). El promedio es inferior en las regiones restantes (Sudamérica 47.4%; Centroamérica 57.6%; El Caribe, 25.3%).  </a:t>
            </a:r>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El promedio de penetración relativa de Facebook en el continente es 87.5%. Dos regiones presentan una penetración relativa más alta que la registrada en el promedio continental: Sudamérica (92.4%) y Centroamérica (97.1%). Abajo del promedio continental se encuentran Norteamérica (82.1%) y el Caribe (57.3%). </a:t>
            </a:r>
            <a:endParaRPr lang="es-EC" sz="1100" kern="1200" dirty="0">
              <a:solidFill>
                <a:schemeClr val="tx1"/>
              </a:solidFill>
              <a:effectLst/>
              <a:latin typeface="+mn-lt"/>
              <a:ea typeface="+mn-ea"/>
              <a:cs typeface="+mn-cs"/>
            </a:endParaRPr>
          </a:p>
          <a:p>
            <a:endParaRPr lang="es-EC" sz="1100" kern="1200" dirty="0">
              <a:solidFill>
                <a:schemeClr val="tx1"/>
              </a:solidFill>
              <a:effectLst/>
              <a:latin typeface="+mn-lt"/>
              <a:ea typeface="+mn-ea"/>
              <a:cs typeface="+mn-cs"/>
            </a:endParaRPr>
          </a:p>
          <a:p>
            <a:r>
              <a:rPr lang="es-ES_tradnl" sz="1100" kern="1200" dirty="0">
                <a:solidFill>
                  <a:schemeClr val="tx1"/>
                </a:solidFill>
                <a:effectLst/>
                <a:latin typeface="+mn-lt"/>
                <a:ea typeface="+mn-ea"/>
                <a:cs typeface="+mn-cs"/>
              </a:rPr>
              <a:t>Fuente: Elaboración propia, con base en información de la IWS, junio 2017.</a:t>
            </a:r>
            <a:endParaRPr lang="es-EC"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14601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En América del Norte, el promedio de la penetración absoluta de redes sociales es 72.4% (la más alta en el continente), y la relativa fue establecida en 82.1%. Arriba del promedio absoluto únicamente se encuentra Estados Unidos (73.5%), nación que además también se ubica arriba del promedio relativo en la región (82.1%) -el promedio relativo fue estimado en 83.6% en la Unión Americana-. Además de Estados Unidos, San Pedro y Miquelon (93%) se ubica arriba del promedio relativo en la región.</a:t>
            </a:r>
          </a:p>
        </p:txBody>
      </p:sp>
    </p:spTree>
    <p:extLst>
      <p:ext uri="{BB962C8B-B14F-4D97-AF65-F5344CB8AC3E}">
        <p14:creationId xmlns:p14="http://schemas.microsoft.com/office/powerpoint/2010/main" val="907444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En Centroamérica, el promedio de la penetración absoluta de redes sociales es 57.9%, y la penetración relativa (97.1%) -la más alta en el continente-. Ello se debe a que en cuatro países (El Salvador, Honduras, México y Nicaragua) la penetración relativa es 100% -todos los usuarios de Internet son usuarios de redes sociales-. En cambio, Panamá y Costa Rica -países que presentan la más alta penetración de Internet en esta zona- son las naciones que presentan la penetración relativa más baja (60.7% y 68.4%, respectivamente). En México, la penetración absoluta es la más alta en la región (63.5%). Además de México, en Costa Rica la penetración absoluta de redes sociales (59.1%) se ubica arriba del promedio regional  (57.1%).</a:t>
            </a:r>
          </a:p>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6610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En cuanto a El Caribe, el promedio de la penetración absoluta de redes sociales (25%) es el más bajo en el continente, así como la relativa (55.14%). Por encima del promedio regional, tanto absoluto como relativo se encuentran: Anguila, Antigua y Barbuda, Aruba, Bahamas, Barbados, Dominica, Granada, Guadalupe, Islas Caimán, Islas Turcas y Caicos, Islas Vírgenes (Estados Unidos), Jamaica, Martinica, Montserrat, Puerto Rico, República Dominicana, San Cristóbal y Nieves, Santa Lucía, San Vicente y Granadinas, Trinidad y Tobago. Arriba del promedio relativo (55.14%): Haití  (</a:t>
            </a:r>
            <a:r>
              <a:rPr lang="es-ES_tradnl" sz="1100" kern="1200" dirty="0">
                <a:solidFill>
                  <a:schemeClr val="tx1"/>
                </a:solidFill>
                <a:effectLst/>
                <a:latin typeface="+mn-lt"/>
                <a:ea typeface="+mn-ea"/>
                <a:cs typeface="+mn-cs"/>
              </a:rPr>
              <a:t>96.9%)</a:t>
            </a:r>
            <a:r>
              <a:rPr lang="es-EC" sz="1100" kern="1200" dirty="0">
                <a:solidFill>
                  <a:schemeClr val="tx1"/>
                </a:solidFill>
                <a:effectLst/>
                <a:latin typeface="+mn-lt"/>
                <a:ea typeface="+mn-ea"/>
                <a:cs typeface="+mn-cs"/>
              </a:rPr>
              <a:t>, San Martín -Holanda- (100%). Debajo de ambos promedios fuern ubicadas las siguientes islas: Bonaire, Curazao, Islas Vírgenes (Estados Unidos), Islas Vírgenes (Reino Unido), San Bartolomé, San Martín (Francia).</a:t>
            </a:r>
          </a:p>
        </p:txBody>
      </p:sp>
    </p:spTree>
    <p:extLst>
      <p:ext uri="{BB962C8B-B14F-4D97-AF65-F5344CB8AC3E}">
        <p14:creationId xmlns:p14="http://schemas.microsoft.com/office/powerpoint/2010/main" val="31785930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7501959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endParaRPr lang="es-EC"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7099463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Char char="●"/>
              <a:tabLst/>
              <a:defRPr/>
            </a:pPr>
            <a:r>
              <a:rPr lang="es-EC" sz="1100" kern="1200" dirty="0">
                <a:solidFill>
                  <a:schemeClr val="tx1"/>
                </a:solidFill>
                <a:effectLst/>
                <a:latin typeface="+mn-lt"/>
                <a:ea typeface="+mn-ea"/>
                <a:cs typeface="+mn-cs"/>
              </a:rPr>
              <a:t> En Sudamérica se concentra el mayor número de usuarios de redes sociales en el continente (</a:t>
            </a:r>
            <a:r>
              <a:rPr lang="es-ES_tradnl" sz="1100" kern="1200" dirty="0">
                <a:solidFill>
                  <a:schemeClr val="tx1"/>
                </a:solidFill>
                <a:effectLst/>
                <a:latin typeface="+mn-lt"/>
                <a:ea typeface="+mn-ea"/>
                <a:cs typeface="+mn-cs"/>
              </a:rPr>
              <a:t>266,583,100). </a:t>
            </a:r>
            <a:r>
              <a:rPr lang="es-EC" sz="1100" kern="1200" dirty="0">
                <a:solidFill>
                  <a:schemeClr val="tx1"/>
                </a:solidFill>
                <a:effectLst/>
                <a:latin typeface="+mn-lt"/>
                <a:ea typeface="+mn-ea"/>
                <a:cs typeface="+mn-cs"/>
              </a:rPr>
              <a:t>El promedio de la penetración absoluta de redes sociales asciende a  62.1% y la relativa es de 86.9%. Por arriba de ambos promedios se encuentran: Agentina, Brasil, Chile, Islas Falkland Abajo del promedio absoluto: Colombia (58.6%), Guyana Francesa (37.9%), Guyana (46%), Perú (56.2%), Surinam (54.5%). Abajo del promedio relativo: Uruguay (78.4%). Abajo de ambos promedios se encuentran: Bolivia, Ecuador, Paraguay, Venezuela.</a:t>
            </a:r>
          </a:p>
        </p:txBody>
      </p:sp>
    </p:spTree>
    <p:extLst>
      <p:ext uri="{BB962C8B-B14F-4D97-AF65-F5344CB8AC3E}">
        <p14:creationId xmlns:p14="http://schemas.microsoft.com/office/powerpoint/2010/main" val="6267759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207307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1119735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s-ES" dirty="0"/>
              <a:t>LinkedIn. Redes profesionales utilizadas por personas que  buscan oportunidades y contactos en el mundo laboral</a:t>
            </a:r>
            <a:br>
              <a:rPr lang="es-ES" dirty="0"/>
            </a:br>
            <a:r>
              <a:rPr lang="es-ES" dirty="0"/>
              <a:t>42% de los usuarios entre 24 y 34 la usa regularmente</a:t>
            </a:r>
          </a:p>
          <a:p>
            <a:pPr lvl="0">
              <a:spcBef>
                <a:spcPts val="0"/>
              </a:spcBef>
              <a:buNone/>
            </a:pPr>
            <a:r>
              <a:rPr lang="es-ES" dirty="0"/>
              <a:t>44-49 años, desarrollo laboral. </a:t>
            </a:r>
          </a:p>
          <a:p>
            <a:pPr lvl="0">
              <a:spcBef>
                <a:spcPts val="0"/>
              </a:spcBef>
              <a:buNone/>
            </a:pPr>
            <a:endParaRPr dirty="0"/>
          </a:p>
        </p:txBody>
      </p:sp>
    </p:spTree>
    <p:extLst>
      <p:ext uri="{BB962C8B-B14F-4D97-AF65-F5344CB8AC3E}">
        <p14:creationId xmlns:p14="http://schemas.microsoft.com/office/powerpoint/2010/main" val="37369230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5393846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40136743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4091088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8124621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2057181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9604701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6665858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669220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877700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38154162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28957359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40600419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41479086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_tradnl" sz="1100" dirty="0">
                <a:solidFill>
                  <a:schemeClr val="tx1"/>
                </a:solidFill>
                <a:latin typeface="Baskerville" panose="02020502070401020303" pitchFamily="18" charset="0"/>
                <a:ea typeface="Baskerville" panose="02020502070401020303" pitchFamily="18" charset="0"/>
              </a:rPr>
              <a:t>Requerimientos básicos 87,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_tradnl" sz="1100" dirty="0">
                <a:solidFill>
                  <a:schemeClr val="tx1"/>
                </a:solidFill>
                <a:latin typeface="Baskerville" panose="02020502070401020303" pitchFamily="18" charset="0"/>
                <a:ea typeface="Baskerville" panose="02020502070401020303" pitchFamily="18" charset="0"/>
              </a:rPr>
              <a:t>1.- instituciones 128   2.- infraestructura 72. 3.- ambiente macroeconómico, 91  4.- salud y educación primaria  61</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_tradnl" sz="1100" dirty="0">
              <a:solidFill>
                <a:schemeClr val="tx1"/>
              </a:solidFill>
              <a:latin typeface="Baskerville" panose="02020502070401020303" pitchFamily="18" charset="0"/>
              <a:ea typeface="Baskerville" panose="02020502070401020303" pitchFamily="18" charset="0"/>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_tradnl" sz="1100" dirty="0">
                <a:solidFill>
                  <a:schemeClr val="tx1"/>
                </a:solidFill>
                <a:latin typeface="Baskerville" panose="02020502070401020303" pitchFamily="18" charset="0"/>
                <a:ea typeface="Baskerville" panose="02020502070401020303" pitchFamily="18" charset="0"/>
              </a:rPr>
              <a:t>Potenciadores de Eficiencia </a:t>
            </a:r>
            <a:br>
              <a:rPr lang="es-ES_tradnl" sz="1100" dirty="0">
                <a:solidFill>
                  <a:schemeClr val="tx1"/>
                </a:solidFill>
                <a:latin typeface="Baskerville" panose="02020502070401020303" pitchFamily="18" charset="0"/>
                <a:ea typeface="Baskerville" panose="02020502070401020303" pitchFamily="18" charset="0"/>
              </a:rPr>
            </a:br>
            <a:r>
              <a:rPr lang="es-ES_tradnl" sz="1100" dirty="0">
                <a:solidFill>
                  <a:schemeClr val="tx1"/>
                </a:solidFill>
                <a:latin typeface="Baskerville" panose="02020502070401020303" pitchFamily="18" charset="0"/>
                <a:ea typeface="Baskerville" panose="02020502070401020303" pitchFamily="18" charset="0"/>
              </a:rPr>
              <a:t>5.- educación superior y capacitación. 77.  6.- eficiencia en el mercado de bienes.  128. 7.- eficiencia en el mercado de trabajo. 126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_tradnl" sz="1100" dirty="0">
                <a:solidFill>
                  <a:schemeClr val="tx1"/>
                </a:solidFill>
                <a:latin typeface="Baskerville" panose="02020502070401020303" pitchFamily="18" charset="0"/>
                <a:ea typeface="Baskerville" panose="02020502070401020303" pitchFamily="18" charset="0"/>
              </a:rPr>
              <a:t>8.- desarrollo del mercado financiero. 113  9.- preparación tecnológica. 92  10.- tamaño del mercado. 66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_tradnl" sz="1100" dirty="0">
              <a:solidFill>
                <a:schemeClr val="tx1"/>
              </a:solidFill>
              <a:latin typeface="Baskerville" panose="02020502070401020303" pitchFamily="18" charset="0"/>
              <a:ea typeface="Baskerville" panose="02020502070401020303" pitchFamily="18" charset="0"/>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_tradnl" sz="1100" dirty="0">
                <a:solidFill>
                  <a:schemeClr val="tx1"/>
                </a:solidFill>
                <a:latin typeface="Baskerville" panose="02020502070401020303" pitchFamily="18" charset="0"/>
                <a:ea typeface="Baskerville" panose="02020502070401020303" pitchFamily="18" charset="0"/>
              </a:rPr>
              <a:t>Innovación y factores sofisticación </a:t>
            </a:r>
            <a:br>
              <a:rPr lang="es-ES_tradnl" sz="1100" dirty="0">
                <a:solidFill>
                  <a:schemeClr val="tx1"/>
                </a:solidFill>
                <a:latin typeface="Baskerville" panose="02020502070401020303" pitchFamily="18" charset="0"/>
                <a:ea typeface="Baskerville" panose="02020502070401020303" pitchFamily="18" charset="0"/>
              </a:rPr>
            </a:br>
            <a:r>
              <a:rPr lang="es-ES_tradnl" sz="1100" dirty="0">
                <a:solidFill>
                  <a:schemeClr val="tx1"/>
                </a:solidFill>
                <a:latin typeface="Baskerville" panose="02020502070401020303" pitchFamily="18" charset="0"/>
                <a:ea typeface="Baskerville" panose="02020502070401020303" pitchFamily="18" charset="0"/>
              </a:rPr>
              <a:t>11-. sofisticación en los negocios. 106   12.- innovación.  111</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_tradnl" sz="1100" dirty="0">
              <a:solidFill>
                <a:schemeClr val="tx1"/>
              </a:solidFill>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38945786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s-ES" dirty="0" err="1"/>
              <a:t>Inestablidad</a:t>
            </a:r>
            <a:r>
              <a:rPr lang="es-ES" dirty="0"/>
              <a:t> política, impuestos, regulaciones laborales restrictivas, ineficiencia de la burocracia gubernamental, regulaciones tarifarias, acceso a financiamiento… </a:t>
            </a:r>
            <a:endParaRPr dirty="0"/>
          </a:p>
        </p:txBody>
      </p:sp>
    </p:spTree>
    <p:extLst>
      <p:ext uri="{BB962C8B-B14F-4D97-AF65-F5344CB8AC3E}">
        <p14:creationId xmlns:p14="http://schemas.microsoft.com/office/powerpoint/2010/main" val="21126214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dirty="0"/>
              <a:t>Pilar 1. Instituciones: 128 </a:t>
            </a:r>
            <a:br>
              <a:rPr lang="es-ES" sz="1100" dirty="0"/>
            </a:br>
            <a:r>
              <a:rPr lang="es-ES" sz="1100" dirty="0"/>
              <a:t>1.01  Derechos de propiedad: 127  </a:t>
            </a:r>
            <a:br>
              <a:rPr lang="es-ES" sz="1100" dirty="0"/>
            </a:br>
            <a:r>
              <a:rPr lang="es-ES" sz="1100" dirty="0"/>
              <a:t>1.02 Protección de la propiedad intelectual: 108 </a:t>
            </a:r>
          </a:p>
          <a:p>
            <a:pPr lvl="0">
              <a:buNone/>
            </a:pPr>
            <a:r>
              <a:rPr lang="es-ES" sz="1100" dirty="0"/>
              <a:t>1.03 Desviación de fondos públicos: 129 </a:t>
            </a:r>
            <a:br>
              <a:rPr lang="es-ES" sz="1100" dirty="0"/>
            </a:br>
            <a:r>
              <a:rPr lang="es-ES" sz="1100" dirty="0"/>
              <a:t>1.04 Confianza pública en los políticos: 132 </a:t>
            </a:r>
            <a:br>
              <a:rPr lang="es-ES" sz="1100" dirty="0"/>
            </a:br>
            <a:r>
              <a:rPr lang="es-ES" sz="1100" dirty="0"/>
              <a:t>1.05 Pagos irregulares y sobornos: 97 </a:t>
            </a:r>
          </a:p>
          <a:p>
            <a:pPr lvl="0">
              <a:buNone/>
            </a:pPr>
            <a:r>
              <a:rPr lang="es-ES" sz="1100" dirty="0"/>
              <a:t>1.06 Independencia judicial: 135</a:t>
            </a:r>
          </a:p>
          <a:p>
            <a:pPr lvl="0">
              <a:buNone/>
            </a:pPr>
            <a:r>
              <a:rPr lang="es-ES" sz="1100" dirty="0"/>
              <a:t>1.07 Favoritismo en las decisiones de los funcionarios del gobierno: 135</a:t>
            </a:r>
          </a:p>
          <a:p>
            <a:pPr lvl="0">
              <a:buNone/>
            </a:pPr>
            <a:r>
              <a:rPr lang="es-ES" sz="1100" dirty="0"/>
              <a:t>1.08 Eficiencia del gasto público: 127</a:t>
            </a:r>
          </a:p>
          <a:p>
            <a:pPr lvl="0">
              <a:buNone/>
            </a:pPr>
            <a:r>
              <a:rPr lang="es-ES" sz="1100" dirty="0"/>
              <a:t>1.09 Carga de la regulación gubernamental: 132</a:t>
            </a:r>
          </a:p>
          <a:p>
            <a:pPr lvl="0">
              <a:buNone/>
            </a:pPr>
            <a:r>
              <a:rPr lang="es-ES" sz="1100" dirty="0"/>
              <a:t>1.10 Eficiencia del marco legal para resolver disputas: 119</a:t>
            </a:r>
          </a:p>
          <a:p>
            <a:pPr lvl="0">
              <a:buNone/>
            </a:pPr>
            <a:r>
              <a:rPr lang="es-ES" sz="1100" dirty="0"/>
              <a:t>1.11 Eficiencia del marco legal en regulaciones desafiantes: 136 </a:t>
            </a:r>
          </a:p>
          <a:p>
            <a:pPr lvl="0">
              <a:buNone/>
            </a:pPr>
            <a:r>
              <a:rPr lang="es-ES" sz="1100" dirty="0"/>
              <a:t>1.12 Transparencia en la formulación de políticas gubernamentales: 117</a:t>
            </a:r>
          </a:p>
          <a:p>
            <a:pPr lvl="0">
              <a:buNone/>
            </a:pPr>
            <a:r>
              <a:rPr lang="es-ES" sz="1100" dirty="0"/>
              <a:t>1.13 Costos comerciales del terrorismo: 35</a:t>
            </a:r>
          </a:p>
          <a:p>
            <a:pPr lvl="0">
              <a:buNone/>
            </a:pPr>
            <a:r>
              <a:rPr lang="es-ES" sz="1100" dirty="0"/>
              <a:t>1.14 Costos comerciales del delito y la violencia: 107. </a:t>
            </a:r>
          </a:p>
          <a:p>
            <a:pPr lvl="0">
              <a:buNone/>
            </a:pPr>
            <a:r>
              <a:rPr lang="es-ES" sz="1100" dirty="0"/>
              <a:t>1.15 Crimen organizado: 83</a:t>
            </a:r>
          </a:p>
          <a:p>
            <a:pPr lvl="0">
              <a:buNone/>
            </a:pPr>
            <a:r>
              <a:rPr lang="es-ES" sz="1100" dirty="0"/>
              <a:t>1.16 Confiabilidad de los servicios policiales: 94</a:t>
            </a:r>
          </a:p>
          <a:p>
            <a:pPr lvl="0">
              <a:buNone/>
            </a:pPr>
            <a:r>
              <a:rPr lang="es-ES" sz="1100" dirty="0"/>
              <a:t>1.17 Comportamiento ético de las empresas: 125</a:t>
            </a:r>
          </a:p>
          <a:p>
            <a:pPr lvl="0">
              <a:buNone/>
            </a:pPr>
            <a:r>
              <a:rPr lang="es-ES" sz="1100" dirty="0"/>
              <a:t>1.18 Fortaleza de las normas de auditoría e información: 50</a:t>
            </a:r>
          </a:p>
          <a:p>
            <a:pPr lvl="0">
              <a:buNone/>
            </a:pPr>
            <a:r>
              <a:rPr lang="es-ES" sz="1100" dirty="0"/>
              <a:t>1.19 Eficacia de los consejos de administración: 73</a:t>
            </a:r>
          </a:p>
          <a:p>
            <a:pPr lvl="0">
              <a:buNone/>
            </a:pPr>
            <a:r>
              <a:rPr lang="es-ES" sz="1100" dirty="0"/>
              <a:t>1.20 Protección de los intereses de los accionistas minoritarios: 101.</a:t>
            </a:r>
          </a:p>
          <a:p>
            <a:pPr lvl="0">
              <a:buNone/>
            </a:pPr>
            <a:r>
              <a:rPr lang="es-ES" sz="1100" dirty="0"/>
              <a:t>1.21 Fortaleza de la protección de los inversores:99</a:t>
            </a:r>
            <a:endParaRPr lang="es-ES_tradnl" dirty="0"/>
          </a:p>
          <a:p>
            <a:pPr lvl="0">
              <a:spcBef>
                <a:spcPts val="0"/>
              </a:spcBef>
              <a:buNone/>
            </a:pPr>
            <a:endParaRPr dirty="0"/>
          </a:p>
        </p:txBody>
      </p:sp>
    </p:spTree>
    <p:extLst>
      <p:ext uri="{BB962C8B-B14F-4D97-AF65-F5344CB8AC3E}">
        <p14:creationId xmlns:p14="http://schemas.microsoft.com/office/powerpoint/2010/main" val="42044226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dirty="0"/>
              <a:t>Infraestructura: 72  </a:t>
            </a:r>
          </a:p>
          <a:p>
            <a:pPr lvl="0">
              <a:buNone/>
            </a:pPr>
            <a:r>
              <a:rPr lang="es-ES" sz="1100" dirty="0"/>
              <a:t>2.01 Calidad de la infraestructura general: 49 </a:t>
            </a:r>
          </a:p>
          <a:p>
            <a:pPr lvl="0">
              <a:buNone/>
            </a:pPr>
            <a:r>
              <a:rPr lang="es-ES" sz="1100" dirty="0"/>
              <a:t>2.02 Calidad de las carreteras: 29 </a:t>
            </a:r>
          </a:p>
          <a:p>
            <a:pPr lvl="0">
              <a:buNone/>
            </a:pPr>
            <a:r>
              <a:rPr lang="es-ES" sz="1100" dirty="0"/>
              <a:t>2.03 Calidad de la infraestructura ferroviaria s/i</a:t>
            </a:r>
          </a:p>
          <a:p>
            <a:pPr lvl="0">
              <a:buNone/>
            </a:pPr>
            <a:r>
              <a:rPr lang="es-ES" sz="1100" dirty="0"/>
              <a:t>2.04 Calidad de la infraestructura portuaria: 44 </a:t>
            </a:r>
          </a:p>
          <a:p>
            <a:pPr lvl="0">
              <a:buNone/>
            </a:pPr>
            <a:r>
              <a:rPr lang="es-ES" sz="1100" dirty="0"/>
              <a:t>2.05 Calidad de la infraestructura de transporte aéreo: 40.</a:t>
            </a:r>
          </a:p>
          <a:p>
            <a:pPr lvl="0">
              <a:buNone/>
            </a:pPr>
            <a:r>
              <a:rPr lang="es-ES" sz="1100" dirty="0"/>
              <a:t>2.06 Asientos disponibles de la aerolínea millones / semana: 72 </a:t>
            </a:r>
          </a:p>
          <a:p>
            <a:pPr lvl="0">
              <a:buNone/>
            </a:pPr>
            <a:r>
              <a:rPr lang="es-ES" sz="1100" dirty="0"/>
              <a:t>2.07 Calidad del suministro de electricidad: 70</a:t>
            </a:r>
          </a:p>
          <a:p>
            <a:pPr lvl="0">
              <a:buNone/>
            </a:pPr>
            <a:r>
              <a:rPr lang="es-ES" sz="1100" dirty="0"/>
              <a:t>2.08 Suscripciones de teléfono celular móvil / 100 </a:t>
            </a:r>
            <a:r>
              <a:rPr lang="es-ES" sz="1100" dirty="0" err="1"/>
              <a:t>pob</a:t>
            </a:r>
            <a:r>
              <a:rPr lang="es-ES" sz="1100" dirty="0"/>
              <a:t>.  113</a:t>
            </a:r>
          </a:p>
          <a:p>
            <a:pPr lvl="0">
              <a:buNone/>
            </a:pPr>
            <a:r>
              <a:rPr lang="es-ES" sz="1100" dirty="0"/>
              <a:t>2.09 líneas telefónicas fijas / 100 </a:t>
            </a:r>
            <a:r>
              <a:rPr lang="es-ES" sz="1100" dirty="0" err="1"/>
              <a:t>pob</a:t>
            </a:r>
            <a:r>
              <a:rPr lang="es-ES" sz="1100" dirty="0"/>
              <a:t>.  69</a:t>
            </a:r>
          </a:p>
          <a:p>
            <a:pPr lvl="0">
              <a:spcBef>
                <a:spcPts val="0"/>
              </a:spcBef>
              <a:buNone/>
            </a:pPr>
            <a:endParaRPr dirty="0"/>
          </a:p>
        </p:txBody>
      </p:sp>
    </p:spTree>
    <p:extLst>
      <p:ext uri="{BB962C8B-B14F-4D97-AF65-F5344CB8AC3E}">
        <p14:creationId xmlns:p14="http://schemas.microsoft.com/office/powerpoint/2010/main" val="26240962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dirty="0"/>
              <a:t>3 Ambiente macroeconómico 91</a:t>
            </a:r>
          </a:p>
          <a:p>
            <a:pPr lvl="0">
              <a:buNone/>
            </a:pPr>
            <a:r>
              <a:rPr lang="es-ES" sz="1100" dirty="0"/>
              <a:t>3.01 Balance presupuestario del gobierno% PIB: 115</a:t>
            </a:r>
          </a:p>
          <a:p>
            <a:pPr lvl="0">
              <a:buNone/>
            </a:pPr>
            <a:r>
              <a:rPr lang="es-ES" sz="1100" dirty="0"/>
              <a:t>3.02 Ahorro nacional bruto % PIB: 53</a:t>
            </a:r>
          </a:p>
          <a:p>
            <a:pPr lvl="0">
              <a:buNone/>
            </a:pPr>
            <a:r>
              <a:rPr lang="es-ES" sz="1100" dirty="0"/>
              <a:t>3.03 Inflación anual % cambio. 53: 1 </a:t>
            </a:r>
          </a:p>
          <a:p>
            <a:pPr lvl="0">
              <a:buNone/>
            </a:pPr>
            <a:r>
              <a:rPr lang="es-ES" sz="1100" dirty="0"/>
              <a:t>3.04 Deuda pública %  24</a:t>
            </a:r>
          </a:p>
          <a:p>
            <a:pPr lvl="0">
              <a:buNone/>
            </a:pPr>
            <a:r>
              <a:rPr lang="es-ES" sz="1100" dirty="0"/>
              <a:t>3.05 Calificación crediticia del país: 101</a:t>
            </a:r>
            <a:endParaRPr dirty="0"/>
          </a:p>
        </p:txBody>
      </p:sp>
    </p:spTree>
    <p:extLst>
      <p:ext uri="{BB962C8B-B14F-4D97-AF65-F5344CB8AC3E}">
        <p14:creationId xmlns:p14="http://schemas.microsoft.com/office/powerpoint/2010/main" val="7296830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dirty="0"/>
              <a:t>Salud y educación primaria 61</a:t>
            </a:r>
          </a:p>
          <a:p>
            <a:pPr lvl="0">
              <a:buNone/>
            </a:pPr>
            <a:endParaRPr lang="es-ES" sz="1100" dirty="0"/>
          </a:p>
          <a:p>
            <a:pPr lvl="0">
              <a:buNone/>
            </a:pPr>
            <a:r>
              <a:rPr lang="es-ES" sz="1100" dirty="0"/>
              <a:t>4.01 Casos de incidencia de malaria / 100,000 pop.   22</a:t>
            </a:r>
            <a:br>
              <a:rPr lang="es-ES" sz="1100" dirty="0"/>
            </a:br>
            <a:r>
              <a:rPr lang="es-ES" sz="1100" dirty="0"/>
              <a:t>4.02 Impacto empresarial de la malaria.   4</a:t>
            </a:r>
            <a:br>
              <a:rPr lang="es-ES" sz="1100" dirty="0"/>
            </a:br>
            <a:r>
              <a:rPr lang="es-ES" sz="1100" dirty="0"/>
              <a:t>4.03 Casos de incidencia de tuberculosis / 100,000 pop.  74  </a:t>
            </a:r>
          </a:p>
          <a:p>
            <a:pPr lvl="0">
              <a:buNone/>
            </a:pPr>
            <a:r>
              <a:rPr lang="es-ES" sz="1100" dirty="0"/>
              <a:t>4.04 Impacto empresarial de la tuberculosis. 60</a:t>
            </a:r>
          </a:p>
          <a:p>
            <a:pPr lvl="0">
              <a:buNone/>
            </a:pPr>
            <a:r>
              <a:rPr lang="es-ES" sz="1100" dirty="0"/>
              <a:t>4.05 Prevalencia del VIH% pop adulto.  63</a:t>
            </a:r>
          </a:p>
          <a:p>
            <a:pPr lvl="0">
              <a:buNone/>
            </a:pPr>
            <a:r>
              <a:rPr lang="es-ES" sz="1100" dirty="0"/>
              <a:t>4.06 Impacto del VIH / SIDA muertes por cada 100 habitantes.  66</a:t>
            </a:r>
          </a:p>
          <a:p>
            <a:pPr lvl="0">
              <a:buNone/>
            </a:pPr>
            <a:r>
              <a:rPr lang="es-ES" sz="1100" dirty="0"/>
              <a:t>4.07 Mortalidad infantil / 1,000 nacidos vivos 86</a:t>
            </a:r>
          </a:p>
          <a:p>
            <a:pPr lvl="0">
              <a:buNone/>
            </a:pPr>
            <a:r>
              <a:rPr lang="es-ES" sz="1100" dirty="0"/>
              <a:t>4.08 Expectativa de vida. 52</a:t>
            </a:r>
            <a:br>
              <a:rPr lang="es-ES" sz="1100" dirty="0"/>
            </a:br>
            <a:r>
              <a:rPr lang="es-ES" sz="1100" dirty="0"/>
              <a:t>4.09 Calidad de la educación primaria.  85</a:t>
            </a:r>
          </a:p>
          <a:p>
            <a:pPr lvl="0">
              <a:buNone/>
            </a:pPr>
            <a:r>
              <a:rPr lang="es-ES" sz="1100" dirty="0"/>
              <a:t>4.10 Tasa de matriculación en educación primaria% neto. 35</a:t>
            </a:r>
          </a:p>
          <a:p>
            <a:pPr lvl="0">
              <a:buNone/>
            </a:pPr>
            <a:endParaRPr dirty="0"/>
          </a:p>
        </p:txBody>
      </p:sp>
    </p:spTree>
    <p:extLst>
      <p:ext uri="{BB962C8B-B14F-4D97-AF65-F5344CB8AC3E}">
        <p14:creationId xmlns:p14="http://schemas.microsoft.com/office/powerpoint/2010/main" val="9456206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_tradnl" sz="1100" dirty="0">
                <a:solidFill>
                  <a:schemeClr val="bg1"/>
                </a:solidFill>
              </a:rPr>
              <a:t>Educación superior y capacitación </a:t>
            </a:r>
          </a:p>
          <a:p>
            <a:pPr lvl="0">
              <a:buNone/>
            </a:pPr>
            <a:endParaRPr lang="es-ES_tradnl" sz="1100" dirty="0">
              <a:solidFill>
                <a:schemeClr val="bg1"/>
              </a:solidFill>
            </a:endParaRPr>
          </a:p>
          <a:p>
            <a:pPr lvl="0">
              <a:buNone/>
            </a:pPr>
            <a:r>
              <a:rPr lang="es-ES_tradnl" sz="1100" dirty="0">
                <a:solidFill>
                  <a:schemeClr val="bg1"/>
                </a:solidFill>
              </a:rPr>
              <a:t>5</a:t>
            </a:r>
            <a:r>
              <a:rPr lang="es-ES_tradnl" sz="1100" kern="1200" dirty="0">
                <a:solidFill>
                  <a:schemeClr val="bg1"/>
                </a:solidFill>
              </a:rPr>
              <a:t>.01 Tasa de matriculación en educación secundaria bruta %   26</a:t>
            </a:r>
          </a:p>
          <a:p>
            <a:pPr lvl="0">
              <a:buNone/>
            </a:pPr>
            <a:r>
              <a:rPr lang="es-ES_tradnl" sz="1100" kern="1200" dirty="0">
                <a:solidFill>
                  <a:schemeClr val="bg1"/>
                </a:solidFill>
              </a:rPr>
              <a:t>5.02 Tasa de matriculación en educación terciaria bruta %  71</a:t>
            </a:r>
          </a:p>
          <a:p>
            <a:pPr lvl="0">
              <a:buNone/>
            </a:pPr>
            <a:r>
              <a:rPr lang="es-ES_tradnl" sz="1100" kern="1200" dirty="0">
                <a:solidFill>
                  <a:schemeClr val="bg1"/>
                </a:solidFill>
              </a:rPr>
              <a:t>5.03 Calidad del sistema educativo. 88</a:t>
            </a:r>
          </a:p>
          <a:p>
            <a:pPr lvl="0">
              <a:buNone/>
            </a:pPr>
            <a:r>
              <a:rPr lang="es-ES_tradnl" sz="1100" kern="1200" dirty="0">
                <a:solidFill>
                  <a:schemeClr val="bg1"/>
                </a:solidFill>
              </a:rPr>
              <a:t>5.04 Calidad de la educación matemática y científica.  94</a:t>
            </a:r>
          </a:p>
          <a:p>
            <a:pPr lvl="0">
              <a:buNone/>
            </a:pPr>
            <a:r>
              <a:rPr lang="es-ES_tradnl" sz="1100" kern="1200" dirty="0">
                <a:solidFill>
                  <a:schemeClr val="bg1"/>
                </a:solidFill>
              </a:rPr>
              <a:t>5.05 Calidad de las escuelas de gestión.  91</a:t>
            </a:r>
          </a:p>
          <a:p>
            <a:pPr lvl="0">
              <a:buNone/>
            </a:pPr>
            <a:r>
              <a:rPr lang="es-ES_tradnl" sz="1100" kern="1200" dirty="0">
                <a:solidFill>
                  <a:schemeClr val="bg1"/>
                </a:solidFill>
              </a:rPr>
              <a:t>5.06 Acceso a Internet en las escuelas.  75</a:t>
            </a:r>
          </a:p>
          <a:p>
            <a:pPr lvl="0">
              <a:buNone/>
            </a:pPr>
            <a:r>
              <a:rPr lang="es-ES_tradnl" sz="1100" kern="1200" dirty="0">
                <a:solidFill>
                  <a:schemeClr val="bg1"/>
                </a:solidFill>
              </a:rPr>
              <a:t>5.07 Disponibilidad local de servicios de capacitación especializados.  88</a:t>
            </a:r>
          </a:p>
          <a:p>
            <a:pPr lvl="0">
              <a:buNone/>
            </a:pPr>
            <a:r>
              <a:rPr lang="es-ES_tradnl" sz="1100" kern="1200" dirty="0">
                <a:solidFill>
                  <a:schemeClr val="bg1"/>
                </a:solidFill>
              </a:rPr>
              <a:t>5.08 Alcance de la capacitación del personal. 100</a:t>
            </a: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11493435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dirty="0"/>
              <a:t>Educación superior y capacitación  128</a:t>
            </a:r>
          </a:p>
          <a:p>
            <a:pPr lvl="0">
              <a:buNone/>
            </a:pPr>
            <a:endParaRPr lang="es-ES" sz="1100" dirty="0"/>
          </a:p>
          <a:p>
            <a:pPr lvl="0">
              <a:buNone/>
            </a:pPr>
            <a:r>
              <a:rPr lang="es-ES" sz="1100" dirty="0"/>
              <a:t>6.01 Intensidad de la competencia local.  68 </a:t>
            </a:r>
          </a:p>
          <a:p>
            <a:pPr lvl="0">
              <a:buNone/>
            </a:pPr>
            <a:r>
              <a:rPr lang="es-ES" sz="1100" dirty="0"/>
              <a:t>6.02 Extensión de la dominancia de mercado: 120</a:t>
            </a:r>
          </a:p>
          <a:p>
            <a:pPr lvl="0">
              <a:buNone/>
            </a:pPr>
            <a:r>
              <a:rPr lang="es-ES" sz="1100" dirty="0"/>
              <a:t>6.03 Eficacia de la política antimonopolio. 99</a:t>
            </a:r>
          </a:p>
          <a:p>
            <a:pPr lvl="0">
              <a:buNone/>
            </a:pPr>
            <a:r>
              <a:rPr lang="es-ES" sz="1100" dirty="0"/>
              <a:t>6.04 Efecto de la tributación sobre los incentivos para invertir. 133</a:t>
            </a:r>
          </a:p>
          <a:p>
            <a:pPr lvl="0">
              <a:buNone/>
            </a:pPr>
            <a:r>
              <a:rPr lang="es-ES" sz="1100" dirty="0"/>
              <a:t>6.05 Tasa de impuesto total% de ganancias. 45</a:t>
            </a:r>
          </a:p>
          <a:p>
            <a:pPr lvl="0">
              <a:buNone/>
            </a:pPr>
            <a:r>
              <a:rPr lang="es-ES" sz="1100" dirty="0"/>
              <a:t>6.06 Número de procedimientos para iniciar un negocio. 121</a:t>
            </a:r>
          </a:p>
          <a:p>
            <a:pPr lvl="0">
              <a:buNone/>
            </a:pPr>
            <a:r>
              <a:rPr lang="es-ES" sz="1100" dirty="0"/>
              <a:t>6.07 Tiempo para comenzar un negocio. 127</a:t>
            </a:r>
          </a:p>
          <a:p>
            <a:pPr lvl="0">
              <a:buNone/>
            </a:pPr>
            <a:r>
              <a:rPr lang="es-ES" sz="1100" dirty="0"/>
              <a:t>6.08 Costos de la política agrícola. 1115</a:t>
            </a:r>
          </a:p>
          <a:p>
            <a:pPr lvl="0">
              <a:buNone/>
            </a:pPr>
            <a:r>
              <a:rPr lang="es-ES" sz="1100" dirty="0"/>
              <a:t>6.09 Prevalencia de barreras no arancelarias .136</a:t>
            </a:r>
          </a:p>
          <a:p>
            <a:pPr lvl="0">
              <a:buNone/>
            </a:pPr>
            <a:r>
              <a:rPr lang="es-ES" sz="1100" dirty="0"/>
              <a:t>6.10 Tarifas arancelarias% de derechos. 114</a:t>
            </a:r>
          </a:p>
          <a:p>
            <a:pPr lvl="0">
              <a:buNone/>
            </a:pPr>
            <a:r>
              <a:rPr lang="es-ES" sz="1100" dirty="0"/>
              <a:t>6.11 Prevalencia de propiedad extranjera.  128</a:t>
            </a:r>
          </a:p>
          <a:p>
            <a:pPr lvl="0">
              <a:buNone/>
            </a:pPr>
            <a:r>
              <a:rPr lang="es-ES" sz="1100" dirty="0"/>
              <a:t>6.12 Impacto de las reglas sobre la Inversión Extranjera Directa (IED) en las empresas. 135</a:t>
            </a:r>
          </a:p>
          <a:p>
            <a:pPr lvl="0">
              <a:buNone/>
            </a:pPr>
            <a:r>
              <a:rPr lang="es-ES" sz="1100" dirty="0"/>
              <a:t>6.13 Carga de los procedimientos aduaneros. 105</a:t>
            </a:r>
          </a:p>
          <a:p>
            <a:pPr lvl="0">
              <a:buNone/>
            </a:pPr>
            <a:r>
              <a:rPr lang="es-ES" sz="1100" dirty="0"/>
              <a:t>6.14 Importaciones % PIB. 124</a:t>
            </a:r>
          </a:p>
          <a:p>
            <a:pPr lvl="0">
              <a:buNone/>
            </a:pPr>
            <a:r>
              <a:rPr lang="es-ES" sz="1100" dirty="0"/>
              <a:t>6.15 Grado de orientación al cliente. 106</a:t>
            </a:r>
          </a:p>
          <a:p>
            <a:pPr lvl="0">
              <a:buNone/>
            </a:pPr>
            <a:r>
              <a:rPr lang="es-ES" sz="1100" dirty="0"/>
              <a:t>6.16 sofisticación del comprador.108</a:t>
            </a:r>
          </a:p>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11436878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_tradnl" sz="1100" kern="1200" dirty="0">
                <a:solidFill>
                  <a:schemeClr val="bg1"/>
                </a:solidFill>
              </a:rPr>
              <a:t>Eficiencia del mercado de trabajo. 126</a:t>
            </a:r>
          </a:p>
          <a:p>
            <a:pPr lvl="0">
              <a:buNone/>
            </a:pPr>
            <a:endParaRPr lang="es-ES_tradnl" sz="1100" kern="1200" dirty="0">
              <a:solidFill>
                <a:schemeClr val="bg1"/>
              </a:solidFill>
            </a:endParaRPr>
          </a:p>
          <a:p>
            <a:pPr lvl="0">
              <a:buNone/>
            </a:pPr>
            <a:r>
              <a:rPr lang="es-ES_tradnl" sz="1100" kern="1200" dirty="0">
                <a:solidFill>
                  <a:schemeClr val="bg1"/>
                </a:solidFill>
              </a:rPr>
              <a:t>7.01 Cooperación en las relaciones entre trabajadores y empleadores. 80</a:t>
            </a:r>
          </a:p>
          <a:p>
            <a:pPr lvl="0">
              <a:buNone/>
            </a:pPr>
            <a:r>
              <a:rPr lang="es-ES_tradnl" sz="1100" dirty="0">
                <a:solidFill>
                  <a:schemeClr val="bg1"/>
                </a:solidFill>
              </a:rPr>
              <a:t>7.02 Flexibilidad de determinación de salarios.  74</a:t>
            </a:r>
          </a:p>
          <a:p>
            <a:pPr lvl="0">
              <a:buNone/>
            </a:pPr>
            <a:r>
              <a:rPr lang="es-ES_tradnl" sz="1100" dirty="0">
                <a:solidFill>
                  <a:schemeClr val="bg1"/>
                </a:solidFill>
              </a:rPr>
              <a:t>7.03 Prácticas de contratación y despido.  134</a:t>
            </a:r>
          </a:p>
          <a:p>
            <a:pPr lvl="0">
              <a:buNone/>
            </a:pPr>
            <a:r>
              <a:rPr lang="es-ES_tradnl" sz="1100" dirty="0">
                <a:solidFill>
                  <a:schemeClr val="bg1"/>
                </a:solidFill>
              </a:rPr>
              <a:t>7.04 La redundancia cuesta semanas de salario.  126</a:t>
            </a:r>
          </a:p>
          <a:p>
            <a:pPr lvl="0">
              <a:buNone/>
            </a:pPr>
            <a:r>
              <a:rPr lang="es-ES_tradnl" sz="1100" dirty="0">
                <a:solidFill>
                  <a:schemeClr val="bg1"/>
                </a:solidFill>
              </a:rPr>
              <a:t>7.05 Efecto de los impuestos sobre los incentivos para trabajar. 109</a:t>
            </a:r>
          </a:p>
          <a:p>
            <a:pPr lvl="0">
              <a:buNone/>
            </a:pPr>
            <a:r>
              <a:rPr lang="es-ES_tradnl" sz="1100" dirty="0">
                <a:solidFill>
                  <a:schemeClr val="bg1"/>
                </a:solidFill>
              </a:rPr>
              <a:t>7.06 Paga y productividad.  86</a:t>
            </a:r>
          </a:p>
          <a:p>
            <a:pPr lvl="0">
              <a:buNone/>
            </a:pPr>
            <a:r>
              <a:rPr lang="es-ES_tradnl" sz="1100" dirty="0">
                <a:solidFill>
                  <a:schemeClr val="bg1"/>
                </a:solidFill>
              </a:rPr>
              <a:t>7.07 Dependencia de la gestión profesional. 113</a:t>
            </a:r>
          </a:p>
          <a:p>
            <a:pPr lvl="0">
              <a:buNone/>
            </a:pPr>
            <a:r>
              <a:rPr lang="es-ES_tradnl" sz="1100" dirty="0">
                <a:solidFill>
                  <a:schemeClr val="bg1"/>
                </a:solidFill>
              </a:rPr>
              <a:t>7.08 Capacidad del país para retener talento. 95</a:t>
            </a:r>
          </a:p>
          <a:p>
            <a:pPr lvl="0">
              <a:buNone/>
            </a:pPr>
            <a:r>
              <a:rPr lang="es-ES_tradnl" sz="1100" dirty="0">
                <a:solidFill>
                  <a:schemeClr val="bg1"/>
                </a:solidFill>
              </a:rPr>
              <a:t>7.09 Capacidad del país para atraer talento. 92</a:t>
            </a:r>
          </a:p>
          <a:p>
            <a:pPr lvl="0">
              <a:buNone/>
            </a:pPr>
            <a:r>
              <a:rPr lang="es-ES_tradnl" sz="1100" dirty="0">
                <a:solidFill>
                  <a:schemeClr val="bg1"/>
                </a:solidFill>
              </a:rPr>
              <a:t>7.10 Participación femenina en la tasa de fuerza de trabajo de los hombres. 111</a:t>
            </a:r>
          </a:p>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20378767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dirty="0"/>
              <a:t>Desarrollo del mercado financiero. 113</a:t>
            </a:r>
          </a:p>
          <a:p>
            <a:pPr lvl="0">
              <a:buNone/>
            </a:pPr>
            <a:r>
              <a:rPr lang="es-ES" sz="1100" dirty="0"/>
              <a:t>8.01 Disponibilidad de servicios financieros. 105 </a:t>
            </a:r>
          </a:p>
          <a:p>
            <a:pPr lvl="0">
              <a:buNone/>
            </a:pPr>
            <a:r>
              <a:rPr lang="es-ES" sz="1100" dirty="0"/>
              <a:t>8.02 Asequibilidad de los servicios financieros.  102</a:t>
            </a:r>
          </a:p>
          <a:p>
            <a:pPr lvl="0">
              <a:buNone/>
            </a:pPr>
            <a:r>
              <a:rPr lang="es-ES" sz="1100" dirty="0"/>
              <a:t>8.03 Financiamiento a través del mercado local de acciones. 86</a:t>
            </a:r>
          </a:p>
          <a:p>
            <a:pPr lvl="0">
              <a:buNone/>
            </a:pPr>
            <a:r>
              <a:rPr lang="es-ES" sz="1100" dirty="0"/>
              <a:t>8.04 Facilidad de acceso a préstamos.  101</a:t>
            </a:r>
          </a:p>
          <a:p>
            <a:pPr lvl="0">
              <a:buNone/>
            </a:pPr>
            <a:r>
              <a:rPr lang="es-ES" sz="1100" dirty="0"/>
              <a:t>8.05 Disponibilidad de capital de riesgo.  119</a:t>
            </a:r>
          </a:p>
          <a:p>
            <a:pPr lvl="0">
              <a:buNone/>
            </a:pPr>
            <a:r>
              <a:rPr lang="es-ES" sz="1100" dirty="0"/>
              <a:t>8.06 Solidez de los bancos. 62</a:t>
            </a:r>
          </a:p>
          <a:p>
            <a:pPr lvl="0">
              <a:buNone/>
            </a:pPr>
            <a:r>
              <a:rPr lang="es-ES" sz="1100" dirty="0"/>
              <a:t>8.07 Regulación de las bolsas de valores.  93</a:t>
            </a:r>
          </a:p>
          <a:p>
            <a:pPr lvl="0">
              <a:buNone/>
            </a:pPr>
            <a:r>
              <a:rPr lang="es-ES" sz="1100" dirty="0"/>
              <a:t>8.08 Índice de derechos legales 0-10 (mejor).  127</a:t>
            </a:r>
          </a:p>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34425981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r>
              <a:rPr lang="es-ES_tradnl" kern="1200" dirty="0">
                <a:solidFill>
                  <a:schemeClr val="bg1"/>
                </a:solidFill>
              </a:rPr>
              <a:t> Preparación tecnológica   92</a:t>
            </a:r>
            <a:br>
              <a:rPr lang="es-ES_tradnl" kern="1200" dirty="0">
                <a:solidFill>
                  <a:schemeClr val="bg1"/>
                </a:solidFill>
              </a:rPr>
            </a:br>
            <a:endParaRPr lang="es-ES_tradnl" kern="1200" dirty="0">
              <a:solidFill>
                <a:schemeClr val="bg1"/>
              </a:solidFill>
            </a:endParaRPr>
          </a:p>
          <a:p>
            <a:pPr lvl="0"/>
            <a:r>
              <a:rPr lang="es-ES_tradnl" kern="1200" dirty="0">
                <a:solidFill>
                  <a:schemeClr val="bg1"/>
                </a:solidFill>
              </a:rPr>
              <a:t>9.01 Disponibilidad de las últimas tecnologías.  97</a:t>
            </a:r>
          </a:p>
          <a:p>
            <a:pPr lvl="0"/>
            <a:r>
              <a:rPr lang="es-ES_tradnl" kern="1200" dirty="0">
                <a:solidFill>
                  <a:schemeClr val="bg1"/>
                </a:solidFill>
              </a:rPr>
              <a:t>9.02 Absorción de tecnología a nivel de empresa.  94</a:t>
            </a:r>
          </a:p>
          <a:p>
            <a:pPr lvl="0"/>
            <a:r>
              <a:rPr lang="es-ES_tradnl" kern="1200" dirty="0">
                <a:solidFill>
                  <a:schemeClr val="bg1"/>
                </a:solidFill>
              </a:rPr>
              <a:t>9.03 IED y transferencia de tecnología.  120</a:t>
            </a:r>
          </a:p>
          <a:p>
            <a:pPr lvl="0"/>
            <a:r>
              <a:rPr lang="es-ES_tradnl" kern="1200" dirty="0">
                <a:solidFill>
                  <a:schemeClr val="bg1"/>
                </a:solidFill>
              </a:rPr>
              <a:t>9.04 Usuarios de Internet % </a:t>
            </a:r>
            <a:r>
              <a:rPr lang="es-ES_tradnl" kern="1200" dirty="0" err="1">
                <a:solidFill>
                  <a:schemeClr val="bg1"/>
                </a:solidFill>
              </a:rPr>
              <a:t>pob</a:t>
            </a:r>
            <a:r>
              <a:rPr lang="es-ES_tradnl" kern="1200" dirty="0">
                <a:solidFill>
                  <a:schemeClr val="bg1"/>
                </a:solidFill>
              </a:rPr>
              <a:t>.  75</a:t>
            </a:r>
          </a:p>
          <a:p>
            <a:pPr lvl="0"/>
            <a:r>
              <a:rPr lang="es-ES_tradnl" kern="1200" dirty="0">
                <a:solidFill>
                  <a:schemeClr val="bg1"/>
                </a:solidFill>
              </a:rPr>
              <a:t>9.05 Suscripciones a Internet de banda ancha fija / 100 </a:t>
            </a:r>
            <a:r>
              <a:rPr lang="es-ES_tradnl" kern="1200" dirty="0" err="1">
                <a:solidFill>
                  <a:schemeClr val="bg1"/>
                </a:solidFill>
              </a:rPr>
              <a:t>pob</a:t>
            </a:r>
            <a:r>
              <a:rPr lang="es-ES_tradnl" kern="1200" dirty="0">
                <a:solidFill>
                  <a:schemeClr val="bg1"/>
                </a:solidFill>
              </a:rPr>
              <a:t>.  73</a:t>
            </a:r>
          </a:p>
          <a:p>
            <a:pPr lvl="0"/>
            <a:r>
              <a:rPr lang="es-ES_tradnl" kern="1200" dirty="0">
                <a:solidFill>
                  <a:schemeClr val="bg1"/>
                </a:solidFill>
              </a:rPr>
              <a:t>9.06 ancho de banda de Internet </a:t>
            </a:r>
            <a:r>
              <a:rPr lang="es-ES_tradnl" kern="1200" dirty="0" err="1">
                <a:solidFill>
                  <a:schemeClr val="bg1"/>
                </a:solidFill>
              </a:rPr>
              <a:t>kbs</a:t>
            </a:r>
            <a:r>
              <a:rPr lang="es-ES_tradnl" kern="1200" dirty="0">
                <a:solidFill>
                  <a:schemeClr val="bg1"/>
                </a:solidFill>
              </a:rPr>
              <a:t> / usuario 77</a:t>
            </a:r>
          </a:p>
          <a:p>
            <a:pPr lvl="0"/>
            <a:r>
              <a:rPr lang="es-ES_tradnl" kern="1200" dirty="0">
                <a:solidFill>
                  <a:schemeClr val="bg1"/>
                </a:solidFill>
              </a:rPr>
              <a:t>9.07 Suscripciones de banda ancha móvil / 100 pop.  86</a:t>
            </a:r>
            <a:endParaRPr lang="es-ES_tradnl" dirty="0">
              <a:solidFill>
                <a:schemeClr val="bg1"/>
              </a:solidFill>
            </a:endParaRPr>
          </a:p>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33073670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r>
              <a:rPr lang="es-ES_tradnl" kern="1200" dirty="0">
                <a:solidFill>
                  <a:schemeClr val="bg1"/>
                </a:solidFill>
              </a:rPr>
              <a:t> 10. Tamaño del mercado   66</a:t>
            </a:r>
            <a:br>
              <a:rPr lang="es-ES_tradnl" kern="1200" dirty="0">
                <a:solidFill>
                  <a:schemeClr val="bg1"/>
                </a:solidFill>
              </a:rPr>
            </a:br>
            <a:endParaRPr lang="es-ES_tradnl" kern="1200" dirty="0">
              <a:solidFill>
                <a:schemeClr val="bg1"/>
              </a:solidFill>
            </a:endParaRPr>
          </a:p>
          <a:p>
            <a:pPr lvl="0"/>
            <a:r>
              <a:rPr lang="es-ES_tradnl" kern="1200" dirty="0">
                <a:solidFill>
                  <a:schemeClr val="bg1"/>
                </a:solidFill>
              </a:rPr>
              <a:t>10.01 Índice de tamaño del mercado interno.  63</a:t>
            </a:r>
          </a:p>
          <a:p>
            <a:pPr lvl="0"/>
            <a:r>
              <a:rPr lang="es-ES_tradnl" kern="1200" dirty="0">
                <a:solidFill>
                  <a:schemeClr val="bg1"/>
                </a:solidFill>
              </a:rPr>
              <a:t>10.02 Índice de tamaño del mercado extranjero 76</a:t>
            </a:r>
          </a:p>
          <a:p>
            <a:pPr lvl="0"/>
            <a:r>
              <a:rPr lang="es-ES_tradnl" dirty="0">
                <a:solidFill>
                  <a:schemeClr val="bg1"/>
                </a:solidFill>
              </a:rPr>
              <a:t>10.03 PIB $ billones. 62</a:t>
            </a:r>
          </a:p>
          <a:p>
            <a:pPr lvl="0"/>
            <a:r>
              <a:rPr lang="es-ES_tradnl" dirty="0">
                <a:solidFill>
                  <a:schemeClr val="bg1"/>
                </a:solidFill>
              </a:rPr>
              <a:t>10.04 Exportaciones % PIB.  109</a:t>
            </a:r>
          </a:p>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2547534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s-ES" dirty="0"/>
              <a:t>11 Sofisticación en negocios 105</a:t>
            </a:r>
          </a:p>
          <a:p>
            <a:pPr lvl="0">
              <a:spcBef>
                <a:spcPts val="0"/>
              </a:spcBef>
              <a:buNone/>
            </a:pPr>
            <a:endParaRPr lang="es-ES" dirty="0"/>
          </a:p>
          <a:p>
            <a:pPr lvl="0"/>
            <a:r>
              <a:rPr lang="es-ES" kern="1200" dirty="0">
                <a:solidFill>
                  <a:schemeClr val="bg1"/>
                </a:solidFill>
              </a:rPr>
              <a:t>11.01 Cantidad de proveedores locales.  97</a:t>
            </a:r>
          </a:p>
          <a:p>
            <a:pPr lvl="0"/>
            <a:r>
              <a:rPr lang="es-ES" kern="1200" dirty="0">
                <a:solidFill>
                  <a:schemeClr val="bg1"/>
                </a:solidFill>
              </a:rPr>
              <a:t>11.02 Calidad de proveedores local es .  99</a:t>
            </a:r>
          </a:p>
          <a:p>
            <a:pPr lvl="0"/>
            <a:r>
              <a:rPr lang="es-ES" kern="1200" dirty="0">
                <a:solidFill>
                  <a:schemeClr val="bg1"/>
                </a:solidFill>
              </a:rPr>
              <a:t>11.03 Estado del desarrollo del clúster. 113</a:t>
            </a:r>
          </a:p>
          <a:p>
            <a:pPr lvl="0"/>
            <a:r>
              <a:rPr lang="es-ES" kern="1200" dirty="0">
                <a:solidFill>
                  <a:schemeClr val="bg1"/>
                </a:solidFill>
              </a:rPr>
              <a:t>11.04 Naturaleza de la ventaja competitiva.  89</a:t>
            </a:r>
          </a:p>
          <a:p>
            <a:pPr lvl="0"/>
            <a:r>
              <a:rPr lang="es-ES" kern="1200" dirty="0">
                <a:solidFill>
                  <a:schemeClr val="bg1"/>
                </a:solidFill>
              </a:rPr>
              <a:t>11.05 Amplitud de la cadena de valor.  118</a:t>
            </a:r>
          </a:p>
          <a:p>
            <a:pPr lvl="0"/>
            <a:r>
              <a:rPr lang="es-ES" kern="1200" dirty="0">
                <a:solidFill>
                  <a:schemeClr val="bg1"/>
                </a:solidFill>
              </a:rPr>
              <a:t>11.06 Control de la distribución internacional.  112</a:t>
            </a:r>
          </a:p>
          <a:p>
            <a:pPr lvl="0"/>
            <a:r>
              <a:rPr lang="es-ES" kern="1200" dirty="0">
                <a:solidFill>
                  <a:schemeClr val="bg1"/>
                </a:solidFill>
              </a:rPr>
              <a:t>11.07 Sofisticación del proceso de producción.  101</a:t>
            </a:r>
          </a:p>
          <a:p>
            <a:pPr lvl="0"/>
            <a:r>
              <a:rPr lang="es-ES" kern="1200" dirty="0">
                <a:solidFill>
                  <a:schemeClr val="bg1"/>
                </a:solidFill>
              </a:rPr>
              <a:t>11.08 Alcance de la comercialización.  69</a:t>
            </a:r>
          </a:p>
          <a:p>
            <a:pPr lvl="0"/>
            <a:r>
              <a:rPr lang="es-ES" kern="1200" dirty="0">
                <a:solidFill>
                  <a:schemeClr val="bg1"/>
                </a:solidFill>
              </a:rPr>
              <a:t>11.09 Disposición para delegar autoridad  89</a:t>
            </a:r>
            <a:endParaRPr lang="es-ES" dirty="0"/>
          </a:p>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8246215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r>
              <a:rPr lang="es-ES_tradnl" dirty="0">
                <a:solidFill>
                  <a:schemeClr val="bg1"/>
                </a:solidFill>
              </a:rPr>
              <a:t>  Innovación. 111</a:t>
            </a:r>
            <a:br>
              <a:rPr lang="es-ES_tradnl" dirty="0">
                <a:solidFill>
                  <a:schemeClr val="bg1"/>
                </a:solidFill>
              </a:rPr>
            </a:br>
            <a:r>
              <a:rPr lang="es-ES_tradnl" kern="1200" dirty="0">
                <a:solidFill>
                  <a:schemeClr val="bg1"/>
                </a:solidFill>
              </a:rPr>
              <a:t>12.01 Capacidad para la innovación.  104</a:t>
            </a:r>
          </a:p>
          <a:p>
            <a:pPr lvl="0"/>
            <a:r>
              <a:rPr lang="es-ES_tradnl" kern="1200" dirty="0">
                <a:solidFill>
                  <a:schemeClr val="bg1"/>
                </a:solidFill>
              </a:rPr>
              <a:t>12.02 Calidad de las instituciones de investigación científica. 98</a:t>
            </a:r>
          </a:p>
          <a:p>
            <a:pPr lvl="0"/>
            <a:r>
              <a:rPr lang="es-ES_tradnl" kern="1200" dirty="0">
                <a:solidFill>
                  <a:schemeClr val="bg1"/>
                </a:solidFill>
              </a:rPr>
              <a:t>12.03 Gasto de la empresa en I + D.  112</a:t>
            </a:r>
          </a:p>
          <a:p>
            <a:pPr lvl="0"/>
            <a:r>
              <a:rPr lang="es-ES_tradnl" kern="1200" dirty="0">
                <a:solidFill>
                  <a:schemeClr val="bg1"/>
                </a:solidFill>
              </a:rPr>
              <a:t>12.04 Colaboración universidad-industria en I + D.  102</a:t>
            </a:r>
          </a:p>
          <a:p>
            <a:pPr lvl="0"/>
            <a:r>
              <a:rPr lang="es-ES_tradnl" kern="1200" dirty="0">
                <a:solidFill>
                  <a:schemeClr val="bg1"/>
                </a:solidFill>
              </a:rPr>
              <a:t>12.05 Adquisiciones gubernamentales de productos de tecnología avanzada.  113</a:t>
            </a:r>
          </a:p>
          <a:p>
            <a:pPr lvl="0"/>
            <a:r>
              <a:rPr lang="es-ES_tradnl" kern="1200" dirty="0">
                <a:solidFill>
                  <a:schemeClr val="bg1"/>
                </a:solidFill>
              </a:rPr>
              <a:t>12.06 Disponibilidad de científicos e ingenieros.111</a:t>
            </a:r>
          </a:p>
          <a:p>
            <a:pPr lvl="0"/>
            <a:r>
              <a:rPr lang="es-ES_tradnl" kern="1200" dirty="0">
                <a:solidFill>
                  <a:schemeClr val="bg1"/>
                </a:solidFill>
              </a:rPr>
              <a:t>12.07 PCT solicitudes de patentes / millón de pop. 86</a:t>
            </a:r>
            <a:endParaRPr lang="es-ES_tradnl" dirty="0">
              <a:solidFill>
                <a:schemeClr val="bg1"/>
              </a:solidFill>
            </a:endParaRPr>
          </a:p>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39406303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3180761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_tradnl" sz="1100" kern="1200" dirty="0">
                <a:solidFill>
                  <a:schemeClr val="tx1"/>
                </a:solidFill>
                <a:effectLst/>
                <a:latin typeface="+mn-lt"/>
                <a:ea typeface="+mn-ea"/>
                <a:cs typeface="+mn-cs"/>
              </a:rPr>
              <a:t>El primer estudio fue realizado en 2001. </a:t>
            </a:r>
          </a:p>
          <a:p>
            <a:pPr lvl="0">
              <a:buNone/>
            </a:pPr>
            <a:r>
              <a:rPr lang="es-ES_tradnl" sz="1100" kern="1200" dirty="0">
                <a:solidFill>
                  <a:schemeClr val="tx1"/>
                </a:solidFill>
                <a:effectLst/>
                <a:latin typeface="+mn-lt"/>
                <a:ea typeface="+mn-ea"/>
                <a:cs typeface="+mn-cs"/>
              </a:rPr>
              <a:t>En la edición más reciente fueron considerados 53 indicadores –uno de ellos, el uso de las redes sociales-.</a:t>
            </a:r>
          </a:p>
          <a:p>
            <a:pPr lvl="0">
              <a:buNone/>
            </a:pPr>
            <a:r>
              <a:rPr lang="es-ES" sz="1100" kern="1200" dirty="0">
                <a:solidFill>
                  <a:schemeClr val="tx1"/>
                </a:solidFill>
                <a:effectLst/>
                <a:latin typeface="+mn-lt"/>
                <a:ea typeface="+mn-ea"/>
                <a:cs typeface="+mn-cs"/>
              </a:rPr>
              <a:t>El subíndice ambiente cuenta con dos subcategorías. 1.- Entorno político y normativo (9 indicadores) 2. Entorno empresarial y de innovación (9 indicadores). El subíndice preparación tiene tres subcategorías: 3. Infraestructura (4 indicadores) 4. Asequibilidad (3 indicadores) 5. Habilidades (4 indicadores). El subíndice uso comprende 3 subcategorías: 6. Uso individual (7 indicadores), 7. Uso comercial (6 indicadores), 8. Uso del gobierno (3 indicadores). Por último, el subíndice impacto incluye dos subcategorías: 9. Impactos económicos (4 indicadores) 10. Impactos sociales (4 indicadores). La puntuación global se determina con base en los puntajes que arrojan cada uno de los indicadores para obtener puntajes de pilar, que luego se combinan para obtener los puntajes del subíndice. Los puntajes de los subíndices permiten determinar el puntaje de cada país</a:t>
            </a:r>
            <a:r>
              <a:rPr lang="es-EC" dirty="0">
                <a:effectLst/>
              </a:rPr>
              <a:t> </a:t>
            </a: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27715241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_tradnl" sz="1100" kern="1200" dirty="0">
                <a:solidFill>
                  <a:schemeClr val="tx1"/>
                </a:solidFill>
                <a:effectLst/>
                <a:latin typeface="+mn-lt"/>
                <a:ea typeface="+mn-ea"/>
                <a:cs typeface="+mn-cs"/>
              </a:rPr>
              <a:t>El primer estudio fue realizado en 2001. </a:t>
            </a:r>
          </a:p>
          <a:p>
            <a:pPr lvl="0">
              <a:buNone/>
            </a:pPr>
            <a:r>
              <a:rPr lang="es-ES_tradnl" sz="1100" kern="1200" dirty="0">
                <a:solidFill>
                  <a:schemeClr val="tx1"/>
                </a:solidFill>
                <a:effectLst/>
                <a:latin typeface="+mn-lt"/>
                <a:ea typeface="+mn-ea"/>
                <a:cs typeface="+mn-cs"/>
              </a:rPr>
              <a:t>En la edición más reciente fueron considerados 53 indicadores –uno de ellos, el uso de las redes sociales-.</a:t>
            </a:r>
          </a:p>
          <a:p>
            <a:pPr lvl="0">
              <a:buNone/>
            </a:pPr>
            <a:r>
              <a:rPr lang="es-ES" sz="1100" kern="1200" dirty="0">
                <a:solidFill>
                  <a:schemeClr val="tx1"/>
                </a:solidFill>
                <a:effectLst/>
                <a:latin typeface="+mn-lt"/>
                <a:ea typeface="+mn-ea"/>
                <a:cs typeface="+mn-cs"/>
              </a:rPr>
              <a:t>El subíndice ambiente cuenta con dos subcategorías. 1.- Entorno político y normativo (9 indicadores) 2. Entorno empresarial y de innovación (9 indicadores). El subíndice preparación tiene tres subcategorías: 3. Infraestructura (4 indicadores) 4. Asequibilidad (3 indicadores) 5. Habilidades (4 indicadores). El subíndice uso comprende 3 subcategorías: 6. Uso individual (7 indicadores), 7. Uso comercial (6 indicadores), 8. Uso del gobierno (3 indicadores). Por último, el subíndice impacto incluye dos subcategorías: 9. Impactos económicos (4 indicadores) 10. Impactos sociales (4 indicadores). La puntuación global se determina con base en los puntajes que arrojan cada uno de los indicadores para obtener puntajes de pilar, que luego se combinan para obtener los puntajes del subíndice. Los puntajes de los subíndices permiten determinar el puntaje de cada país</a:t>
            </a:r>
            <a:r>
              <a:rPr lang="es-EC" dirty="0">
                <a:effectLst/>
              </a:rPr>
              <a:t> </a:t>
            </a: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40857284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_tradnl" sz="1100" kern="1200" dirty="0">
                <a:solidFill>
                  <a:schemeClr val="tx1"/>
                </a:solidFill>
                <a:effectLst/>
                <a:latin typeface="+mn-lt"/>
                <a:ea typeface="+mn-ea"/>
                <a:cs typeface="+mn-cs"/>
              </a:rPr>
              <a:t>El primer estudio fue realizado en 2001. </a:t>
            </a:r>
          </a:p>
          <a:p>
            <a:pPr lvl="0">
              <a:buNone/>
            </a:pPr>
            <a:r>
              <a:rPr lang="es-ES_tradnl" sz="1100" kern="1200" dirty="0">
                <a:solidFill>
                  <a:schemeClr val="tx1"/>
                </a:solidFill>
                <a:effectLst/>
                <a:latin typeface="+mn-lt"/>
                <a:ea typeface="+mn-ea"/>
                <a:cs typeface="+mn-cs"/>
              </a:rPr>
              <a:t>En la edición más reciente fueron considerados 53 indicadores –uno de ellos, el uso de las redes sociales-.</a:t>
            </a:r>
          </a:p>
          <a:p>
            <a:pPr lvl="0">
              <a:buNone/>
            </a:pPr>
            <a:r>
              <a:rPr lang="es-ES" sz="1100" kern="1200" dirty="0">
                <a:solidFill>
                  <a:schemeClr val="tx1"/>
                </a:solidFill>
                <a:effectLst/>
                <a:latin typeface="+mn-lt"/>
                <a:ea typeface="+mn-ea"/>
                <a:cs typeface="+mn-cs"/>
              </a:rPr>
              <a:t>El subíndice ambiente cuenta con dos subcategorías. 1.- Entorno político y normativo (9 indicadores) 2. Entorno empresarial y de innovación (9 indicadores). El subíndice preparación tiene tres subcategorías: 3. Infraestructura (4 indicadores) 4. Asequibilidad (3 indicadores) 5. Habilidades (4 indicadores). El subíndice uso comprende 3 subcategorías: 6. Uso individual (7 indicadores), 7. Uso comercial (6 indicadores), 8. Uso del gobierno (3 indicadores). Por último, el subíndice impacto incluye dos subcategorías: 9. Impactos económicos (4 indicadores) 10. Impactos sociales (4 indicadores). La puntuación global se determina con base en los puntajes que arrojan cada uno de los indicadores para obtener puntajes de pilar, que luego se combinan para obtener los puntajes del subíndice. Los puntajes de los subíndices permiten determinar el puntaje de cada país</a:t>
            </a:r>
            <a:r>
              <a:rPr lang="es-EC" dirty="0">
                <a:effectLst/>
              </a:rPr>
              <a:t> </a:t>
            </a:r>
            <a:endParaRPr lang="es-ES_tradnl" sz="1100" dirty="0">
              <a:solidFill>
                <a:schemeClr val="bg1"/>
              </a:solidFill>
            </a:endParaRPr>
          </a:p>
          <a:p>
            <a:pPr lvl="0">
              <a:buNone/>
            </a:pPr>
            <a:endParaRPr dirty="0"/>
          </a:p>
        </p:txBody>
      </p:sp>
    </p:spTree>
    <p:extLst>
      <p:ext uri="{BB962C8B-B14F-4D97-AF65-F5344CB8AC3E}">
        <p14:creationId xmlns:p14="http://schemas.microsoft.com/office/powerpoint/2010/main" val="23295137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kern="1200" dirty="0">
                <a:solidFill>
                  <a:schemeClr val="tx1"/>
                </a:solidFill>
                <a:effectLst/>
                <a:latin typeface="+mn-lt"/>
                <a:ea typeface="+mn-ea"/>
                <a:cs typeface="+mn-cs"/>
              </a:rPr>
              <a:t>ECUADOR: 82</a:t>
            </a:r>
            <a:endParaRPr dirty="0"/>
          </a:p>
        </p:txBody>
      </p:sp>
    </p:spTree>
    <p:extLst>
      <p:ext uri="{BB962C8B-B14F-4D97-AF65-F5344CB8AC3E}">
        <p14:creationId xmlns:p14="http://schemas.microsoft.com/office/powerpoint/2010/main" val="25078823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r>
              <a:rPr lang="es-ES" sz="1100" kern="1200" dirty="0">
                <a:solidFill>
                  <a:schemeClr val="tx1"/>
                </a:solidFill>
                <a:effectLst/>
                <a:latin typeface="+mn-lt"/>
                <a:ea typeface="+mn-ea"/>
                <a:cs typeface="+mn-cs"/>
              </a:rPr>
              <a:t>ECUADOR: 82</a:t>
            </a:r>
            <a:endParaRPr dirty="0"/>
          </a:p>
        </p:txBody>
      </p:sp>
    </p:spTree>
    <p:extLst>
      <p:ext uri="{BB962C8B-B14F-4D97-AF65-F5344CB8AC3E}">
        <p14:creationId xmlns:p14="http://schemas.microsoft.com/office/powerpoint/2010/main" val="3374698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buNone/>
            </a:pPr>
            <a:endParaRPr lang="es-ES_tradnl" sz="1100" kern="1200" dirty="0">
              <a:solidFill>
                <a:schemeClr val="tx1"/>
              </a:solidFill>
              <a:effectLst/>
              <a:latin typeface="+mn-lt"/>
              <a:ea typeface="+mn-ea"/>
              <a:cs typeface="+mn-cs"/>
            </a:endParaRPr>
          </a:p>
          <a:p>
            <a:pPr lvl="0">
              <a:buNone/>
            </a:pPr>
            <a:r>
              <a:rPr lang="es-ES" sz="1100" kern="1200" dirty="0">
                <a:solidFill>
                  <a:schemeClr val="tx1"/>
                </a:solidFill>
                <a:effectLst/>
                <a:latin typeface="+mn-lt"/>
                <a:ea typeface="+mn-ea"/>
                <a:cs typeface="+mn-cs"/>
              </a:rPr>
              <a:t>El subíndice ambiente 105</a:t>
            </a:r>
          </a:p>
          <a:p>
            <a:pPr lvl="0">
              <a:buNone/>
            </a:pPr>
            <a:r>
              <a:rPr lang="es-ES" sz="1100" kern="1200" dirty="0">
                <a:solidFill>
                  <a:schemeClr val="tx1"/>
                </a:solidFill>
                <a:effectLst/>
                <a:latin typeface="+mn-lt"/>
                <a:ea typeface="+mn-ea"/>
                <a:cs typeface="+mn-cs"/>
              </a:rPr>
              <a:t>1.- Entorno político y normativo   111</a:t>
            </a:r>
          </a:p>
          <a:p>
            <a:pPr lvl="0">
              <a:buNone/>
            </a:pPr>
            <a:r>
              <a:rPr lang="es-ES" sz="1100" kern="1200" dirty="0">
                <a:solidFill>
                  <a:schemeClr val="tx1"/>
                </a:solidFill>
                <a:effectLst/>
                <a:latin typeface="+mn-lt"/>
                <a:ea typeface="+mn-ea"/>
                <a:cs typeface="+mn-cs"/>
              </a:rPr>
              <a:t>2. Entorno empresarial y de innovación 86</a:t>
            </a:r>
          </a:p>
          <a:p>
            <a:pPr lvl="0">
              <a:buNone/>
            </a:pPr>
            <a:endParaRPr lang="es-ES" sz="1100" kern="1200" dirty="0">
              <a:solidFill>
                <a:schemeClr val="tx1"/>
              </a:solidFill>
              <a:effectLst/>
              <a:latin typeface="+mn-lt"/>
              <a:ea typeface="+mn-ea"/>
              <a:cs typeface="+mn-cs"/>
            </a:endParaRPr>
          </a:p>
          <a:p>
            <a:pPr lvl="0">
              <a:buNone/>
            </a:pPr>
            <a:r>
              <a:rPr lang="es-ES" sz="1100" kern="1200" dirty="0">
                <a:solidFill>
                  <a:schemeClr val="tx1"/>
                </a:solidFill>
                <a:effectLst/>
                <a:latin typeface="+mn-lt"/>
                <a:ea typeface="+mn-ea"/>
                <a:cs typeface="+mn-cs"/>
              </a:rPr>
              <a:t>El subíndice preparación 77</a:t>
            </a:r>
          </a:p>
          <a:p>
            <a:pPr lvl="0">
              <a:buNone/>
            </a:pPr>
            <a:r>
              <a:rPr lang="es-ES" sz="1100" kern="1200" dirty="0">
                <a:solidFill>
                  <a:schemeClr val="tx1"/>
                </a:solidFill>
                <a:effectLst/>
                <a:latin typeface="+mn-lt"/>
                <a:ea typeface="+mn-ea"/>
                <a:cs typeface="+mn-cs"/>
              </a:rPr>
              <a:t>3. Infraestructura 78</a:t>
            </a:r>
          </a:p>
          <a:p>
            <a:pPr lvl="0">
              <a:buNone/>
            </a:pPr>
            <a:r>
              <a:rPr lang="es-ES" sz="1100" kern="1200" dirty="0">
                <a:solidFill>
                  <a:schemeClr val="tx1"/>
                </a:solidFill>
                <a:effectLst/>
                <a:latin typeface="+mn-lt"/>
                <a:ea typeface="+mn-ea"/>
                <a:cs typeface="+mn-cs"/>
              </a:rPr>
              <a:t>4. Asequibilidad 78 </a:t>
            </a:r>
          </a:p>
          <a:p>
            <a:pPr lvl="0">
              <a:buNone/>
            </a:pPr>
            <a:r>
              <a:rPr lang="es-ES" sz="1100" kern="1200" dirty="0">
                <a:solidFill>
                  <a:schemeClr val="tx1"/>
                </a:solidFill>
                <a:effectLst/>
                <a:latin typeface="+mn-lt"/>
                <a:ea typeface="+mn-ea"/>
                <a:cs typeface="+mn-cs"/>
              </a:rPr>
              <a:t>5. Habilidades 63</a:t>
            </a:r>
          </a:p>
          <a:p>
            <a:pPr lvl="0">
              <a:buNone/>
            </a:pPr>
            <a:endParaRPr lang="es-ES" sz="1100" kern="1200" dirty="0">
              <a:solidFill>
                <a:schemeClr val="tx1"/>
              </a:solidFill>
              <a:effectLst/>
              <a:latin typeface="+mn-lt"/>
              <a:ea typeface="+mn-ea"/>
              <a:cs typeface="+mn-cs"/>
            </a:endParaRPr>
          </a:p>
          <a:p>
            <a:pPr lvl="0">
              <a:buNone/>
            </a:pPr>
            <a:r>
              <a:rPr lang="es-ES" sz="1100" kern="1200" dirty="0">
                <a:solidFill>
                  <a:schemeClr val="tx1"/>
                </a:solidFill>
                <a:effectLst/>
                <a:latin typeface="+mn-lt"/>
                <a:ea typeface="+mn-ea"/>
                <a:cs typeface="+mn-cs"/>
              </a:rPr>
              <a:t>El subíndice uso 82</a:t>
            </a:r>
          </a:p>
          <a:p>
            <a:pPr lvl="0">
              <a:buNone/>
            </a:pPr>
            <a:r>
              <a:rPr lang="es-ES" sz="1100" kern="1200" dirty="0">
                <a:solidFill>
                  <a:schemeClr val="tx1"/>
                </a:solidFill>
                <a:effectLst/>
                <a:latin typeface="+mn-lt"/>
                <a:ea typeface="+mn-ea"/>
                <a:cs typeface="+mn-cs"/>
              </a:rPr>
              <a:t>6. Uso individual 87 </a:t>
            </a:r>
          </a:p>
          <a:p>
            <a:pPr lvl="0">
              <a:buNone/>
            </a:pPr>
            <a:r>
              <a:rPr lang="es-ES" sz="1100" kern="1200" dirty="0">
                <a:solidFill>
                  <a:schemeClr val="tx1"/>
                </a:solidFill>
                <a:effectLst/>
                <a:latin typeface="+mn-lt"/>
                <a:ea typeface="+mn-ea"/>
                <a:cs typeface="+mn-cs"/>
              </a:rPr>
              <a:t>7. Uso comercial 83</a:t>
            </a:r>
          </a:p>
          <a:p>
            <a:pPr lvl="0">
              <a:buNone/>
            </a:pPr>
            <a:r>
              <a:rPr lang="es-ES" sz="1100" kern="1200" dirty="0">
                <a:solidFill>
                  <a:schemeClr val="tx1"/>
                </a:solidFill>
                <a:effectLst/>
                <a:latin typeface="+mn-lt"/>
                <a:ea typeface="+mn-ea"/>
                <a:cs typeface="+mn-cs"/>
              </a:rPr>
              <a:t>8. Uso del gobierno 64</a:t>
            </a:r>
          </a:p>
          <a:p>
            <a:pPr lvl="0">
              <a:buNone/>
            </a:pPr>
            <a:endParaRPr lang="es-ES" sz="1100" kern="1200" dirty="0">
              <a:solidFill>
                <a:schemeClr val="tx1"/>
              </a:solidFill>
              <a:effectLst/>
              <a:latin typeface="+mn-lt"/>
              <a:ea typeface="+mn-ea"/>
              <a:cs typeface="+mn-cs"/>
            </a:endParaRPr>
          </a:p>
          <a:p>
            <a:pPr lvl="0">
              <a:buNone/>
            </a:pPr>
            <a:r>
              <a:rPr lang="es-ES" sz="1100" kern="1200" dirty="0">
                <a:solidFill>
                  <a:schemeClr val="tx1"/>
                </a:solidFill>
                <a:effectLst/>
                <a:latin typeface="+mn-lt"/>
                <a:ea typeface="+mn-ea"/>
                <a:cs typeface="+mn-cs"/>
              </a:rPr>
              <a:t>Subíndice impacto 75</a:t>
            </a:r>
          </a:p>
          <a:p>
            <a:pPr lvl="0">
              <a:buNone/>
            </a:pPr>
            <a:r>
              <a:rPr lang="es-ES" sz="1100" kern="1200" dirty="0">
                <a:solidFill>
                  <a:schemeClr val="tx1"/>
                </a:solidFill>
                <a:effectLst/>
                <a:latin typeface="+mn-lt"/>
                <a:ea typeface="+mn-ea"/>
                <a:cs typeface="+mn-cs"/>
              </a:rPr>
              <a:t>9. Impactos económicos 86</a:t>
            </a:r>
          </a:p>
          <a:p>
            <a:pPr lvl="0">
              <a:buNone/>
            </a:pPr>
            <a:r>
              <a:rPr lang="es-ES" sz="1100" kern="1200" dirty="0">
                <a:solidFill>
                  <a:schemeClr val="tx1"/>
                </a:solidFill>
                <a:effectLst/>
                <a:latin typeface="+mn-lt"/>
                <a:ea typeface="+mn-ea"/>
                <a:cs typeface="+mn-cs"/>
              </a:rPr>
              <a:t>10. Impactos sociales 68</a:t>
            </a:r>
            <a:endParaRPr dirty="0"/>
          </a:p>
        </p:txBody>
      </p:sp>
    </p:spTree>
    <p:extLst>
      <p:ext uri="{BB962C8B-B14F-4D97-AF65-F5344CB8AC3E}">
        <p14:creationId xmlns:p14="http://schemas.microsoft.com/office/powerpoint/2010/main" val="42143239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rPr>
              <a:t>Política y ambiente regulatorio;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rPr>
              <a:t>1.- Eficacia de los órganos rectores. 119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rPr>
              <a:t>2.- Leyes relacionadas con tecnologías de información y comunicaciones. 62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rPr>
              <a:t>3.- Independencia judicial, 4.- Eficiencia del sistema jurídico en la solución de controversias 132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rPr>
              <a:t>4.- </a:t>
            </a:r>
            <a:r>
              <a:rPr lang="es-ES" dirty="0" err="1">
                <a:solidFill>
                  <a:schemeClr val="bg1"/>
                </a:solidFill>
                <a:latin typeface="+mn-lt"/>
                <a:ea typeface="ＭＳ 明朝" charset="-128"/>
              </a:rPr>
              <a:t>Eficiencis</a:t>
            </a:r>
            <a:r>
              <a:rPr lang="es-ES" dirty="0">
                <a:solidFill>
                  <a:schemeClr val="bg1"/>
                </a:solidFill>
                <a:latin typeface="+mn-lt"/>
                <a:ea typeface="ＭＳ 明朝" charset="-128"/>
              </a:rPr>
              <a:t> del sistema legal en el establecimiento de disputas. 108</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rPr>
              <a:t>5.- E</a:t>
            </a:r>
            <a:r>
              <a:rPr lang="es-EC" dirty="0">
                <a:solidFill>
                  <a:schemeClr val="bg1"/>
                </a:solidFill>
                <a:latin typeface="+mn-lt"/>
                <a:ea typeface="Times New Roman" charset="0"/>
              </a:rPr>
              <a:t>ficiencia del sistema legal en las regulaciones desafiantes. 138</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latin typeface="+mn-lt"/>
                <a:ea typeface="Times New Roman" charset="0"/>
              </a:rPr>
              <a:t>6.- Protección a la propiedad intelectual. 77</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latin typeface="+mn-lt"/>
                <a:ea typeface="Times New Roman" charset="0"/>
              </a:rPr>
              <a:t>7.- </a:t>
            </a:r>
            <a:r>
              <a:rPr lang="es-ES" dirty="0">
                <a:solidFill>
                  <a:schemeClr val="bg1"/>
                </a:solidFill>
                <a:latin typeface="+mn-lt"/>
                <a:ea typeface="ＭＳ 明朝" charset="-128"/>
                <a:cs typeface="Times New Roman" charset="0"/>
              </a:rPr>
              <a:t>Índice de piratería de software, porcentaje de software instalado. 65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cs typeface="Times New Roman" charset="0"/>
              </a:rPr>
              <a:t>8.- Número de procedimientos para hacer cumplir un contrato  89</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latin typeface="+mn-lt"/>
                <a:ea typeface="ＭＳ 明朝" charset="-128"/>
                <a:cs typeface="Times New Roman" charset="0"/>
              </a:rPr>
              <a:t>9.- Número de días para hacer cumplir un contrato.  83</a:t>
            </a:r>
            <a:endParaRPr lang="es-ES_tradnl" dirty="0">
              <a:solidFill>
                <a:schemeClr val="bg1"/>
              </a:solidFill>
              <a:latin typeface="+mn-lt"/>
            </a:endParaRPr>
          </a:p>
          <a:p>
            <a:pPr lvl="0">
              <a:buNone/>
            </a:pPr>
            <a:endParaRPr dirty="0"/>
          </a:p>
        </p:txBody>
      </p:sp>
    </p:spTree>
    <p:extLst>
      <p:ext uri="{BB962C8B-B14F-4D97-AF65-F5344CB8AC3E}">
        <p14:creationId xmlns:p14="http://schemas.microsoft.com/office/powerpoint/2010/main" val="25561087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2. “Negocios y ambiente de innovación” </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dirty="0">
              <a:solidFill>
                <a:schemeClr val="bg1"/>
              </a:solidFill>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1.- Disponibilidad de las últimas tecnologías. 80</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2.- Disponibilidad de capital de riesgo.  105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3.- Tasa de impuestos total y porcentaje de beneficios. 52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4.- Número de días para poder abrir un negocio. 130</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5.- Número de procedimientos para abrir un negocio. 125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 Intensidad de la competencia local. 76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7.- Tasa bruta de matriculación de la educación terciaria, porcentaje. 65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8.- Calidad de las escuelas de gestión. 65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9.- Contratación gubernamental de tecnología avanzada.  74</a:t>
            </a:r>
            <a:endParaRPr lang="es-ES_tradnl" dirty="0">
              <a:solidFill>
                <a:schemeClr val="bg1"/>
              </a:solidFill>
            </a:endParaRPr>
          </a:p>
          <a:p>
            <a:pPr lvl="0">
              <a:buNone/>
            </a:pPr>
            <a:endParaRPr dirty="0"/>
          </a:p>
        </p:txBody>
      </p:sp>
    </p:spTree>
    <p:extLst>
      <p:ext uri="{BB962C8B-B14F-4D97-AF65-F5344CB8AC3E}">
        <p14:creationId xmlns:p14="http://schemas.microsoft.com/office/powerpoint/2010/main" val="40839450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Infraestructura</a:t>
            </a:r>
            <a:br>
              <a:rPr lang="es-ES" dirty="0">
                <a:solidFill>
                  <a:schemeClr val="bg1"/>
                </a:solidFill>
              </a:rPr>
            </a:br>
            <a:br>
              <a:rPr lang="es-ES" dirty="0">
                <a:solidFill>
                  <a:schemeClr val="bg1"/>
                </a:solidFill>
              </a:rPr>
            </a:br>
            <a:r>
              <a:rPr lang="es-ES" dirty="0">
                <a:solidFill>
                  <a:schemeClr val="bg1"/>
                </a:solidFill>
              </a:rPr>
              <a:t>1.- Producción de electricidad, kilowatt por habitante. 86</a:t>
            </a:r>
            <a:br>
              <a:rPr lang="es-ES" dirty="0">
                <a:solidFill>
                  <a:schemeClr val="bg1"/>
                </a:solidFill>
              </a:rPr>
            </a:br>
            <a:r>
              <a:rPr lang="es-ES" dirty="0">
                <a:solidFill>
                  <a:schemeClr val="bg1"/>
                </a:solidFill>
              </a:rPr>
              <a:t>2.- Cobertura de red móvil.  99</a:t>
            </a:r>
            <a:br>
              <a:rPr lang="es-ES" dirty="0">
                <a:solidFill>
                  <a:schemeClr val="bg1"/>
                </a:solidFill>
              </a:rPr>
            </a:br>
            <a:r>
              <a:rPr lang="es-ES" dirty="0">
                <a:solidFill>
                  <a:schemeClr val="bg1"/>
                </a:solidFill>
              </a:rPr>
              <a:t>3.- Ancho de banda de Internet, kilobytes por usuario. 65</a:t>
            </a:r>
            <a:br>
              <a:rPr lang="es-ES" dirty="0">
                <a:solidFill>
                  <a:schemeClr val="bg1"/>
                </a:solidFill>
              </a:rPr>
            </a:br>
            <a:r>
              <a:rPr lang="es-ES" dirty="0">
                <a:solidFill>
                  <a:schemeClr val="bg1"/>
                </a:solidFill>
              </a:rPr>
              <a:t>4.- Servidores seguros en Internet por cada millón de habitantes. 73</a:t>
            </a:r>
            <a:endParaRPr lang="es-ES_tradnl" dirty="0">
              <a:solidFill>
                <a:schemeClr val="bg1"/>
              </a:solidFill>
              <a:latin typeface="+mn-lt"/>
            </a:endParaRPr>
          </a:p>
          <a:p>
            <a:pPr lvl="0">
              <a:buNone/>
            </a:pPr>
            <a:endParaRPr dirty="0"/>
          </a:p>
        </p:txBody>
      </p:sp>
    </p:spTree>
    <p:extLst>
      <p:ext uri="{BB962C8B-B14F-4D97-AF65-F5344CB8AC3E}">
        <p14:creationId xmlns:p14="http://schemas.microsoft.com/office/powerpoint/2010/main" val="18731133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En el pilar “Asequibilidad”: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1.- Tarifas de prepago en telefonía móvil. 104</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2.- Tarifas fijas de Internet y de banda ancha. 77</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3.- Competencia de Internet y telefonía. 1-2</a:t>
            </a:r>
            <a:endParaRPr lang="es-ES_tradnl" dirty="0">
              <a:solidFill>
                <a:schemeClr val="bg1"/>
              </a:solidFill>
              <a:latin typeface="+mn-lt"/>
            </a:endParaRPr>
          </a:p>
          <a:p>
            <a:pPr lvl="0">
              <a:buNone/>
            </a:pPr>
            <a:endParaRPr dirty="0"/>
          </a:p>
        </p:txBody>
      </p:sp>
    </p:spTree>
    <p:extLst>
      <p:ext uri="{BB962C8B-B14F-4D97-AF65-F5344CB8AC3E}">
        <p14:creationId xmlns:p14="http://schemas.microsoft.com/office/powerpoint/2010/main" val="25561947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“Habilidades”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1.- Calidad del sistema educativo. 71</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2.- Calidad de la educación en matemáticas y ciencias. 85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3.- Tasa bruta de matriculación en la enseñanza secundaria, porcentaje. 31</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4.- Tasa de alfabetización de adultos, porcentaje. 57</a:t>
            </a:r>
            <a:endParaRPr lang="es-ES_tradnl" dirty="0">
              <a:solidFill>
                <a:schemeClr val="bg1"/>
              </a:solidFill>
              <a:latin typeface="+mn-lt"/>
            </a:endParaRPr>
          </a:p>
          <a:p>
            <a:pPr lvl="0">
              <a:buNone/>
            </a:pPr>
            <a:endParaRPr dirty="0"/>
          </a:p>
        </p:txBody>
      </p:sp>
    </p:spTree>
    <p:extLst>
      <p:ext uri="{BB962C8B-B14F-4D97-AF65-F5344CB8AC3E}">
        <p14:creationId xmlns:p14="http://schemas.microsoft.com/office/powerpoint/2010/main" val="7781481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 Uso individual,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6.1.- Suscripciones de teléfonos móviles por cada 100 habitantes. 92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6.2.- Individuos que usan Internet. 82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6.3.- Hogares con computadoras personales. 80</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6.4.- Hogares con acceso a Internet. 81</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6.5.- Internet fijo de banda ancha, suscripciones por cada 100 habitantes. 74</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6.6- Subestaciones de banda ancha móvil por cada 100 habitantes. 85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6.7.- Uso de redes sociales virtuales.  114</a:t>
            </a:r>
            <a:endParaRPr lang="es-ES_tradnl" dirty="0">
              <a:solidFill>
                <a:schemeClr val="bg1"/>
              </a:solidFill>
              <a:latin typeface="+mn-lt"/>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305513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7 Uso de los negocios”</a:t>
            </a: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dirty="0">
              <a:solidFill>
                <a:schemeClr val="bg1"/>
              </a:solidFill>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1.- Absorción de tecnología a nivel de empresa. 76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2.- Capacidad para la innovación. 69</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solidFill>
                  <a:schemeClr val="bg1"/>
                </a:solidFill>
              </a:rPr>
              <a:t>3.- Patentes en el </a:t>
            </a:r>
            <a:r>
              <a:rPr lang="es-EC" dirty="0">
                <a:solidFill>
                  <a:schemeClr val="bg1"/>
                </a:solidFill>
              </a:rPr>
              <a:t>Tratado de Cooperación en materia de Patentes (PCT) registradas por millones de habitantes. 88</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4.- Utilización de las TIC en las transacciones entre empresas. 75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5.- Uso de Internet entre empresas y consumidores. 88</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6.- Extensión de la capacitación del personal. 94</a:t>
            </a:r>
            <a:endParaRPr lang="es-ES_tradnl" dirty="0">
              <a:solidFill>
                <a:schemeClr val="bg1"/>
              </a:solidFill>
              <a:latin typeface="+mn-lt"/>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3160412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8 </a:t>
            </a:r>
            <a:r>
              <a:rPr lang="es-EC" dirty="0">
                <a:solidFill>
                  <a:schemeClr val="bg1"/>
                </a:solidFill>
              </a:rPr>
              <a:t>“Uso del gobierno”</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1.- Importancia de las TIC en la vision del gobierno.  67</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 2.- Indice de servicios en línea del gobierno. 66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3.- Éxito del gobierno en la promoción de las TIC.</a:t>
            </a:r>
            <a:r>
              <a:rPr lang="es-ES_tradnl" dirty="0">
                <a:solidFill>
                  <a:schemeClr val="bg1"/>
                </a:solidFill>
              </a:rPr>
              <a:t> 71</a:t>
            </a:r>
            <a:endParaRPr lang="es-ES_tradnl" dirty="0">
              <a:solidFill>
                <a:schemeClr val="bg1"/>
              </a:solidFill>
              <a:latin typeface="+mn-lt"/>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41108224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9. Impacto económico, 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1.- Impacto de las TIC en los modelos de negocio. 64</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 2.- Patentes de tecnologías de información registradas </a:t>
            </a:r>
            <a:r>
              <a:rPr lang="es-ES" dirty="0">
                <a:solidFill>
                  <a:schemeClr val="bg1"/>
                </a:solidFill>
              </a:rPr>
              <a:t>en el </a:t>
            </a:r>
            <a:r>
              <a:rPr lang="es-EC" dirty="0">
                <a:solidFill>
                  <a:schemeClr val="bg1"/>
                </a:solidFill>
              </a:rPr>
              <a:t>Tratado de Cooperación en materia de Patentes (PCT) por millón de habitantes,  85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3.- Impacto de las TIC en los modelos de organización. 59</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4.- Empleos con gran intensidad de conocimientos por porcentaje de mano de obra. 91</a:t>
            </a:r>
            <a:endParaRPr lang="es-ES_tradnl" dirty="0">
              <a:solidFill>
                <a:schemeClr val="bg1"/>
              </a:solidFill>
              <a:latin typeface="+mn-lt"/>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8413011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El pilar “Impactos social”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1.- Impacto de la TIC en el acceso a los servicios básicos. 56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2.- Acceso a Internet en las escuelas. 76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3.- Utilización de las TIC y eficiencia del gobierno. 56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4.- Indice de e-Participación. 64</a:t>
            </a:r>
            <a:endParaRPr lang="es-ES_tradnl" dirty="0">
              <a:solidFill>
                <a:schemeClr val="bg1"/>
              </a:solidFill>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5073262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El pilar “Impactos social” </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1.- Impacto de la TIC en el acceso a los servicios básicos. 56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2.- Acceso a Internet en las escuelas. 76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3.- Utilización de las TIC y eficiencia del gobierno. 56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C" dirty="0">
                <a:solidFill>
                  <a:schemeClr val="bg1"/>
                </a:solidFill>
              </a:rPr>
              <a:t>4.- Indice de e-Participación. 64</a:t>
            </a:r>
            <a:endParaRPr lang="es-ES_tradnl" dirty="0">
              <a:solidFill>
                <a:schemeClr val="bg1"/>
              </a:solidFill>
            </a:endParaRPr>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5523467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Subscripciones de teléfono fijo por 100 </a:t>
            </a:r>
            <a:r>
              <a:rPr lang="es-ES" dirty="0" err="1"/>
              <a:t>habs</a:t>
            </a:r>
            <a:r>
              <a:rPr lang="es-ES" dirty="0"/>
              <a:t> 14.9.    Abajo del promedio en América 24.4    Arriba del promedio mundial</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Subscriciones celular por cada 100 habitante  84.3. Abajo de América 114.2. Abajo del promedio mundial 101.5</a:t>
            </a:r>
            <a:br>
              <a:rPr lang="es-ES" dirty="0"/>
            </a:br>
            <a:r>
              <a:rPr lang="es-ES" dirty="0"/>
              <a:t>Banda ancha fija por cada 100 habitantes  9.7.   Abajo de promedio en América 19.2   Abajo del promedio mundial 12.4</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Banda ancha móvil por cada 100 habitantes.  46.7   Abajo de promedio en América 89.2   Abajo del promedio mundial 52.2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Cobertura 3-G Porcentaje de la población. 87.8   Abajo de promedio en América 93.5   Arriba del promedio mundial 85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LTE/</a:t>
            </a:r>
            <a:r>
              <a:rPr lang="es-ES" dirty="0" err="1"/>
              <a:t>Wimax</a:t>
            </a:r>
            <a:r>
              <a:rPr lang="es-ES" dirty="0"/>
              <a:t> cobertura % población.  51% Abajo de promedio en América 77.4%   Arriba del promedio mundial 63.5%</a:t>
            </a:r>
            <a:br>
              <a:rPr lang="es-ES" dirty="0"/>
            </a:br>
            <a:r>
              <a:rPr lang="es-ES" dirty="0"/>
              <a:t>Celular precios (</a:t>
            </a:r>
            <a:r>
              <a:rPr lang="es-ES" dirty="0" err="1"/>
              <a:t>Gross</a:t>
            </a:r>
            <a:r>
              <a:rPr lang="es-ES" dirty="0"/>
              <a:t> </a:t>
            </a:r>
            <a:r>
              <a:rPr lang="es-ES" dirty="0" err="1"/>
              <a:t>National</a:t>
            </a:r>
            <a:r>
              <a:rPr lang="es-ES" dirty="0"/>
              <a:t> </a:t>
            </a:r>
            <a:r>
              <a:rPr lang="es-ES" dirty="0" err="1"/>
              <a:t>Income</a:t>
            </a:r>
            <a:r>
              <a:rPr lang="es-ES" dirty="0"/>
              <a:t>) % Ingreso nacional bruto. 3.5. Debajo de América 3.6. Debajo del Mundial  5.2</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Precios ancho de banda  %) % Ingreso nacional bruto. Ecuador.  4.1   Debajo de América 6,4.    Debajo del Mundial  13.9</a:t>
            </a:r>
            <a:br>
              <a:rPr lang="es-ES" dirty="0"/>
            </a:br>
            <a:r>
              <a:rPr lang="es-ES" dirty="0"/>
              <a:t>Precios celular móvil  500 Mb  % Ingreso nacional bruto.   Ecuador 4.0   Arriba de América. 2.5   Arriba mundo 3.7</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Precios  banda ancha móvil 1 Gb Mb  % Ingreso nacional bruto.   Ecuador 2.0.   Abajo América 5.7.Abajo  Mundo 6.8 </a:t>
            </a:r>
            <a:br>
              <a:rPr lang="es-ES" dirty="0"/>
            </a:br>
            <a:r>
              <a:rPr lang="es-ES" dirty="0"/>
              <a:t>Porcentaje casas con computadora.  Ecuador 42.3.  América (</a:t>
            </a:r>
            <a:r>
              <a:rPr lang="es-ES" dirty="0" err="1"/>
              <a:t>anajo</a:t>
            </a:r>
            <a:r>
              <a:rPr lang="es-ES" dirty="0"/>
              <a:t>) 64.9.   Mundo  46</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Porcentaje casas con acceso a Internet   36.   América 63.3%. Mundo 51.5%</a:t>
            </a:r>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Individuos usando Internet   Ecuador 54.1. América  64. Mundo 45.9</a:t>
            </a:r>
            <a:br>
              <a:rPr lang="es-ES" dirty="0"/>
            </a:br>
            <a:r>
              <a:rPr lang="es-EC" sz="1100" b="0" i="0" kern="1200" dirty="0">
                <a:solidFill>
                  <a:schemeClr val="tx1"/>
                </a:solidFill>
                <a:effectLst/>
                <a:latin typeface="+mn-lt"/>
                <a:ea typeface="+mn-ea"/>
                <a:cs typeface="+mn-cs"/>
              </a:rPr>
              <a:t>Banda ancha interna de Internet por usuario de Internet.  Ecuador   43.7.  América  91 Mundo 74.5 </a:t>
            </a:r>
            <a:endParaRPr lang="es-ES" dirty="0"/>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Pct val="127272"/>
              <a:buFontTx/>
              <a:buNone/>
              <a:tabLst/>
              <a:defRPr/>
            </a:pPr>
            <a:r>
              <a:rPr lang="es-ES" dirty="0"/>
              <a:t>   </a:t>
            </a:r>
            <a:br>
              <a:rPr lang="es-ES" dirty="0"/>
            </a:br>
            <a:endParaRPr lang="es-ES" dirty="0"/>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40868750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0740638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2557606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1577863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3974548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98978298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74564036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8788591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892310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1462360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5663607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5494449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65575531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0642022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90507573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2600405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2625926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06329960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414216670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3469282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8222265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28565720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03700834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42507467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75671510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11226838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71116656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7110431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98782501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43110687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0968433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9015882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1417344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57304457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00397028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42892510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30338409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988177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94584589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08276415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25455792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65810887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04228185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4118160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05842460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60952754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10634854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402554901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68269414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37150058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27147599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7956667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68967873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12274819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412071617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7845516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21333979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28120524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185373657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217354193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57487470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ct val="127272"/>
              <a:buFontTx/>
              <a:buNone/>
              <a:tabLst/>
              <a:defRPr/>
            </a:pPr>
            <a:endParaRPr dirty="0"/>
          </a:p>
        </p:txBody>
      </p:sp>
    </p:spTree>
    <p:extLst>
      <p:ext uri="{BB962C8B-B14F-4D97-AF65-F5344CB8AC3E}">
        <p14:creationId xmlns:p14="http://schemas.microsoft.com/office/powerpoint/2010/main" val="3007750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44"/>
        <p:cNvGrpSpPr/>
        <p:nvPr/>
      </p:nvGrpSpPr>
      <p:grpSpPr>
        <a:xfrm>
          <a:off x="0" y="0"/>
          <a:ext cx="0" cy="0"/>
          <a:chOff x="0" y="0"/>
          <a:chExt cx="0" cy="0"/>
        </a:xfrm>
      </p:grpSpPr>
      <p:grpSp>
        <p:nvGrpSpPr>
          <p:cNvPr id="45" name="Shape 45"/>
          <p:cNvGrpSpPr/>
          <p:nvPr/>
        </p:nvGrpSpPr>
        <p:grpSpPr>
          <a:xfrm>
            <a:off x="-11050" y="887200"/>
            <a:ext cx="9155050" cy="4256100"/>
            <a:chOff x="-11050" y="887200"/>
            <a:chExt cx="9155050" cy="4256100"/>
          </a:xfrm>
        </p:grpSpPr>
        <p:cxnSp>
          <p:nvCxnSpPr>
            <p:cNvPr id="46" name="Shape 46"/>
            <p:cNvCxnSpPr/>
            <p:nvPr/>
          </p:nvCxnSpPr>
          <p:spPr>
            <a:xfrm>
              <a:off x="-11050" y="887200"/>
              <a:ext cx="8060400" cy="0"/>
            </a:xfrm>
            <a:prstGeom prst="straightConnector1">
              <a:avLst/>
            </a:prstGeom>
            <a:noFill/>
            <a:ln w="19050" cap="flat" cmpd="sng">
              <a:solidFill>
                <a:srgbClr val="BA3B21"/>
              </a:solidFill>
              <a:prstDash val="solid"/>
              <a:round/>
              <a:headEnd type="none" w="lg" len="lg"/>
              <a:tailEnd type="diamond" w="lg" len="lg"/>
            </a:ln>
          </p:spPr>
        </p:cxnSp>
        <p:sp>
          <p:nvSpPr>
            <p:cNvPr id="47" name="Shape 47"/>
            <p:cNvSpPr/>
            <p:nvPr/>
          </p:nvSpPr>
          <p:spPr>
            <a:xfrm>
              <a:off x="0" y="4593700"/>
              <a:ext cx="9144000" cy="549600"/>
            </a:xfrm>
            <a:prstGeom prst="rect">
              <a:avLst/>
            </a:prstGeom>
            <a:solidFill>
              <a:srgbClr val="BA3B21"/>
            </a:solidFill>
            <a:ln>
              <a:noFill/>
            </a:ln>
          </p:spPr>
          <p:txBody>
            <a:bodyPr wrap="square" lIns="91425" tIns="91425" rIns="91425" bIns="91425" anchor="ctr" anchorCtr="0">
              <a:noAutofit/>
            </a:bodyPr>
            <a:lstStyle/>
            <a:p>
              <a:pPr lvl="0" rtl="0">
                <a:spcBef>
                  <a:spcPts val="0"/>
                </a:spcBef>
                <a:buNone/>
              </a:pPr>
              <a:endParaRPr>
                <a:solidFill>
                  <a:srgbClr val="FFFFFF"/>
                </a:solidFill>
              </a:endParaRPr>
            </a:p>
          </p:txBody>
        </p:sp>
        <p:sp>
          <p:nvSpPr>
            <p:cNvPr id="48" name="Shape 48"/>
            <p:cNvSpPr/>
            <p:nvPr/>
          </p:nvSpPr>
          <p:spPr>
            <a:xfrm>
              <a:off x="0" y="4593700"/>
              <a:ext cx="549600" cy="549600"/>
            </a:xfrm>
            <a:prstGeom prst="rect">
              <a:avLst/>
            </a:prstGeom>
            <a:solidFill>
              <a:srgbClr val="F55C21"/>
            </a:solidFill>
            <a:ln>
              <a:noFill/>
            </a:ln>
          </p:spPr>
          <p:txBody>
            <a:bodyPr wrap="square" lIns="91425" tIns="91425" rIns="91425" bIns="91425" anchor="ctr" anchorCtr="0">
              <a:noAutofit/>
            </a:bodyPr>
            <a:lstStyle/>
            <a:p>
              <a:pPr lvl="0">
                <a:spcBef>
                  <a:spcPts val="0"/>
                </a:spcBef>
                <a:buNone/>
              </a:pPr>
              <a:endParaRPr/>
            </a:p>
          </p:txBody>
        </p:sp>
        <p:cxnSp>
          <p:nvCxnSpPr>
            <p:cNvPr id="49" name="Shape 49"/>
            <p:cNvCxnSpPr/>
            <p:nvPr/>
          </p:nvCxnSpPr>
          <p:spPr>
            <a:xfrm>
              <a:off x="-11050" y="887200"/>
              <a:ext cx="552900" cy="0"/>
            </a:xfrm>
            <a:prstGeom prst="straightConnector1">
              <a:avLst/>
            </a:prstGeom>
            <a:noFill/>
            <a:ln w="19050" cap="flat" cmpd="sng">
              <a:solidFill>
                <a:srgbClr val="F55C21"/>
              </a:solidFill>
              <a:prstDash val="solid"/>
              <a:round/>
              <a:headEnd type="none" w="lg" len="lg"/>
              <a:tailEnd type="none" w="lg" len="lg"/>
            </a:ln>
          </p:spPr>
        </p:cxnSp>
      </p:grpSp>
      <p:sp>
        <p:nvSpPr>
          <p:cNvPr id="50" name="Shape 50"/>
          <p:cNvSpPr txBox="1">
            <a:spLocks noGrp="1"/>
          </p:cNvSpPr>
          <p:nvPr>
            <p:ph type="title"/>
          </p:nvPr>
        </p:nvSpPr>
        <p:spPr>
          <a:xfrm>
            <a:off x="549600" y="361375"/>
            <a:ext cx="7497000" cy="549600"/>
          </a:xfrm>
          <a:prstGeom prst="rect">
            <a:avLst/>
          </a:prstGeom>
        </p:spPr>
        <p:txBody>
          <a:bodyPr wrap="square"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1" name="Shape 51"/>
          <p:cNvSpPr txBox="1">
            <a:spLocks noGrp="1"/>
          </p:cNvSpPr>
          <p:nvPr>
            <p:ph type="body" idx="1"/>
          </p:nvPr>
        </p:nvSpPr>
        <p:spPr>
          <a:xfrm>
            <a:off x="549600" y="1200150"/>
            <a:ext cx="3639000" cy="3108300"/>
          </a:xfrm>
          <a:prstGeom prst="rect">
            <a:avLst/>
          </a:prstGeom>
        </p:spPr>
        <p:txBody>
          <a:bodyPr wrap="square"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endParaRPr/>
          </a:p>
        </p:txBody>
      </p:sp>
      <p:sp>
        <p:nvSpPr>
          <p:cNvPr id="52" name="Shape 52"/>
          <p:cNvSpPr txBox="1">
            <a:spLocks noGrp="1"/>
          </p:cNvSpPr>
          <p:nvPr>
            <p:ph type="body" idx="2"/>
          </p:nvPr>
        </p:nvSpPr>
        <p:spPr>
          <a:xfrm>
            <a:off x="4407604" y="1200150"/>
            <a:ext cx="3639000" cy="3108300"/>
          </a:xfrm>
          <a:prstGeom prst="rect">
            <a:avLst/>
          </a:prstGeom>
        </p:spPr>
        <p:txBody>
          <a:bodyPr wrap="square"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endParaRPr/>
          </a:p>
        </p:txBody>
      </p:sp>
      <p:sp>
        <p:nvSpPr>
          <p:cNvPr id="53" name="Shape 53"/>
          <p:cNvSpPr txBox="1">
            <a:spLocks noGrp="1"/>
          </p:cNvSpPr>
          <p:nvPr>
            <p:ph type="sldNum" idx="12"/>
          </p:nvPr>
        </p:nvSpPr>
        <p:spPr>
          <a:xfrm>
            <a:off x="8046600" y="4593850"/>
            <a:ext cx="1097400" cy="549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otally blank">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‹Nº›</a:t>
            </a:fld>
            <a:endParaRPr lang="en"/>
          </a:p>
        </p:txBody>
      </p:sp>
      <p:sp>
        <p:nvSpPr>
          <p:cNvPr id="58" name="Shape 58"/>
          <p:cNvSpPr/>
          <p:nvPr/>
        </p:nvSpPr>
        <p:spPr>
          <a:xfrm>
            <a:off x="75" y="75"/>
            <a:ext cx="9144000" cy="5143500"/>
          </a:xfrm>
          <a:prstGeom prst="rect">
            <a:avLst/>
          </a:prstGeom>
          <a:solidFill>
            <a:srgbClr val="212539">
              <a:alpha val="64620"/>
            </a:srgbClr>
          </a:solidFill>
          <a:ln>
            <a:noFill/>
          </a:ln>
        </p:spPr>
        <p:txBody>
          <a:bodyPr wrap="square"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50350337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27272D"/>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549600" y="361375"/>
            <a:ext cx="7497000" cy="549600"/>
          </a:xfrm>
          <a:prstGeom prst="rect">
            <a:avLst/>
          </a:prstGeom>
          <a:noFill/>
          <a:ln>
            <a:noFill/>
          </a:ln>
        </p:spPr>
        <p:txBody>
          <a:bodyPr wrap="square" lIns="91425" tIns="91425" rIns="91425" bIns="91425" anchor="b" anchorCtr="0"/>
          <a:lstStyle>
            <a:lvl1pPr lvl="0">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1pPr>
            <a:lvl2pPr lvl="1">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2pPr>
            <a:lvl3pPr lvl="2">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3pPr>
            <a:lvl4pPr lvl="3">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4pPr>
            <a:lvl5pPr lvl="4">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5pPr>
            <a:lvl6pPr lvl="5">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6pPr>
            <a:lvl7pPr lvl="6">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7pPr>
            <a:lvl8pPr lvl="7">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8pPr>
            <a:lvl9pPr lvl="8">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9pPr>
          </a:lstStyle>
          <a:p>
            <a:endParaRPr/>
          </a:p>
        </p:txBody>
      </p:sp>
      <p:sp>
        <p:nvSpPr>
          <p:cNvPr id="7" name="Shape 7"/>
          <p:cNvSpPr txBox="1">
            <a:spLocks noGrp="1"/>
          </p:cNvSpPr>
          <p:nvPr>
            <p:ph type="body" idx="1"/>
          </p:nvPr>
        </p:nvSpPr>
        <p:spPr>
          <a:xfrm>
            <a:off x="549600" y="1200150"/>
            <a:ext cx="7497000" cy="2946300"/>
          </a:xfrm>
          <a:prstGeom prst="rect">
            <a:avLst/>
          </a:prstGeom>
          <a:noFill/>
          <a:ln>
            <a:noFill/>
          </a:ln>
        </p:spPr>
        <p:txBody>
          <a:bodyPr wrap="square" lIns="91425" tIns="91425" rIns="91425" bIns="91425" anchor="t" anchorCtr="0"/>
          <a:lstStyle>
            <a:lvl1pPr lvl="0">
              <a:lnSpc>
                <a:spcPct val="115000"/>
              </a:lnSpc>
              <a:spcBef>
                <a:spcPts val="600"/>
              </a:spcBef>
              <a:buClr>
                <a:srgbClr val="F55C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1pPr>
            <a:lvl2pPr lvl="1">
              <a:lnSpc>
                <a:spcPct val="115000"/>
              </a:lnSpc>
              <a:spcBef>
                <a:spcPts val="48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2pPr>
            <a:lvl3pPr lvl="2">
              <a:lnSpc>
                <a:spcPct val="115000"/>
              </a:lnSpc>
              <a:spcBef>
                <a:spcPts val="48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3pPr>
            <a:lvl4pPr lvl="3">
              <a:lnSpc>
                <a:spcPct val="115000"/>
              </a:lnSpc>
              <a:spcBef>
                <a:spcPts val="36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4pPr>
            <a:lvl5pPr lvl="4">
              <a:lnSpc>
                <a:spcPct val="115000"/>
              </a:lnSpc>
              <a:spcBef>
                <a:spcPts val="36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5pPr>
            <a:lvl6pPr lvl="5">
              <a:lnSpc>
                <a:spcPct val="115000"/>
              </a:lnSpc>
              <a:spcBef>
                <a:spcPts val="36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6pPr>
            <a:lvl7pPr lvl="6">
              <a:lnSpc>
                <a:spcPct val="115000"/>
              </a:lnSpc>
              <a:spcBef>
                <a:spcPts val="36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7pPr>
            <a:lvl8pPr lvl="7">
              <a:lnSpc>
                <a:spcPct val="115000"/>
              </a:lnSpc>
              <a:spcBef>
                <a:spcPts val="36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8pPr>
            <a:lvl9pPr lvl="8">
              <a:lnSpc>
                <a:spcPct val="115000"/>
              </a:lnSpc>
              <a:spcBef>
                <a:spcPts val="360"/>
              </a:spcBef>
              <a:buClr>
                <a:srgbClr val="BA3B21"/>
              </a:buClr>
              <a:buSzPct val="100000"/>
              <a:buFont typeface="Encode Sans ExtraLight"/>
              <a:buChar char="▫"/>
              <a:defRPr sz="2400">
                <a:solidFill>
                  <a:srgbClr val="FFFFFF"/>
                </a:solidFill>
                <a:latin typeface="Encode Sans ExtraLight"/>
                <a:ea typeface="Encode Sans ExtraLight"/>
                <a:cs typeface="Encode Sans ExtraLight"/>
                <a:sym typeface="Encode Sans ExtraLight"/>
              </a:defRPr>
            </a:lvl9pPr>
          </a:lstStyle>
          <a:p>
            <a:endParaRPr/>
          </a:p>
        </p:txBody>
      </p:sp>
      <p:sp>
        <p:nvSpPr>
          <p:cNvPr id="8" name="Shape 8"/>
          <p:cNvSpPr txBox="1">
            <a:spLocks noGrp="1"/>
          </p:cNvSpPr>
          <p:nvPr>
            <p:ph type="sldNum" idx="12"/>
          </p:nvPr>
        </p:nvSpPr>
        <p:spPr>
          <a:xfrm>
            <a:off x="8046650" y="4593850"/>
            <a:ext cx="1097400" cy="549600"/>
          </a:xfrm>
          <a:prstGeom prst="rect">
            <a:avLst/>
          </a:prstGeom>
          <a:solidFill>
            <a:srgbClr val="D4D3D9"/>
          </a:solidFill>
          <a:ln>
            <a:noFill/>
          </a:ln>
        </p:spPr>
        <p:txBody>
          <a:bodyPr wrap="square" lIns="91425" tIns="91425" rIns="91425" bIns="91425" anchor="ctr" anchorCtr="0">
            <a:noAutofit/>
          </a:bodyPr>
          <a:lstStyle/>
          <a:p>
            <a:pPr lvl="0" algn="ctr">
              <a:spcBef>
                <a:spcPts val="0"/>
              </a:spcBef>
              <a:buNone/>
            </a:pPr>
            <a:fld id="{00000000-1234-1234-1234-123412341234}" type="slidenum">
              <a:rPr lang="en" sz="1300" b="1">
                <a:solidFill>
                  <a:srgbClr val="27272D"/>
                </a:solidFill>
                <a:latin typeface="Encode Sans"/>
                <a:ea typeface="Encode Sans"/>
                <a:cs typeface="Encode Sans"/>
                <a:sym typeface="Encode Sans"/>
              </a:rPr>
              <a:t>‹Nº›</a:t>
            </a:fld>
            <a:endParaRPr lang="en" sz="1300" b="1">
              <a:solidFill>
                <a:srgbClr val="27272D"/>
              </a:solidFill>
              <a:latin typeface="Encode Sans"/>
              <a:ea typeface="Encode Sans"/>
              <a:cs typeface="Encode Sans"/>
              <a:sym typeface="Encode Sans"/>
            </a:endParaRPr>
          </a:p>
        </p:txBody>
      </p:sp>
    </p:spTree>
  </p:cSld>
  <p:clrMap bg1="lt1" tx1="dk1" bg2="dk2" tx2="lt2" accent1="accent1" accent2="accent2" accent3="accent3" accent4="accent4" accent5="accent5" accent6="accent6" hlink="hlink" folHlink="folHlink"/>
  <p:sldLayoutIdLst>
    <p:sldLayoutId id="2147483653" r:id="rId1"/>
    <p:sldLayoutId id="2147483660" r:id="rId2"/>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jp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47.jpg"/><Relationship Id="rId4" Type="http://schemas.openxmlformats.org/officeDocument/2006/relationships/image" Target="../media/image46.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50.jpg"/><Relationship Id="rId4" Type="http://schemas.openxmlformats.org/officeDocument/2006/relationships/image" Target="../media/image49.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1.xml"/><Relationship Id="rId5" Type="http://schemas.openxmlformats.org/officeDocument/2006/relationships/image" Target="../media/image61.jpg"/><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1.xml"/><Relationship Id="rId5" Type="http://schemas.openxmlformats.org/officeDocument/2006/relationships/image" Target="../media/image65.jpg"/><Relationship Id="rId4" Type="http://schemas.openxmlformats.org/officeDocument/2006/relationships/image" Target="../media/image64.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69.jpeg"/><Relationship Id="rId4" Type="http://schemas.openxmlformats.org/officeDocument/2006/relationships/image" Target="../media/image68.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1.xml"/><Relationship Id="rId5" Type="http://schemas.openxmlformats.org/officeDocument/2006/relationships/image" Target="../media/image71.jpeg"/><Relationship Id="rId4" Type="http://schemas.openxmlformats.org/officeDocument/2006/relationships/image" Target="../media/image70.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72.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1.xml"/><Relationship Id="rId5" Type="http://schemas.openxmlformats.org/officeDocument/2006/relationships/image" Target="../media/image75.jpeg"/><Relationship Id="rId4" Type="http://schemas.openxmlformats.org/officeDocument/2006/relationships/image" Target="../media/image74.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1.xml"/><Relationship Id="rId5" Type="http://schemas.openxmlformats.org/officeDocument/2006/relationships/image" Target="../media/image77.jpeg"/><Relationship Id="rId4" Type="http://schemas.openxmlformats.org/officeDocument/2006/relationships/image" Target="../media/image76.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1.xml"/><Relationship Id="rId5" Type="http://schemas.openxmlformats.org/officeDocument/2006/relationships/image" Target="../media/image79.jpg"/><Relationship Id="rId4" Type="http://schemas.openxmlformats.org/officeDocument/2006/relationships/image" Target="../media/image78.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1.xml"/><Relationship Id="rId4" Type="http://schemas.openxmlformats.org/officeDocument/2006/relationships/image" Target="../media/image82.jp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image" Target="../media/image84.jpe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image" Target="../media/image85.jp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image" Target="../media/image87.jpg"/></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88.jpg"/></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1.xml"/><Relationship Id="rId4" Type="http://schemas.openxmlformats.org/officeDocument/2006/relationships/image" Target="../media/image89.jpe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1.xml"/><Relationship Id="rId5" Type="http://schemas.openxmlformats.org/officeDocument/2006/relationships/image" Target="../media/image91.jpeg"/><Relationship Id="rId4" Type="http://schemas.openxmlformats.org/officeDocument/2006/relationships/image" Target="../media/image90.jpeg"/></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1.xml"/><Relationship Id="rId4" Type="http://schemas.openxmlformats.org/officeDocument/2006/relationships/image" Target="../media/image92.jpeg"/></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image" Target="../media/image93.jpg"/></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0.xml"/><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1.xml"/><Relationship Id="rId1" Type="http://schemas.openxmlformats.org/officeDocument/2006/relationships/slideLayout" Target="../slideLayouts/slideLayout1.xml"/><Relationship Id="rId4" Type="http://schemas.openxmlformats.org/officeDocument/2006/relationships/image" Target="../media/image95.jpeg"/></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1.xml"/><Relationship Id="rId4" Type="http://schemas.openxmlformats.org/officeDocument/2006/relationships/image" Target="../media/image95.jpeg"/></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1.xml"/><Relationship Id="rId4" Type="http://schemas.openxmlformats.org/officeDocument/2006/relationships/image" Target="../media/image96.jpeg"/></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1.xml"/><Relationship Id="rId4" Type="http://schemas.openxmlformats.org/officeDocument/2006/relationships/image" Target="../media/image97.jpeg"/></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5.xml"/><Relationship Id="rId1" Type="http://schemas.openxmlformats.org/officeDocument/2006/relationships/slideLayout" Target="../slideLayouts/slideLayout1.xml"/><Relationship Id="rId4" Type="http://schemas.openxmlformats.org/officeDocument/2006/relationships/image" Target="../media/image98.jpeg"/></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6.xml"/><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image" Target="../media/image100.jpeg"/></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8.xml"/><Relationship Id="rId1" Type="http://schemas.openxmlformats.org/officeDocument/2006/relationships/slideLayout" Target="../slideLayouts/slideLayout1.xml"/><Relationship Id="rId4" Type="http://schemas.openxmlformats.org/officeDocument/2006/relationships/image" Target="../media/image101.jpg"/></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9.xml"/><Relationship Id="rId1" Type="http://schemas.openxmlformats.org/officeDocument/2006/relationships/slideLayout" Target="../slideLayouts/slideLayout1.xml"/><Relationship Id="rId4" Type="http://schemas.openxmlformats.org/officeDocument/2006/relationships/image" Target="../media/image102.jpg"/></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0.xml"/><Relationship Id="rId1" Type="http://schemas.openxmlformats.org/officeDocument/2006/relationships/slideLayout" Target="../slideLayouts/slideLayout1.xml"/><Relationship Id="rId4" Type="http://schemas.openxmlformats.org/officeDocument/2006/relationships/image" Target="../media/image103.jpeg"/></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04.e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2.xml"/><Relationship Id="rId1" Type="http://schemas.openxmlformats.org/officeDocument/2006/relationships/slideLayout" Target="../slideLayouts/slideLayout1.xml"/><Relationship Id="rId4" Type="http://schemas.openxmlformats.org/officeDocument/2006/relationships/image" Target="../media/image105.png"/></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3.xml"/><Relationship Id="rId1" Type="http://schemas.openxmlformats.org/officeDocument/2006/relationships/slideLayout" Target="../slideLayouts/slideLayout1.xml"/><Relationship Id="rId5" Type="http://schemas.openxmlformats.org/officeDocument/2006/relationships/image" Target="../media/image107.png"/><Relationship Id="rId4" Type="http://schemas.openxmlformats.org/officeDocument/2006/relationships/image" Target="../media/image106.png"/></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4.xml"/><Relationship Id="rId1" Type="http://schemas.openxmlformats.org/officeDocument/2006/relationships/slideLayout" Target="../slideLayouts/slideLayout1.xml"/><Relationship Id="rId4" Type="http://schemas.openxmlformats.org/officeDocument/2006/relationships/image" Target="../media/image85.jpg"/></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108.tiff"/></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1.xml"/><Relationship Id="rId4" Type="http://schemas.openxmlformats.org/officeDocument/2006/relationships/image" Target="../media/image109.tiff"/></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7.xml"/><Relationship Id="rId1" Type="http://schemas.openxmlformats.org/officeDocument/2006/relationships/slideLayout" Target="../slideLayouts/slideLayout1.xml"/><Relationship Id="rId4" Type="http://schemas.openxmlformats.org/officeDocument/2006/relationships/image" Target="../media/image110.jpeg"/></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8.xml"/><Relationship Id="rId1" Type="http://schemas.openxmlformats.org/officeDocument/2006/relationships/slideLayout" Target="../slideLayouts/slideLayout1.xml"/><Relationship Id="rId4" Type="http://schemas.openxmlformats.org/officeDocument/2006/relationships/image" Target="../media/image111.tiff"/></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9.xml"/><Relationship Id="rId1" Type="http://schemas.openxmlformats.org/officeDocument/2006/relationships/slideLayout" Target="../slideLayouts/slideLayout1.xml"/><Relationship Id="rId4" Type="http://schemas.openxmlformats.org/officeDocument/2006/relationships/image" Target="../media/image112.jpeg"/></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0.xml"/><Relationship Id="rId1" Type="http://schemas.openxmlformats.org/officeDocument/2006/relationships/slideLayout" Target="../slideLayouts/slideLayout1.xml"/><Relationship Id="rId4" Type="http://schemas.openxmlformats.org/officeDocument/2006/relationships/image" Target="../media/image113.jpg"/></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1.xml"/><Relationship Id="rId1" Type="http://schemas.openxmlformats.org/officeDocument/2006/relationships/slideLayout" Target="../slideLayouts/slideLayout1.xml"/><Relationship Id="rId4" Type="http://schemas.openxmlformats.org/officeDocument/2006/relationships/image" Target="../media/image114.png"/></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2.xml"/><Relationship Id="rId1" Type="http://schemas.openxmlformats.org/officeDocument/2006/relationships/slideLayout" Target="../slideLayouts/slideLayout1.xml"/><Relationship Id="rId4" Type="http://schemas.openxmlformats.org/officeDocument/2006/relationships/image" Target="../media/image114.png"/></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3.xml"/><Relationship Id="rId1" Type="http://schemas.openxmlformats.org/officeDocument/2006/relationships/slideLayout" Target="../slideLayouts/slideLayout1.xml"/><Relationship Id="rId4" Type="http://schemas.openxmlformats.org/officeDocument/2006/relationships/image" Target="../media/image115.png"/></Relationships>
</file>

<file path=ppt/slides/_rels/slide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4.xml"/><Relationship Id="rId1" Type="http://schemas.openxmlformats.org/officeDocument/2006/relationships/slideLayout" Target="../slideLayouts/slideLayout1.xml"/><Relationship Id="rId4" Type="http://schemas.openxmlformats.org/officeDocument/2006/relationships/image" Target="../media/image116.tiff"/></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5.xml"/><Relationship Id="rId1" Type="http://schemas.openxmlformats.org/officeDocument/2006/relationships/slideLayout" Target="../slideLayouts/slideLayout1.xml"/><Relationship Id="rId4" Type="http://schemas.openxmlformats.org/officeDocument/2006/relationships/image" Target="../media/image117.jpg"/></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6.xml"/><Relationship Id="rId1" Type="http://schemas.openxmlformats.org/officeDocument/2006/relationships/slideLayout" Target="../slideLayouts/slideLayout1.xml"/><Relationship Id="rId4" Type="http://schemas.openxmlformats.org/officeDocument/2006/relationships/image" Target="../media/image118.jpeg"/></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7.xml"/><Relationship Id="rId1" Type="http://schemas.openxmlformats.org/officeDocument/2006/relationships/slideLayout" Target="../slideLayouts/slideLayout1.xml"/><Relationship Id="rId4" Type="http://schemas.openxmlformats.org/officeDocument/2006/relationships/image" Target="../media/image119.png"/></Relationships>
</file>

<file path=ppt/slides/_rels/slide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9.xml"/><Relationship Id="rId1" Type="http://schemas.openxmlformats.org/officeDocument/2006/relationships/slideLayout" Target="../slideLayouts/slideLayout1.xml"/><Relationship Id="rId4" Type="http://schemas.openxmlformats.org/officeDocument/2006/relationships/image" Target="../media/image120.jpg"/></Relationships>
</file>

<file path=ppt/slides/_rels/slide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0.xml"/><Relationship Id="rId1" Type="http://schemas.openxmlformats.org/officeDocument/2006/relationships/slideLayout" Target="../slideLayouts/slideLayout1.xml"/><Relationship Id="rId4" Type="http://schemas.openxmlformats.org/officeDocument/2006/relationships/image" Target="../media/image121.emf"/></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31.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22.emf"/><Relationship Id="rId5" Type="http://schemas.openxmlformats.org/officeDocument/2006/relationships/oleObject" Target="../embeddings/oleObject2.bin"/><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22.emf"/><Relationship Id="rId5" Type="http://schemas.openxmlformats.org/officeDocument/2006/relationships/oleObject" Target="../embeddings/oleObject2.bin"/><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3.xml"/><Relationship Id="rId1" Type="http://schemas.openxmlformats.org/officeDocument/2006/relationships/slideLayout" Target="../slideLayouts/slideLayout1.xml"/><Relationship Id="rId4" Type="http://schemas.openxmlformats.org/officeDocument/2006/relationships/image" Target="../media/image123.jpeg"/></Relationships>
</file>

<file path=ppt/slides/_rels/slide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4.xml"/><Relationship Id="rId1" Type="http://schemas.openxmlformats.org/officeDocument/2006/relationships/slideLayout" Target="../slideLayouts/slideLayout1.xml"/><Relationship Id="rId4" Type="http://schemas.openxmlformats.org/officeDocument/2006/relationships/image" Target="../media/image124.jpeg"/></Relationships>
</file>

<file path=ppt/slides/_rels/slide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5.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25.jpeg"/></Relationships>
</file>

<file path=ppt/slides/_rels/slide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6.xml"/><Relationship Id="rId1" Type="http://schemas.openxmlformats.org/officeDocument/2006/relationships/slideLayout" Target="../slideLayouts/slideLayout1.xml"/><Relationship Id="rId5" Type="http://schemas.openxmlformats.org/officeDocument/2006/relationships/image" Target="../media/image127.jpeg"/><Relationship Id="rId4" Type="http://schemas.openxmlformats.org/officeDocument/2006/relationships/image" Target="../media/image126.png"/></Relationships>
</file>

<file path=ppt/slides/_rels/slide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7.xml"/><Relationship Id="rId1" Type="http://schemas.openxmlformats.org/officeDocument/2006/relationships/slideLayout" Target="../slideLayouts/slideLayout1.xml"/><Relationship Id="rId4" Type="http://schemas.openxmlformats.org/officeDocument/2006/relationships/image" Target="../media/image126.png"/></Relationships>
</file>

<file path=ppt/slides/_rels/slide13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9.jpeg"/><Relationship Id="rId2" Type="http://schemas.openxmlformats.org/officeDocument/2006/relationships/notesSlide" Target="../notesSlides/notesSlide138.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1.xml"/><Relationship Id="rId4" Type="http://schemas.openxmlformats.org/officeDocument/2006/relationships/image" Target="../media/image126.png"/></Relationships>
</file>

<file path=ppt/slides/_rels/slide13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0.jpeg"/><Relationship Id="rId2" Type="http://schemas.openxmlformats.org/officeDocument/2006/relationships/notesSlide" Target="../notesSlides/notesSlide139.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2.xml"/><Relationship Id="rId4" Type="http://schemas.openxmlformats.org/officeDocument/2006/relationships/image" Target="../media/image126.png"/></Relationships>
</file>

<file path=ppt/slides/_rels/slide1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1.png"/><Relationship Id="rId2" Type="http://schemas.openxmlformats.org/officeDocument/2006/relationships/notesSlide" Target="../notesSlides/notesSlide140.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3.xml"/><Relationship Id="rId4" Type="http://schemas.openxmlformats.org/officeDocument/2006/relationships/image" Target="../media/image126.png"/></Relationships>
</file>

<file path=ppt/slides/_rels/slide1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2.jpeg"/><Relationship Id="rId2" Type="http://schemas.openxmlformats.org/officeDocument/2006/relationships/notesSlide" Target="../notesSlides/notesSlide141.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4.xml"/><Relationship Id="rId4" Type="http://schemas.openxmlformats.org/officeDocument/2006/relationships/image" Target="../media/image126.png"/></Relationships>
</file>

<file path=ppt/slides/_rels/slide14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3.jpeg"/><Relationship Id="rId2" Type="http://schemas.openxmlformats.org/officeDocument/2006/relationships/notesSlide" Target="../notesSlides/notesSlide142.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5.xml"/><Relationship Id="rId4" Type="http://schemas.openxmlformats.org/officeDocument/2006/relationships/image" Target="../media/image126.png"/></Relationships>
</file>

<file path=ppt/slides/_rels/slide14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4.jpeg"/><Relationship Id="rId2" Type="http://schemas.openxmlformats.org/officeDocument/2006/relationships/notesSlide" Target="../notesSlides/notesSlide143.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6.xml"/><Relationship Id="rId4" Type="http://schemas.openxmlformats.org/officeDocument/2006/relationships/image" Target="../media/image126.png"/></Relationships>
</file>

<file path=ppt/slides/_rels/slide14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5.jpg"/><Relationship Id="rId2" Type="http://schemas.openxmlformats.org/officeDocument/2006/relationships/notesSlide" Target="../notesSlides/notesSlide144.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7.xml"/><Relationship Id="rId4" Type="http://schemas.openxmlformats.org/officeDocument/2006/relationships/image" Target="../media/image126.png"/></Relationships>
</file>

<file path=ppt/slides/_rels/slide14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6.jpeg"/><Relationship Id="rId2" Type="http://schemas.openxmlformats.org/officeDocument/2006/relationships/notesSlide" Target="../notesSlides/notesSlide145.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8.xml"/><Relationship Id="rId4" Type="http://schemas.openxmlformats.org/officeDocument/2006/relationships/image" Target="../media/image126.png"/></Relationships>
</file>

<file path=ppt/slides/_rels/slide1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6.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9.xml"/><Relationship Id="rId4" Type="http://schemas.openxmlformats.org/officeDocument/2006/relationships/image" Target="../media/image126.png"/></Relationships>
</file>

<file path=ppt/slides/_rels/slide1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7.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10.xml"/><Relationship Id="rId4" Type="http://schemas.openxmlformats.org/officeDocument/2006/relationships/image" Target="../media/image126.png"/></Relationships>
</file>

<file path=ppt/slides/_rels/slide148.xml.rels><?xml version="1.0" encoding="UTF-8" standalone="yes"?>
<Relationships xmlns="http://schemas.openxmlformats.org/package/2006/relationships"><Relationship Id="rId8" Type="http://schemas.openxmlformats.org/officeDocument/2006/relationships/image" Target="../media/image138.jpg"/><Relationship Id="rId3" Type="http://schemas.openxmlformats.org/officeDocument/2006/relationships/image" Target="../media/image2.png"/><Relationship Id="rId7" Type="http://schemas.openxmlformats.org/officeDocument/2006/relationships/image" Target="../media/image137.png"/><Relationship Id="rId2" Type="http://schemas.openxmlformats.org/officeDocument/2006/relationships/notesSlide" Target="../notesSlides/notesSlide148.xml"/><Relationship Id="rId1" Type="http://schemas.openxmlformats.org/officeDocument/2006/relationships/slideLayout" Target="../slideLayouts/slideLayout1.xml"/><Relationship Id="rId6" Type="http://schemas.openxmlformats.org/officeDocument/2006/relationships/image" Target="../media/image128.png"/><Relationship Id="rId5" Type="http://schemas.openxmlformats.org/officeDocument/2006/relationships/chart" Target="../charts/chart11.xml"/><Relationship Id="rId4"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72" name="Shape 172"/>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a:t>
            </a:fld>
            <a:endParaRPr lang="en"/>
          </a:p>
        </p:txBody>
      </p:sp>
      <p:sp>
        <p:nvSpPr>
          <p:cNvPr id="174" name="Shape 174"/>
          <p:cNvSpPr/>
          <p:nvPr/>
        </p:nvSpPr>
        <p:spPr>
          <a:xfrm rot="10800000">
            <a:off x="3081450" y="3709675"/>
            <a:ext cx="145200" cy="125700"/>
          </a:xfrm>
          <a:prstGeom prst="triangle">
            <a:avLst>
              <a:gd name="adj" fmla="val 50000"/>
            </a:avLst>
          </a:prstGeom>
          <a:solidFill>
            <a:srgbClr val="000000"/>
          </a:solidFill>
          <a:ln>
            <a:noFill/>
          </a:ln>
        </p:spPr>
        <p:txBody>
          <a:bodyPr wrap="square" lIns="91425" tIns="91425" rIns="91425" bIns="91425" anchor="ctr" anchorCtr="0">
            <a:noAutofit/>
          </a:bodyPr>
          <a:lstStyle/>
          <a:p>
            <a:pPr lvl="0">
              <a:spcBef>
                <a:spcPts val="0"/>
              </a:spcBef>
              <a:buNone/>
            </a:pPr>
            <a:endParaRPr/>
          </a:p>
        </p:txBody>
      </p:sp>
      <p:sp>
        <p:nvSpPr>
          <p:cNvPr id="176" name="Shape 176"/>
          <p:cNvSpPr/>
          <p:nvPr/>
        </p:nvSpPr>
        <p:spPr>
          <a:xfrm rot="10800000">
            <a:off x="4697650" y="3975200"/>
            <a:ext cx="145200" cy="125700"/>
          </a:xfrm>
          <a:prstGeom prst="triangle">
            <a:avLst>
              <a:gd name="adj" fmla="val 50000"/>
            </a:avLst>
          </a:prstGeom>
          <a:solidFill>
            <a:srgbClr val="000000"/>
          </a:solidFill>
          <a:ln>
            <a:noFill/>
          </a:ln>
        </p:spPr>
        <p:txBody>
          <a:bodyPr wrap="square" lIns="91425" tIns="91425" rIns="91425" bIns="91425" anchor="ctr" anchorCtr="0">
            <a:noAutofit/>
          </a:bodyPr>
          <a:lstStyle/>
          <a:p>
            <a:pPr lvl="0">
              <a:spcBef>
                <a:spcPts val="0"/>
              </a:spcBef>
              <a:buNone/>
            </a:pPr>
            <a:endParaRPr/>
          </a:p>
        </p:txBody>
      </p:sp>
      <p:sp>
        <p:nvSpPr>
          <p:cNvPr id="2" name="Rectángulo 1"/>
          <p:cNvSpPr/>
          <p:nvPr/>
        </p:nvSpPr>
        <p:spPr>
          <a:xfrm>
            <a:off x="4307356" y="-36453"/>
            <a:ext cx="5010122" cy="4955203"/>
          </a:xfrm>
          <a:prstGeom prst="rect">
            <a:avLst/>
          </a:prstGeom>
        </p:spPr>
        <p:txBody>
          <a:bodyPr wrap="square">
            <a:spAutoFit/>
          </a:bodyPr>
          <a:lstStyle/>
          <a:p>
            <a:endParaRPr lang="es-ES" sz="4000" dirty="0"/>
          </a:p>
          <a:p>
            <a:br>
              <a:rPr lang="es-ES" sz="4000" dirty="0"/>
            </a:br>
            <a:r>
              <a:rPr lang="es-ES" sz="4000" dirty="0">
                <a:solidFill>
                  <a:schemeClr val="bg1"/>
                </a:solidFill>
                <a:latin typeface="Baskerville" panose="02020502070401020303" pitchFamily="18" charset="0"/>
                <a:ea typeface="Baskerville" panose="02020502070401020303" pitchFamily="18" charset="0"/>
              </a:rPr>
              <a:t>Reputación y redes sociales</a:t>
            </a:r>
          </a:p>
          <a:p>
            <a:r>
              <a:rPr lang="es-ES" sz="4400" i="1" dirty="0">
                <a:solidFill>
                  <a:schemeClr val="bg1"/>
                </a:solidFill>
                <a:latin typeface="Edwardian Script ITC" panose="030303020407070D0804" pitchFamily="66" charset="77"/>
                <a:ea typeface="Brush Script MT" charset="0"/>
                <a:cs typeface="Brush Script MT" charset="0"/>
              </a:rPr>
              <a:t>Dr. Octavio Islas</a:t>
            </a:r>
            <a:br>
              <a:rPr lang="es-ES" sz="2400" dirty="0">
                <a:solidFill>
                  <a:schemeClr val="bg1"/>
                </a:solidFill>
              </a:rPr>
            </a:br>
            <a:r>
              <a:rPr lang="es-ES" sz="2400" dirty="0">
                <a:solidFill>
                  <a:schemeClr val="bg1"/>
                </a:solidFill>
                <a:latin typeface="Bell MT" charset="0"/>
                <a:ea typeface="Bell MT" charset="0"/>
                <a:cs typeface="Bell MT" charset="0"/>
              </a:rPr>
              <a:t>Universidad de Los Hemisferios, Ecuador</a:t>
            </a:r>
            <a:br>
              <a:rPr lang="es-ES" sz="2400" dirty="0">
                <a:solidFill>
                  <a:schemeClr val="bg1"/>
                </a:solidFill>
                <a:latin typeface="Bell MT" charset="0"/>
                <a:ea typeface="Bell MT" charset="0"/>
                <a:cs typeface="Bell MT" charset="0"/>
              </a:rPr>
            </a:br>
            <a:r>
              <a:rPr lang="es-ES" sz="2400" dirty="0" err="1">
                <a:solidFill>
                  <a:schemeClr val="bg1"/>
                </a:solidFill>
                <a:latin typeface="Bell MT" charset="0"/>
                <a:ea typeface="Bell MT" charset="0"/>
                <a:cs typeface="Bell MT" charset="0"/>
              </a:rPr>
              <a:t>octavio.islas@uhemisferios.edu.ec</a:t>
            </a:r>
            <a:br>
              <a:rPr lang="es-ES" sz="4000" dirty="0"/>
            </a:br>
            <a:endParaRPr lang="es-ES_tradnl" sz="4000" dirty="0"/>
          </a:p>
        </p:txBody>
      </p:sp>
      <p:pic>
        <p:nvPicPr>
          <p:cNvPr id="6" name="Imagen 5">
            <a:extLst>
              <a:ext uri="{FF2B5EF4-FFF2-40B4-BE49-F238E27FC236}">
                <a16:creationId xmlns:a16="http://schemas.microsoft.com/office/drawing/2014/main" id="{06CC1340-BA61-E14B-8432-067CEB788554}"/>
              </a:ext>
            </a:extLst>
          </p:cNvPr>
          <p:cNvPicPr>
            <a:picLocks noChangeAspect="1"/>
          </p:cNvPicPr>
          <p:nvPr/>
        </p:nvPicPr>
        <p:blipFill>
          <a:blip r:embed="rId3"/>
          <a:stretch>
            <a:fillRect/>
          </a:stretch>
        </p:blipFill>
        <p:spPr>
          <a:xfrm>
            <a:off x="371104" y="1341490"/>
            <a:ext cx="3770589" cy="1719389"/>
          </a:xfrm>
          <a:prstGeom prst="rect">
            <a:avLst/>
          </a:prstGeom>
        </p:spPr>
      </p:pic>
    </p:spTree>
    <p:extLst>
      <p:ext uri="{BB962C8B-B14F-4D97-AF65-F5344CB8AC3E}">
        <p14:creationId xmlns:p14="http://schemas.microsoft.com/office/powerpoint/2010/main" val="129570486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984875"/>
            <a:ext cx="2383800" cy="629700"/>
          </a:xfrm>
          <a:prstGeom prst="rect">
            <a:avLst/>
          </a:prstGeom>
        </p:spPr>
        <p:txBody>
          <a:bodyPr wrap="square" lIns="91425" tIns="91425" rIns="91425" bIns="91425" anchor="b" anchorCtr="0">
            <a:noAutofit/>
          </a:bodyPr>
          <a:lstStyle/>
          <a:p>
            <a:pPr lvl="0" rtl="0">
              <a:spcBef>
                <a:spcPts val="0"/>
              </a:spcBef>
              <a:buNone/>
            </a:pPr>
            <a:r>
              <a:rPr lang="en" dirty="0"/>
              <a:t>INSTRUCTIONS FOR USE</a:t>
            </a:r>
          </a:p>
        </p:txBody>
      </p:sp>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a:t>
            </a:fld>
            <a:endParaRPr lang="en"/>
          </a:p>
        </p:txBody>
      </p:sp>
      <p:sp>
        <p:nvSpPr>
          <p:cNvPr id="2" name="CuadroTexto 1"/>
          <p:cNvSpPr txBox="1"/>
          <p:nvPr/>
        </p:nvSpPr>
        <p:spPr>
          <a:xfrm>
            <a:off x="731550" y="1097688"/>
            <a:ext cx="7388561" cy="3970318"/>
          </a:xfrm>
          <a:prstGeom prst="rect">
            <a:avLst/>
          </a:prstGeom>
          <a:noFill/>
        </p:spPr>
        <p:txBody>
          <a:bodyPr wrap="none" rtlCol="0">
            <a:spAutoFit/>
          </a:bodyPr>
          <a:lstStyle/>
          <a:p>
            <a:pPr marL="514350" indent="-514350">
              <a:buAutoNum type="arabicPeriod"/>
            </a:pPr>
            <a:r>
              <a:rPr lang="es-ES_tradnl" sz="2800" dirty="0">
                <a:solidFill>
                  <a:srgbClr val="C00000"/>
                </a:solidFill>
                <a:latin typeface="Baskerville" panose="02020502070401020303" pitchFamily="18" charset="0"/>
                <a:ea typeface="Baskerville" panose="02020502070401020303" pitchFamily="18" charset="0"/>
                <a:cs typeface="Century Schoolbook" charset="0"/>
              </a:rPr>
              <a:t>Penetración mundial de Internet. </a:t>
            </a:r>
          </a:p>
          <a:p>
            <a:pPr marL="514350" indent="-514350">
              <a:buAutoNum type="arabicPeriod"/>
            </a:pPr>
            <a:r>
              <a:rPr lang="es-ES_tradnl" sz="2800" dirty="0">
                <a:solidFill>
                  <a:srgbClr val="C00000"/>
                </a:solidFill>
                <a:latin typeface="Baskerville" panose="02020502070401020303" pitchFamily="18" charset="0"/>
                <a:ea typeface="Baskerville" panose="02020502070401020303" pitchFamily="18" charset="0"/>
                <a:cs typeface="Century Schoolbook" charset="0"/>
              </a:rPr>
              <a:t>Penetración de Internet en América.</a:t>
            </a:r>
          </a:p>
          <a:p>
            <a:pPr marL="514350" indent="-514350">
              <a:buAutoNum type="arabicPeriod"/>
            </a:pPr>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el mundo.</a:t>
            </a:r>
          </a:p>
          <a:p>
            <a:pPr marL="514350" indent="-514350">
              <a:buAutoNum type="arabicPeriod"/>
            </a:pPr>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Ecuador.</a:t>
            </a:r>
          </a:p>
          <a:p>
            <a:pPr marL="514350" indent="-514350">
              <a:buAutoNum type="arabicPeriod"/>
            </a:pPr>
            <a:r>
              <a:rPr lang="es-ES_tradnl" sz="2800" dirty="0">
                <a:solidFill>
                  <a:srgbClr val="C00000"/>
                </a:solidFill>
                <a:latin typeface="Baskerville" panose="02020502070401020303" pitchFamily="18" charset="0"/>
                <a:ea typeface="Baskerville" panose="02020502070401020303" pitchFamily="18" charset="0"/>
                <a:cs typeface="Century Schoolbook" charset="0"/>
              </a:rPr>
              <a:t>Las redes sociales en la competitividad global. </a:t>
            </a:r>
          </a:p>
          <a:p>
            <a:pPr marL="514350" indent="-514350">
              <a:buAutoNum type="arabicPeriod"/>
            </a:pPr>
            <a:r>
              <a:rPr lang="es-ES_tradnl" sz="2800" dirty="0">
                <a:solidFill>
                  <a:srgbClr val="C00000"/>
                </a:solidFill>
                <a:latin typeface="Baskerville" panose="02020502070401020303" pitchFamily="18" charset="0"/>
                <a:ea typeface="Baskerville" panose="02020502070401020303" pitchFamily="18" charset="0"/>
                <a:cs typeface="Century Schoolbook" charset="0"/>
              </a:rPr>
              <a:t>Imagen, reputación, intangibles, gestión del </a:t>
            </a:r>
          </a:p>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conocimiento.</a:t>
            </a:r>
          </a:p>
          <a:p>
            <a:pPr marL="514350" indent="-514350">
              <a:buAutoNum type="arabicPeriod"/>
            </a:pPr>
            <a:endParaRPr lang="es-ES_tradnl" sz="2800" dirty="0">
              <a:solidFill>
                <a:schemeClr val="tx1"/>
              </a:solidFill>
              <a:latin typeface="Baskerville" panose="02020502070401020303" pitchFamily="18" charset="0"/>
              <a:ea typeface="Baskerville" panose="02020502070401020303" pitchFamily="18" charset="0"/>
              <a:cs typeface="Century Schoolbook" charset="0"/>
            </a:endParaRPr>
          </a:p>
          <a:p>
            <a:endParaRPr lang="es-ES_tradnl" sz="2800" dirty="0">
              <a:solidFill>
                <a:schemeClr val="tx1"/>
              </a:solidFill>
              <a:latin typeface="Baskerville" panose="02020502070401020303" pitchFamily="18" charset="0"/>
              <a:ea typeface="Baskerville" panose="02020502070401020303" pitchFamily="18" charset="0"/>
              <a:cs typeface="Century Schoolbook" charset="0"/>
            </a:endParaRPr>
          </a:p>
        </p:txBody>
      </p:sp>
      <p:sp>
        <p:nvSpPr>
          <p:cNvPr id="8" name="CuadroTexto 7">
            <a:extLst>
              <a:ext uri="{FF2B5EF4-FFF2-40B4-BE49-F238E27FC236}">
                <a16:creationId xmlns:a16="http://schemas.microsoft.com/office/drawing/2014/main" id="{B267AD75-9282-324F-9E95-10A72940498F}"/>
              </a:ext>
            </a:extLst>
          </p:cNvPr>
          <p:cNvSpPr txBox="1"/>
          <p:nvPr/>
        </p:nvSpPr>
        <p:spPr>
          <a:xfrm>
            <a:off x="6683117" y="4673650"/>
            <a:ext cx="2324675" cy="461665"/>
          </a:xfrm>
          <a:prstGeom prst="rect">
            <a:avLst/>
          </a:prstGeom>
          <a:noFill/>
        </p:spPr>
        <p:txBody>
          <a:bodyPr wrap="none" rtlCol="0">
            <a:spAutoFit/>
          </a:bodyPr>
          <a:lstStyle/>
          <a:p>
            <a:r>
              <a:rPr lang="es-EC" sz="2400" i="1" dirty="0">
                <a:solidFill>
                  <a:schemeClr val="bg1"/>
                </a:solidFill>
                <a:latin typeface="Gabriola" pitchFamily="82" charset="0"/>
              </a:rPr>
              <a:t>http://octavioislas.com</a:t>
            </a:r>
          </a:p>
        </p:txBody>
      </p:sp>
      <p:pic>
        <p:nvPicPr>
          <p:cNvPr id="14" name="Imagen 13">
            <a:extLst>
              <a:ext uri="{FF2B5EF4-FFF2-40B4-BE49-F238E27FC236}">
                <a16:creationId xmlns:a16="http://schemas.microsoft.com/office/drawing/2014/main" id="{5FED9FC7-FCF8-724C-AC96-4E58D0C43099}"/>
              </a:ext>
            </a:extLst>
          </p:cNvPr>
          <p:cNvPicPr>
            <a:picLocks noChangeAspect="1"/>
          </p:cNvPicPr>
          <p:nvPr/>
        </p:nvPicPr>
        <p:blipFill>
          <a:blip r:embed="rId3"/>
          <a:stretch>
            <a:fillRect/>
          </a:stretch>
        </p:blipFill>
        <p:spPr>
          <a:xfrm>
            <a:off x="210070" y="101601"/>
            <a:ext cx="1355173" cy="617959"/>
          </a:xfrm>
          <a:prstGeom prst="rect">
            <a:avLst/>
          </a:prstGeom>
        </p:spPr>
      </p:pic>
      <p:sp>
        <p:nvSpPr>
          <p:cNvPr id="11" name="CuadroTexto 10">
            <a:extLst>
              <a:ext uri="{FF2B5EF4-FFF2-40B4-BE49-F238E27FC236}">
                <a16:creationId xmlns:a16="http://schemas.microsoft.com/office/drawing/2014/main" id="{57DC1DD7-3992-D247-BA48-78FFEE0F016C}"/>
              </a:ext>
            </a:extLst>
          </p:cNvPr>
          <p:cNvSpPr txBox="1"/>
          <p:nvPr/>
        </p:nvSpPr>
        <p:spPr>
          <a:xfrm>
            <a:off x="6696645" y="223474"/>
            <a:ext cx="1505540" cy="523220"/>
          </a:xfrm>
          <a:prstGeom prst="rect">
            <a:avLst/>
          </a:prstGeom>
          <a:noFill/>
        </p:spPr>
        <p:txBody>
          <a:bodyPr wrap="none" rtlCol="0">
            <a:spAutoFit/>
          </a:bodyPr>
          <a:lstStyle/>
          <a:p>
            <a:r>
              <a:rPr lang="es-EC" sz="2800" dirty="0">
                <a:solidFill>
                  <a:srgbClr val="C00000"/>
                </a:solidFill>
                <a:latin typeface="Baskerville" panose="02020502070401020303" pitchFamily="18" charset="0"/>
                <a:ea typeface="Baskerville" panose="02020502070401020303" pitchFamily="18" charset="0"/>
              </a:rPr>
              <a:t>Temario</a:t>
            </a:r>
          </a:p>
        </p:txBody>
      </p:sp>
    </p:spTree>
    <p:extLst>
      <p:ext uri="{BB962C8B-B14F-4D97-AF65-F5344CB8AC3E}">
        <p14:creationId xmlns:p14="http://schemas.microsoft.com/office/powerpoint/2010/main" val="14433423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984875"/>
            <a:ext cx="2383800" cy="629700"/>
          </a:xfrm>
          <a:prstGeom prst="rect">
            <a:avLst/>
          </a:prstGeom>
        </p:spPr>
        <p:txBody>
          <a:bodyPr wrap="square" lIns="91425" tIns="91425" rIns="91425" bIns="91425" anchor="b" anchorCtr="0">
            <a:noAutofit/>
          </a:bodyPr>
          <a:lstStyle/>
          <a:p>
            <a:pPr lvl="0" rtl="0">
              <a:spcBef>
                <a:spcPts val="0"/>
              </a:spcBef>
              <a:buNone/>
            </a:pPr>
            <a:r>
              <a:rPr lang="en" dirty="0"/>
              <a:t>INSTRUCTIONS FOR USE</a:t>
            </a:r>
          </a:p>
        </p:txBody>
      </p:sp>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a:t>
            </a:fld>
            <a:endParaRPr lang="en"/>
          </a:p>
        </p:txBody>
      </p:sp>
      <p:sp>
        <p:nvSpPr>
          <p:cNvPr id="2" name="CuadroTexto 1"/>
          <p:cNvSpPr txBox="1"/>
          <p:nvPr/>
        </p:nvSpPr>
        <p:spPr>
          <a:xfrm>
            <a:off x="457200" y="1226765"/>
            <a:ext cx="5583580" cy="2492990"/>
          </a:xfrm>
          <a:prstGeom prst="rect">
            <a:avLst/>
          </a:prstGeom>
          <a:noFill/>
        </p:spPr>
        <p:txBody>
          <a:bodyPr wrap="square" rtlCol="0">
            <a:spAutoFit/>
          </a:bodyPr>
          <a:lstStyle/>
          <a:p>
            <a:pPr marL="514350" indent="-514350">
              <a:buAutoNum type="arabicPeriod"/>
            </a:pPr>
            <a:r>
              <a:rPr lang="es-ES_tradnl" sz="2800" dirty="0">
                <a:solidFill>
                  <a:srgbClr val="C00000"/>
                </a:solidFill>
                <a:latin typeface="Baskerville" panose="02020502070401020303" pitchFamily="18" charset="0"/>
                <a:ea typeface="Baskerville" panose="02020502070401020303" pitchFamily="18" charset="0"/>
                <a:cs typeface="Century Schoolbook" charset="0"/>
              </a:rPr>
              <a:t>Penetración mundial de Internet. </a:t>
            </a:r>
            <a:br>
              <a:rPr lang="es-ES_tradnl" sz="2800" dirty="0">
                <a:solidFill>
                  <a:schemeClr val="tx1"/>
                </a:solidFill>
                <a:latin typeface="Baskerville" panose="02020502070401020303" pitchFamily="18" charset="0"/>
                <a:ea typeface="Baskerville" panose="02020502070401020303" pitchFamily="18" charset="0"/>
                <a:cs typeface="Century Schoolbook" charset="0"/>
              </a:rPr>
            </a:br>
            <a:endParaRPr lang="es-ES_tradnl" sz="2800" dirty="0">
              <a:solidFill>
                <a:schemeClr val="tx1"/>
              </a:solidFill>
              <a:latin typeface="Baskerville" panose="02020502070401020303" pitchFamily="18" charset="0"/>
              <a:ea typeface="Baskerville" panose="02020502070401020303" pitchFamily="18" charset="0"/>
              <a:cs typeface="Century Schoolbook" charset="0"/>
            </a:endParaRPr>
          </a:p>
          <a:p>
            <a:pPr marL="457200" lvl="5" indent="-457200">
              <a:buFont typeface="Wingdings" pitchFamily="2" charset="2"/>
              <a:buChar char="ü"/>
            </a:pPr>
            <a:r>
              <a:rPr lang="es-ES_tradnl" sz="2400" dirty="0">
                <a:solidFill>
                  <a:schemeClr val="tx1"/>
                </a:solidFill>
                <a:latin typeface="Baskerville" panose="02020502070401020303" pitchFamily="18" charset="0"/>
                <a:ea typeface="Baskerville" panose="02020502070401020303" pitchFamily="18" charset="0"/>
                <a:cs typeface="Century Schoolbook" charset="0"/>
              </a:rPr>
              <a:t>Internet </a:t>
            </a: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World</a:t>
            </a:r>
            <a:r>
              <a:rPr lang="es-ES_tradnl" sz="2400" dirty="0">
                <a:solidFill>
                  <a:schemeClr val="tx1"/>
                </a:solidFill>
                <a:latin typeface="Baskerville" panose="02020502070401020303" pitchFamily="18" charset="0"/>
                <a:ea typeface="Baskerville" panose="02020502070401020303" pitchFamily="18" charset="0"/>
                <a:cs typeface="Century Schoolbook" charset="0"/>
              </a:rPr>
              <a:t> </a:t>
            </a: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Stats</a:t>
            </a:r>
            <a:r>
              <a:rPr lang="es-ES_tradnl" sz="2400" dirty="0">
                <a:solidFill>
                  <a:schemeClr val="tx1"/>
                </a:solidFill>
                <a:latin typeface="Baskerville" panose="02020502070401020303" pitchFamily="18" charset="0"/>
                <a:ea typeface="Baskerville" panose="02020502070401020303" pitchFamily="18" charset="0"/>
                <a:cs typeface="Century Schoolbook" charset="0"/>
              </a:rPr>
              <a:t>.</a:t>
            </a:r>
          </a:p>
          <a:p>
            <a:pPr marL="457200" lvl="3" indent="-457200">
              <a:buFont typeface="Wingdings" pitchFamily="2" charset="2"/>
              <a:buChar char="ü"/>
            </a:pP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We</a:t>
            </a:r>
            <a:r>
              <a:rPr lang="es-ES_tradnl" sz="2400" dirty="0">
                <a:solidFill>
                  <a:schemeClr val="tx1"/>
                </a:solidFill>
                <a:latin typeface="Baskerville" panose="02020502070401020303" pitchFamily="18" charset="0"/>
                <a:ea typeface="Baskerville" panose="02020502070401020303" pitchFamily="18" charset="0"/>
                <a:cs typeface="Century Schoolbook" charset="0"/>
              </a:rPr>
              <a:t> are Digital </a:t>
            </a: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Hootsuite</a:t>
            </a:r>
            <a:endParaRPr lang="es-ES_tradnl" sz="2400" dirty="0">
              <a:solidFill>
                <a:schemeClr val="tx1"/>
              </a:solidFill>
              <a:latin typeface="Baskerville" panose="02020502070401020303" pitchFamily="18" charset="0"/>
              <a:ea typeface="Baskerville" panose="02020502070401020303" pitchFamily="18" charset="0"/>
              <a:cs typeface="Century Schoolbook" charset="0"/>
            </a:endParaRPr>
          </a:p>
          <a:p>
            <a:pPr marL="457200" lvl="3" indent="-457200">
              <a:buFont typeface="Wingdings" pitchFamily="2" charset="2"/>
              <a:buChar char="ü"/>
            </a:pPr>
            <a:r>
              <a:rPr lang="es-ES_tradnl" sz="2400" dirty="0">
                <a:solidFill>
                  <a:schemeClr val="tx1"/>
                </a:solidFill>
                <a:latin typeface="Baskerville" panose="02020502070401020303" pitchFamily="18" charset="0"/>
                <a:ea typeface="Baskerville" panose="02020502070401020303" pitchFamily="18" charset="0"/>
                <a:cs typeface="Century Schoolbook" charset="0"/>
              </a:rPr>
              <a:t>UIT.</a:t>
            </a:r>
            <a:br>
              <a:rPr lang="es-ES_tradnl" sz="2800" dirty="0">
                <a:solidFill>
                  <a:schemeClr val="tx1"/>
                </a:solidFill>
                <a:latin typeface="Century Schoolbook" charset="0"/>
                <a:ea typeface="Century Schoolbook" charset="0"/>
                <a:cs typeface="Century Schoolbook" charset="0"/>
              </a:rPr>
            </a:br>
            <a:r>
              <a:rPr lang="es-ES_tradnl" sz="2800" dirty="0">
                <a:solidFill>
                  <a:schemeClr val="tx1"/>
                </a:solidFill>
                <a:latin typeface="Century Schoolbook" charset="0"/>
                <a:ea typeface="Century Schoolbook" charset="0"/>
                <a:cs typeface="Century Schoolbook" charset="0"/>
              </a:rPr>
              <a:t>	</a:t>
            </a:r>
          </a:p>
        </p:txBody>
      </p:sp>
      <p:sp>
        <p:nvSpPr>
          <p:cNvPr id="8" name="CuadroTexto 7">
            <a:extLst>
              <a:ext uri="{FF2B5EF4-FFF2-40B4-BE49-F238E27FC236}">
                <a16:creationId xmlns:a16="http://schemas.microsoft.com/office/drawing/2014/main" id="{B267AD75-9282-324F-9E95-10A72940498F}"/>
              </a:ext>
            </a:extLst>
          </p:cNvPr>
          <p:cNvSpPr txBox="1"/>
          <p:nvPr/>
        </p:nvSpPr>
        <p:spPr>
          <a:xfrm>
            <a:off x="6683117" y="4673650"/>
            <a:ext cx="2324675" cy="461665"/>
          </a:xfrm>
          <a:prstGeom prst="rect">
            <a:avLst/>
          </a:prstGeom>
          <a:noFill/>
        </p:spPr>
        <p:txBody>
          <a:bodyPr wrap="none" rtlCol="0">
            <a:spAutoFit/>
          </a:bodyPr>
          <a:lstStyle/>
          <a:p>
            <a:r>
              <a:rPr lang="es-EC" sz="2400" i="1" dirty="0">
                <a:solidFill>
                  <a:schemeClr val="bg1"/>
                </a:solidFill>
                <a:latin typeface="Gabriola" pitchFamily="82" charset="0"/>
              </a:rPr>
              <a:t>http://octavioislas.com</a:t>
            </a:r>
          </a:p>
        </p:txBody>
      </p:sp>
      <p:pic>
        <p:nvPicPr>
          <p:cNvPr id="11" name="Imagen 10">
            <a:extLst>
              <a:ext uri="{FF2B5EF4-FFF2-40B4-BE49-F238E27FC236}">
                <a16:creationId xmlns:a16="http://schemas.microsoft.com/office/drawing/2014/main" id="{E6F68315-5210-7047-AE81-9B9E78E572DF}"/>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9" name="Imagen 8">
            <a:extLst>
              <a:ext uri="{FF2B5EF4-FFF2-40B4-BE49-F238E27FC236}">
                <a16:creationId xmlns:a16="http://schemas.microsoft.com/office/drawing/2014/main" id="{C5704628-A34B-CD4A-98AE-AEEF1630A413}"/>
              </a:ext>
            </a:extLst>
          </p:cNvPr>
          <p:cNvPicPr>
            <a:picLocks noChangeAspect="1"/>
          </p:cNvPicPr>
          <p:nvPr/>
        </p:nvPicPr>
        <p:blipFill>
          <a:blip r:embed="rId4"/>
          <a:stretch>
            <a:fillRect/>
          </a:stretch>
        </p:blipFill>
        <p:spPr>
          <a:xfrm>
            <a:off x="6040780" y="1614575"/>
            <a:ext cx="2743200" cy="2247900"/>
          </a:xfrm>
          <a:prstGeom prst="rect">
            <a:avLst/>
          </a:prstGeom>
        </p:spPr>
      </p:pic>
      <p:sp>
        <p:nvSpPr>
          <p:cNvPr id="12" name="Rectángulo 11">
            <a:extLst>
              <a:ext uri="{FF2B5EF4-FFF2-40B4-BE49-F238E27FC236}">
                <a16:creationId xmlns:a16="http://schemas.microsoft.com/office/drawing/2014/main" id="{4F8C4333-9370-8141-9ECC-E669553BAC37}"/>
              </a:ext>
            </a:extLst>
          </p:cNvPr>
          <p:cNvSpPr/>
          <p:nvPr/>
        </p:nvSpPr>
        <p:spPr>
          <a:xfrm>
            <a:off x="6708501" y="196340"/>
            <a:ext cx="1407758" cy="523220"/>
          </a:xfrm>
          <a:prstGeom prst="rect">
            <a:avLst/>
          </a:prstGeom>
        </p:spPr>
        <p:txBody>
          <a:bodyPr wrap="none">
            <a:spAutoFit/>
          </a:bodyPr>
          <a:lstStyle/>
          <a:p>
            <a:r>
              <a:rPr lang="es-EC" sz="2800" dirty="0">
                <a:solidFill>
                  <a:srgbClr val="C00000"/>
                </a:solidFill>
                <a:latin typeface="Baskerville" panose="02020502070401020303" pitchFamily="18" charset="0"/>
                <a:ea typeface="Baskerville" panose="02020502070401020303" pitchFamily="18" charset="0"/>
              </a:rPr>
              <a:t>Tema  1</a:t>
            </a:r>
          </a:p>
        </p:txBody>
      </p:sp>
    </p:spTree>
    <p:extLst>
      <p:ext uri="{BB962C8B-B14F-4D97-AF65-F5344CB8AC3E}">
        <p14:creationId xmlns:p14="http://schemas.microsoft.com/office/powerpoint/2010/main" val="290522032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984875"/>
            <a:ext cx="2383800" cy="629700"/>
          </a:xfrm>
          <a:prstGeom prst="rect">
            <a:avLst/>
          </a:prstGeom>
        </p:spPr>
        <p:txBody>
          <a:bodyPr wrap="square" lIns="91425" tIns="91425" rIns="91425" bIns="91425" anchor="b" anchorCtr="0">
            <a:noAutofit/>
          </a:bodyPr>
          <a:lstStyle/>
          <a:p>
            <a:pPr lvl="0" rtl="0">
              <a:spcBef>
                <a:spcPts val="0"/>
              </a:spcBef>
              <a:buNone/>
            </a:pPr>
            <a:r>
              <a:rPr lang="en" dirty="0"/>
              <a:t>INSTRUCTIONS FOR USE</a:t>
            </a:r>
          </a:p>
        </p:txBody>
      </p:sp>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a:t>
            </a:fld>
            <a:endParaRPr lang="en"/>
          </a:p>
        </p:txBody>
      </p:sp>
      <p:sp>
        <p:nvSpPr>
          <p:cNvPr id="72" name="Shape 72"/>
          <p:cNvSpPr txBox="1">
            <a:spLocks noGrp="1"/>
          </p:cNvSpPr>
          <p:nvPr>
            <p:ph type="body" idx="1"/>
          </p:nvPr>
        </p:nvSpPr>
        <p:spPr>
          <a:xfrm>
            <a:off x="457200" y="1825875"/>
            <a:ext cx="2276400" cy="1649100"/>
          </a:xfrm>
          <a:prstGeom prst="rect">
            <a:avLst/>
          </a:prstGeom>
        </p:spPr>
        <p:txBody>
          <a:bodyPr wrap="square" lIns="91425" tIns="91425" rIns="91425" bIns="91425" anchor="t" anchorCtr="0">
            <a:noAutofit/>
          </a:bodyPr>
          <a:lstStyle/>
          <a:p>
            <a:pPr lvl="0" rtl="0">
              <a:spcBef>
                <a:spcPts val="0"/>
              </a:spcBef>
              <a:spcAft>
                <a:spcPts val="0"/>
              </a:spcAft>
              <a:buClr>
                <a:schemeClr val="dk1"/>
              </a:buClr>
              <a:buSzPct val="110000"/>
              <a:buFont typeface="Arial"/>
              <a:buNone/>
            </a:pPr>
            <a:r>
              <a:rPr lang="en" sz="1000" b="1" dirty="0"/>
              <a:t>EDIT IN GOOGLE SLIDES</a:t>
            </a:r>
          </a:p>
          <a:p>
            <a:pPr lvl="0" rtl="0">
              <a:spcBef>
                <a:spcPts val="0"/>
              </a:spcBef>
              <a:spcAft>
                <a:spcPts val="0"/>
              </a:spcAft>
              <a:buClr>
                <a:schemeClr val="dk1"/>
              </a:buClr>
              <a:buSzPct val="110000"/>
              <a:buFont typeface="Arial"/>
              <a:buNone/>
            </a:pPr>
            <a:r>
              <a:rPr lang="en" sz="1000" dirty="0"/>
              <a:t>Click on the button under the presentation preview that says "Use as Google Slides Theme".</a:t>
            </a:r>
          </a:p>
          <a:p>
            <a:pPr lvl="0" rtl="0">
              <a:spcBef>
                <a:spcPts val="0"/>
              </a:spcBef>
              <a:spcAft>
                <a:spcPts val="0"/>
              </a:spcAft>
              <a:buClr>
                <a:schemeClr val="dk1"/>
              </a:buClr>
              <a:buSzPct val="110000"/>
              <a:buFont typeface="Arial"/>
              <a:buNone/>
            </a:pPr>
            <a:r>
              <a:rPr lang="en" sz="1000" dirty="0"/>
              <a:t>You will get a copy of this document on your Google Drive and will be able to edit, add or delete slides.</a:t>
            </a:r>
          </a:p>
          <a:p>
            <a:pPr lvl="0" rtl="0">
              <a:spcBef>
                <a:spcPts val="0"/>
              </a:spcBef>
              <a:spcAft>
                <a:spcPts val="0"/>
              </a:spcAft>
              <a:buClr>
                <a:schemeClr val="dk1"/>
              </a:buClr>
              <a:buSzPct val="110000"/>
              <a:buFont typeface="Arial"/>
              <a:buNone/>
            </a:pPr>
            <a:r>
              <a:rPr lang="en" sz="1000" dirty="0"/>
              <a:t>You have to be signed in to your Google account.</a:t>
            </a:r>
          </a:p>
          <a:p>
            <a:pPr lvl="0" rtl="0">
              <a:spcBef>
                <a:spcPts val="0"/>
              </a:spcBef>
              <a:spcAft>
                <a:spcPts val="0"/>
              </a:spcAft>
              <a:buClr>
                <a:schemeClr val="dk1"/>
              </a:buClr>
              <a:buSzPct val="110000"/>
              <a:buFont typeface="Arial"/>
              <a:buNone/>
            </a:pPr>
            <a:endParaRPr sz="1000" dirty="0"/>
          </a:p>
          <a:p>
            <a:pPr lvl="0">
              <a:spcBef>
                <a:spcPts val="0"/>
              </a:spcBef>
              <a:buNone/>
            </a:pPr>
            <a:endParaRPr sz="1000" dirty="0"/>
          </a:p>
        </p:txBody>
      </p:sp>
      <p:sp>
        <p:nvSpPr>
          <p:cNvPr id="8" name="CuadroTexto 7">
            <a:extLst>
              <a:ext uri="{FF2B5EF4-FFF2-40B4-BE49-F238E27FC236}">
                <a16:creationId xmlns:a16="http://schemas.microsoft.com/office/drawing/2014/main" id="{B267AD75-9282-324F-9E95-10A72940498F}"/>
              </a:ext>
            </a:extLst>
          </p:cNvPr>
          <p:cNvSpPr txBox="1"/>
          <p:nvPr/>
        </p:nvSpPr>
        <p:spPr>
          <a:xfrm>
            <a:off x="6683117" y="4673650"/>
            <a:ext cx="2324675" cy="461665"/>
          </a:xfrm>
          <a:prstGeom prst="rect">
            <a:avLst/>
          </a:prstGeom>
          <a:noFill/>
        </p:spPr>
        <p:txBody>
          <a:bodyPr wrap="none" rtlCol="0">
            <a:spAutoFit/>
          </a:bodyPr>
          <a:lstStyle/>
          <a:p>
            <a:r>
              <a:rPr lang="es-EC" sz="2400" i="1" dirty="0">
                <a:solidFill>
                  <a:schemeClr val="bg1"/>
                </a:solidFill>
                <a:latin typeface="Gabriola" pitchFamily="82" charset="0"/>
              </a:rPr>
              <a:t>http://octavioislas.com</a:t>
            </a:r>
          </a:p>
        </p:txBody>
      </p:sp>
      <p:pic>
        <p:nvPicPr>
          <p:cNvPr id="9" name="Imagen 8">
            <a:extLst>
              <a:ext uri="{FF2B5EF4-FFF2-40B4-BE49-F238E27FC236}">
                <a16:creationId xmlns:a16="http://schemas.microsoft.com/office/drawing/2014/main" id="{E3B985B8-7D48-0C49-9192-F9DB05F5E402}"/>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3" name="Tabla 2">
            <a:extLst>
              <a:ext uri="{FF2B5EF4-FFF2-40B4-BE49-F238E27FC236}">
                <a16:creationId xmlns:a16="http://schemas.microsoft.com/office/drawing/2014/main" id="{6236E428-7AED-6645-A334-36799A32CB4B}"/>
              </a:ext>
            </a:extLst>
          </p:cNvPr>
          <p:cNvGraphicFramePr>
            <a:graphicFrameLocks noGrp="1"/>
          </p:cNvGraphicFramePr>
          <p:nvPr>
            <p:extLst>
              <p:ext uri="{D42A27DB-BD31-4B8C-83A1-F6EECF244321}">
                <p14:modId xmlns:p14="http://schemas.microsoft.com/office/powerpoint/2010/main" val="1062099063"/>
              </p:ext>
            </p:extLst>
          </p:nvPr>
        </p:nvGraphicFramePr>
        <p:xfrm>
          <a:off x="938676" y="1614575"/>
          <a:ext cx="7200404" cy="2000301"/>
        </p:xfrm>
        <a:graphic>
          <a:graphicData uri="http://schemas.openxmlformats.org/drawingml/2006/table">
            <a:tbl>
              <a:tblPr firstRow="1" firstCol="1" bandRow="1">
                <a:tableStyleId>{E01CB073-F34E-4C01-9A94-FA2D869A7C6A}</a:tableStyleId>
              </a:tblPr>
              <a:tblGrid>
                <a:gridCol w="1800101">
                  <a:extLst>
                    <a:ext uri="{9D8B030D-6E8A-4147-A177-3AD203B41FA5}">
                      <a16:colId xmlns:a16="http://schemas.microsoft.com/office/drawing/2014/main" val="3715378495"/>
                    </a:ext>
                  </a:extLst>
                </a:gridCol>
                <a:gridCol w="1800101">
                  <a:extLst>
                    <a:ext uri="{9D8B030D-6E8A-4147-A177-3AD203B41FA5}">
                      <a16:colId xmlns:a16="http://schemas.microsoft.com/office/drawing/2014/main" val="3869888506"/>
                    </a:ext>
                  </a:extLst>
                </a:gridCol>
                <a:gridCol w="1732449">
                  <a:extLst>
                    <a:ext uri="{9D8B030D-6E8A-4147-A177-3AD203B41FA5}">
                      <a16:colId xmlns:a16="http://schemas.microsoft.com/office/drawing/2014/main" val="2245873764"/>
                    </a:ext>
                  </a:extLst>
                </a:gridCol>
                <a:gridCol w="1867753">
                  <a:extLst>
                    <a:ext uri="{9D8B030D-6E8A-4147-A177-3AD203B41FA5}">
                      <a16:colId xmlns:a16="http://schemas.microsoft.com/office/drawing/2014/main" val="1543690117"/>
                    </a:ext>
                  </a:extLst>
                </a:gridCol>
              </a:tblGrid>
              <a:tr h="531797">
                <a:tc>
                  <a:txBody>
                    <a:bodyPr/>
                    <a:lstStyle/>
                    <a:p>
                      <a:pPr algn="just">
                        <a:spcAft>
                          <a:spcPts val="0"/>
                        </a:spcAft>
                      </a:pPr>
                      <a:r>
                        <a:rPr lang="es-ES_tradnl" sz="1400" b="0">
                          <a:solidFill>
                            <a:srgbClr val="C00000"/>
                          </a:solidFill>
                          <a:effectLst/>
                          <a:latin typeface="Baskerville Old Face" panose="02020602080505020303" pitchFamily="18" charset="77"/>
                        </a:rPr>
                        <a:t>Región</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Población estimada</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Usuarios de Internet</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Penetración de Internet en la población</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2166703"/>
                  </a:ext>
                </a:extLst>
              </a:tr>
              <a:tr h="177266">
                <a:tc>
                  <a:txBody>
                    <a:bodyPr/>
                    <a:lstStyle/>
                    <a:p>
                      <a:pPr algn="just">
                        <a:spcAft>
                          <a:spcPts val="0"/>
                        </a:spcAft>
                      </a:pPr>
                      <a:r>
                        <a:rPr lang="es-ES_tradnl" sz="1200">
                          <a:effectLst/>
                          <a:latin typeface="Baskerville Old Face" panose="02020602080505020303" pitchFamily="18" charset="77"/>
                        </a:rPr>
                        <a:t>África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1,287,914,329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453,329,534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35.2%</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47414588"/>
                  </a:ext>
                </a:extLst>
              </a:tr>
              <a:tr h="188344">
                <a:tc>
                  <a:txBody>
                    <a:bodyPr/>
                    <a:lstStyle/>
                    <a:p>
                      <a:pPr algn="just">
                        <a:spcAft>
                          <a:spcPts val="0"/>
                        </a:spcAft>
                      </a:pPr>
                      <a:r>
                        <a:rPr lang="es-ES_tradnl" sz="1200">
                          <a:effectLst/>
                          <a:latin typeface="Baskerville Old Face" panose="02020602080505020303" pitchFamily="18" charset="77"/>
                        </a:rPr>
                        <a:t>Asia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4,207,588,157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2,023,630,194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48.1%</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5396991"/>
                  </a:ext>
                </a:extLst>
              </a:tr>
              <a:tr h="177266">
                <a:tc>
                  <a:txBody>
                    <a:bodyPr/>
                    <a:lstStyle/>
                    <a:p>
                      <a:pPr algn="just">
                        <a:spcAft>
                          <a:spcPts val="0"/>
                        </a:spcAft>
                      </a:pPr>
                      <a:r>
                        <a:rPr lang="es-ES_tradnl" sz="1200">
                          <a:effectLst/>
                          <a:latin typeface="Baskerville Old Face" panose="02020602080505020303" pitchFamily="18" charset="77"/>
                        </a:rPr>
                        <a:t>Europa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827,650,849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704,833,752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85.2%</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2966917"/>
                  </a:ext>
                </a:extLst>
              </a:tr>
              <a:tr h="147920">
                <a:tc>
                  <a:txBody>
                    <a:bodyPr/>
                    <a:lstStyle/>
                    <a:p>
                      <a:pPr algn="just">
                        <a:spcAft>
                          <a:spcPts val="0"/>
                        </a:spcAft>
                      </a:pPr>
                      <a:r>
                        <a:rPr lang="es-ES_tradnl" sz="1200" dirty="0">
                          <a:effectLst/>
                          <a:latin typeface="Baskerville Old Face" panose="02020602080505020303" pitchFamily="18" charset="77"/>
                        </a:rPr>
                        <a:t>América Latina y el Caribe</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652,047,996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437,001,277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67%</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4674510"/>
                  </a:ext>
                </a:extLst>
              </a:tr>
              <a:tr h="177266">
                <a:tc>
                  <a:txBody>
                    <a:bodyPr/>
                    <a:lstStyle/>
                    <a:p>
                      <a:pPr algn="just">
                        <a:spcAft>
                          <a:spcPts val="0"/>
                        </a:spcAft>
                      </a:pPr>
                      <a:r>
                        <a:rPr lang="es-ES_tradnl" sz="1200" dirty="0">
                          <a:effectLst/>
                          <a:latin typeface="Baskerville Old Face" panose="02020602080505020303" pitchFamily="18" charset="77"/>
                        </a:rPr>
                        <a:t>Medio Oriente</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254,438,981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164,037,259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64.5%</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95247028"/>
                  </a:ext>
                </a:extLst>
              </a:tr>
              <a:tr h="177266">
                <a:tc>
                  <a:txBody>
                    <a:bodyPr/>
                    <a:lstStyle/>
                    <a:p>
                      <a:pPr algn="just">
                        <a:spcAft>
                          <a:spcPts val="0"/>
                        </a:spcAft>
                      </a:pPr>
                      <a:r>
                        <a:rPr lang="es-ES_tradnl" sz="1200" dirty="0">
                          <a:effectLst/>
                          <a:latin typeface="Baskerville Old Face" panose="02020602080505020303" pitchFamily="18" charset="77"/>
                          <a:ea typeface="Calibri" panose="020F0502020204030204" pitchFamily="34" charset="0"/>
                          <a:cs typeface="Times New Roman" panose="02020603050405020304" pitchFamily="18" charset="0"/>
                        </a:rPr>
                        <a:t>América del Norte</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363,844,662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345,660,847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95%</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1155423"/>
                  </a:ext>
                </a:extLst>
              </a:tr>
              <a:tr h="174060">
                <a:tc>
                  <a:txBody>
                    <a:bodyPr/>
                    <a:lstStyle/>
                    <a:p>
                      <a:pPr algn="just">
                        <a:spcAft>
                          <a:spcPts val="0"/>
                        </a:spcAft>
                      </a:pPr>
                      <a:r>
                        <a:rPr lang="es-ES_tradnl" sz="1200">
                          <a:effectLst/>
                          <a:latin typeface="Baskerville Old Face" panose="02020602080505020303" pitchFamily="18" charset="77"/>
                        </a:rPr>
                        <a:t>Oceanía/Australia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41,273,454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28,439,277</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68.9%</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4283385"/>
                  </a:ext>
                </a:extLst>
              </a:tr>
              <a:tr h="177266">
                <a:tc>
                  <a:txBody>
                    <a:bodyPr/>
                    <a:lstStyle/>
                    <a:p>
                      <a:pPr algn="just">
                        <a:spcAft>
                          <a:spcPts val="0"/>
                        </a:spcAft>
                      </a:pPr>
                      <a:r>
                        <a:rPr lang="es-ES_tradnl" sz="1200" dirty="0">
                          <a:solidFill>
                            <a:srgbClr val="C00000"/>
                          </a:solidFill>
                          <a:effectLst/>
                          <a:latin typeface="Baskerville Old Face" panose="02020602080505020303" pitchFamily="18" charset="77"/>
                        </a:rPr>
                        <a:t>Totales</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7,634,758,428</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4,156,932,140</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54.4%</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0817928"/>
                  </a:ext>
                </a:extLst>
              </a:tr>
            </a:tbl>
          </a:graphicData>
        </a:graphic>
      </p:graphicFrame>
      <p:sp>
        <p:nvSpPr>
          <p:cNvPr id="7" name="Rectángulo 6">
            <a:extLst>
              <a:ext uri="{FF2B5EF4-FFF2-40B4-BE49-F238E27FC236}">
                <a16:creationId xmlns:a16="http://schemas.microsoft.com/office/drawing/2014/main" id="{E4B3BA78-19AE-2F43-A976-008D7DCB43BE}"/>
              </a:ext>
            </a:extLst>
          </p:cNvPr>
          <p:cNvSpPr/>
          <p:nvPr/>
        </p:nvSpPr>
        <p:spPr>
          <a:xfrm>
            <a:off x="2410788" y="145469"/>
            <a:ext cx="5987537"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Penetración mundial de Internet (IWS) </a:t>
            </a:r>
            <a:endParaRPr lang="es-EC" sz="2800" dirty="0"/>
          </a:p>
        </p:txBody>
      </p:sp>
    </p:spTree>
    <p:extLst>
      <p:ext uri="{BB962C8B-B14F-4D97-AF65-F5344CB8AC3E}">
        <p14:creationId xmlns:p14="http://schemas.microsoft.com/office/powerpoint/2010/main" val="23561236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a:t>
            </a:fld>
            <a:endParaRPr lang="en"/>
          </a:p>
        </p:txBody>
      </p:sp>
      <p:graphicFrame>
        <p:nvGraphicFramePr>
          <p:cNvPr id="3" name="Tabla 2">
            <a:extLst>
              <a:ext uri="{FF2B5EF4-FFF2-40B4-BE49-F238E27FC236}">
                <a16:creationId xmlns:a16="http://schemas.microsoft.com/office/drawing/2014/main" id="{9D7CD655-76B9-364D-9622-397E1E6A2375}"/>
              </a:ext>
            </a:extLst>
          </p:cNvPr>
          <p:cNvGraphicFramePr>
            <a:graphicFrameLocks noGrp="1"/>
          </p:cNvGraphicFramePr>
          <p:nvPr>
            <p:extLst>
              <p:ext uri="{D42A27DB-BD31-4B8C-83A1-F6EECF244321}">
                <p14:modId xmlns:p14="http://schemas.microsoft.com/office/powerpoint/2010/main" val="3268265751"/>
              </p:ext>
            </p:extLst>
          </p:nvPr>
        </p:nvGraphicFramePr>
        <p:xfrm>
          <a:off x="591805" y="1766106"/>
          <a:ext cx="8139952" cy="1849290"/>
        </p:xfrm>
        <a:graphic>
          <a:graphicData uri="http://schemas.openxmlformats.org/drawingml/2006/table">
            <a:tbl>
              <a:tblPr firstRow="1" firstCol="1" bandRow="1">
                <a:tableStyleId>{E01CB073-F34E-4C01-9A94-FA2D869A7C6A}</a:tableStyleId>
              </a:tblPr>
              <a:tblGrid>
                <a:gridCol w="1694986">
                  <a:extLst>
                    <a:ext uri="{9D8B030D-6E8A-4147-A177-3AD203B41FA5}">
                      <a16:colId xmlns:a16="http://schemas.microsoft.com/office/drawing/2014/main" val="62225008"/>
                    </a:ext>
                  </a:extLst>
                </a:gridCol>
                <a:gridCol w="2177766">
                  <a:extLst>
                    <a:ext uri="{9D8B030D-6E8A-4147-A177-3AD203B41FA5}">
                      <a16:colId xmlns:a16="http://schemas.microsoft.com/office/drawing/2014/main" val="706733286"/>
                    </a:ext>
                  </a:extLst>
                </a:gridCol>
                <a:gridCol w="2504262">
                  <a:extLst>
                    <a:ext uri="{9D8B030D-6E8A-4147-A177-3AD203B41FA5}">
                      <a16:colId xmlns:a16="http://schemas.microsoft.com/office/drawing/2014/main" val="1947170735"/>
                    </a:ext>
                  </a:extLst>
                </a:gridCol>
                <a:gridCol w="1762938">
                  <a:extLst>
                    <a:ext uri="{9D8B030D-6E8A-4147-A177-3AD203B41FA5}">
                      <a16:colId xmlns:a16="http://schemas.microsoft.com/office/drawing/2014/main" val="978934748"/>
                    </a:ext>
                  </a:extLst>
                </a:gridCol>
              </a:tblGrid>
              <a:tr h="615301">
                <a:tc>
                  <a:txBody>
                    <a:bodyPr/>
                    <a:lstStyle/>
                    <a:p>
                      <a:pPr algn="just">
                        <a:spcAft>
                          <a:spcPts val="0"/>
                        </a:spcAft>
                      </a:pPr>
                      <a:r>
                        <a:rPr lang="es-ES_tradnl" sz="1400" b="0" dirty="0">
                          <a:solidFill>
                            <a:srgbClr val="C00000"/>
                          </a:solidFill>
                          <a:effectLst/>
                          <a:latin typeface="Baskerville Old Face" panose="02020602080505020303" pitchFamily="18" charset="77"/>
                        </a:rPr>
                        <a:t>Región</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Población estimada</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Usuarios de Internet</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Penetración de Internet en la población</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2363633"/>
                  </a:ext>
                </a:extLst>
              </a:tr>
              <a:tr h="205100">
                <a:tc>
                  <a:txBody>
                    <a:bodyPr/>
                    <a:lstStyle/>
                    <a:p>
                      <a:pPr algn="just">
                        <a:spcAft>
                          <a:spcPts val="0"/>
                        </a:spcAft>
                      </a:pPr>
                      <a:r>
                        <a:rPr lang="es-ES_tradnl" sz="1200">
                          <a:effectLst/>
                          <a:latin typeface="Baskerville Old Face" panose="02020602080505020303" pitchFamily="18" charset="77"/>
                        </a:rPr>
                        <a:t>África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1,272,000,000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435,000,000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8567662"/>
                  </a:ext>
                </a:extLst>
              </a:tr>
              <a:tr h="205515">
                <a:tc>
                  <a:txBody>
                    <a:bodyPr/>
                    <a:lstStyle/>
                    <a:p>
                      <a:pPr algn="just">
                        <a:spcAft>
                          <a:spcPts val="0"/>
                        </a:spcAft>
                      </a:pPr>
                      <a:r>
                        <a:rPr lang="es-ES_tradnl" sz="1200">
                          <a:effectLst/>
                          <a:latin typeface="Baskerville Old Face" panose="02020602080505020303" pitchFamily="18" charset="77"/>
                        </a:rPr>
                        <a:t>América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1,011,000,000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741,000,000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7602340"/>
                  </a:ext>
                </a:extLst>
              </a:tr>
              <a:tr h="205515">
                <a:tc>
                  <a:txBody>
                    <a:bodyPr/>
                    <a:lstStyle/>
                    <a:p>
                      <a:pPr algn="just">
                        <a:spcAft>
                          <a:spcPts val="0"/>
                        </a:spcAft>
                      </a:pPr>
                      <a:r>
                        <a:rPr lang="es-ES_tradnl" sz="1200">
                          <a:effectLst/>
                          <a:latin typeface="Baskerville Old Face" panose="02020602080505020303" pitchFamily="18" charset="77"/>
                        </a:rPr>
                        <a:t>Asia-Pacífico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4,214,000,000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2,007,000,000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1657877"/>
                  </a:ext>
                </a:extLst>
              </a:tr>
              <a:tr h="205100">
                <a:tc>
                  <a:txBody>
                    <a:bodyPr/>
                    <a:lstStyle/>
                    <a:p>
                      <a:pPr algn="just">
                        <a:spcAft>
                          <a:spcPts val="0"/>
                        </a:spcAft>
                      </a:pPr>
                      <a:r>
                        <a:rPr lang="es-ES_tradnl" sz="1200">
                          <a:effectLst/>
                          <a:latin typeface="Baskerville Old Face" panose="02020602080505020303" pitchFamily="18" charset="77"/>
                        </a:rPr>
                        <a:t>Europa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843,000,000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674,000,000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8858339"/>
                  </a:ext>
                </a:extLst>
              </a:tr>
              <a:tr h="0">
                <a:tc>
                  <a:txBody>
                    <a:bodyPr/>
                    <a:lstStyle/>
                    <a:p>
                      <a:pPr algn="just">
                        <a:spcAft>
                          <a:spcPts val="0"/>
                        </a:spcAft>
                      </a:pPr>
                      <a:r>
                        <a:rPr lang="es-ES_tradnl" sz="1200">
                          <a:effectLst/>
                          <a:latin typeface="Baskerville Old Face" panose="02020602080505020303" pitchFamily="18" charset="77"/>
                        </a:rPr>
                        <a:t>Medio Oriente</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252,000,000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164,000,000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7097159"/>
                  </a:ext>
                </a:extLst>
              </a:tr>
              <a:tr h="205100">
                <a:tc>
                  <a:txBody>
                    <a:bodyPr/>
                    <a:lstStyle/>
                    <a:p>
                      <a:pPr algn="just">
                        <a:spcAft>
                          <a:spcPts val="0"/>
                        </a:spcAft>
                      </a:pPr>
                      <a:r>
                        <a:rPr lang="es-ES_tradnl" sz="1200">
                          <a:solidFill>
                            <a:srgbClr val="C00000"/>
                          </a:solidFill>
                          <a:effectLst/>
                          <a:latin typeface="Baskerville Old Face" panose="02020602080505020303" pitchFamily="18" charset="77"/>
                        </a:rPr>
                        <a:t>Total</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7,593,000,000</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4,021,000,000</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53%</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6332688"/>
                  </a:ext>
                </a:extLst>
              </a:tr>
            </a:tbl>
          </a:graphicData>
        </a:graphic>
      </p:graphicFrame>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14" name="Imagen 13">
            <a:extLst>
              <a:ext uri="{FF2B5EF4-FFF2-40B4-BE49-F238E27FC236}">
                <a16:creationId xmlns:a16="http://schemas.microsoft.com/office/drawing/2014/main" id="{249370AE-A997-6B4A-A078-B06B3082345A}"/>
              </a:ext>
            </a:extLst>
          </p:cNvPr>
          <p:cNvPicPr>
            <a:picLocks noChangeAspect="1"/>
          </p:cNvPicPr>
          <p:nvPr/>
        </p:nvPicPr>
        <p:blipFill>
          <a:blip r:embed="rId3"/>
          <a:stretch>
            <a:fillRect/>
          </a:stretch>
        </p:blipFill>
        <p:spPr>
          <a:xfrm>
            <a:off x="210070" y="101601"/>
            <a:ext cx="1355173" cy="617959"/>
          </a:xfrm>
          <a:prstGeom prst="rect">
            <a:avLst/>
          </a:prstGeom>
        </p:spPr>
      </p:pic>
      <p:sp>
        <p:nvSpPr>
          <p:cNvPr id="13" name="Rectángulo 12">
            <a:extLst>
              <a:ext uri="{FF2B5EF4-FFF2-40B4-BE49-F238E27FC236}">
                <a16:creationId xmlns:a16="http://schemas.microsoft.com/office/drawing/2014/main" id="{55B487CA-11C0-BF4C-9213-BA8089C4C849}"/>
              </a:ext>
            </a:extLst>
          </p:cNvPr>
          <p:cNvSpPr/>
          <p:nvPr/>
        </p:nvSpPr>
        <p:spPr>
          <a:xfrm>
            <a:off x="2184067" y="179747"/>
            <a:ext cx="6167073" cy="461665"/>
          </a:xfrm>
          <a:prstGeom prst="rect">
            <a:avLst/>
          </a:prstGeom>
        </p:spPr>
        <p:txBody>
          <a:bodyPr wrap="none">
            <a:spAutoFit/>
          </a:bodyPr>
          <a:lstStyle/>
          <a:p>
            <a:r>
              <a:rPr lang="es-ES_tradnl" sz="2400" dirty="0">
                <a:solidFill>
                  <a:srgbClr val="C00000"/>
                </a:solidFill>
                <a:latin typeface="Baskerville" panose="02020502070401020303" pitchFamily="18" charset="0"/>
                <a:ea typeface="Baskerville" panose="02020502070401020303" pitchFamily="18" charset="0"/>
                <a:cs typeface="Century Schoolbook" charset="0"/>
              </a:rPr>
              <a:t>Penetración mundial de Internet (</a:t>
            </a:r>
            <a:r>
              <a:rPr lang="es-ES_tradnl" sz="2400" dirty="0" err="1">
                <a:solidFill>
                  <a:srgbClr val="C00000"/>
                </a:solidFill>
                <a:latin typeface="Baskerville" panose="02020502070401020303" pitchFamily="18" charset="0"/>
                <a:ea typeface="Baskerville" panose="02020502070401020303" pitchFamily="18" charset="0"/>
                <a:cs typeface="Century Schoolbook" charset="0"/>
              </a:rPr>
              <a:t>We</a:t>
            </a:r>
            <a:r>
              <a:rPr lang="es-ES_tradnl" sz="2400" dirty="0">
                <a:solidFill>
                  <a:srgbClr val="C00000"/>
                </a:solidFill>
                <a:latin typeface="Baskerville" panose="02020502070401020303" pitchFamily="18" charset="0"/>
                <a:ea typeface="Baskerville" panose="02020502070401020303" pitchFamily="18" charset="0"/>
                <a:cs typeface="Century Schoolbook" charset="0"/>
              </a:rPr>
              <a:t> are social) </a:t>
            </a:r>
            <a:endParaRPr lang="es-EC" sz="2400" dirty="0"/>
          </a:p>
        </p:txBody>
      </p:sp>
    </p:spTree>
    <p:extLst>
      <p:ext uri="{BB962C8B-B14F-4D97-AF65-F5344CB8AC3E}">
        <p14:creationId xmlns:p14="http://schemas.microsoft.com/office/powerpoint/2010/main" val="15890151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a:t>
            </a:fld>
            <a:endParaRPr lang="en"/>
          </a:p>
        </p:txBody>
      </p:sp>
      <p:sp>
        <p:nvSpPr>
          <p:cNvPr id="2" name="CuadroTexto 1"/>
          <p:cNvSpPr txBox="1"/>
          <p:nvPr/>
        </p:nvSpPr>
        <p:spPr>
          <a:xfrm>
            <a:off x="5957191" y="244153"/>
            <a:ext cx="2250937"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Por regiones</a:t>
            </a:r>
            <a:endParaRPr lang="es-ES_tradnl" sz="2800" dirty="0">
              <a:solidFill>
                <a:schemeClr val="bg1"/>
              </a:solidFill>
              <a:latin typeface="Century Schoolbook" charset="0"/>
              <a:ea typeface="Century Schoolbook" charset="0"/>
              <a:cs typeface="Century Schoolbook" charset="0"/>
            </a:endParaRP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graphicFrame>
        <p:nvGraphicFramePr>
          <p:cNvPr id="6" name="Tabla 5">
            <a:extLst>
              <a:ext uri="{FF2B5EF4-FFF2-40B4-BE49-F238E27FC236}">
                <a16:creationId xmlns:a16="http://schemas.microsoft.com/office/drawing/2014/main" id="{37CE18A9-FD26-AE48-9A63-0D533FC24D60}"/>
              </a:ext>
            </a:extLst>
          </p:cNvPr>
          <p:cNvGraphicFramePr>
            <a:graphicFrameLocks noGrp="1"/>
          </p:cNvGraphicFramePr>
          <p:nvPr>
            <p:extLst>
              <p:ext uri="{D42A27DB-BD31-4B8C-83A1-F6EECF244321}">
                <p14:modId xmlns:p14="http://schemas.microsoft.com/office/powerpoint/2010/main" val="3683273791"/>
              </p:ext>
            </p:extLst>
          </p:nvPr>
        </p:nvGraphicFramePr>
        <p:xfrm>
          <a:off x="1850897" y="1132585"/>
          <a:ext cx="5396753" cy="3251079"/>
        </p:xfrm>
        <a:graphic>
          <a:graphicData uri="http://schemas.openxmlformats.org/drawingml/2006/table">
            <a:tbl>
              <a:tblPr firstRow="1" firstCol="1" bandRow="1">
                <a:tableStyleId>{E01CB073-F34E-4C01-9A94-FA2D869A7C6A}</a:tableStyleId>
              </a:tblPr>
              <a:tblGrid>
                <a:gridCol w="1861515">
                  <a:extLst>
                    <a:ext uri="{9D8B030D-6E8A-4147-A177-3AD203B41FA5}">
                      <a16:colId xmlns:a16="http://schemas.microsoft.com/office/drawing/2014/main" val="2411951262"/>
                    </a:ext>
                  </a:extLst>
                </a:gridCol>
                <a:gridCol w="1487243">
                  <a:extLst>
                    <a:ext uri="{9D8B030D-6E8A-4147-A177-3AD203B41FA5}">
                      <a16:colId xmlns:a16="http://schemas.microsoft.com/office/drawing/2014/main" val="3257791030"/>
                    </a:ext>
                  </a:extLst>
                </a:gridCol>
                <a:gridCol w="2047995">
                  <a:extLst>
                    <a:ext uri="{9D8B030D-6E8A-4147-A177-3AD203B41FA5}">
                      <a16:colId xmlns:a16="http://schemas.microsoft.com/office/drawing/2014/main" val="2778034634"/>
                    </a:ext>
                  </a:extLst>
                </a:gridCol>
              </a:tblGrid>
              <a:tr h="295356">
                <a:tc>
                  <a:txBody>
                    <a:bodyPr/>
                    <a:lstStyle/>
                    <a:p>
                      <a:pPr algn="just">
                        <a:spcAft>
                          <a:spcPts val="0"/>
                        </a:spcAft>
                      </a:pPr>
                      <a:r>
                        <a:rPr lang="es-ES_tradnl" sz="1400" b="0" dirty="0">
                          <a:solidFill>
                            <a:srgbClr val="C00000"/>
                          </a:solidFill>
                          <a:effectLst/>
                          <a:latin typeface="Baskerville Old Face" panose="02020602080505020303" pitchFamily="18" charset="77"/>
                        </a:rPr>
                        <a:t>Región</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Millones de usuarios</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Penetración de Internet en la población</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792618846"/>
                  </a:ext>
                </a:extLst>
              </a:tr>
              <a:tr h="147679">
                <a:tc>
                  <a:txBody>
                    <a:bodyPr/>
                    <a:lstStyle/>
                    <a:p>
                      <a:pPr algn="just">
                        <a:spcAft>
                          <a:spcPts val="0"/>
                        </a:spcAft>
                      </a:pPr>
                      <a:r>
                        <a:rPr lang="es-ES_tradnl" sz="900">
                          <a:effectLst/>
                          <a:latin typeface="Baskerville Old Face" panose="02020602080505020303" pitchFamily="18" charset="77"/>
                        </a:rPr>
                        <a:t>Este de Asia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947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57%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212932109"/>
                  </a:ext>
                </a:extLst>
              </a:tr>
              <a:tr h="147679">
                <a:tc>
                  <a:txBody>
                    <a:bodyPr/>
                    <a:lstStyle/>
                    <a:p>
                      <a:pPr algn="just">
                        <a:spcAft>
                          <a:spcPts val="0"/>
                        </a:spcAft>
                      </a:pPr>
                      <a:r>
                        <a:rPr lang="es-ES_tradnl" sz="900">
                          <a:effectLst/>
                          <a:latin typeface="Baskerville Old Face" panose="02020602080505020303" pitchFamily="18" charset="77"/>
                        </a:rPr>
                        <a:t>Sur de Asia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673</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36%</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935376577"/>
                  </a:ext>
                </a:extLst>
              </a:tr>
              <a:tr h="147679">
                <a:tc>
                  <a:txBody>
                    <a:bodyPr/>
                    <a:lstStyle/>
                    <a:p>
                      <a:pPr algn="just">
                        <a:spcAft>
                          <a:spcPts val="0"/>
                        </a:spcAft>
                      </a:pPr>
                      <a:r>
                        <a:rPr lang="es-ES_tradnl" sz="900">
                          <a:effectLst/>
                          <a:latin typeface="Baskerville Old Face" panose="02020602080505020303" pitchFamily="18" charset="77"/>
                        </a:rPr>
                        <a:t>Sureste de Asia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380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58%</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1959932407"/>
                  </a:ext>
                </a:extLst>
              </a:tr>
              <a:tr h="156908">
                <a:tc>
                  <a:txBody>
                    <a:bodyPr/>
                    <a:lstStyle/>
                    <a:p>
                      <a:pPr algn="just">
                        <a:spcAft>
                          <a:spcPts val="0"/>
                        </a:spcAft>
                      </a:pPr>
                      <a:r>
                        <a:rPr lang="es-ES_tradnl" sz="900">
                          <a:effectLst/>
                          <a:latin typeface="Baskerville Old Face" panose="02020602080505020303" pitchFamily="18" charset="77"/>
                        </a:rPr>
                        <a:t>Norteamérica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320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88%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779422757"/>
                  </a:ext>
                </a:extLst>
              </a:tr>
              <a:tr h="156908">
                <a:tc>
                  <a:txBody>
                    <a:bodyPr/>
                    <a:lstStyle/>
                    <a:p>
                      <a:pPr algn="just">
                        <a:spcAft>
                          <a:spcPts val="0"/>
                        </a:spcAft>
                      </a:pPr>
                      <a:r>
                        <a:rPr lang="es-ES_tradnl" sz="900">
                          <a:effectLst/>
                          <a:latin typeface="Baskerville Old Face" panose="02020602080505020303" pitchFamily="18" charset="77"/>
                        </a:rPr>
                        <a:t>Sudamérica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290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68%</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872233285"/>
                  </a:ext>
                </a:extLst>
              </a:tr>
              <a:tr h="147679">
                <a:tc>
                  <a:txBody>
                    <a:bodyPr/>
                    <a:lstStyle/>
                    <a:p>
                      <a:pPr algn="just">
                        <a:spcAft>
                          <a:spcPts val="0"/>
                        </a:spcAft>
                      </a:pPr>
                      <a:r>
                        <a:rPr lang="es-ES_tradnl" sz="900">
                          <a:effectLst/>
                          <a:latin typeface="Baskerville Old Face" panose="02020602080505020303" pitchFamily="18" charset="77"/>
                        </a:rPr>
                        <a:t>Europa del Este</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215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74%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889158014"/>
                  </a:ext>
                </a:extLst>
              </a:tr>
              <a:tr h="147679">
                <a:tc>
                  <a:txBody>
                    <a:bodyPr/>
                    <a:lstStyle/>
                    <a:p>
                      <a:pPr algn="just">
                        <a:spcAft>
                          <a:spcPts val="0"/>
                        </a:spcAft>
                      </a:pPr>
                      <a:r>
                        <a:rPr lang="es-ES_tradnl" sz="900">
                          <a:effectLst/>
                          <a:latin typeface="Baskerville Old Face" panose="02020602080505020303" pitchFamily="18" charset="77"/>
                        </a:rPr>
                        <a:t>Oeste de Asia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175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65%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303154310"/>
                  </a:ext>
                </a:extLst>
              </a:tr>
              <a:tr h="147679">
                <a:tc>
                  <a:txBody>
                    <a:bodyPr/>
                    <a:lstStyle/>
                    <a:p>
                      <a:pPr algn="just">
                        <a:spcAft>
                          <a:spcPts val="0"/>
                        </a:spcAft>
                      </a:pPr>
                      <a:r>
                        <a:rPr lang="es-ES_tradnl" sz="900">
                          <a:effectLst/>
                          <a:latin typeface="Baskerville Old Face" panose="02020602080505020303" pitchFamily="18" charset="77"/>
                        </a:rPr>
                        <a:t>Europa del Oeste</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175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90%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1554843936"/>
                  </a:ext>
                </a:extLst>
              </a:tr>
              <a:tr h="147679">
                <a:tc>
                  <a:txBody>
                    <a:bodyPr/>
                    <a:lstStyle/>
                    <a:p>
                      <a:pPr algn="just">
                        <a:spcAft>
                          <a:spcPts val="0"/>
                        </a:spcAft>
                      </a:pPr>
                      <a:r>
                        <a:rPr lang="es-ES_tradnl" sz="900">
                          <a:effectLst/>
                          <a:latin typeface="Baskerville Old Face" panose="02020602080505020303" pitchFamily="18" charset="77"/>
                        </a:rPr>
                        <a:t>Oeste de África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147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39%</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391690401"/>
                  </a:ext>
                </a:extLst>
              </a:tr>
              <a:tr h="147679">
                <a:tc>
                  <a:txBody>
                    <a:bodyPr/>
                    <a:lstStyle/>
                    <a:p>
                      <a:pPr algn="just">
                        <a:spcAft>
                          <a:spcPts val="0"/>
                        </a:spcAft>
                      </a:pPr>
                      <a:r>
                        <a:rPr lang="es-ES_tradnl" sz="900">
                          <a:effectLst/>
                          <a:latin typeface="Baskerville Old Face" panose="02020602080505020303" pitchFamily="18" charset="77"/>
                        </a:rPr>
                        <a:t>Sur de Europa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118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77%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081657682"/>
                  </a:ext>
                </a:extLst>
              </a:tr>
              <a:tr h="147679">
                <a:tc>
                  <a:txBody>
                    <a:bodyPr/>
                    <a:lstStyle/>
                    <a:p>
                      <a:pPr algn="just">
                        <a:spcAft>
                          <a:spcPts val="0"/>
                        </a:spcAft>
                      </a:pPr>
                      <a:r>
                        <a:rPr lang="es-ES_tradnl" sz="900">
                          <a:effectLst/>
                          <a:latin typeface="Baskerville Old Face" panose="02020602080505020303" pitchFamily="18" charset="77"/>
                        </a:rPr>
                        <a:t>Este de África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118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27%</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1734336032"/>
                  </a:ext>
                </a:extLst>
              </a:tr>
              <a:tr h="147679">
                <a:tc>
                  <a:txBody>
                    <a:bodyPr/>
                    <a:lstStyle/>
                    <a:p>
                      <a:pPr algn="just">
                        <a:spcAft>
                          <a:spcPts val="0"/>
                        </a:spcAft>
                      </a:pPr>
                      <a:r>
                        <a:rPr lang="es-ES_tradnl" sz="900">
                          <a:effectLst/>
                          <a:latin typeface="Baskerville Old Face" panose="02020602080505020303" pitchFamily="18" charset="77"/>
                        </a:rPr>
                        <a:t>Norte de Africa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116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49%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4240616338"/>
                  </a:ext>
                </a:extLst>
              </a:tr>
              <a:tr h="147679">
                <a:tc>
                  <a:txBody>
                    <a:bodyPr/>
                    <a:lstStyle/>
                    <a:p>
                      <a:pPr algn="just">
                        <a:spcAft>
                          <a:spcPts val="0"/>
                        </a:spcAft>
                      </a:pPr>
                      <a:r>
                        <a:rPr lang="es-ES_tradnl" sz="900">
                          <a:effectLst/>
                          <a:latin typeface="Baskerville Old Face" panose="02020602080505020303" pitchFamily="18" charset="77"/>
                        </a:rPr>
                        <a:t>Centroamérica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110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61%</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978514106"/>
                  </a:ext>
                </a:extLst>
              </a:tr>
              <a:tr h="147679">
                <a:tc>
                  <a:txBody>
                    <a:bodyPr/>
                    <a:lstStyle/>
                    <a:p>
                      <a:pPr algn="just">
                        <a:spcAft>
                          <a:spcPts val="0"/>
                        </a:spcAft>
                      </a:pPr>
                      <a:r>
                        <a:rPr lang="es-ES_tradnl" sz="900">
                          <a:effectLst/>
                          <a:latin typeface="Baskerville Old Face" panose="02020602080505020303" pitchFamily="18" charset="77"/>
                        </a:rPr>
                        <a:t>Norte de Europa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94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98%</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288389278"/>
                  </a:ext>
                </a:extLst>
              </a:tr>
              <a:tr h="147679">
                <a:tc>
                  <a:txBody>
                    <a:bodyPr/>
                    <a:lstStyle/>
                    <a:p>
                      <a:pPr algn="just">
                        <a:spcAft>
                          <a:spcPts val="0"/>
                        </a:spcAft>
                      </a:pPr>
                      <a:r>
                        <a:rPr lang="es-ES_tradnl" sz="900">
                          <a:effectLst/>
                          <a:latin typeface="Baskerville Old Face" panose="02020602080505020303" pitchFamily="18" charset="77"/>
                        </a:rPr>
                        <a:t>Asia Central</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36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50%</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040766879"/>
                  </a:ext>
                </a:extLst>
              </a:tr>
              <a:tr h="147679">
                <a:tc>
                  <a:txBody>
                    <a:bodyPr/>
                    <a:lstStyle/>
                    <a:p>
                      <a:pPr algn="just">
                        <a:spcAft>
                          <a:spcPts val="0"/>
                        </a:spcAft>
                      </a:pPr>
                      <a:r>
                        <a:rPr lang="es-ES_tradnl" sz="900">
                          <a:effectLst/>
                          <a:latin typeface="Baskerville Old Face" panose="02020602080505020303" pitchFamily="18" charset="77"/>
                        </a:rPr>
                        <a:t>Sur de África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34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51%</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4139903777"/>
                  </a:ext>
                </a:extLst>
              </a:tr>
              <a:tr h="147679">
                <a:tc>
                  <a:txBody>
                    <a:bodyPr/>
                    <a:lstStyle/>
                    <a:p>
                      <a:pPr algn="just">
                        <a:spcAft>
                          <a:spcPts val="0"/>
                        </a:spcAft>
                      </a:pPr>
                      <a:r>
                        <a:rPr lang="es-ES_tradnl" sz="900">
                          <a:effectLst/>
                          <a:latin typeface="Baskerville Old Face" panose="02020602080505020303" pitchFamily="18" charset="77"/>
                        </a:rPr>
                        <a:t>Oceanía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28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69%</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810414243"/>
                  </a:ext>
                </a:extLst>
              </a:tr>
              <a:tr h="147679">
                <a:tc>
                  <a:txBody>
                    <a:bodyPr/>
                    <a:lstStyle/>
                    <a:p>
                      <a:pPr algn="just">
                        <a:spcAft>
                          <a:spcPts val="0"/>
                        </a:spcAft>
                      </a:pPr>
                      <a:r>
                        <a:rPr lang="es-ES_tradnl" sz="900">
                          <a:effectLst/>
                          <a:latin typeface="Baskerville Old Face" panose="02020602080505020303" pitchFamily="18" charset="77"/>
                        </a:rPr>
                        <a:t>Caribe</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a:effectLst/>
                          <a:latin typeface="Baskerville Old Face" panose="02020602080505020303" pitchFamily="18" charset="77"/>
                        </a:rPr>
                        <a:t>21</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48%</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026937685"/>
                  </a:ext>
                </a:extLst>
              </a:tr>
              <a:tr h="147679">
                <a:tc>
                  <a:txBody>
                    <a:bodyPr/>
                    <a:lstStyle/>
                    <a:p>
                      <a:pPr algn="just">
                        <a:spcAft>
                          <a:spcPts val="0"/>
                        </a:spcAft>
                      </a:pPr>
                      <a:r>
                        <a:rPr lang="es-ES_tradnl" sz="900" dirty="0">
                          <a:effectLst/>
                          <a:latin typeface="Baskerville Old Face" panose="02020602080505020303" pitchFamily="18" charset="77"/>
                        </a:rPr>
                        <a:t>África Central</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20</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900" dirty="0">
                          <a:effectLst/>
                          <a:latin typeface="Baskerville Old Face" panose="02020602080505020303" pitchFamily="18" charset="77"/>
                        </a:rPr>
                        <a:t>12%</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479921779"/>
                  </a:ext>
                </a:extLst>
              </a:tr>
            </a:tbl>
          </a:graphicData>
        </a:graphic>
      </p:graphicFrame>
      <p:pic>
        <p:nvPicPr>
          <p:cNvPr id="7" name="Imagen 6">
            <a:extLst>
              <a:ext uri="{FF2B5EF4-FFF2-40B4-BE49-F238E27FC236}">
                <a16:creationId xmlns:a16="http://schemas.microsoft.com/office/drawing/2014/main" id="{00C78C0E-0AFC-CE43-A8A9-B3FC1549AF89}"/>
              </a:ext>
            </a:extLst>
          </p:cNvPr>
          <p:cNvPicPr>
            <a:picLocks noChangeAspect="1"/>
          </p:cNvPicPr>
          <p:nvPr/>
        </p:nvPicPr>
        <p:blipFill>
          <a:blip r:embed="rId3"/>
          <a:stretch>
            <a:fillRect/>
          </a:stretch>
        </p:blipFill>
        <p:spPr>
          <a:xfrm>
            <a:off x="210070" y="101601"/>
            <a:ext cx="1355173" cy="617959"/>
          </a:xfrm>
          <a:prstGeom prst="rect">
            <a:avLst/>
          </a:prstGeom>
        </p:spPr>
      </p:pic>
    </p:spTree>
    <p:extLst>
      <p:ext uri="{BB962C8B-B14F-4D97-AF65-F5344CB8AC3E}">
        <p14:creationId xmlns:p14="http://schemas.microsoft.com/office/powerpoint/2010/main" val="3970838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a:t>
            </a:fld>
            <a:endParaRPr lang="en"/>
          </a:p>
        </p:txBody>
      </p:sp>
      <p:sp>
        <p:nvSpPr>
          <p:cNvPr id="2" name="CuadroTexto 1"/>
          <p:cNvSpPr txBox="1"/>
          <p:nvPr/>
        </p:nvSpPr>
        <p:spPr>
          <a:xfrm>
            <a:off x="6215046" y="242506"/>
            <a:ext cx="1895071" cy="954107"/>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Por países</a:t>
            </a:r>
            <a:endParaRPr lang="es-ES_tradnl" sz="2800" dirty="0">
              <a:solidFill>
                <a:schemeClr val="bg1"/>
              </a:solidFill>
              <a:latin typeface="Century Schoolbook" charset="0"/>
              <a:ea typeface="Century Schoolbook" charset="0"/>
              <a:cs typeface="Century Schoolbook" charset="0"/>
            </a:endParaRPr>
          </a:p>
          <a:p>
            <a:r>
              <a:rPr lang="es-ES_tradnl" sz="2800" dirty="0">
                <a:solidFill>
                  <a:schemeClr val="bg1"/>
                </a:solidFill>
                <a:latin typeface="Century Schoolbook" charset="0"/>
                <a:ea typeface="Century Schoolbook" charset="0"/>
                <a:cs typeface="Century Schoolbook" charset="0"/>
              </a:rPr>
              <a:t>net</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graphicFrame>
        <p:nvGraphicFramePr>
          <p:cNvPr id="3" name="Tabla 2">
            <a:extLst>
              <a:ext uri="{FF2B5EF4-FFF2-40B4-BE49-F238E27FC236}">
                <a16:creationId xmlns:a16="http://schemas.microsoft.com/office/drawing/2014/main" id="{88F2E9CE-452B-804E-B190-C9F1DC5E640A}"/>
              </a:ext>
            </a:extLst>
          </p:cNvPr>
          <p:cNvGraphicFramePr>
            <a:graphicFrameLocks noGrp="1"/>
          </p:cNvGraphicFramePr>
          <p:nvPr>
            <p:extLst>
              <p:ext uri="{D42A27DB-BD31-4B8C-83A1-F6EECF244321}">
                <p14:modId xmlns:p14="http://schemas.microsoft.com/office/powerpoint/2010/main" val="2191357813"/>
              </p:ext>
            </p:extLst>
          </p:nvPr>
        </p:nvGraphicFramePr>
        <p:xfrm>
          <a:off x="1404841" y="1487608"/>
          <a:ext cx="6544235" cy="2417994"/>
        </p:xfrm>
        <a:graphic>
          <a:graphicData uri="http://schemas.openxmlformats.org/drawingml/2006/table">
            <a:tbl>
              <a:tblPr firstRow="1" firstCol="1" bandRow="1">
                <a:tableStyleId>{E01CB073-F34E-4C01-9A94-FA2D869A7C6A}</a:tableStyleId>
              </a:tblPr>
              <a:tblGrid>
                <a:gridCol w="2595567">
                  <a:extLst>
                    <a:ext uri="{9D8B030D-6E8A-4147-A177-3AD203B41FA5}">
                      <a16:colId xmlns:a16="http://schemas.microsoft.com/office/drawing/2014/main" val="1786989592"/>
                    </a:ext>
                  </a:extLst>
                </a:gridCol>
                <a:gridCol w="1466125">
                  <a:extLst>
                    <a:ext uri="{9D8B030D-6E8A-4147-A177-3AD203B41FA5}">
                      <a16:colId xmlns:a16="http://schemas.microsoft.com/office/drawing/2014/main" val="3680641568"/>
                    </a:ext>
                  </a:extLst>
                </a:gridCol>
                <a:gridCol w="2482543">
                  <a:extLst>
                    <a:ext uri="{9D8B030D-6E8A-4147-A177-3AD203B41FA5}">
                      <a16:colId xmlns:a16="http://schemas.microsoft.com/office/drawing/2014/main" val="283006904"/>
                    </a:ext>
                  </a:extLst>
                </a:gridCol>
              </a:tblGrid>
              <a:tr h="393337">
                <a:tc>
                  <a:txBody>
                    <a:bodyPr/>
                    <a:lstStyle/>
                    <a:p>
                      <a:pPr algn="just">
                        <a:spcAft>
                          <a:spcPts val="0"/>
                        </a:spcAft>
                      </a:pPr>
                      <a:r>
                        <a:rPr lang="es-ES_tradnl" sz="1400" b="0" dirty="0">
                          <a:solidFill>
                            <a:srgbClr val="C00000"/>
                          </a:solidFill>
                          <a:effectLst/>
                          <a:latin typeface="Baskerville Old Face" panose="02020602080505020303" pitchFamily="18" charset="77"/>
                        </a:rPr>
                        <a:t>País</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Usuarios</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Penetración de Internet en la población</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4492336"/>
                  </a:ext>
                </a:extLst>
              </a:tr>
              <a:tr h="196669">
                <a:tc>
                  <a:txBody>
                    <a:bodyPr/>
                    <a:lstStyle/>
                    <a:p>
                      <a:pPr algn="just">
                        <a:spcAft>
                          <a:spcPts val="0"/>
                        </a:spcAft>
                      </a:pPr>
                      <a:r>
                        <a:rPr lang="es-ES_tradnl" sz="1200">
                          <a:effectLst/>
                          <a:latin typeface="Baskerville Old Face" panose="02020602080505020303" pitchFamily="18" charset="77"/>
                        </a:rPr>
                        <a:t>1.- Qatar</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2,640,360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9459192"/>
                  </a:ext>
                </a:extLst>
              </a:tr>
              <a:tr h="196669">
                <a:tc>
                  <a:txBody>
                    <a:bodyPr/>
                    <a:lstStyle/>
                    <a:p>
                      <a:pPr algn="just">
                        <a:spcAft>
                          <a:spcPts val="0"/>
                        </a:spcAft>
                      </a:pPr>
                      <a:r>
                        <a:rPr lang="es-ES_tradnl" sz="1200">
                          <a:effectLst/>
                          <a:latin typeface="Baskerville Old Face" panose="02020602080505020303" pitchFamily="18" charset="77"/>
                        </a:rPr>
                        <a:t>2.- Emiratos Árabes Unidos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9,376,171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8494685"/>
                  </a:ext>
                </a:extLst>
              </a:tr>
              <a:tr h="196669">
                <a:tc>
                  <a:txBody>
                    <a:bodyPr/>
                    <a:lstStyle/>
                    <a:p>
                      <a:pPr algn="just">
                        <a:spcAft>
                          <a:spcPts val="0"/>
                        </a:spcAft>
                      </a:pPr>
                      <a:r>
                        <a:rPr lang="es-ES_tradnl" sz="1200">
                          <a:effectLst/>
                          <a:latin typeface="Baskerville Old Face" panose="02020602080505020303" pitchFamily="18" charset="77"/>
                        </a:rPr>
                        <a:t>3.- Kuwait</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6791151"/>
                  </a:ext>
                </a:extLst>
              </a:tr>
              <a:tr h="208961">
                <a:tc>
                  <a:txBody>
                    <a:bodyPr/>
                    <a:lstStyle/>
                    <a:p>
                      <a:pPr algn="just">
                        <a:spcAft>
                          <a:spcPts val="0"/>
                        </a:spcAft>
                      </a:pPr>
                      <a:r>
                        <a:rPr lang="es-ES_tradnl" sz="1200">
                          <a:effectLst/>
                          <a:latin typeface="Baskerville Old Face" panose="02020602080505020303" pitchFamily="18" charset="77"/>
                        </a:rPr>
                        <a:t>4.- Bermuda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60,125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0837386"/>
                  </a:ext>
                </a:extLst>
              </a:tr>
              <a:tr h="208961">
                <a:tc>
                  <a:txBody>
                    <a:bodyPr/>
                    <a:lstStyle/>
                    <a:p>
                      <a:pPr algn="just">
                        <a:spcAft>
                          <a:spcPts val="0"/>
                        </a:spcAft>
                      </a:pPr>
                      <a:r>
                        <a:rPr lang="es-ES_tradnl" sz="1200">
                          <a:effectLst/>
                          <a:latin typeface="Baskerville Old Face" panose="02020602080505020303" pitchFamily="18" charset="77"/>
                        </a:rPr>
                        <a:t>5.- Bahrain</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1,499,193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6459812"/>
                  </a:ext>
                </a:extLst>
              </a:tr>
              <a:tr h="196669">
                <a:tc>
                  <a:txBody>
                    <a:bodyPr/>
                    <a:lstStyle/>
                    <a:p>
                      <a:pPr algn="just">
                        <a:spcAft>
                          <a:spcPts val="0"/>
                        </a:spcAft>
                      </a:pPr>
                      <a:r>
                        <a:rPr lang="es-ES_tradnl" sz="1200">
                          <a:effectLst/>
                          <a:latin typeface="Baskerville Old Face" panose="02020602080505020303" pitchFamily="18" charset="77"/>
                        </a:rPr>
                        <a:t>6.- Islandia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329,675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2552296"/>
                  </a:ext>
                </a:extLst>
              </a:tr>
              <a:tr h="196669">
                <a:tc>
                  <a:txBody>
                    <a:bodyPr/>
                    <a:lstStyle/>
                    <a:p>
                      <a:pPr algn="just">
                        <a:spcAft>
                          <a:spcPts val="0"/>
                        </a:spcAft>
                      </a:pPr>
                      <a:r>
                        <a:rPr lang="es-ES_tradnl" sz="1200">
                          <a:effectLst/>
                          <a:latin typeface="Baskerville Old Face" panose="02020602080505020303" pitchFamily="18" charset="77"/>
                        </a:rPr>
                        <a:t>7.- Noruega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5,222,786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52648"/>
                  </a:ext>
                </a:extLst>
              </a:tr>
              <a:tr h="196669">
                <a:tc>
                  <a:txBody>
                    <a:bodyPr/>
                    <a:lstStyle/>
                    <a:p>
                      <a:pPr algn="just">
                        <a:spcAft>
                          <a:spcPts val="0"/>
                        </a:spcAft>
                      </a:pPr>
                      <a:r>
                        <a:rPr lang="es-ES_tradnl" sz="1200">
                          <a:effectLst/>
                          <a:latin typeface="Baskerville Old Face" panose="02020602080505020303" pitchFamily="18" charset="77"/>
                        </a:rPr>
                        <a:t>8.- Andorra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75,366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5038424"/>
                  </a:ext>
                </a:extLst>
              </a:tr>
              <a:tr h="196669">
                <a:tc>
                  <a:txBody>
                    <a:bodyPr/>
                    <a:lstStyle/>
                    <a:p>
                      <a:pPr algn="just">
                        <a:spcAft>
                          <a:spcPts val="0"/>
                        </a:spcAft>
                      </a:pPr>
                      <a:r>
                        <a:rPr lang="es-ES_tradnl" sz="1200">
                          <a:effectLst/>
                          <a:latin typeface="Baskerville Old Face" panose="02020602080505020303" pitchFamily="18" charset="77"/>
                        </a:rPr>
                        <a:t>9.- Luxemburgo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572,216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4609136"/>
                  </a:ext>
                </a:extLst>
              </a:tr>
              <a:tr h="196669">
                <a:tc>
                  <a:txBody>
                    <a:bodyPr/>
                    <a:lstStyle/>
                    <a:p>
                      <a:pPr algn="just">
                        <a:spcAft>
                          <a:spcPts val="0"/>
                        </a:spcAft>
                      </a:pPr>
                      <a:r>
                        <a:rPr lang="es-ES_tradnl" sz="1200">
                          <a:effectLst/>
                          <a:latin typeface="Baskerville Old Face" panose="02020602080505020303" pitchFamily="18" charset="77"/>
                        </a:rPr>
                        <a:t>10.- Dinamarca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5,571,635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97%</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5893266"/>
                  </a:ext>
                </a:extLst>
              </a:tr>
            </a:tbl>
          </a:graphicData>
        </a:graphic>
      </p:graphicFrame>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Tree>
    <p:extLst>
      <p:ext uri="{BB962C8B-B14F-4D97-AF65-F5344CB8AC3E}">
        <p14:creationId xmlns:p14="http://schemas.microsoft.com/office/powerpoint/2010/main" val="93392226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a:t>
            </a:fld>
            <a:endParaRPr lang="en"/>
          </a:p>
        </p:txBody>
      </p:sp>
      <p:sp>
        <p:nvSpPr>
          <p:cNvPr id="2" name="CuadroTexto 1"/>
          <p:cNvSpPr txBox="1"/>
          <p:nvPr/>
        </p:nvSpPr>
        <p:spPr>
          <a:xfrm>
            <a:off x="5572480" y="242506"/>
            <a:ext cx="2491388" cy="954107"/>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Mayor tiempo</a:t>
            </a:r>
          </a:p>
          <a:p>
            <a:r>
              <a:rPr lang="es-ES_tradnl" sz="2800" dirty="0">
                <a:solidFill>
                  <a:schemeClr val="bg1"/>
                </a:solidFill>
                <a:latin typeface="Century Schoolbook" charset="0"/>
                <a:ea typeface="Century Schoolbook" charset="0"/>
                <a:cs typeface="Century Schoolbook" charset="0"/>
              </a:rPr>
              <a:t>Internet</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4" name="Tabla 3">
            <a:extLst>
              <a:ext uri="{FF2B5EF4-FFF2-40B4-BE49-F238E27FC236}">
                <a16:creationId xmlns:a16="http://schemas.microsoft.com/office/drawing/2014/main" id="{2FC85596-86AF-0F4C-A14C-73832A78B56E}"/>
              </a:ext>
            </a:extLst>
          </p:cNvPr>
          <p:cNvGraphicFramePr>
            <a:graphicFrameLocks noGrp="1"/>
          </p:cNvGraphicFramePr>
          <p:nvPr>
            <p:extLst>
              <p:ext uri="{D42A27DB-BD31-4B8C-83A1-F6EECF244321}">
                <p14:modId xmlns:p14="http://schemas.microsoft.com/office/powerpoint/2010/main" val="3967424667"/>
              </p:ext>
            </p:extLst>
          </p:nvPr>
        </p:nvGraphicFramePr>
        <p:xfrm>
          <a:off x="887656" y="1293067"/>
          <a:ext cx="3982577" cy="2629051"/>
        </p:xfrm>
        <a:graphic>
          <a:graphicData uri="http://schemas.openxmlformats.org/drawingml/2006/table">
            <a:tbl>
              <a:tblPr firstRow="1" firstCol="1" bandRow="1">
                <a:tableStyleId>{E01CB073-F34E-4C01-9A94-FA2D869A7C6A}</a:tableStyleId>
              </a:tblPr>
              <a:tblGrid>
                <a:gridCol w="2200878">
                  <a:extLst>
                    <a:ext uri="{9D8B030D-6E8A-4147-A177-3AD203B41FA5}">
                      <a16:colId xmlns:a16="http://schemas.microsoft.com/office/drawing/2014/main" val="3124721241"/>
                    </a:ext>
                  </a:extLst>
                </a:gridCol>
                <a:gridCol w="1781699">
                  <a:extLst>
                    <a:ext uri="{9D8B030D-6E8A-4147-A177-3AD203B41FA5}">
                      <a16:colId xmlns:a16="http://schemas.microsoft.com/office/drawing/2014/main" val="565741834"/>
                    </a:ext>
                  </a:extLst>
                </a:gridCol>
              </a:tblGrid>
              <a:tr h="236319">
                <a:tc>
                  <a:txBody>
                    <a:bodyPr/>
                    <a:lstStyle/>
                    <a:p>
                      <a:pPr algn="just">
                        <a:spcAft>
                          <a:spcPts val="0"/>
                        </a:spcAft>
                      </a:pPr>
                      <a:r>
                        <a:rPr lang="es-ES_tradnl" sz="1400" b="0">
                          <a:solidFill>
                            <a:srgbClr val="C00000"/>
                          </a:solidFill>
                          <a:effectLst/>
                          <a:latin typeface="Baskerville Old Face" panose="02020602080505020303" pitchFamily="18" charset="77"/>
                        </a:rPr>
                        <a:t>País</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Tiempo</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82409938"/>
                  </a:ext>
                </a:extLst>
              </a:tr>
              <a:tr h="236319">
                <a:tc>
                  <a:txBody>
                    <a:bodyPr/>
                    <a:lstStyle/>
                    <a:p>
                      <a:pPr algn="just">
                        <a:spcAft>
                          <a:spcPts val="0"/>
                        </a:spcAft>
                      </a:pPr>
                      <a:r>
                        <a:rPr lang="es-ES_tradnl" sz="1200">
                          <a:effectLst/>
                          <a:latin typeface="Baskerville Old Face" panose="02020602080505020303" pitchFamily="18" charset="77"/>
                        </a:rPr>
                        <a:t>1.- Tailandia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9 horas, 38 minutos</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2290689"/>
                  </a:ext>
                </a:extLst>
              </a:tr>
              <a:tr h="236319">
                <a:tc>
                  <a:txBody>
                    <a:bodyPr/>
                    <a:lstStyle/>
                    <a:p>
                      <a:pPr algn="just">
                        <a:spcAft>
                          <a:spcPts val="0"/>
                        </a:spcAft>
                      </a:pPr>
                      <a:r>
                        <a:rPr lang="es-ES_tradnl" sz="1200">
                          <a:effectLst/>
                          <a:latin typeface="Baskerville Old Face" panose="02020602080505020303" pitchFamily="18" charset="77"/>
                        </a:rPr>
                        <a:t>2.- Filipinas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 horas 29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699307"/>
                  </a:ext>
                </a:extLst>
              </a:tr>
              <a:tr h="236319">
                <a:tc>
                  <a:txBody>
                    <a:bodyPr/>
                    <a:lstStyle/>
                    <a:p>
                      <a:pPr algn="just">
                        <a:spcAft>
                          <a:spcPts val="0"/>
                        </a:spcAft>
                      </a:pPr>
                      <a:r>
                        <a:rPr lang="es-ES_tradnl" sz="1200">
                          <a:effectLst/>
                          <a:latin typeface="Baskerville Old Face" panose="02020602080505020303" pitchFamily="18" charset="77"/>
                        </a:rPr>
                        <a:t>3.- Brasil</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 horas 14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7349495"/>
                  </a:ext>
                </a:extLst>
              </a:tr>
              <a:tr h="251090">
                <a:tc>
                  <a:txBody>
                    <a:bodyPr/>
                    <a:lstStyle/>
                    <a:p>
                      <a:pPr algn="just">
                        <a:spcAft>
                          <a:spcPts val="0"/>
                        </a:spcAft>
                      </a:pPr>
                      <a:r>
                        <a:rPr lang="es-ES_tradnl" sz="1200">
                          <a:effectLst/>
                          <a:latin typeface="Baskerville Old Face" panose="02020602080505020303" pitchFamily="18" charset="77"/>
                        </a:rPr>
                        <a:t>4.- Indonesia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 horas 51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0455090"/>
                  </a:ext>
                </a:extLst>
              </a:tr>
              <a:tr h="251090">
                <a:tc>
                  <a:txBody>
                    <a:bodyPr/>
                    <a:lstStyle/>
                    <a:p>
                      <a:pPr algn="just">
                        <a:spcAft>
                          <a:spcPts val="0"/>
                        </a:spcAft>
                      </a:pPr>
                      <a:r>
                        <a:rPr lang="es-ES_tradnl" sz="1200">
                          <a:effectLst/>
                          <a:latin typeface="Baskerville Old Face" panose="02020602080505020303" pitchFamily="18" charset="77"/>
                        </a:rPr>
                        <a:t>5.- Sudáfrica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 horas 32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1451836"/>
                  </a:ext>
                </a:extLst>
              </a:tr>
              <a:tr h="236319">
                <a:tc>
                  <a:txBody>
                    <a:bodyPr/>
                    <a:lstStyle/>
                    <a:p>
                      <a:pPr algn="just">
                        <a:spcAft>
                          <a:spcPts val="0"/>
                        </a:spcAft>
                      </a:pPr>
                      <a:r>
                        <a:rPr lang="es-ES_tradnl" sz="1200">
                          <a:effectLst/>
                          <a:latin typeface="Baskerville Old Face" panose="02020602080505020303" pitchFamily="18" charset="77"/>
                        </a:rPr>
                        <a:t>6.- Malasia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 horas 27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9960985"/>
                  </a:ext>
                </a:extLst>
              </a:tr>
              <a:tr h="236319">
                <a:tc>
                  <a:txBody>
                    <a:bodyPr/>
                    <a:lstStyle/>
                    <a:p>
                      <a:pPr algn="just">
                        <a:spcAft>
                          <a:spcPts val="0"/>
                        </a:spcAft>
                      </a:pPr>
                      <a:r>
                        <a:rPr lang="es-ES_tradnl" sz="1200">
                          <a:effectLst/>
                          <a:latin typeface="Baskerville Old Face" panose="02020602080505020303" pitchFamily="18" charset="77"/>
                        </a:rPr>
                        <a:t>7.- México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 horas 17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1926757"/>
                  </a:ext>
                </a:extLst>
              </a:tr>
              <a:tr h="236319">
                <a:tc>
                  <a:txBody>
                    <a:bodyPr/>
                    <a:lstStyle/>
                    <a:p>
                      <a:pPr algn="just">
                        <a:spcAft>
                          <a:spcPts val="0"/>
                        </a:spcAft>
                      </a:pPr>
                      <a:r>
                        <a:rPr lang="es-ES_tradnl" sz="1200">
                          <a:effectLst/>
                          <a:latin typeface="Baskerville Old Face" panose="02020602080505020303" pitchFamily="18" charset="77"/>
                        </a:rPr>
                        <a:t>8.- Argentina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 horas 12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0869330"/>
                  </a:ext>
                </a:extLst>
              </a:tr>
              <a:tr h="236319">
                <a:tc>
                  <a:txBody>
                    <a:bodyPr/>
                    <a:lstStyle/>
                    <a:p>
                      <a:pPr algn="just">
                        <a:spcAft>
                          <a:spcPts val="0"/>
                        </a:spcAft>
                      </a:pPr>
                      <a:r>
                        <a:rPr lang="es-ES_tradnl" sz="1200">
                          <a:effectLst/>
                          <a:latin typeface="Baskerville Old Face" panose="02020602080505020303" pitchFamily="18" charset="77"/>
                        </a:rPr>
                        <a:t>9.- Egipto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 horas 10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951885"/>
                  </a:ext>
                </a:extLst>
              </a:tr>
              <a:tr h="236319">
                <a:tc>
                  <a:txBody>
                    <a:bodyPr/>
                    <a:lstStyle/>
                    <a:p>
                      <a:pPr algn="just">
                        <a:spcAft>
                          <a:spcPts val="0"/>
                        </a:spcAft>
                      </a:pPr>
                      <a:r>
                        <a:rPr lang="es-ES_tradnl" sz="1200" dirty="0">
                          <a:effectLst/>
                          <a:latin typeface="Baskerville Old Face" panose="02020602080505020303" pitchFamily="18" charset="77"/>
                        </a:rPr>
                        <a:t>10.- Taiwán </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7 horas 49 minutos</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46956147"/>
                  </a:ext>
                </a:extLst>
              </a:tr>
            </a:tbl>
          </a:graphicData>
        </a:graphic>
      </p:graphicFrame>
      <p:pic>
        <p:nvPicPr>
          <p:cNvPr id="8" name="Imagen 7">
            <a:extLst>
              <a:ext uri="{FF2B5EF4-FFF2-40B4-BE49-F238E27FC236}">
                <a16:creationId xmlns:a16="http://schemas.microsoft.com/office/drawing/2014/main" id="{78942842-6E63-8740-A741-2666148CABA3}"/>
              </a:ext>
            </a:extLst>
          </p:cNvPr>
          <p:cNvPicPr>
            <a:picLocks noChangeAspect="1"/>
          </p:cNvPicPr>
          <p:nvPr/>
        </p:nvPicPr>
        <p:blipFill>
          <a:blip r:embed="rId4"/>
          <a:stretch>
            <a:fillRect/>
          </a:stretch>
        </p:blipFill>
        <p:spPr>
          <a:xfrm>
            <a:off x="5353051" y="1109142"/>
            <a:ext cx="3189193" cy="3189193"/>
          </a:xfrm>
          <a:prstGeom prst="rect">
            <a:avLst/>
          </a:prstGeom>
        </p:spPr>
      </p:pic>
    </p:spTree>
    <p:extLst>
      <p:ext uri="{BB962C8B-B14F-4D97-AF65-F5344CB8AC3E}">
        <p14:creationId xmlns:p14="http://schemas.microsoft.com/office/powerpoint/2010/main" val="13146324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a:t>
            </a:fld>
            <a:endParaRPr lang="en"/>
          </a:p>
        </p:txBody>
      </p:sp>
      <p:sp>
        <p:nvSpPr>
          <p:cNvPr id="2" name="CuadroTexto 1"/>
          <p:cNvSpPr txBox="1"/>
          <p:nvPr/>
        </p:nvSpPr>
        <p:spPr>
          <a:xfrm>
            <a:off x="1565243" y="196340"/>
            <a:ext cx="6708888"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Unión Internacional de Telecomunicaciones</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CD56F6F4-4FE3-6A4F-A6FA-D94E7F0225ED}"/>
              </a:ext>
            </a:extLst>
          </p:cNvPr>
          <p:cNvSpPr/>
          <p:nvPr/>
        </p:nvSpPr>
        <p:spPr>
          <a:xfrm>
            <a:off x="887656" y="1356882"/>
            <a:ext cx="4396262" cy="2862322"/>
          </a:xfrm>
          <a:prstGeom prst="rect">
            <a:avLst/>
          </a:prstGeom>
        </p:spPr>
        <p:txBody>
          <a:bodyPr wrap="square">
            <a:spAutoFit/>
          </a:bodyPr>
          <a:lstStyle/>
          <a:p>
            <a:pPr algn="just"/>
            <a:r>
              <a:rPr lang="es-EC" sz="2000" dirty="0">
                <a:latin typeface="Baskerville" panose="02020502070401020303" pitchFamily="18" charset="0"/>
                <a:ea typeface="Baskerville" panose="02020502070401020303" pitchFamily="18" charset="0"/>
              </a:rPr>
              <a:t>En </a:t>
            </a:r>
            <a:r>
              <a:rPr lang="es-ES_tradnl" sz="2000" dirty="0">
                <a:latin typeface="Baskerville" panose="02020502070401020303" pitchFamily="18" charset="0"/>
                <a:ea typeface="Baskerville" panose="02020502070401020303" pitchFamily="18" charset="0"/>
              </a:rPr>
              <a:t>el </a:t>
            </a:r>
            <a:r>
              <a:rPr lang="es-ES_tradnl" sz="2000" dirty="0">
                <a:solidFill>
                  <a:srgbClr val="212121"/>
                </a:solidFill>
                <a:latin typeface="Baskerville" panose="02020502070401020303" pitchFamily="18" charset="0"/>
                <a:ea typeface="Baskerville" panose="02020502070401020303" pitchFamily="18" charset="0"/>
              </a:rPr>
              <a:t>reporte</a:t>
            </a:r>
            <a:r>
              <a:rPr lang="es-ES_tradnl" sz="2000" dirty="0">
                <a:latin typeface="Baskerville" panose="02020502070401020303" pitchFamily="18" charset="0"/>
                <a:ea typeface="Baskerville" panose="02020502070401020303" pitchFamily="18" charset="0"/>
              </a:rPr>
              <a:t> </a:t>
            </a:r>
            <a:r>
              <a:rPr lang="es-ES_tradnl" sz="2000" i="1" dirty="0" err="1">
                <a:latin typeface="Baskerville" panose="02020502070401020303" pitchFamily="18" charset="0"/>
                <a:ea typeface="Baskerville" panose="02020502070401020303" pitchFamily="18" charset="0"/>
              </a:rPr>
              <a:t>Measuring</a:t>
            </a:r>
            <a:r>
              <a:rPr lang="es-ES_tradnl" sz="2000" i="1" dirty="0">
                <a:latin typeface="Baskerville" panose="02020502070401020303" pitchFamily="18" charset="0"/>
                <a:ea typeface="Baskerville" panose="02020502070401020303" pitchFamily="18" charset="0"/>
              </a:rPr>
              <a:t> </a:t>
            </a:r>
            <a:r>
              <a:rPr lang="es-ES_tradnl" sz="2000" i="1" dirty="0" err="1">
                <a:latin typeface="Baskerville" panose="02020502070401020303" pitchFamily="18" charset="0"/>
                <a:ea typeface="Baskerville" panose="02020502070401020303" pitchFamily="18" charset="0"/>
              </a:rPr>
              <a:t>the</a:t>
            </a:r>
            <a:r>
              <a:rPr lang="es-ES_tradnl" sz="2000" i="1" dirty="0">
                <a:latin typeface="Baskerville" panose="02020502070401020303" pitchFamily="18" charset="0"/>
                <a:ea typeface="Baskerville" panose="02020502070401020303" pitchFamily="18" charset="0"/>
              </a:rPr>
              <a:t> </a:t>
            </a:r>
            <a:r>
              <a:rPr lang="es-ES_tradnl" sz="2000" i="1" dirty="0" err="1">
                <a:latin typeface="Baskerville" panose="02020502070401020303" pitchFamily="18" charset="0"/>
                <a:ea typeface="Baskerville" panose="02020502070401020303" pitchFamily="18" charset="0"/>
              </a:rPr>
              <a:t>Informatiom</a:t>
            </a:r>
            <a:r>
              <a:rPr lang="es-ES_tradnl" sz="2000" i="1" dirty="0">
                <a:latin typeface="Baskerville" panose="02020502070401020303" pitchFamily="18" charset="0"/>
                <a:ea typeface="Baskerville" panose="02020502070401020303" pitchFamily="18" charset="0"/>
              </a:rPr>
              <a:t> </a:t>
            </a:r>
            <a:r>
              <a:rPr lang="es-ES_tradnl" sz="2000" i="1" dirty="0" err="1">
                <a:latin typeface="Baskerville" panose="02020502070401020303" pitchFamily="18" charset="0"/>
                <a:ea typeface="Baskerville" panose="02020502070401020303" pitchFamily="18" charset="0"/>
              </a:rPr>
              <a:t>Society</a:t>
            </a:r>
            <a:r>
              <a:rPr lang="es-ES_tradnl" sz="2000" i="1" dirty="0">
                <a:latin typeface="Baskerville" panose="02020502070401020303" pitchFamily="18" charset="0"/>
                <a:ea typeface="Baskerville" panose="02020502070401020303" pitchFamily="18" charset="0"/>
              </a:rPr>
              <a:t> </a:t>
            </a:r>
            <a:r>
              <a:rPr lang="es-ES_tradnl" sz="2000" i="1" dirty="0" err="1">
                <a:latin typeface="Baskerville" panose="02020502070401020303" pitchFamily="18" charset="0"/>
                <a:ea typeface="Baskerville" panose="02020502070401020303" pitchFamily="18" charset="0"/>
              </a:rPr>
              <a:t>Report</a:t>
            </a:r>
            <a:r>
              <a:rPr lang="es-ES_tradnl" sz="2000" i="1" dirty="0">
                <a:latin typeface="Baskerville" panose="02020502070401020303" pitchFamily="18" charset="0"/>
                <a:ea typeface="Baskerville" panose="02020502070401020303" pitchFamily="18" charset="0"/>
              </a:rPr>
              <a:t> 2017 Volume1,</a:t>
            </a:r>
            <a:r>
              <a:rPr lang="es-ES_tradnl" sz="2000" dirty="0">
                <a:latin typeface="Baskerville" panose="02020502070401020303" pitchFamily="18" charset="0"/>
                <a:ea typeface="Baskerville" panose="02020502070401020303" pitchFamily="18" charset="0"/>
              </a:rPr>
              <a:t> la Unión Internacional de Telecomunicaciones</a:t>
            </a:r>
            <a:r>
              <a:rPr lang="es-ES_tradnl" sz="2000" dirty="0">
                <a:solidFill>
                  <a:srgbClr val="212121"/>
                </a:solidFill>
                <a:latin typeface="Baskerville" panose="02020502070401020303" pitchFamily="18" charset="0"/>
                <a:ea typeface="Baskerville" panose="02020502070401020303" pitchFamily="18" charset="0"/>
              </a:rPr>
              <a:t> (UIT) presentó </a:t>
            </a:r>
            <a:r>
              <a:rPr lang="es-ES_tradnl" sz="2000" dirty="0">
                <a:latin typeface="Baskerville" panose="02020502070401020303" pitchFamily="18" charset="0"/>
                <a:ea typeface="Baskerville" panose="02020502070401020303" pitchFamily="18" charset="0"/>
              </a:rPr>
              <a:t>datos mucho más modestos. Según la UIT, al finalizar 2017, el número de usuarios de Internet sería apenas mayor a 3,500 mil millones. Además, estableció la penetración mundial de Internet en 48 por ciento. </a:t>
            </a:r>
          </a:p>
        </p:txBody>
      </p:sp>
      <p:pic>
        <p:nvPicPr>
          <p:cNvPr id="6" name="Imagen 5">
            <a:extLst>
              <a:ext uri="{FF2B5EF4-FFF2-40B4-BE49-F238E27FC236}">
                <a16:creationId xmlns:a16="http://schemas.microsoft.com/office/drawing/2014/main" id="{9B20CD01-8D5C-7844-B997-F58E780950FB}"/>
              </a:ext>
            </a:extLst>
          </p:cNvPr>
          <p:cNvPicPr>
            <a:picLocks noChangeAspect="1"/>
          </p:cNvPicPr>
          <p:nvPr/>
        </p:nvPicPr>
        <p:blipFill>
          <a:blip r:embed="rId4"/>
          <a:stretch>
            <a:fillRect/>
          </a:stretch>
        </p:blipFill>
        <p:spPr>
          <a:xfrm>
            <a:off x="5400477" y="1535651"/>
            <a:ext cx="3743523" cy="2495682"/>
          </a:xfrm>
          <a:prstGeom prst="rect">
            <a:avLst/>
          </a:prstGeom>
        </p:spPr>
      </p:pic>
    </p:spTree>
    <p:extLst>
      <p:ext uri="{BB962C8B-B14F-4D97-AF65-F5344CB8AC3E}">
        <p14:creationId xmlns:p14="http://schemas.microsoft.com/office/powerpoint/2010/main" val="21096162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a:t>
            </a:fld>
            <a:endParaRPr lang="en"/>
          </a:p>
        </p:txBody>
      </p:sp>
      <p:sp>
        <p:nvSpPr>
          <p:cNvPr id="2" name="CuadroTexto 1"/>
          <p:cNvSpPr txBox="1"/>
          <p:nvPr/>
        </p:nvSpPr>
        <p:spPr>
          <a:xfrm>
            <a:off x="6660910" y="196340"/>
            <a:ext cx="142218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Tema 2</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CD56F6F4-4FE3-6A4F-A6FA-D94E7F0225ED}"/>
              </a:ext>
            </a:extLst>
          </p:cNvPr>
          <p:cNvSpPr/>
          <p:nvPr/>
        </p:nvSpPr>
        <p:spPr>
          <a:xfrm>
            <a:off x="457200" y="1285406"/>
            <a:ext cx="4396262" cy="2492990"/>
          </a:xfrm>
          <a:prstGeom prst="rect">
            <a:avLst/>
          </a:prstGeom>
        </p:spPr>
        <p:txBody>
          <a:bodyPr wrap="squar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2  Penetración de Internet en América. </a:t>
            </a:r>
            <a:br>
              <a:rPr lang="es-ES_tradnl" sz="2800" dirty="0">
                <a:solidFill>
                  <a:schemeClr val="tx1"/>
                </a:solidFill>
                <a:latin typeface="Baskerville" panose="02020502070401020303" pitchFamily="18" charset="0"/>
                <a:ea typeface="Baskerville" panose="02020502070401020303" pitchFamily="18" charset="0"/>
                <a:cs typeface="Century Schoolbook" charset="0"/>
              </a:rPr>
            </a:br>
            <a:endParaRPr lang="es-ES_tradnl" sz="2800" dirty="0">
              <a:solidFill>
                <a:schemeClr val="tx1"/>
              </a:solidFill>
              <a:latin typeface="Baskerville" panose="02020502070401020303" pitchFamily="18" charset="0"/>
              <a:ea typeface="Baskerville" panose="02020502070401020303" pitchFamily="18" charset="0"/>
              <a:cs typeface="Century Schoolbook" charset="0"/>
            </a:endParaRPr>
          </a:p>
          <a:p>
            <a:pPr marL="457200" indent="-457200">
              <a:buFont typeface="Wingdings" pitchFamily="2" charset="2"/>
              <a:buChar char="ü"/>
            </a:pPr>
            <a:r>
              <a:rPr lang="es-ES_tradnl" sz="2400" dirty="0">
                <a:solidFill>
                  <a:schemeClr val="tx1"/>
                </a:solidFill>
                <a:latin typeface="Baskerville" panose="02020502070401020303" pitchFamily="18" charset="0"/>
                <a:ea typeface="Baskerville" panose="02020502070401020303" pitchFamily="18" charset="0"/>
                <a:cs typeface="Century Schoolbook" charset="0"/>
              </a:rPr>
              <a:t>Internet </a:t>
            </a: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World</a:t>
            </a:r>
            <a:r>
              <a:rPr lang="es-ES_tradnl" sz="2400" dirty="0">
                <a:solidFill>
                  <a:schemeClr val="tx1"/>
                </a:solidFill>
                <a:latin typeface="Baskerville" panose="02020502070401020303" pitchFamily="18" charset="0"/>
                <a:ea typeface="Baskerville" panose="02020502070401020303" pitchFamily="18" charset="0"/>
                <a:cs typeface="Century Schoolbook" charset="0"/>
              </a:rPr>
              <a:t> </a:t>
            </a: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Stats</a:t>
            </a:r>
            <a:r>
              <a:rPr lang="es-ES_tradnl" sz="2400" dirty="0">
                <a:solidFill>
                  <a:schemeClr val="tx1"/>
                </a:solidFill>
                <a:latin typeface="Baskerville" panose="02020502070401020303" pitchFamily="18" charset="0"/>
                <a:ea typeface="Baskerville" panose="02020502070401020303" pitchFamily="18" charset="0"/>
                <a:cs typeface="Century Schoolbook" charset="0"/>
              </a:rPr>
              <a:t>.</a:t>
            </a:r>
          </a:p>
          <a:p>
            <a:pPr marL="457200" indent="-457200">
              <a:buFont typeface="Wingdings" pitchFamily="2" charset="2"/>
              <a:buChar char="ü"/>
            </a:pP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We</a:t>
            </a:r>
            <a:r>
              <a:rPr lang="es-ES_tradnl" sz="2400" dirty="0">
                <a:solidFill>
                  <a:schemeClr val="tx1"/>
                </a:solidFill>
                <a:latin typeface="Baskerville" panose="02020502070401020303" pitchFamily="18" charset="0"/>
                <a:ea typeface="Baskerville" panose="02020502070401020303" pitchFamily="18" charset="0"/>
                <a:cs typeface="Century Schoolbook" charset="0"/>
              </a:rPr>
              <a:t> are Digital </a:t>
            </a: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Hootsuite</a:t>
            </a:r>
            <a:endParaRPr lang="es-ES_tradnl" sz="2400" dirty="0">
              <a:solidFill>
                <a:schemeClr val="tx1"/>
              </a:solidFill>
              <a:latin typeface="Baskerville" panose="02020502070401020303" pitchFamily="18" charset="0"/>
              <a:ea typeface="Baskerville" panose="02020502070401020303" pitchFamily="18" charset="0"/>
              <a:cs typeface="Century Schoolbook" charset="0"/>
            </a:endParaRPr>
          </a:p>
          <a:p>
            <a:pPr marL="457200" indent="-457200">
              <a:buFont typeface="Wingdings" pitchFamily="2" charset="2"/>
              <a:buChar char="ü"/>
            </a:pPr>
            <a:r>
              <a:rPr lang="es-ES_tradnl" sz="2400" dirty="0">
                <a:solidFill>
                  <a:schemeClr val="tx1"/>
                </a:solidFill>
                <a:latin typeface="Baskerville" panose="02020502070401020303" pitchFamily="18" charset="0"/>
                <a:ea typeface="Baskerville" panose="02020502070401020303" pitchFamily="18" charset="0"/>
                <a:cs typeface="Century Schoolbook" charset="0"/>
              </a:rPr>
              <a:t>UIT.</a:t>
            </a:r>
            <a:endParaRPr lang="es-EC"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AE0855DA-DAFA-CD42-ACB6-28B838C5168D}"/>
              </a:ext>
            </a:extLst>
          </p:cNvPr>
          <p:cNvPicPr>
            <a:picLocks noChangeAspect="1"/>
          </p:cNvPicPr>
          <p:nvPr/>
        </p:nvPicPr>
        <p:blipFill>
          <a:blip r:embed="rId4"/>
          <a:stretch>
            <a:fillRect/>
          </a:stretch>
        </p:blipFill>
        <p:spPr>
          <a:xfrm>
            <a:off x="5433694" y="1285406"/>
            <a:ext cx="3551891" cy="2510359"/>
          </a:xfrm>
          <a:prstGeom prst="rect">
            <a:avLst/>
          </a:prstGeom>
        </p:spPr>
      </p:pic>
    </p:spTree>
    <p:extLst>
      <p:ext uri="{BB962C8B-B14F-4D97-AF65-F5344CB8AC3E}">
        <p14:creationId xmlns:p14="http://schemas.microsoft.com/office/powerpoint/2010/main" val="340605007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a:t>
            </a:fld>
            <a:endParaRPr lang="en"/>
          </a:p>
        </p:txBody>
      </p:sp>
      <p:sp>
        <p:nvSpPr>
          <p:cNvPr id="2" name="CuadroTexto 1"/>
          <p:cNvSpPr txBox="1"/>
          <p:nvPr/>
        </p:nvSpPr>
        <p:spPr>
          <a:xfrm>
            <a:off x="5838240" y="148970"/>
            <a:ext cx="2250937"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Por regiones</a:t>
            </a:r>
            <a:endParaRPr lang="es-ES_tradnl" sz="2800" dirty="0">
              <a:solidFill>
                <a:schemeClr val="bg1"/>
              </a:solidFill>
              <a:latin typeface="Century Schoolbook" charset="0"/>
              <a:ea typeface="Century Schoolbook" charset="0"/>
              <a:cs typeface="Century Schoolbook" charset="0"/>
            </a:endParaRP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4" name="Tabla 3">
            <a:extLst>
              <a:ext uri="{FF2B5EF4-FFF2-40B4-BE49-F238E27FC236}">
                <a16:creationId xmlns:a16="http://schemas.microsoft.com/office/drawing/2014/main" id="{6088033E-6F9B-8048-BE9B-AFFB98ECC8D1}"/>
              </a:ext>
            </a:extLst>
          </p:cNvPr>
          <p:cNvGraphicFramePr>
            <a:graphicFrameLocks noGrp="1"/>
          </p:cNvGraphicFramePr>
          <p:nvPr>
            <p:extLst>
              <p:ext uri="{D42A27DB-BD31-4B8C-83A1-F6EECF244321}">
                <p14:modId xmlns:p14="http://schemas.microsoft.com/office/powerpoint/2010/main" val="1055280655"/>
              </p:ext>
            </p:extLst>
          </p:nvPr>
        </p:nvGraphicFramePr>
        <p:xfrm>
          <a:off x="1165253" y="1723546"/>
          <a:ext cx="6752043" cy="1598795"/>
        </p:xfrm>
        <a:graphic>
          <a:graphicData uri="http://schemas.openxmlformats.org/drawingml/2006/table">
            <a:tbl>
              <a:tblPr firstRow="1" firstCol="1" bandRow="1">
                <a:tableStyleId>{E01CB073-F34E-4C01-9A94-FA2D869A7C6A}</a:tableStyleId>
              </a:tblPr>
              <a:tblGrid>
                <a:gridCol w="1278563">
                  <a:extLst>
                    <a:ext uri="{9D8B030D-6E8A-4147-A177-3AD203B41FA5}">
                      <a16:colId xmlns:a16="http://schemas.microsoft.com/office/drawing/2014/main" val="427549963"/>
                    </a:ext>
                  </a:extLst>
                </a:gridCol>
                <a:gridCol w="1551284">
                  <a:extLst>
                    <a:ext uri="{9D8B030D-6E8A-4147-A177-3AD203B41FA5}">
                      <a16:colId xmlns:a16="http://schemas.microsoft.com/office/drawing/2014/main" val="525581319"/>
                    </a:ext>
                  </a:extLst>
                </a:gridCol>
                <a:gridCol w="1636326">
                  <a:extLst>
                    <a:ext uri="{9D8B030D-6E8A-4147-A177-3AD203B41FA5}">
                      <a16:colId xmlns:a16="http://schemas.microsoft.com/office/drawing/2014/main" val="1172479558"/>
                    </a:ext>
                  </a:extLst>
                </a:gridCol>
                <a:gridCol w="1142935">
                  <a:extLst>
                    <a:ext uri="{9D8B030D-6E8A-4147-A177-3AD203B41FA5}">
                      <a16:colId xmlns:a16="http://schemas.microsoft.com/office/drawing/2014/main" val="3769264574"/>
                    </a:ext>
                  </a:extLst>
                </a:gridCol>
                <a:gridCol w="1142935">
                  <a:extLst>
                    <a:ext uri="{9D8B030D-6E8A-4147-A177-3AD203B41FA5}">
                      <a16:colId xmlns:a16="http://schemas.microsoft.com/office/drawing/2014/main" val="236561242"/>
                    </a:ext>
                  </a:extLst>
                </a:gridCol>
              </a:tblGrid>
              <a:tr h="542947">
                <a:tc>
                  <a:txBody>
                    <a:bodyPr/>
                    <a:lstStyle/>
                    <a:p>
                      <a:pPr algn="just">
                        <a:spcAft>
                          <a:spcPts val="0"/>
                        </a:spcAft>
                      </a:pPr>
                      <a:r>
                        <a:rPr lang="es-ES_tradnl" sz="1400" b="0">
                          <a:solidFill>
                            <a:srgbClr val="C00000"/>
                          </a:solidFill>
                          <a:effectLst/>
                          <a:latin typeface="Baskerville Old Face" panose="02020602080505020303" pitchFamily="18" charset="77"/>
                        </a:rPr>
                        <a:t>Región</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Población estimada</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Usuarios de Internet</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Penetración de Internet en la población</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Usuarios de Facebook</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9180228"/>
                  </a:ext>
                </a:extLst>
              </a:tr>
              <a:tr h="220161">
                <a:tc>
                  <a:txBody>
                    <a:bodyPr/>
                    <a:lstStyle/>
                    <a:p>
                      <a:pPr algn="just">
                        <a:spcAft>
                          <a:spcPts val="0"/>
                        </a:spcAft>
                      </a:pPr>
                      <a:r>
                        <a:rPr lang="es-ES_tradnl" sz="1200" dirty="0">
                          <a:effectLst/>
                          <a:latin typeface="Baskerville Old Face" panose="02020602080505020303" pitchFamily="18" charset="77"/>
                          <a:ea typeface="Calibri" panose="020F0502020204030204" pitchFamily="34" charset="0"/>
                          <a:cs typeface="Times New Roman" panose="02020603050405020304" pitchFamily="18" charset="0"/>
                        </a:rPr>
                        <a:t>América del Norte</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363,224,006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320,059,368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88.1%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263,081,200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2307401"/>
                  </a:ext>
                </a:extLst>
              </a:tr>
              <a:tr h="189914">
                <a:tc>
                  <a:txBody>
                    <a:bodyPr/>
                    <a:lstStyle/>
                    <a:p>
                      <a:pPr algn="just">
                        <a:spcAft>
                          <a:spcPts val="0"/>
                        </a:spcAft>
                      </a:pPr>
                      <a:r>
                        <a:rPr lang="es-ES_tradnl" sz="1200">
                          <a:effectLst/>
                          <a:latin typeface="Baskerville Old Face" panose="02020602080505020303" pitchFamily="18" charset="77"/>
                        </a:rPr>
                        <a:t>Sudamérica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426,548,298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278,596,721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65.3%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257,24,500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8892844"/>
                  </a:ext>
                </a:extLst>
              </a:tr>
              <a:tr h="180982">
                <a:tc>
                  <a:txBody>
                    <a:bodyPr/>
                    <a:lstStyle/>
                    <a:p>
                      <a:pPr algn="just">
                        <a:spcAft>
                          <a:spcPts val="0"/>
                        </a:spcAft>
                      </a:pPr>
                      <a:r>
                        <a:rPr lang="es-ES_tradnl" sz="1200">
                          <a:effectLst/>
                          <a:latin typeface="Baskerville Old Face" panose="02020602080505020303" pitchFamily="18" charset="77"/>
                        </a:rPr>
                        <a:t>Centroamérica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177,249,493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105,771,952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59.7%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102,760,000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6165900"/>
                  </a:ext>
                </a:extLst>
              </a:tr>
              <a:tr h="180982">
                <a:tc>
                  <a:txBody>
                    <a:bodyPr/>
                    <a:lstStyle/>
                    <a:p>
                      <a:pPr algn="just">
                        <a:spcAft>
                          <a:spcPts val="0"/>
                        </a:spcAft>
                      </a:pPr>
                      <a:r>
                        <a:rPr lang="es-ES_tradnl" sz="1200">
                          <a:effectLst/>
                          <a:latin typeface="Baskerville Old Face" panose="02020602080505020303" pitchFamily="18" charset="77"/>
                        </a:rPr>
                        <a:t>El Caribe</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43,806,854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19,900,490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45.4%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10,972,840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9620442"/>
                  </a:ext>
                </a:extLst>
              </a:tr>
              <a:tr h="180982">
                <a:tc>
                  <a:txBody>
                    <a:bodyPr/>
                    <a:lstStyle/>
                    <a:p>
                      <a:pPr algn="just">
                        <a:spcAft>
                          <a:spcPts val="0"/>
                        </a:spcAft>
                      </a:pPr>
                      <a:r>
                        <a:rPr lang="es-ES_tradnl" sz="1200">
                          <a:solidFill>
                            <a:srgbClr val="C00000"/>
                          </a:solidFill>
                          <a:effectLst/>
                          <a:latin typeface="Baskerville Old Face" panose="02020602080505020303" pitchFamily="18" charset="77"/>
                        </a:rPr>
                        <a:t>Total</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1,010.828,651</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724,328,531</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71.7%</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634,056,540</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6093392"/>
                  </a:ext>
                </a:extLst>
              </a:tr>
            </a:tbl>
          </a:graphicData>
        </a:graphic>
      </p:graphicFrame>
    </p:spTree>
    <p:extLst>
      <p:ext uri="{BB962C8B-B14F-4D97-AF65-F5344CB8AC3E}">
        <p14:creationId xmlns:p14="http://schemas.microsoft.com/office/powerpoint/2010/main" val="30859752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a:t>
            </a:fld>
            <a:endParaRPr lang="en"/>
          </a:p>
        </p:txBody>
      </p:sp>
      <p:sp>
        <p:nvSpPr>
          <p:cNvPr id="2" name="CuadroTexto 1"/>
          <p:cNvSpPr txBox="1"/>
          <p:nvPr/>
        </p:nvSpPr>
        <p:spPr>
          <a:xfrm>
            <a:off x="5226062" y="284191"/>
            <a:ext cx="2959465"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América del Norte</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3" name="Tabla 2">
            <a:extLst>
              <a:ext uri="{FF2B5EF4-FFF2-40B4-BE49-F238E27FC236}">
                <a16:creationId xmlns:a16="http://schemas.microsoft.com/office/drawing/2014/main" id="{DA5E17F8-1DC2-BA45-99F7-77CEB65B95A9}"/>
              </a:ext>
            </a:extLst>
          </p:cNvPr>
          <p:cNvGraphicFramePr>
            <a:graphicFrameLocks noGrp="1"/>
          </p:cNvGraphicFramePr>
          <p:nvPr>
            <p:extLst>
              <p:ext uri="{D42A27DB-BD31-4B8C-83A1-F6EECF244321}">
                <p14:modId xmlns:p14="http://schemas.microsoft.com/office/powerpoint/2010/main" val="462449935"/>
              </p:ext>
            </p:extLst>
          </p:nvPr>
        </p:nvGraphicFramePr>
        <p:xfrm>
          <a:off x="1311566" y="1720537"/>
          <a:ext cx="6511681" cy="1740535"/>
        </p:xfrm>
        <a:graphic>
          <a:graphicData uri="http://schemas.openxmlformats.org/drawingml/2006/table">
            <a:tbl>
              <a:tblPr firstRow="1" firstCol="1" bandRow="1">
                <a:tableStyleId>{E01CB073-F34E-4C01-9A94-FA2D869A7C6A}</a:tableStyleId>
              </a:tblPr>
              <a:tblGrid>
                <a:gridCol w="1854966">
                  <a:extLst>
                    <a:ext uri="{9D8B030D-6E8A-4147-A177-3AD203B41FA5}">
                      <a16:colId xmlns:a16="http://schemas.microsoft.com/office/drawing/2014/main" val="2317208741"/>
                    </a:ext>
                  </a:extLst>
                </a:gridCol>
                <a:gridCol w="1234459">
                  <a:extLst>
                    <a:ext uri="{9D8B030D-6E8A-4147-A177-3AD203B41FA5}">
                      <a16:colId xmlns:a16="http://schemas.microsoft.com/office/drawing/2014/main" val="4008030299"/>
                    </a:ext>
                  </a:extLst>
                </a:gridCol>
                <a:gridCol w="1120846">
                  <a:extLst>
                    <a:ext uri="{9D8B030D-6E8A-4147-A177-3AD203B41FA5}">
                      <a16:colId xmlns:a16="http://schemas.microsoft.com/office/drawing/2014/main" val="1271309284"/>
                    </a:ext>
                  </a:extLst>
                </a:gridCol>
                <a:gridCol w="1150705">
                  <a:extLst>
                    <a:ext uri="{9D8B030D-6E8A-4147-A177-3AD203B41FA5}">
                      <a16:colId xmlns:a16="http://schemas.microsoft.com/office/drawing/2014/main" val="3914220733"/>
                    </a:ext>
                  </a:extLst>
                </a:gridCol>
                <a:gridCol w="1150705">
                  <a:extLst>
                    <a:ext uri="{9D8B030D-6E8A-4147-A177-3AD203B41FA5}">
                      <a16:colId xmlns:a16="http://schemas.microsoft.com/office/drawing/2014/main" val="3704224281"/>
                    </a:ext>
                  </a:extLst>
                </a:gridCol>
              </a:tblGrid>
              <a:tr h="0">
                <a:tc>
                  <a:txBody>
                    <a:bodyPr/>
                    <a:lstStyle/>
                    <a:p>
                      <a:pPr algn="just">
                        <a:spcAft>
                          <a:spcPts val="0"/>
                        </a:spcAft>
                      </a:pPr>
                      <a:r>
                        <a:rPr lang="es-ES_tradnl" sz="1400" b="0" dirty="0">
                          <a:solidFill>
                            <a:srgbClr val="C00000"/>
                          </a:solidFill>
                          <a:effectLst/>
                          <a:latin typeface="Baskerville Old Face" panose="02020602080505020303" pitchFamily="18" charset="77"/>
                        </a:rPr>
                        <a:t>País</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Población estimada</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Usuarios de Internet</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Penetración de Internet en la población</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400" b="0" dirty="0">
                          <a:solidFill>
                            <a:srgbClr val="C00000"/>
                          </a:solidFill>
                          <a:effectLst/>
                          <a:latin typeface="Baskerville Old Face" panose="02020602080505020303" pitchFamily="18" charset="77"/>
                        </a:rPr>
                        <a:t>Usuarios de Facebook</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34681353"/>
                  </a:ext>
                </a:extLst>
              </a:tr>
              <a:tr h="186055">
                <a:tc>
                  <a:txBody>
                    <a:bodyPr/>
                    <a:lstStyle/>
                    <a:p>
                      <a:pPr algn="just">
                        <a:spcAft>
                          <a:spcPts val="0"/>
                        </a:spcAft>
                      </a:pPr>
                      <a:r>
                        <a:rPr lang="es-ES_tradnl" sz="1200">
                          <a:effectLst/>
                          <a:latin typeface="Baskerville Old Face" panose="02020602080505020303" pitchFamily="18" charset="77"/>
                        </a:rPr>
                        <a:t>Bermudas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61,352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60,125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effectLst/>
                          <a:latin typeface="Baskerville Old Face" panose="02020602080505020303" pitchFamily="18" charset="77"/>
                        </a:rPr>
                        <a:t>39,000</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039613"/>
                  </a:ext>
                </a:extLst>
              </a:tr>
              <a:tr h="0">
                <a:tc>
                  <a:txBody>
                    <a:bodyPr/>
                    <a:lstStyle/>
                    <a:p>
                      <a:pPr algn="just">
                        <a:spcAft>
                          <a:spcPts val="0"/>
                        </a:spcAft>
                      </a:pPr>
                      <a:r>
                        <a:rPr lang="es-ES_tradnl" sz="1200">
                          <a:effectLst/>
                          <a:latin typeface="Baskerville Old Face" panose="02020602080505020303" pitchFamily="18" charset="77"/>
                        </a:rPr>
                        <a:t>Canadá</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36,626,083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33,000,381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90.1%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effectLst/>
                          <a:latin typeface="Baskerville Old Face" panose="02020602080505020303" pitchFamily="18" charset="77"/>
                        </a:rPr>
                        <a:t>23,000,000</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2204758"/>
                  </a:ext>
                </a:extLst>
              </a:tr>
              <a:tr h="0">
                <a:tc>
                  <a:txBody>
                    <a:bodyPr/>
                    <a:lstStyle/>
                    <a:p>
                      <a:pPr algn="just">
                        <a:spcAft>
                          <a:spcPts val="0"/>
                        </a:spcAft>
                      </a:pPr>
                      <a:r>
                        <a:rPr lang="es-ES_tradnl" sz="1200">
                          <a:effectLst/>
                          <a:latin typeface="Baskerville Old Face" panose="02020602080505020303" pitchFamily="18" charset="77"/>
                        </a:rPr>
                        <a:t>Estados Unidos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326,474,013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286,942,362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87.9%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240.000,000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7591810"/>
                  </a:ext>
                </a:extLst>
              </a:tr>
              <a:tr h="0">
                <a:tc>
                  <a:txBody>
                    <a:bodyPr/>
                    <a:lstStyle/>
                    <a:p>
                      <a:pPr algn="just">
                        <a:spcAft>
                          <a:spcPts val="0"/>
                        </a:spcAft>
                      </a:pPr>
                      <a:r>
                        <a:rPr lang="es-ES_tradnl" sz="1200">
                          <a:effectLst/>
                          <a:latin typeface="Baskerville Old Face" panose="02020602080505020303" pitchFamily="18" charset="77"/>
                        </a:rPr>
                        <a:t>Groenlandia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56,239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52,000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38,000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1662608"/>
                  </a:ext>
                </a:extLst>
              </a:tr>
              <a:tr h="0">
                <a:tc>
                  <a:txBody>
                    <a:bodyPr/>
                    <a:lstStyle/>
                    <a:p>
                      <a:pPr algn="just">
                        <a:spcAft>
                          <a:spcPts val="0"/>
                        </a:spcAft>
                      </a:pPr>
                      <a:r>
                        <a:rPr lang="es-ES_tradnl" sz="1200">
                          <a:effectLst/>
                          <a:latin typeface="Baskerville Old Face" panose="02020602080505020303" pitchFamily="18" charset="77"/>
                        </a:rPr>
                        <a:t>San Pedro y Miquelón</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6,319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4,500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71.2%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4,200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17444166"/>
                  </a:ext>
                </a:extLst>
              </a:tr>
              <a:tr h="0">
                <a:tc>
                  <a:txBody>
                    <a:bodyPr/>
                    <a:lstStyle/>
                    <a:p>
                      <a:pPr algn="just">
                        <a:spcAft>
                          <a:spcPts val="0"/>
                        </a:spcAft>
                      </a:pPr>
                      <a:r>
                        <a:rPr lang="es-ES_tradnl" sz="1200" b="0">
                          <a:solidFill>
                            <a:srgbClr val="C00000"/>
                          </a:solidFill>
                          <a:effectLst/>
                          <a:latin typeface="Baskerville Old Face" panose="02020602080505020303" pitchFamily="18" charset="77"/>
                        </a:rPr>
                        <a:t>Total</a:t>
                      </a:r>
                      <a:endParaRPr lang="es-EC" sz="12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b="0">
                          <a:solidFill>
                            <a:srgbClr val="C00000"/>
                          </a:solidFill>
                          <a:effectLst/>
                          <a:latin typeface="Baskerville Old Face" panose="02020602080505020303" pitchFamily="18" charset="77"/>
                        </a:rPr>
                        <a:t>363,224,006</a:t>
                      </a:r>
                      <a:endParaRPr lang="es-EC" sz="12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b="0">
                          <a:solidFill>
                            <a:srgbClr val="C00000"/>
                          </a:solidFill>
                          <a:effectLst/>
                          <a:latin typeface="Baskerville Old Face" panose="02020602080505020303" pitchFamily="18" charset="77"/>
                        </a:rPr>
                        <a:t>320,059,368</a:t>
                      </a:r>
                      <a:endParaRPr lang="es-EC" sz="12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b="0">
                          <a:solidFill>
                            <a:srgbClr val="C00000"/>
                          </a:solidFill>
                          <a:effectLst/>
                          <a:latin typeface="Baskerville Old Face" panose="02020602080505020303" pitchFamily="18" charset="77"/>
                        </a:rPr>
                        <a:t>88.1%</a:t>
                      </a:r>
                      <a:endParaRPr lang="es-EC" sz="12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b="0" dirty="0">
                          <a:solidFill>
                            <a:srgbClr val="C00000"/>
                          </a:solidFill>
                          <a:effectLst/>
                          <a:latin typeface="Baskerville Old Face" panose="02020602080505020303" pitchFamily="18" charset="77"/>
                        </a:rPr>
                        <a:t>263,081,200</a:t>
                      </a:r>
                      <a:endParaRPr lang="es-EC" sz="12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3216133"/>
                  </a:ext>
                </a:extLst>
              </a:tr>
            </a:tbl>
          </a:graphicData>
        </a:graphic>
      </p:graphicFrame>
    </p:spTree>
    <p:extLst>
      <p:ext uri="{BB962C8B-B14F-4D97-AF65-F5344CB8AC3E}">
        <p14:creationId xmlns:p14="http://schemas.microsoft.com/office/powerpoint/2010/main" val="42677056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a:t>
            </a:fld>
            <a:endParaRPr lang="en"/>
          </a:p>
        </p:txBody>
      </p:sp>
      <p:sp>
        <p:nvSpPr>
          <p:cNvPr id="2" name="CuadroTexto 1"/>
          <p:cNvSpPr txBox="1"/>
          <p:nvPr/>
        </p:nvSpPr>
        <p:spPr>
          <a:xfrm>
            <a:off x="5712735" y="196340"/>
            <a:ext cx="2452916"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Centroamérica</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4" name="Tabla 3">
            <a:extLst>
              <a:ext uri="{FF2B5EF4-FFF2-40B4-BE49-F238E27FC236}">
                <a16:creationId xmlns:a16="http://schemas.microsoft.com/office/drawing/2014/main" id="{C1D89C77-5E71-8248-925C-A3AB61446827}"/>
              </a:ext>
            </a:extLst>
          </p:cNvPr>
          <p:cNvGraphicFramePr>
            <a:graphicFrameLocks noGrp="1"/>
          </p:cNvGraphicFramePr>
          <p:nvPr>
            <p:extLst>
              <p:ext uri="{D42A27DB-BD31-4B8C-83A1-F6EECF244321}">
                <p14:modId xmlns:p14="http://schemas.microsoft.com/office/powerpoint/2010/main" val="3850908147"/>
              </p:ext>
            </p:extLst>
          </p:nvPr>
        </p:nvGraphicFramePr>
        <p:xfrm>
          <a:off x="1228463" y="1337002"/>
          <a:ext cx="6766499" cy="2733472"/>
        </p:xfrm>
        <a:graphic>
          <a:graphicData uri="http://schemas.openxmlformats.org/drawingml/2006/table">
            <a:tbl>
              <a:tblPr firstRow="1" firstCol="1" bandRow="1">
                <a:tableStyleId>{E01CB073-F34E-4C01-9A94-FA2D869A7C6A}</a:tableStyleId>
              </a:tblPr>
              <a:tblGrid>
                <a:gridCol w="1858604">
                  <a:extLst>
                    <a:ext uri="{9D8B030D-6E8A-4147-A177-3AD203B41FA5}">
                      <a16:colId xmlns:a16="http://schemas.microsoft.com/office/drawing/2014/main" val="2523687628"/>
                    </a:ext>
                  </a:extLst>
                </a:gridCol>
                <a:gridCol w="1236881">
                  <a:extLst>
                    <a:ext uri="{9D8B030D-6E8A-4147-A177-3AD203B41FA5}">
                      <a16:colId xmlns:a16="http://schemas.microsoft.com/office/drawing/2014/main" val="3435613712"/>
                    </a:ext>
                  </a:extLst>
                </a:gridCol>
                <a:gridCol w="1123044">
                  <a:extLst>
                    <a:ext uri="{9D8B030D-6E8A-4147-A177-3AD203B41FA5}">
                      <a16:colId xmlns:a16="http://schemas.microsoft.com/office/drawing/2014/main" val="3299843307"/>
                    </a:ext>
                  </a:extLst>
                </a:gridCol>
                <a:gridCol w="1152962">
                  <a:extLst>
                    <a:ext uri="{9D8B030D-6E8A-4147-A177-3AD203B41FA5}">
                      <a16:colId xmlns:a16="http://schemas.microsoft.com/office/drawing/2014/main" val="1200907382"/>
                    </a:ext>
                  </a:extLst>
                </a:gridCol>
                <a:gridCol w="1395008">
                  <a:extLst>
                    <a:ext uri="{9D8B030D-6E8A-4147-A177-3AD203B41FA5}">
                      <a16:colId xmlns:a16="http://schemas.microsoft.com/office/drawing/2014/main" val="3617380892"/>
                    </a:ext>
                  </a:extLst>
                </a:gridCol>
              </a:tblGrid>
              <a:tr h="229471">
                <a:tc>
                  <a:txBody>
                    <a:bodyPr/>
                    <a:lstStyle/>
                    <a:p>
                      <a:pPr algn="just">
                        <a:spcAft>
                          <a:spcPts val="0"/>
                        </a:spcAft>
                      </a:pPr>
                      <a:r>
                        <a:rPr lang="es-ES_tradnl" sz="1400" b="0" dirty="0">
                          <a:solidFill>
                            <a:srgbClr val="C00000"/>
                          </a:solidFill>
                          <a:effectLst/>
                          <a:latin typeface="Baskerville Old Face" panose="02020602080505020303" pitchFamily="18" charset="77"/>
                        </a:rPr>
                        <a:t>País *</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Población estimada</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dirty="0">
                          <a:solidFill>
                            <a:srgbClr val="C00000"/>
                          </a:solidFill>
                          <a:effectLst/>
                          <a:latin typeface="Baskerville Old Face" panose="02020602080505020303" pitchFamily="18" charset="77"/>
                        </a:rPr>
                        <a:t>Usuarios de Internet</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0">
                          <a:solidFill>
                            <a:srgbClr val="C00000"/>
                          </a:solidFill>
                          <a:effectLst/>
                          <a:latin typeface="Baskerville Old Face" panose="02020602080505020303" pitchFamily="18" charset="77"/>
                        </a:rPr>
                        <a:t>Penetración de Internet en la población</a:t>
                      </a:r>
                      <a:endParaRPr lang="es-EC" sz="1400" b="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400" b="0" dirty="0">
                          <a:solidFill>
                            <a:srgbClr val="C00000"/>
                          </a:solidFill>
                          <a:effectLst/>
                          <a:latin typeface="Baskerville Old Face" panose="02020602080505020303" pitchFamily="18" charset="77"/>
                        </a:rPr>
                        <a:t>Usuarios de Facebook</a:t>
                      </a:r>
                      <a:endParaRPr lang="es-EC" sz="1400" b="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9431833"/>
                  </a:ext>
                </a:extLst>
              </a:tr>
              <a:tr h="243814">
                <a:tc>
                  <a:txBody>
                    <a:bodyPr/>
                    <a:lstStyle/>
                    <a:p>
                      <a:pPr algn="just">
                        <a:spcAft>
                          <a:spcPts val="0"/>
                        </a:spcAft>
                      </a:pPr>
                      <a:r>
                        <a:rPr lang="es-ES_tradnl" sz="1200">
                          <a:effectLst/>
                          <a:latin typeface="Baskerville Old Face" panose="02020602080505020303" pitchFamily="18" charset="77"/>
                        </a:rPr>
                        <a:t>Belice</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374,651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167,020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44.6%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160,000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8030488"/>
                  </a:ext>
                </a:extLst>
              </a:tr>
              <a:tr h="229471">
                <a:tc>
                  <a:txBody>
                    <a:bodyPr/>
                    <a:lstStyle/>
                    <a:p>
                      <a:pPr algn="just">
                        <a:spcAft>
                          <a:spcPts val="0"/>
                        </a:spcAft>
                      </a:pPr>
                      <a:r>
                        <a:rPr lang="es-ES_tradnl" sz="1200">
                          <a:effectLst/>
                          <a:latin typeface="Baskerville Old Face" panose="02020602080505020303" pitchFamily="18" charset="77"/>
                        </a:rPr>
                        <a:t>Costa 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4,905,626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4,236,443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86.4%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2,900,000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3781393"/>
                  </a:ext>
                </a:extLst>
              </a:tr>
              <a:tr h="229471">
                <a:tc>
                  <a:txBody>
                    <a:bodyPr/>
                    <a:lstStyle/>
                    <a:p>
                      <a:pPr algn="just">
                        <a:spcAft>
                          <a:spcPts val="0"/>
                        </a:spcAft>
                      </a:pPr>
                      <a:r>
                        <a:rPr lang="es-ES_tradnl" sz="1200">
                          <a:effectLst/>
                          <a:latin typeface="Baskerville Old Face" panose="02020602080505020303" pitchFamily="18" charset="77"/>
                        </a:rPr>
                        <a:t>El Salvador</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6,167,147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50.3%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6967642"/>
                  </a:ext>
                </a:extLst>
              </a:tr>
              <a:tr h="229471">
                <a:tc>
                  <a:txBody>
                    <a:bodyPr/>
                    <a:lstStyle/>
                    <a:p>
                      <a:pPr algn="just">
                        <a:spcAft>
                          <a:spcPts val="0"/>
                        </a:spcAft>
                      </a:pPr>
                      <a:r>
                        <a:rPr lang="es-ES_tradnl" sz="1200">
                          <a:effectLst/>
                          <a:latin typeface="Baskerville Old Face" panose="02020602080505020303" pitchFamily="18" charset="77"/>
                        </a:rPr>
                        <a:t>Guatemala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17,005,497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5,868,597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34.5%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5,300,000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6700676"/>
                  </a:ext>
                </a:extLst>
              </a:tr>
              <a:tr h="229471">
                <a:tc>
                  <a:txBody>
                    <a:bodyPr/>
                    <a:lstStyle/>
                    <a:p>
                      <a:pPr algn="just">
                        <a:spcAft>
                          <a:spcPts val="0"/>
                        </a:spcAft>
                      </a:pPr>
                      <a:r>
                        <a:rPr lang="es-ES_tradnl" sz="1200">
                          <a:effectLst/>
                          <a:latin typeface="Baskerville Old Face" panose="02020602080505020303" pitchFamily="18" charset="77"/>
                        </a:rPr>
                        <a:t>Honduras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8,304,677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2,700,000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2,700,000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7587859"/>
                  </a:ext>
                </a:extLst>
              </a:tr>
              <a:tr h="229471">
                <a:tc>
                  <a:txBody>
                    <a:bodyPr/>
                    <a:lstStyle/>
                    <a:p>
                      <a:pPr algn="just">
                        <a:spcAft>
                          <a:spcPts val="0"/>
                        </a:spcAft>
                      </a:pPr>
                      <a:r>
                        <a:rPr lang="es-ES_tradnl" sz="1200">
                          <a:effectLst/>
                          <a:latin typeface="Baskerville Old Face" panose="02020602080505020303" pitchFamily="18" charset="77"/>
                        </a:rPr>
                        <a:t>México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130,222,815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85,000,000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63.5%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85,000,000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55019079"/>
                  </a:ext>
                </a:extLst>
              </a:tr>
              <a:tr h="243814">
                <a:tc>
                  <a:txBody>
                    <a:bodyPr/>
                    <a:lstStyle/>
                    <a:p>
                      <a:pPr algn="just">
                        <a:spcAft>
                          <a:spcPts val="0"/>
                        </a:spcAft>
                      </a:pPr>
                      <a:r>
                        <a:rPr lang="es-ES_tradnl" sz="1200">
                          <a:effectLst/>
                          <a:latin typeface="Baskerville Old Face" panose="02020602080505020303" pitchFamily="18" charset="77"/>
                        </a:rPr>
                        <a:t>Nicaragua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6,217,796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1,900,000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30.6%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1,900,000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1203913"/>
                  </a:ext>
                </a:extLst>
              </a:tr>
              <a:tr h="229471">
                <a:tc>
                  <a:txBody>
                    <a:bodyPr/>
                    <a:lstStyle/>
                    <a:p>
                      <a:pPr algn="just">
                        <a:spcAft>
                          <a:spcPts val="0"/>
                        </a:spcAft>
                      </a:pPr>
                      <a:r>
                        <a:rPr lang="es-ES_tradnl" sz="1200">
                          <a:effectLst/>
                          <a:latin typeface="Baskerville Old Face" panose="02020602080505020303" pitchFamily="18" charset="77"/>
                        </a:rPr>
                        <a:t>Panamá</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4,051,284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2,799,892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69.1%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1,700,000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4856874"/>
                  </a:ext>
                </a:extLst>
              </a:tr>
              <a:tr h="228938">
                <a:tc>
                  <a:txBody>
                    <a:bodyPr/>
                    <a:lstStyle/>
                    <a:p>
                      <a:pPr algn="just">
                        <a:spcAft>
                          <a:spcPts val="0"/>
                        </a:spcAft>
                      </a:pPr>
                      <a:r>
                        <a:rPr lang="es-ES_tradnl" sz="1200" dirty="0">
                          <a:solidFill>
                            <a:srgbClr val="C00000"/>
                          </a:solidFill>
                          <a:effectLst/>
                          <a:latin typeface="Baskerville Old Face" panose="02020602080505020303" pitchFamily="18" charset="77"/>
                        </a:rPr>
                        <a:t>Total</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177,249,493</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105,771,952</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59.7%</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solidFill>
                            <a:srgbClr val="C00000"/>
                          </a:solidFill>
                          <a:effectLst/>
                          <a:latin typeface="Baskerville Old Face" panose="02020602080505020303" pitchFamily="18" charset="77"/>
                        </a:rPr>
                        <a:t>102,760,000</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6339542"/>
                  </a:ext>
                </a:extLst>
              </a:tr>
            </a:tbl>
          </a:graphicData>
        </a:graphic>
      </p:graphicFrame>
    </p:spTree>
    <p:extLst>
      <p:ext uri="{BB962C8B-B14F-4D97-AF65-F5344CB8AC3E}">
        <p14:creationId xmlns:p14="http://schemas.microsoft.com/office/powerpoint/2010/main" val="9949859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a:t>
            </a:fld>
            <a:endParaRPr lang="en"/>
          </a:p>
        </p:txBody>
      </p:sp>
      <p:sp>
        <p:nvSpPr>
          <p:cNvPr id="2" name="CuadroTexto 1"/>
          <p:cNvSpPr txBox="1"/>
          <p:nvPr/>
        </p:nvSpPr>
        <p:spPr>
          <a:xfrm>
            <a:off x="6418785" y="196340"/>
            <a:ext cx="1577676"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El Caribe</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3" name="Tabla 2">
            <a:extLst>
              <a:ext uri="{FF2B5EF4-FFF2-40B4-BE49-F238E27FC236}">
                <a16:creationId xmlns:a16="http://schemas.microsoft.com/office/drawing/2014/main" id="{0EEB323A-BA6C-F845-85BC-D0AA076C827D}"/>
              </a:ext>
            </a:extLst>
          </p:cNvPr>
          <p:cNvGraphicFramePr>
            <a:graphicFrameLocks noGrp="1"/>
          </p:cNvGraphicFramePr>
          <p:nvPr>
            <p:extLst>
              <p:ext uri="{D42A27DB-BD31-4B8C-83A1-F6EECF244321}">
                <p14:modId xmlns:p14="http://schemas.microsoft.com/office/powerpoint/2010/main" val="1421355415"/>
              </p:ext>
            </p:extLst>
          </p:nvPr>
        </p:nvGraphicFramePr>
        <p:xfrm>
          <a:off x="1929682" y="930584"/>
          <a:ext cx="5482622" cy="3527318"/>
        </p:xfrm>
        <a:graphic>
          <a:graphicData uri="http://schemas.openxmlformats.org/drawingml/2006/table">
            <a:tbl>
              <a:tblPr firstRow="1" firstCol="1" bandRow="1">
                <a:tableStyleId>{E01CB073-F34E-4C01-9A94-FA2D869A7C6A}</a:tableStyleId>
              </a:tblPr>
              <a:tblGrid>
                <a:gridCol w="1561820">
                  <a:extLst>
                    <a:ext uri="{9D8B030D-6E8A-4147-A177-3AD203B41FA5}">
                      <a16:colId xmlns:a16="http://schemas.microsoft.com/office/drawing/2014/main" val="2618702881"/>
                    </a:ext>
                  </a:extLst>
                </a:gridCol>
                <a:gridCol w="1039375">
                  <a:extLst>
                    <a:ext uri="{9D8B030D-6E8A-4147-A177-3AD203B41FA5}">
                      <a16:colId xmlns:a16="http://schemas.microsoft.com/office/drawing/2014/main" val="2269932656"/>
                    </a:ext>
                  </a:extLst>
                </a:gridCol>
                <a:gridCol w="943715">
                  <a:extLst>
                    <a:ext uri="{9D8B030D-6E8A-4147-A177-3AD203B41FA5}">
                      <a16:colId xmlns:a16="http://schemas.microsoft.com/office/drawing/2014/main" val="3166416395"/>
                    </a:ext>
                  </a:extLst>
                </a:gridCol>
                <a:gridCol w="968856">
                  <a:extLst>
                    <a:ext uri="{9D8B030D-6E8A-4147-A177-3AD203B41FA5}">
                      <a16:colId xmlns:a16="http://schemas.microsoft.com/office/drawing/2014/main" val="1723800289"/>
                    </a:ext>
                  </a:extLst>
                </a:gridCol>
                <a:gridCol w="968856">
                  <a:extLst>
                    <a:ext uri="{9D8B030D-6E8A-4147-A177-3AD203B41FA5}">
                      <a16:colId xmlns:a16="http://schemas.microsoft.com/office/drawing/2014/main" val="3612826733"/>
                    </a:ext>
                  </a:extLst>
                </a:gridCol>
              </a:tblGrid>
              <a:tr h="509798">
                <a:tc>
                  <a:txBody>
                    <a:bodyPr/>
                    <a:lstStyle/>
                    <a:p>
                      <a:pPr algn="just">
                        <a:spcAft>
                          <a:spcPts val="0"/>
                        </a:spcAft>
                      </a:pPr>
                      <a:r>
                        <a:rPr lang="es-ES_tradnl" sz="900" dirty="0">
                          <a:solidFill>
                            <a:srgbClr val="C00000"/>
                          </a:solidFill>
                          <a:effectLst/>
                          <a:latin typeface="Baskerville Old Face" panose="02020602080505020303" pitchFamily="18" charset="77"/>
                        </a:rPr>
                        <a:t>País</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900" dirty="0">
                          <a:solidFill>
                            <a:srgbClr val="C00000"/>
                          </a:solidFill>
                          <a:effectLst/>
                          <a:latin typeface="Baskerville Old Face" panose="02020602080505020303" pitchFamily="18" charset="77"/>
                        </a:rPr>
                        <a:t>Población estimada</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900" dirty="0">
                          <a:solidFill>
                            <a:srgbClr val="C00000"/>
                          </a:solidFill>
                          <a:effectLst/>
                          <a:latin typeface="Baskerville Old Face" panose="02020602080505020303" pitchFamily="18" charset="77"/>
                        </a:rPr>
                        <a:t>Usuarios de Internet</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900" dirty="0">
                          <a:solidFill>
                            <a:srgbClr val="C00000"/>
                          </a:solidFill>
                          <a:effectLst/>
                          <a:latin typeface="Baskerville Old Face" panose="02020602080505020303" pitchFamily="18" charset="77"/>
                        </a:rPr>
                        <a:t>Penetración de Internet en la población</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900" dirty="0">
                          <a:solidFill>
                            <a:srgbClr val="C00000"/>
                          </a:solidFill>
                          <a:effectLst/>
                          <a:latin typeface="Baskerville Old Face" panose="02020602080505020303" pitchFamily="18" charset="77"/>
                        </a:rPr>
                        <a:t>Usuarios de Facebook</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7256018"/>
                  </a:ext>
                </a:extLst>
              </a:tr>
              <a:tr h="78494">
                <a:tc>
                  <a:txBody>
                    <a:bodyPr/>
                    <a:lstStyle/>
                    <a:p>
                      <a:pPr algn="just">
                        <a:spcAft>
                          <a:spcPts val="0"/>
                        </a:spcAft>
                      </a:pPr>
                      <a:r>
                        <a:rPr lang="es-ES_tradnl" sz="900" dirty="0">
                          <a:effectLst/>
                          <a:latin typeface="Baskerville Old Face" panose="02020602080505020303" pitchFamily="18" charset="77"/>
                        </a:rPr>
                        <a:t>Anguila</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14,906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12,557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84.2%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9,000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408176356"/>
                  </a:ext>
                </a:extLst>
              </a:tr>
              <a:tr h="78494">
                <a:tc>
                  <a:txBody>
                    <a:bodyPr/>
                    <a:lstStyle/>
                    <a:p>
                      <a:pPr algn="just">
                        <a:spcAft>
                          <a:spcPts val="0"/>
                        </a:spcAft>
                      </a:pPr>
                      <a:r>
                        <a:rPr lang="es-ES_tradnl" sz="900" dirty="0">
                          <a:effectLst/>
                          <a:latin typeface="Baskerville Old Face" panose="02020602080505020303" pitchFamily="18" charset="77"/>
                        </a:rPr>
                        <a:t>Antigua y Barbuda</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93,659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68,371</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73%</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50,000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4211980252"/>
                  </a:ext>
                </a:extLst>
              </a:tr>
              <a:tr h="83400">
                <a:tc>
                  <a:txBody>
                    <a:bodyPr/>
                    <a:lstStyle/>
                    <a:p>
                      <a:pPr algn="just">
                        <a:spcAft>
                          <a:spcPts val="0"/>
                        </a:spcAft>
                      </a:pPr>
                      <a:r>
                        <a:rPr lang="es-ES_tradnl" sz="900">
                          <a:effectLst/>
                          <a:latin typeface="Baskerville Old Face" panose="02020602080505020303" pitchFamily="18" charset="77"/>
                        </a:rPr>
                        <a:t>Aruba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104,588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97,832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93.5%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78,000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427267055"/>
                  </a:ext>
                </a:extLst>
              </a:tr>
              <a:tr h="78494">
                <a:tc>
                  <a:txBody>
                    <a:bodyPr/>
                    <a:lstStyle/>
                    <a:p>
                      <a:pPr algn="just">
                        <a:spcAft>
                          <a:spcPts val="0"/>
                        </a:spcAft>
                      </a:pPr>
                      <a:r>
                        <a:rPr lang="es-ES_tradnl" sz="900">
                          <a:effectLst/>
                          <a:latin typeface="Baskerville Old Face" panose="02020602080505020303" pitchFamily="18" charset="77"/>
                        </a:rPr>
                        <a:t>Bahamas </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397,164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333,143</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83.9%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210,000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337111810"/>
                  </a:ext>
                </a:extLst>
              </a:tr>
              <a:tr h="78494">
                <a:tc>
                  <a:txBody>
                    <a:bodyPr/>
                    <a:lstStyle/>
                    <a:p>
                      <a:pPr algn="just">
                        <a:spcAft>
                          <a:spcPts val="0"/>
                        </a:spcAft>
                      </a:pPr>
                      <a:r>
                        <a:rPr lang="es-ES_tradnl" sz="900">
                          <a:effectLst/>
                          <a:latin typeface="Baskerville Old Face" panose="02020602080505020303" pitchFamily="18" charset="77"/>
                        </a:rPr>
                        <a:t>Barbados</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285,744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228,717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80%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160,000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04717937"/>
                  </a:ext>
                </a:extLst>
              </a:tr>
              <a:tr h="78494">
                <a:tc>
                  <a:txBody>
                    <a:bodyPr/>
                    <a:lstStyle/>
                    <a:p>
                      <a:pPr algn="just">
                        <a:spcAft>
                          <a:spcPts val="0"/>
                        </a:spcAft>
                      </a:pPr>
                      <a:r>
                        <a:rPr lang="es-ES_tradnl" sz="900">
                          <a:effectLst/>
                          <a:latin typeface="Baskerville Old Face" panose="02020602080505020303" pitchFamily="18" charset="77"/>
                        </a:rPr>
                        <a:t>Bonaire</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25,699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20,956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81.5%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736207446"/>
                  </a:ext>
                </a:extLst>
              </a:tr>
              <a:tr h="78494">
                <a:tc>
                  <a:txBody>
                    <a:bodyPr/>
                    <a:lstStyle/>
                    <a:p>
                      <a:pPr algn="just">
                        <a:spcAft>
                          <a:spcPts val="0"/>
                        </a:spcAft>
                      </a:pPr>
                      <a:r>
                        <a:rPr lang="es-ES_tradnl" sz="900">
                          <a:effectLst/>
                          <a:latin typeface="Baskerville Old Face" panose="02020602080505020303" pitchFamily="18" charset="77"/>
                        </a:rPr>
                        <a:t>Cuba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11,390,184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4,415,974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38.8%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No reporta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915894636"/>
                  </a:ext>
                </a:extLst>
              </a:tr>
              <a:tr h="78494">
                <a:tc>
                  <a:txBody>
                    <a:bodyPr/>
                    <a:lstStyle/>
                    <a:p>
                      <a:pPr algn="just">
                        <a:spcAft>
                          <a:spcPts val="0"/>
                        </a:spcAft>
                      </a:pPr>
                      <a:r>
                        <a:rPr lang="es-ES_tradnl" sz="900">
                          <a:effectLst/>
                          <a:latin typeface="Baskerville Old Face" panose="02020602080505020303" pitchFamily="18" charset="77"/>
                        </a:rPr>
                        <a:t>Curazao</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159,987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138,774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86.7%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80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1846234293"/>
                  </a:ext>
                </a:extLst>
              </a:tr>
              <a:tr h="78494">
                <a:tc>
                  <a:txBody>
                    <a:bodyPr/>
                    <a:lstStyle/>
                    <a:p>
                      <a:pPr algn="just">
                        <a:spcAft>
                          <a:spcPts val="0"/>
                        </a:spcAft>
                      </a:pPr>
                      <a:r>
                        <a:rPr lang="es-ES_tradnl" sz="900">
                          <a:effectLst/>
                          <a:latin typeface="Baskerville Old Face" panose="02020602080505020303" pitchFamily="18" charset="77"/>
                        </a:rPr>
                        <a:t>Dominica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73,353</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49,147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39,000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643949466"/>
                  </a:ext>
                </a:extLst>
              </a:tr>
              <a:tr h="78494">
                <a:tc>
                  <a:txBody>
                    <a:bodyPr/>
                    <a:lstStyle/>
                    <a:p>
                      <a:pPr algn="just">
                        <a:spcAft>
                          <a:spcPts val="0"/>
                        </a:spcAft>
                      </a:pPr>
                      <a:r>
                        <a:rPr lang="es-ES_tradnl" sz="900">
                          <a:effectLst/>
                          <a:latin typeface="Baskerville Old Face" panose="02020602080505020303" pitchFamily="18" charset="77"/>
                        </a:rPr>
                        <a:t>Granada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107,850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60,245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55,9%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56,000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113356852"/>
                  </a:ext>
                </a:extLst>
              </a:tr>
              <a:tr h="78494">
                <a:tc>
                  <a:txBody>
                    <a:bodyPr/>
                    <a:lstStyle/>
                    <a:p>
                      <a:pPr algn="just">
                        <a:spcAft>
                          <a:spcPts val="0"/>
                        </a:spcAft>
                      </a:pPr>
                      <a:r>
                        <a:rPr lang="es-ES_tradnl" sz="900">
                          <a:effectLst/>
                          <a:latin typeface="Baskerville Old Face" panose="02020602080505020303" pitchFamily="18" charset="77"/>
                        </a:rPr>
                        <a:t>Guadalupe</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472,462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220,000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46.6%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220,000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3764862130"/>
                  </a:ext>
                </a:extLst>
              </a:tr>
              <a:tr h="78494">
                <a:tc>
                  <a:txBody>
                    <a:bodyPr/>
                    <a:lstStyle/>
                    <a:p>
                      <a:pPr algn="just">
                        <a:spcAft>
                          <a:spcPts val="0"/>
                        </a:spcAft>
                      </a:pPr>
                      <a:r>
                        <a:rPr lang="es-ES_tradnl" sz="900">
                          <a:effectLst/>
                          <a:latin typeface="Baskerville Old Face" panose="02020602080505020303" pitchFamily="18" charset="77"/>
                        </a:rPr>
                        <a:t>Haití</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10,983,274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1,343,254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12.2%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1,300,000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848271430"/>
                  </a:ext>
                </a:extLst>
              </a:tr>
              <a:tr h="78494">
                <a:tc>
                  <a:txBody>
                    <a:bodyPr/>
                    <a:lstStyle/>
                    <a:p>
                      <a:pPr algn="just">
                        <a:spcAft>
                          <a:spcPts val="0"/>
                        </a:spcAft>
                      </a:pPr>
                      <a:r>
                        <a:rPr lang="es-ES_tradnl" sz="900">
                          <a:effectLst/>
                          <a:latin typeface="Baskerville Old Face" panose="02020602080505020303" pitchFamily="18" charset="77"/>
                        </a:rPr>
                        <a:t>Islas Caimán</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61,557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48,630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79%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45,000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4239461277"/>
                  </a:ext>
                </a:extLst>
              </a:tr>
              <a:tr h="78494">
                <a:tc>
                  <a:txBody>
                    <a:bodyPr/>
                    <a:lstStyle/>
                    <a:p>
                      <a:pPr algn="just">
                        <a:spcAft>
                          <a:spcPts val="0"/>
                        </a:spcAft>
                      </a:pPr>
                      <a:r>
                        <a:rPr lang="es-ES_tradnl" sz="900">
                          <a:effectLst/>
                          <a:latin typeface="Baskerville Old Face" panose="02020602080505020303" pitchFamily="18" charset="77"/>
                        </a:rPr>
                        <a:t>Islas Turcas y Caicos</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35,442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25,000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70.5%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25,000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97919790"/>
                  </a:ext>
                </a:extLst>
              </a:tr>
              <a:tr h="77646">
                <a:tc>
                  <a:txBody>
                    <a:bodyPr/>
                    <a:lstStyle/>
                    <a:p>
                      <a:pPr algn="just">
                        <a:spcAft>
                          <a:spcPts val="0"/>
                        </a:spcAft>
                      </a:pPr>
                      <a:r>
                        <a:rPr lang="es-ES_tradnl" sz="900">
                          <a:effectLst/>
                          <a:latin typeface="Baskerville Old Face" panose="02020602080505020303" pitchFamily="18" charset="77"/>
                        </a:rPr>
                        <a:t>Islas Vírgenes (Estados Unidos)</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106,574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63,529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59.6%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21,000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644762891"/>
                  </a:ext>
                </a:extLst>
              </a:tr>
              <a:tr h="75186">
                <a:tc>
                  <a:txBody>
                    <a:bodyPr/>
                    <a:lstStyle/>
                    <a:p>
                      <a:pPr algn="just">
                        <a:spcAft>
                          <a:spcPts val="0"/>
                        </a:spcAft>
                      </a:pPr>
                      <a:r>
                        <a:rPr lang="es-ES_tradnl" sz="900" dirty="0">
                          <a:effectLst/>
                          <a:latin typeface="Baskerville Old Face" panose="02020602080505020303" pitchFamily="18" charset="77"/>
                        </a:rPr>
                        <a:t>Islas Vírgenes (Reino Unido)</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31,200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14,620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46.9%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4,600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450056743"/>
                  </a:ext>
                </a:extLst>
              </a:tr>
              <a:tr h="78494">
                <a:tc>
                  <a:txBody>
                    <a:bodyPr/>
                    <a:lstStyle/>
                    <a:p>
                      <a:pPr algn="just">
                        <a:spcAft>
                          <a:spcPts val="0"/>
                        </a:spcAft>
                      </a:pPr>
                      <a:r>
                        <a:rPr lang="es-ES_tradnl" sz="900">
                          <a:effectLst/>
                          <a:latin typeface="Baskerville Old Face" panose="02020602080505020303" pitchFamily="18" charset="77"/>
                        </a:rPr>
                        <a:t>Jamaica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2,813,285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1,581,100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56.2%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1,100,000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165157349"/>
                  </a:ext>
                </a:extLst>
              </a:tr>
              <a:tr h="78494">
                <a:tc>
                  <a:txBody>
                    <a:bodyPr/>
                    <a:lstStyle/>
                    <a:p>
                      <a:pPr algn="just">
                        <a:spcAft>
                          <a:spcPts val="0"/>
                        </a:spcAft>
                      </a:pPr>
                      <a:r>
                        <a:rPr lang="es-ES_tradnl" sz="900">
                          <a:effectLst/>
                          <a:latin typeface="Baskerville Old Face" panose="02020602080505020303" pitchFamily="18" charset="77"/>
                        </a:rPr>
                        <a:t>Martinica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396,071</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303,302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76.6%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170,000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1541796622"/>
                  </a:ext>
                </a:extLst>
              </a:tr>
              <a:tr h="78494">
                <a:tc>
                  <a:txBody>
                    <a:bodyPr/>
                    <a:lstStyle/>
                    <a:p>
                      <a:pPr algn="just">
                        <a:spcAft>
                          <a:spcPts val="0"/>
                        </a:spcAft>
                      </a:pPr>
                      <a:r>
                        <a:rPr lang="es-ES_tradnl" sz="900">
                          <a:effectLst/>
                          <a:latin typeface="Baskerville Old Face" panose="02020602080505020303" pitchFamily="18" charset="77"/>
                        </a:rPr>
                        <a:t>Montserrat</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5,179</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2,900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56%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2,900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273690057"/>
                  </a:ext>
                </a:extLst>
              </a:tr>
              <a:tr h="78494">
                <a:tc>
                  <a:txBody>
                    <a:bodyPr/>
                    <a:lstStyle/>
                    <a:p>
                      <a:pPr algn="just">
                        <a:spcAft>
                          <a:spcPts val="0"/>
                        </a:spcAft>
                      </a:pPr>
                      <a:r>
                        <a:rPr lang="es-ES_tradnl" sz="900">
                          <a:effectLst/>
                          <a:latin typeface="Baskerville Old Face" panose="02020602080505020303" pitchFamily="18" charset="77"/>
                        </a:rPr>
                        <a:t>Puerto Rico</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3,679,086</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3,047,311</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82.8%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2,100,000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749535390"/>
                  </a:ext>
                </a:extLst>
              </a:tr>
              <a:tr h="78494">
                <a:tc>
                  <a:txBody>
                    <a:bodyPr/>
                    <a:lstStyle/>
                    <a:p>
                      <a:pPr algn="just">
                        <a:spcAft>
                          <a:spcPts val="0"/>
                        </a:spcAft>
                      </a:pPr>
                      <a:r>
                        <a:rPr lang="es-ES_tradnl" sz="900">
                          <a:effectLst/>
                          <a:latin typeface="Baskerville Old Face" panose="02020602080505020303" pitchFamily="18" charset="77"/>
                        </a:rPr>
                        <a:t>República Dominicana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10,766,564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6,599,904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61.3%</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4,500,000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3793059333"/>
                  </a:ext>
                </a:extLst>
              </a:tr>
              <a:tr h="75186">
                <a:tc>
                  <a:txBody>
                    <a:bodyPr/>
                    <a:lstStyle/>
                    <a:p>
                      <a:pPr algn="just">
                        <a:spcAft>
                          <a:spcPts val="0"/>
                        </a:spcAft>
                      </a:pPr>
                      <a:r>
                        <a:rPr lang="es-ES_tradnl" sz="900">
                          <a:effectLst/>
                          <a:latin typeface="Baskerville Old Face" panose="02020602080505020303" pitchFamily="18" charset="77"/>
                        </a:rPr>
                        <a:t>San Bartolomé (Francia)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7,184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1,540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21.4%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dirty="0">
                          <a:effectLst/>
                          <a:latin typeface="Baskerville Old Face" panose="02020602080505020303" pitchFamily="18" charset="77"/>
                        </a:rPr>
                        <a:t>20</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1907969527"/>
                  </a:ext>
                </a:extLst>
              </a:tr>
            </a:tbl>
          </a:graphicData>
        </a:graphic>
      </p:graphicFrame>
    </p:spTree>
    <p:extLst>
      <p:ext uri="{BB962C8B-B14F-4D97-AF65-F5344CB8AC3E}">
        <p14:creationId xmlns:p14="http://schemas.microsoft.com/office/powerpoint/2010/main" val="20470674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15</a:t>
            </a:fld>
            <a:endParaRPr lang="en"/>
          </a:p>
        </p:txBody>
      </p:sp>
      <p:sp>
        <p:nvSpPr>
          <p:cNvPr id="2" name="CuadroTexto 1"/>
          <p:cNvSpPr txBox="1"/>
          <p:nvPr/>
        </p:nvSpPr>
        <p:spPr>
          <a:xfrm>
            <a:off x="6418785" y="196340"/>
            <a:ext cx="1577676"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El Caribe</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3" name="Tabla 2">
            <a:extLst>
              <a:ext uri="{FF2B5EF4-FFF2-40B4-BE49-F238E27FC236}">
                <a16:creationId xmlns:a16="http://schemas.microsoft.com/office/drawing/2014/main" id="{0EEB323A-BA6C-F845-85BC-D0AA076C827D}"/>
              </a:ext>
            </a:extLst>
          </p:cNvPr>
          <p:cNvGraphicFramePr>
            <a:graphicFrameLocks noGrp="1"/>
          </p:cNvGraphicFramePr>
          <p:nvPr>
            <p:extLst>
              <p:ext uri="{D42A27DB-BD31-4B8C-83A1-F6EECF244321}">
                <p14:modId xmlns:p14="http://schemas.microsoft.com/office/powerpoint/2010/main" val="1185180814"/>
              </p:ext>
            </p:extLst>
          </p:nvPr>
        </p:nvGraphicFramePr>
        <p:xfrm>
          <a:off x="1622184" y="1310910"/>
          <a:ext cx="5482622" cy="1234440"/>
        </p:xfrm>
        <a:graphic>
          <a:graphicData uri="http://schemas.openxmlformats.org/drawingml/2006/table">
            <a:tbl>
              <a:tblPr firstRow="1" firstCol="1" bandRow="1">
                <a:tableStyleId>{E01CB073-F34E-4C01-9A94-FA2D869A7C6A}</a:tableStyleId>
              </a:tblPr>
              <a:tblGrid>
                <a:gridCol w="1561820">
                  <a:extLst>
                    <a:ext uri="{9D8B030D-6E8A-4147-A177-3AD203B41FA5}">
                      <a16:colId xmlns:a16="http://schemas.microsoft.com/office/drawing/2014/main" val="2618702881"/>
                    </a:ext>
                  </a:extLst>
                </a:gridCol>
                <a:gridCol w="1039375">
                  <a:extLst>
                    <a:ext uri="{9D8B030D-6E8A-4147-A177-3AD203B41FA5}">
                      <a16:colId xmlns:a16="http://schemas.microsoft.com/office/drawing/2014/main" val="2269932656"/>
                    </a:ext>
                  </a:extLst>
                </a:gridCol>
                <a:gridCol w="943715">
                  <a:extLst>
                    <a:ext uri="{9D8B030D-6E8A-4147-A177-3AD203B41FA5}">
                      <a16:colId xmlns:a16="http://schemas.microsoft.com/office/drawing/2014/main" val="3166416395"/>
                    </a:ext>
                  </a:extLst>
                </a:gridCol>
                <a:gridCol w="968856">
                  <a:extLst>
                    <a:ext uri="{9D8B030D-6E8A-4147-A177-3AD203B41FA5}">
                      <a16:colId xmlns:a16="http://schemas.microsoft.com/office/drawing/2014/main" val="1723800289"/>
                    </a:ext>
                  </a:extLst>
                </a:gridCol>
                <a:gridCol w="968856">
                  <a:extLst>
                    <a:ext uri="{9D8B030D-6E8A-4147-A177-3AD203B41FA5}">
                      <a16:colId xmlns:a16="http://schemas.microsoft.com/office/drawing/2014/main" val="3612826733"/>
                    </a:ext>
                  </a:extLst>
                </a:gridCol>
              </a:tblGrid>
              <a:tr h="226577">
                <a:tc>
                  <a:txBody>
                    <a:bodyPr/>
                    <a:lstStyle/>
                    <a:p>
                      <a:pPr algn="just">
                        <a:spcAft>
                          <a:spcPts val="0"/>
                        </a:spcAft>
                      </a:pPr>
                      <a:r>
                        <a:rPr lang="es-ES_tradnl" sz="900" dirty="0">
                          <a:solidFill>
                            <a:srgbClr val="C00000"/>
                          </a:solidFill>
                          <a:effectLst/>
                          <a:latin typeface="Baskerville Old Face" panose="02020602080505020303" pitchFamily="18" charset="77"/>
                        </a:rPr>
                        <a:t>País</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900" dirty="0">
                          <a:solidFill>
                            <a:srgbClr val="C00000"/>
                          </a:solidFill>
                          <a:effectLst/>
                          <a:latin typeface="Baskerville Old Face" panose="02020602080505020303" pitchFamily="18" charset="77"/>
                        </a:rPr>
                        <a:t>Población estimada</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900" dirty="0">
                          <a:solidFill>
                            <a:srgbClr val="C00000"/>
                          </a:solidFill>
                          <a:effectLst/>
                          <a:latin typeface="Baskerville Old Face" panose="02020602080505020303" pitchFamily="18" charset="77"/>
                        </a:rPr>
                        <a:t>Usuarios de Internet</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900" dirty="0">
                          <a:solidFill>
                            <a:srgbClr val="C00000"/>
                          </a:solidFill>
                          <a:effectLst/>
                          <a:latin typeface="Baskerville Old Face" panose="02020602080505020303" pitchFamily="18" charset="77"/>
                        </a:rPr>
                        <a:t>Penetración de Internet en la población</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900" dirty="0">
                          <a:solidFill>
                            <a:srgbClr val="C00000"/>
                          </a:solidFill>
                          <a:effectLst/>
                          <a:latin typeface="Baskerville Old Face" panose="02020602080505020303" pitchFamily="18" charset="77"/>
                        </a:rPr>
                        <a:t>Usuarios de Facebook</a:t>
                      </a:r>
                      <a:endParaRPr lang="es-EC" sz="9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7256018"/>
                  </a:ext>
                </a:extLst>
              </a:tr>
              <a:tr h="78494">
                <a:tc>
                  <a:txBody>
                    <a:bodyPr/>
                    <a:lstStyle/>
                    <a:p>
                      <a:pPr algn="just">
                        <a:spcAft>
                          <a:spcPts val="0"/>
                        </a:spcAft>
                      </a:pPr>
                      <a:r>
                        <a:rPr lang="es-ES_tradnl" sz="900">
                          <a:effectLst/>
                          <a:latin typeface="Baskerville Old Face" panose="02020602080505020303" pitchFamily="18" charset="77"/>
                        </a:rPr>
                        <a:t>Santa Lucía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187,768</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109,370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58.2%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dirty="0">
                          <a:effectLst/>
                          <a:latin typeface="Baskerville Old Face" panose="02020602080505020303" pitchFamily="18" charset="77"/>
                        </a:rPr>
                        <a:t>88,000</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1594641497"/>
                  </a:ext>
                </a:extLst>
              </a:tr>
              <a:tr h="75186">
                <a:tc>
                  <a:txBody>
                    <a:bodyPr/>
                    <a:lstStyle/>
                    <a:p>
                      <a:pPr algn="just">
                        <a:spcAft>
                          <a:spcPts val="0"/>
                        </a:spcAft>
                      </a:pPr>
                      <a:r>
                        <a:rPr lang="es-ES_tradnl" sz="900" dirty="0">
                          <a:effectLst/>
                          <a:latin typeface="Baskerville Old Face" panose="02020602080505020303" pitchFamily="18" charset="77"/>
                        </a:rPr>
                        <a:t>San Martín (Francia)</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32,125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1,100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3.4%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56800096"/>
                  </a:ext>
                </a:extLst>
              </a:tr>
              <a:tr h="75186">
                <a:tc>
                  <a:txBody>
                    <a:bodyPr/>
                    <a:lstStyle/>
                    <a:p>
                      <a:pPr algn="just">
                        <a:spcAft>
                          <a:spcPts val="0"/>
                        </a:spcAft>
                      </a:pPr>
                      <a:r>
                        <a:rPr lang="es-ES_tradnl" sz="900">
                          <a:effectLst/>
                          <a:latin typeface="Baskerville Old Face" panose="02020602080505020303" pitchFamily="18" charset="77"/>
                        </a:rPr>
                        <a:t>San Martín (Holanda)</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40,117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20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20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113259185"/>
                  </a:ext>
                </a:extLst>
              </a:tr>
              <a:tr h="75186">
                <a:tc>
                  <a:txBody>
                    <a:bodyPr/>
                    <a:lstStyle/>
                    <a:p>
                      <a:pPr algn="just">
                        <a:spcAft>
                          <a:spcPts val="0"/>
                        </a:spcAft>
                      </a:pPr>
                      <a:r>
                        <a:rPr lang="es-ES_tradnl" sz="900">
                          <a:effectLst/>
                          <a:latin typeface="Baskerville Old Face" panose="02020602080505020303" pitchFamily="18" charset="77"/>
                        </a:rPr>
                        <a:t>San Vicente y las Granadinas</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109,895</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65,984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60%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a:effectLst/>
                          <a:latin typeface="Baskerville Old Face" panose="02020602080505020303" pitchFamily="18" charset="77"/>
                        </a:rPr>
                        <a:t>59,000</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508463060"/>
                  </a:ext>
                </a:extLst>
              </a:tr>
              <a:tr h="75186">
                <a:tc>
                  <a:txBody>
                    <a:bodyPr/>
                    <a:lstStyle/>
                    <a:p>
                      <a:pPr algn="just">
                        <a:spcAft>
                          <a:spcPts val="0"/>
                        </a:spcAft>
                      </a:pPr>
                      <a:r>
                        <a:rPr lang="es-ES_tradnl" sz="900">
                          <a:effectLst/>
                          <a:latin typeface="Baskerville Old Face" panose="02020602080505020303" pitchFamily="18" charset="77"/>
                        </a:rPr>
                        <a:t>Trinidad y Tobago</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1,369,157</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1,003,592</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73.3%</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dirty="0">
                          <a:effectLst/>
                          <a:latin typeface="Baskerville Old Face" panose="02020602080505020303" pitchFamily="18" charset="77"/>
                        </a:rPr>
                        <a:t>700,000</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1855207621"/>
                  </a:ext>
                </a:extLst>
              </a:tr>
              <a:tr h="78494">
                <a:tc>
                  <a:txBody>
                    <a:bodyPr/>
                    <a:lstStyle/>
                    <a:p>
                      <a:pPr algn="just">
                        <a:spcAft>
                          <a:spcPts val="0"/>
                        </a:spcAft>
                      </a:pPr>
                      <a:r>
                        <a:rPr lang="es-ES_tradnl" sz="900" dirty="0">
                          <a:effectLst/>
                          <a:latin typeface="Baskerville Old Face" panose="02020602080505020303" pitchFamily="18" charset="77"/>
                        </a:rPr>
                        <a:t>Total</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43,806,854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dirty="0">
                          <a:effectLst/>
                          <a:latin typeface="Baskerville Old Face" panose="02020602080505020303" pitchFamily="18" charset="77"/>
                        </a:rPr>
                        <a:t>19,900,490</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lgn="just">
                        <a:spcAft>
                          <a:spcPts val="0"/>
                        </a:spcAft>
                      </a:pPr>
                      <a:r>
                        <a:rPr lang="es-ES_tradnl" sz="900">
                          <a:effectLst/>
                          <a:latin typeface="Baskerville Old Face" panose="02020602080505020303" pitchFamily="18" charset="77"/>
                        </a:rPr>
                        <a:t>45.4%</a:t>
                      </a:r>
                      <a:endParaRPr lang="es-EC" sz="9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tc>
                  <a:txBody>
                    <a:bodyPr/>
                    <a:lstStyle/>
                    <a:p>
                      <a:pPr>
                        <a:spcAft>
                          <a:spcPts val="0"/>
                        </a:spcAft>
                      </a:pPr>
                      <a:r>
                        <a:rPr lang="es-ES_tradnl" sz="900" dirty="0">
                          <a:effectLst/>
                          <a:latin typeface="Baskerville Old Face" panose="02020602080505020303" pitchFamily="18" charset="77"/>
                        </a:rPr>
                        <a:t>10,972,840</a:t>
                      </a:r>
                      <a:endParaRPr lang="es-EC" sz="9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9893" marR="29893" marT="0" marB="0"/>
                </a:tc>
                <a:extLst>
                  <a:ext uri="{0D108BD9-81ED-4DB2-BD59-A6C34878D82A}">
                    <a16:rowId xmlns:a16="http://schemas.microsoft.com/office/drawing/2014/main" val="2195032803"/>
                  </a:ext>
                </a:extLst>
              </a:tr>
            </a:tbl>
          </a:graphicData>
        </a:graphic>
      </p:graphicFrame>
    </p:spTree>
    <p:extLst>
      <p:ext uri="{BB962C8B-B14F-4D97-AF65-F5344CB8AC3E}">
        <p14:creationId xmlns:p14="http://schemas.microsoft.com/office/powerpoint/2010/main" val="155181035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16</a:t>
            </a:fld>
            <a:endParaRPr lang="en"/>
          </a:p>
        </p:txBody>
      </p:sp>
      <p:sp>
        <p:nvSpPr>
          <p:cNvPr id="2" name="CuadroTexto 1"/>
          <p:cNvSpPr txBox="1"/>
          <p:nvPr/>
        </p:nvSpPr>
        <p:spPr>
          <a:xfrm>
            <a:off x="6178900" y="196340"/>
            <a:ext cx="1911101"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Sudamérica</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4" name="Tabla 3">
            <a:extLst>
              <a:ext uri="{FF2B5EF4-FFF2-40B4-BE49-F238E27FC236}">
                <a16:creationId xmlns:a16="http://schemas.microsoft.com/office/drawing/2014/main" id="{CF9803AA-4AFC-5B48-AE8A-F29EBC81CA2C}"/>
              </a:ext>
            </a:extLst>
          </p:cNvPr>
          <p:cNvGraphicFramePr>
            <a:graphicFrameLocks noGrp="1"/>
          </p:cNvGraphicFramePr>
          <p:nvPr>
            <p:extLst>
              <p:ext uri="{D42A27DB-BD31-4B8C-83A1-F6EECF244321}">
                <p14:modId xmlns:p14="http://schemas.microsoft.com/office/powerpoint/2010/main" val="460638940"/>
              </p:ext>
            </p:extLst>
          </p:nvPr>
        </p:nvGraphicFramePr>
        <p:xfrm>
          <a:off x="1331978" y="1132428"/>
          <a:ext cx="6054008" cy="3291840"/>
        </p:xfrm>
        <a:graphic>
          <a:graphicData uri="http://schemas.openxmlformats.org/drawingml/2006/table">
            <a:tbl>
              <a:tblPr firstRow="1" firstCol="1" bandRow="1">
                <a:tableStyleId>{E01CB073-F34E-4C01-9A94-FA2D869A7C6A}</a:tableStyleId>
              </a:tblPr>
              <a:tblGrid>
                <a:gridCol w="1467485">
                  <a:extLst>
                    <a:ext uri="{9D8B030D-6E8A-4147-A177-3AD203B41FA5}">
                      <a16:colId xmlns:a16="http://schemas.microsoft.com/office/drawing/2014/main" val="2049028302"/>
                    </a:ext>
                  </a:extLst>
                </a:gridCol>
                <a:gridCol w="1215852">
                  <a:extLst>
                    <a:ext uri="{9D8B030D-6E8A-4147-A177-3AD203B41FA5}">
                      <a16:colId xmlns:a16="http://schemas.microsoft.com/office/drawing/2014/main" val="838956853"/>
                    </a:ext>
                  </a:extLst>
                </a:gridCol>
                <a:gridCol w="1103951">
                  <a:extLst>
                    <a:ext uri="{9D8B030D-6E8A-4147-A177-3AD203B41FA5}">
                      <a16:colId xmlns:a16="http://schemas.microsoft.com/office/drawing/2014/main" val="166408741"/>
                    </a:ext>
                  </a:extLst>
                </a:gridCol>
                <a:gridCol w="1133360">
                  <a:extLst>
                    <a:ext uri="{9D8B030D-6E8A-4147-A177-3AD203B41FA5}">
                      <a16:colId xmlns:a16="http://schemas.microsoft.com/office/drawing/2014/main" val="2237018975"/>
                    </a:ext>
                  </a:extLst>
                </a:gridCol>
                <a:gridCol w="1133360">
                  <a:extLst>
                    <a:ext uri="{9D8B030D-6E8A-4147-A177-3AD203B41FA5}">
                      <a16:colId xmlns:a16="http://schemas.microsoft.com/office/drawing/2014/main" val="3823639506"/>
                    </a:ext>
                  </a:extLst>
                </a:gridCol>
              </a:tblGrid>
              <a:tr h="0">
                <a:tc>
                  <a:txBody>
                    <a:bodyPr/>
                    <a:lstStyle/>
                    <a:p>
                      <a:pPr algn="just">
                        <a:spcAft>
                          <a:spcPts val="0"/>
                        </a:spcAft>
                      </a:pPr>
                      <a:r>
                        <a:rPr lang="es-ES_tradnl" sz="1200" dirty="0">
                          <a:solidFill>
                            <a:srgbClr val="C00000"/>
                          </a:solidFill>
                          <a:effectLst/>
                          <a:latin typeface="Baskerville Old Face" panose="02020602080505020303" pitchFamily="18" charset="77"/>
                        </a:rPr>
                        <a:t>Región y país ***</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Población estimada</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Usuarios de Internet</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Penetración de Internet en la población</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solidFill>
                            <a:srgbClr val="C00000"/>
                          </a:solidFill>
                          <a:effectLst/>
                          <a:latin typeface="Baskerville Old Face" panose="02020602080505020303" pitchFamily="18" charset="77"/>
                        </a:rPr>
                        <a:t>Usuarios de Facebook</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9509823"/>
                  </a:ext>
                </a:extLst>
              </a:tr>
              <a:tr h="0">
                <a:tc>
                  <a:txBody>
                    <a:bodyPr/>
                    <a:lstStyle/>
                    <a:p>
                      <a:pPr algn="just">
                        <a:spcAft>
                          <a:spcPts val="0"/>
                        </a:spcAft>
                      </a:pPr>
                      <a:r>
                        <a:rPr lang="es-ES_tradnl" sz="1200">
                          <a:effectLst/>
                          <a:latin typeface="Baskerville Old Face" panose="02020602080505020303" pitchFamily="18" charset="77"/>
                        </a:rPr>
                        <a:t>Argentina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44,688,864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41,686,960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93.1%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8796616"/>
                  </a:ext>
                </a:extLst>
              </a:tr>
              <a:tr h="0">
                <a:tc>
                  <a:txBody>
                    <a:bodyPr/>
                    <a:lstStyle/>
                    <a:p>
                      <a:pPr algn="just">
                        <a:spcAft>
                          <a:spcPts val="0"/>
                        </a:spcAft>
                      </a:pPr>
                      <a:r>
                        <a:rPr lang="es-ES_tradnl" sz="1200">
                          <a:effectLst/>
                          <a:latin typeface="Baskerville Old Face" panose="02020602080505020303" pitchFamily="18" charset="77"/>
                        </a:rPr>
                        <a:t>Bolivia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11,215,674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7,570,580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67.5%%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2839605"/>
                  </a:ext>
                </a:extLst>
              </a:tr>
              <a:tr h="0">
                <a:tc>
                  <a:txBody>
                    <a:bodyPr/>
                    <a:lstStyle/>
                    <a:p>
                      <a:pPr algn="just">
                        <a:spcAft>
                          <a:spcPts val="0"/>
                        </a:spcAft>
                      </a:pPr>
                      <a:r>
                        <a:rPr lang="es-ES_tradnl" sz="1200">
                          <a:effectLst/>
                          <a:latin typeface="Baskerville Old Face" panose="02020602080505020303" pitchFamily="18" charset="77"/>
                        </a:rPr>
                        <a:t>Brasil</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210,867,954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149,057,635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70.7%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139,000,000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2487678"/>
                  </a:ext>
                </a:extLst>
              </a:tr>
              <a:tr h="0">
                <a:tc>
                  <a:txBody>
                    <a:bodyPr/>
                    <a:lstStyle/>
                    <a:p>
                      <a:pPr algn="just">
                        <a:spcAft>
                          <a:spcPts val="0"/>
                        </a:spcAft>
                      </a:pPr>
                      <a:r>
                        <a:rPr lang="es-ES_tradnl" sz="1200">
                          <a:effectLst/>
                          <a:latin typeface="Baskerville Old Face" panose="02020602080505020303" pitchFamily="18" charset="77"/>
                        </a:rPr>
                        <a:t>Chile</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18,197,209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14,108,392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77.5%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13,000,000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6713008"/>
                  </a:ext>
                </a:extLst>
              </a:tr>
              <a:tr h="0">
                <a:tc>
                  <a:txBody>
                    <a:bodyPr/>
                    <a:lstStyle/>
                    <a:p>
                      <a:pPr algn="just">
                        <a:spcAft>
                          <a:spcPts val="0"/>
                        </a:spcAft>
                      </a:pPr>
                      <a:r>
                        <a:rPr lang="es-ES_tradnl" sz="1200">
                          <a:effectLst/>
                          <a:latin typeface="Baskerville Old Face" panose="02020602080505020303" pitchFamily="18" charset="77"/>
                        </a:rPr>
                        <a:t>Colombia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49,464,683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31,275,567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63.2%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29,000,000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5603511"/>
                  </a:ext>
                </a:extLst>
              </a:tr>
              <a:tr h="0">
                <a:tc>
                  <a:txBody>
                    <a:bodyPr/>
                    <a:lstStyle/>
                    <a:p>
                      <a:pPr algn="just">
                        <a:spcAft>
                          <a:spcPts val="0"/>
                        </a:spcAft>
                      </a:pPr>
                      <a:r>
                        <a:rPr lang="es-ES_tradnl" sz="1200">
                          <a:effectLst/>
                          <a:latin typeface="Baskerville Old Face" panose="02020602080505020303" pitchFamily="18" charset="77"/>
                        </a:rPr>
                        <a:t>Ecuador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16,863,425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13,476,687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79.9%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6621891"/>
                  </a:ext>
                </a:extLst>
              </a:tr>
              <a:tr h="176530">
                <a:tc>
                  <a:txBody>
                    <a:bodyPr/>
                    <a:lstStyle/>
                    <a:p>
                      <a:pPr algn="just">
                        <a:spcAft>
                          <a:spcPts val="0"/>
                        </a:spcAft>
                      </a:pPr>
                      <a:r>
                        <a:rPr lang="es-ES_tradnl" sz="1200">
                          <a:effectLst/>
                          <a:latin typeface="Baskerville Old Face" panose="02020602080505020303" pitchFamily="18" charset="77"/>
                        </a:rPr>
                        <a:t>Guayana Francesa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289,763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120,000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41.4%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110,000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4743495"/>
                  </a:ext>
                </a:extLst>
              </a:tr>
              <a:tr h="176530">
                <a:tc>
                  <a:txBody>
                    <a:bodyPr/>
                    <a:lstStyle/>
                    <a:p>
                      <a:pPr algn="just">
                        <a:spcAft>
                          <a:spcPts val="0"/>
                        </a:spcAft>
                      </a:pPr>
                      <a:r>
                        <a:rPr lang="es-ES_tradnl" sz="1200">
                          <a:effectLst/>
                          <a:latin typeface="Baskerville Old Face" panose="02020602080505020303" pitchFamily="18" charset="77"/>
                        </a:rPr>
                        <a:t>Guyana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782,225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395,007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50.5%</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360,000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94928813"/>
                  </a:ext>
                </a:extLst>
              </a:tr>
              <a:tr h="167640">
                <a:tc>
                  <a:txBody>
                    <a:bodyPr/>
                    <a:lstStyle/>
                    <a:p>
                      <a:pPr algn="just">
                        <a:spcAft>
                          <a:spcPts val="0"/>
                        </a:spcAft>
                      </a:pPr>
                      <a:r>
                        <a:rPr lang="es-ES_tradnl" sz="1200">
                          <a:effectLst/>
                          <a:latin typeface="Baskerville Old Face" panose="02020602080505020303" pitchFamily="18" charset="77"/>
                        </a:rPr>
                        <a:t>Islas Falkland</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2,922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2,900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99.2%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3,100****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9262545"/>
                  </a:ext>
                </a:extLst>
              </a:tr>
              <a:tr h="167640">
                <a:tc>
                  <a:txBody>
                    <a:bodyPr/>
                    <a:lstStyle/>
                    <a:p>
                      <a:pPr algn="just">
                        <a:spcAft>
                          <a:spcPts val="0"/>
                        </a:spcAft>
                      </a:pPr>
                      <a:r>
                        <a:rPr lang="es-ES_tradnl" sz="1200">
                          <a:effectLst/>
                          <a:latin typeface="Baskerville Old Face" panose="02020602080505020303" pitchFamily="18" charset="77"/>
                        </a:rPr>
                        <a:t>Paraguay</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6,896,908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6,177,748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89.6%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3,300,000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4430491"/>
                  </a:ext>
                </a:extLst>
              </a:tr>
              <a:tr h="167640">
                <a:tc>
                  <a:txBody>
                    <a:bodyPr/>
                    <a:lstStyle/>
                    <a:p>
                      <a:pPr algn="just">
                        <a:spcAft>
                          <a:spcPts val="0"/>
                        </a:spcAft>
                      </a:pPr>
                      <a:r>
                        <a:rPr lang="es-ES_tradnl" sz="1200">
                          <a:effectLst/>
                          <a:latin typeface="Baskerville Old Face" panose="02020602080505020303" pitchFamily="18" charset="77"/>
                        </a:rPr>
                        <a:t>Perú</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35,551,815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22,000,000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67.6%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2608947"/>
                  </a:ext>
                </a:extLst>
              </a:tr>
              <a:tr h="167640">
                <a:tc>
                  <a:txBody>
                    <a:bodyPr/>
                    <a:lstStyle/>
                    <a:p>
                      <a:pPr algn="just">
                        <a:spcAft>
                          <a:spcPts val="0"/>
                        </a:spcAft>
                      </a:pPr>
                      <a:r>
                        <a:rPr lang="es-ES_tradnl" sz="1200">
                          <a:effectLst/>
                          <a:latin typeface="Baskerville Old Face" panose="02020602080505020303" pitchFamily="18" charset="77"/>
                        </a:rPr>
                        <a:t>Surinam</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568,301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340,000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310,000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3640234"/>
                  </a:ext>
                </a:extLst>
              </a:tr>
              <a:tr h="167640">
                <a:tc>
                  <a:txBody>
                    <a:bodyPr/>
                    <a:lstStyle/>
                    <a:p>
                      <a:pPr algn="just">
                        <a:spcAft>
                          <a:spcPts val="0"/>
                        </a:spcAft>
                      </a:pPr>
                      <a:r>
                        <a:rPr lang="es-ES_tradnl" sz="1200">
                          <a:effectLst/>
                          <a:latin typeface="Baskerville Old Face" panose="02020602080505020303" pitchFamily="18" charset="77"/>
                        </a:rPr>
                        <a:t>Uruguay</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3,469,551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3,059,727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88.2%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2,400,000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6365824"/>
                  </a:ext>
                </a:extLst>
              </a:tr>
              <a:tr h="167640">
                <a:tc>
                  <a:txBody>
                    <a:bodyPr/>
                    <a:lstStyle/>
                    <a:p>
                      <a:pPr algn="just">
                        <a:spcAft>
                          <a:spcPts val="0"/>
                        </a:spcAft>
                      </a:pPr>
                      <a:r>
                        <a:rPr lang="es-ES_tradnl" sz="1200">
                          <a:effectLst/>
                          <a:latin typeface="Baskerville Old Face" panose="02020602080505020303" pitchFamily="18" charset="77"/>
                        </a:rPr>
                        <a:t>Venezuela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32,381,221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17,178,743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53.1%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13,000,000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4509044"/>
                  </a:ext>
                </a:extLst>
              </a:tr>
              <a:tr h="167640">
                <a:tc>
                  <a:txBody>
                    <a:bodyPr/>
                    <a:lstStyle/>
                    <a:p>
                      <a:pPr algn="just">
                        <a:spcAft>
                          <a:spcPts val="0"/>
                        </a:spcAft>
                      </a:pPr>
                      <a:r>
                        <a:rPr lang="es-ES_tradnl" sz="1200">
                          <a:solidFill>
                            <a:srgbClr val="C00000"/>
                          </a:solidFill>
                          <a:effectLst/>
                          <a:latin typeface="Baskerville Old Face" panose="02020602080505020303" pitchFamily="18" charset="77"/>
                        </a:rPr>
                        <a:t>Total*****</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428,240,515</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306,349,946</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71.5%</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solidFill>
                            <a:srgbClr val="C00000"/>
                          </a:solidFill>
                          <a:effectLst/>
                          <a:latin typeface="Baskerville Old Face" panose="02020602080505020303" pitchFamily="18" charset="77"/>
                        </a:rPr>
                        <a:t>266,583,100</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4903676"/>
                  </a:ext>
                </a:extLst>
              </a:tr>
            </a:tbl>
          </a:graphicData>
        </a:graphic>
      </p:graphicFrame>
    </p:spTree>
    <p:extLst>
      <p:ext uri="{BB962C8B-B14F-4D97-AF65-F5344CB8AC3E}">
        <p14:creationId xmlns:p14="http://schemas.microsoft.com/office/powerpoint/2010/main" val="7982523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17</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9B57D311-CC07-EF49-B92D-13ADB27E5914}"/>
              </a:ext>
            </a:extLst>
          </p:cNvPr>
          <p:cNvSpPr/>
          <p:nvPr/>
        </p:nvSpPr>
        <p:spPr>
          <a:xfrm>
            <a:off x="457200" y="1501864"/>
            <a:ext cx="4572000" cy="1538883"/>
          </a:xfrm>
          <a:prstGeom prst="rect">
            <a:avLst/>
          </a:prstGeom>
        </p:spPr>
        <p:txBody>
          <a:bodyPr>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3  Redes sociales en el mundo</a:t>
            </a:r>
            <a:br>
              <a:rPr lang="es-ES_tradnl" sz="2800" dirty="0">
                <a:solidFill>
                  <a:schemeClr val="tx1"/>
                </a:solidFill>
                <a:latin typeface="Baskerville" panose="02020502070401020303" pitchFamily="18" charset="0"/>
                <a:ea typeface="Baskerville" panose="02020502070401020303" pitchFamily="18" charset="0"/>
                <a:cs typeface="Century Schoolbook" charset="0"/>
              </a:rPr>
            </a:br>
            <a:endParaRPr lang="es-ES_tradnl" sz="2800" dirty="0">
              <a:solidFill>
                <a:schemeClr val="tx1"/>
              </a:solidFill>
              <a:latin typeface="Baskerville" panose="02020502070401020303" pitchFamily="18" charset="0"/>
              <a:ea typeface="Baskerville" panose="02020502070401020303" pitchFamily="18" charset="0"/>
              <a:cs typeface="Century Schoolbook" charset="0"/>
            </a:endParaRPr>
          </a:p>
          <a:p>
            <a:pPr marL="457200" lvl="2" indent="-457200">
              <a:buFont typeface="Wingdings" pitchFamily="2" charset="2"/>
              <a:buChar char="ü"/>
            </a:pP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We</a:t>
            </a:r>
            <a:r>
              <a:rPr lang="es-ES_tradnl" sz="2400" dirty="0">
                <a:solidFill>
                  <a:schemeClr val="tx1"/>
                </a:solidFill>
                <a:latin typeface="Baskerville" panose="02020502070401020303" pitchFamily="18" charset="0"/>
                <a:ea typeface="Baskerville" panose="02020502070401020303" pitchFamily="18" charset="0"/>
                <a:cs typeface="Century Schoolbook" charset="0"/>
              </a:rPr>
              <a:t> are Digital </a:t>
            </a:r>
            <a:r>
              <a:rPr lang="es-ES_tradnl" sz="2400" dirty="0" err="1">
                <a:solidFill>
                  <a:schemeClr val="tx1"/>
                </a:solidFill>
                <a:latin typeface="Baskerville" panose="02020502070401020303" pitchFamily="18" charset="0"/>
                <a:ea typeface="Baskerville" panose="02020502070401020303" pitchFamily="18" charset="0"/>
                <a:cs typeface="Century Schoolbook" charset="0"/>
              </a:rPr>
              <a:t>Hootsuite</a:t>
            </a:r>
            <a:endParaRPr lang="es-ES_tradnl" sz="2400" dirty="0">
              <a:solidFill>
                <a:schemeClr val="tx1"/>
              </a:solidFill>
              <a:latin typeface="Baskerville" panose="02020502070401020303" pitchFamily="18" charset="0"/>
              <a:ea typeface="Baskerville" panose="02020502070401020303" pitchFamily="18" charset="0"/>
              <a:cs typeface="Century Schoolbook" charset="0"/>
            </a:endParaRPr>
          </a:p>
          <a:p>
            <a:pPr lvl="2"/>
            <a:endParaRPr lang="es-EC" dirty="0"/>
          </a:p>
        </p:txBody>
      </p:sp>
      <p:pic>
        <p:nvPicPr>
          <p:cNvPr id="6" name="Imagen 5">
            <a:extLst>
              <a:ext uri="{FF2B5EF4-FFF2-40B4-BE49-F238E27FC236}">
                <a16:creationId xmlns:a16="http://schemas.microsoft.com/office/drawing/2014/main" id="{2D357F3A-551E-B64B-BC26-CB9B9B7B9D1E}"/>
              </a:ext>
            </a:extLst>
          </p:cNvPr>
          <p:cNvPicPr>
            <a:picLocks noChangeAspect="1"/>
          </p:cNvPicPr>
          <p:nvPr/>
        </p:nvPicPr>
        <p:blipFill>
          <a:blip r:embed="rId4"/>
          <a:stretch>
            <a:fillRect/>
          </a:stretch>
        </p:blipFill>
        <p:spPr>
          <a:xfrm>
            <a:off x="5040372" y="1501864"/>
            <a:ext cx="4103628" cy="2051814"/>
          </a:xfrm>
          <a:prstGeom prst="rect">
            <a:avLst/>
          </a:prstGeom>
        </p:spPr>
      </p:pic>
      <p:sp>
        <p:nvSpPr>
          <p:cNvPr id="9" name="Rectángulo 8">
            <a:extLst>
              <a:ext uri="{FF2B5EF4-FFF2-40B4-BE49-F238E27FC236}">
                <a16:creationId xmlns:a16="http://schemas.microsoft.com/office/drawing/2014/main" id="{E475336D-335E-E844-841E-5BA6A765E312}"/>
              </a:ext>
            </a:extLst>
          </p:cNvPr>
          <p:cNvSpPr/>
          <p:nvPr/>
        </p:nvSpPr>
        <p:spPr>
          <a:xfrm>
            <a:off x="6812280" y="228600"/>
            <a:ext cx="1655327" cy="523220"/>
          </a:xfrm>
          <a:prstGeom prst="rect">
            <a:avLst/>
          </a:prstGeom>
        </p:spPr>
        <p:txBody>
          <a:bodyPr wrap="square">
            <a:spAutoFit/>
          </a:bodyPr>
          <a:lstStyle/>
          <a:p>
            <a:r>
              <a:rPr lang="es-EC" sz="2800" dirty="0">
                <a:solidFill>
                  <a:srgbClr val="C00000"/>
                </a:solidFill>
                <a:latin typeface="Baskerville" panose="02020502070401020303" pitchFamily="18" charset="0"/>
                <a:ea typeface="Baskerville" panose="02020502070401020303" pitchFamily="18" charset="0"/>
              </a:rPr>
              <a:t>Tema 3</a:t>
            </a:r>
          </a:p>
        </p:txBody>
      </p:sp>
    </p:spTree>
    <p:extLst>
      <p:ext uri="{BB962C8B-B14F-4D97-AF65-F5344CB8AC3E}">
        <p14:creationId xmlns:p14="http://schemas.microsoft.com/office/powerpoint/2010/main" val="1424151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18</a:t>
            </a:fld>
            <a:endParaRPr lang="en"/>
          </a:p>
        </p:txBody>
      </p:sp>
      <p:sp>
        <p:nvSpPr>
          <p:cNvPr id="2" name="CuadroTexto 1"/>
          <p:cNvSpPr txBox="1"/>
          <p:nvPr/>
        </p:nvSpPr>
        <p:spPr>
          <a:xfrm>
            <a:off x="6660910" y="195234"/>
            <a:ext cx="1683474"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Usuarios</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3" name="Tabla 2">
            <a:extLst>
              <a:ext uri="{FF2B5EF4-FFF2-40B4-BE49-F238E27FC236}">
                <a16:creationId xmlns:a16="http://schemas.microsoft.com/office/drawing/2014/main" id="{66EBDF81-DFAD-DB44-89FE-B27BC6BAEA88}"/>
              </a:ext>
            </a:extLst>
          </p:cNvPr>
          <p:cNvGraphicFramePr>
            <a:graphicFrameLocks noGrp="1"/>
          </p:cNvGraphicFramePr>
          <p:nvPr>
            <p:extLst>
              <p:ext uri="{D42A27DB-BD31-4B8C-83A1-F6EECF244321}">
                <p14:modId xmlns:p14="http://schemas.microsoft.com/office/powerpoint/2010/main" val="1571061923"/>
              </p:ext>
            </p:extLst>
          </p:nvPr>
        </p:nvGraphicFramePr>
        <p:xfrm>
          <a:off x="4546046" y="1408014"/>
          <a:ext cx="3798338" cy="2076333"/>
        </p:xfrm>
        <a:graphic>
          <a:graphicData uri="http://schemas.openxmlformats.org/drawingml/2006/table">
            <a:tbl>
              <a:tblPr firstRow="1" firstCol="1" bandRow="1">
                <a:tableStyleId>{E01CB073-F34E-4C01-9A94-FA2D869A7C6A}</a:tableStyleId>
              </a:tblPr>
              <a:tblGrid>
                <a:gridCol w="1959950">
                  <a:extLst>
                    <a:ext uri="{9D8B030D-6E8A-4147-A177-3AD203B41FA5}">
                      <a16:colId xmlns:a16="http://schemas.microsoft.com/office/drawing/2014/main" val="3801763223"/>
                    </a:ext>
                  </a:extLst>
                </a:gridCol>
                <a:gridCol w="1838388">
                  <a:extLst>
                    <a:ext uri="{9D8B030D-6E8A-4147-A177-3AD203B41FA5}">
                      <a16:colId xmlns:a16="http://schemas.microsoft.com/office/drawing/2014/main" val="2966620908"/>
                    </a:ext>
                  </a:extLst>
                </a:gridCol>
              </a:tblGrid>
              <a:tr h="214425">
                <a:tc>
                  <a:txBody>
                    <a:bodyPr/>
                    <a:lstStyle/>
                    <a:p>
                      <a:pPr algn="just">
                        <a:spcAft>
                          <a:spcPts val="0"/>
                        </a:spcAft>
                      </a:pPr>
                      <a:r>
                        <a:rPr lang="es-ES_tradnl" sz="1400">
                          <a:solidFill>
                            <a:srgbClr val="C00000"/>
                          </a:solidFill>
                          <a:effectLst/>
                          <a:latin typeface="Baskerville Old Face" panose="02020602080505020303" pitchFamily="18" charset="77"/>
                        </a:rPr>
                        <a:t>Red social o plataforma</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dirty="0">
                          <a:solidFill>
                            <a:srgbClr val="C00000"/>
                          </a:solidFill>
                          <a:effectLst/>
                          <a:latin typeface="Baskerville Old Face" panose="02020602080505020303" pitchFamily="18" charset="77"/>
                        </a:rPr>
                        <a:t>Usuarios (en millones)</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2015433"/>
                  </a:ext>
                </a:extLst>
              </a:tr>
              <a:tr h="183892">
                <a:tc>
                  <a:txBody>
                    <a:bodyPr/>
                    <a:lstStyle/>
                    <a:p>
                      <a:pPr algn="just">
                        <a:spcAft>
                          <a:spcPts val="0"/>
                        </a:spcAft>
                      </a:pPr>
                      <a:r>
                        <a:rPr lang="es-ES_tradnl" sz="1200">
                          <a:effectLst/>
                          <a:latin typeface="Baskerville Old Face" panose="02020602080505020303" pitchFamily="18" charset="77"/>
                        </a:rPr>
                        <a:t>1.- Facebook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2,167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2657482"/>
                  </a:ext>
                </a:extLst>
              </a:tr>
              <a:tr h="183892">
                <a:tc>
                  <a:txBody>
                    <a:bodyPr/>
                    <a:lstStyle/>
                    <a:p>
                      <a:pPr algn="just">
                        <a:spcAft>
                          <a:spcPts val="0"/>
                        </a:spcAft>
                      </a:pPr>
                      <a:r>
                        <a:rPr lang="es-ES_tradnl" sz="1200">
                          <a:effectLst/>
                          <a:latin typeface="Baskerville Old Face" panose="02020602080505020303" pitchFamily="18" charset="77"/>
                        </a:rPr>
                        <a:t>2.- YouTube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1,500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3671238"/>
                  </a:ext>
                </a:extLst>
              </a:tr>
              <a:tr h="183892">
                <a:tc>
                  <a:txBody>
                    <a:bodyPr/>
                    <a:lstStyle/>
                    <a:p>
                      <a:pPr algn="just">
                        <a:spcAft>
                          <a:spcPts val="0"/>
                        </a:spcAft>
                      </a:pPr>
                      <a:r>
                        <a:rPr lang="es-ES_tradnl" sz="1200">
                          <a:effectLst/>
                          <a:latin typeface="Baskerville Old Face" panose="02020602080505020303" pitchFamily="18" charset="77"/>
                        </a:rPr>
                        <a:t>3.- WhattsApp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1,300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8239422"/>
                  </a:ext>
                </a:extLst>
              </a:tr>
              <a:tr h="195386">
                <a:tc>
                  <a:txBody>
                    <a:bodyPr/>
                    <a:lstStyle/>
                    <a:p>
                      <a:pPr algn="just">
                        <a:spcAft>
                          <a:spcPts val="0"/>
                        </a:spcAft>
                      </a:pPr>
                      <a:r>
                        <a:rPr lang="es-ES_tradnl" sz="1200">
                          <a:effectLst/>
                          <a:latin typeface="Baskerville Old Face" panose="02020602080505020303" pitchFamily="18" charset="77"/>
                        </a:rPr>
                        <a:t>4.- FB Messenger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1,300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5650526"/>
                  </a:ext>
                </a:extLst>
              </a:tr>
              <a:tr h="195386">
                <a:tc>
                  <a:txBody>
                    <a:bodyPr/>
                    <a:lstStyle/>
                    <a:p>
                      <a:pPr algn="just">
                        <a:spcAft>
                          <a:spcPts val="0"/>
                        </a:spcAft>
                      </a:pPr>
                      <a:r>
                        <a:rPr lang="es-ES_tradnl" sz="1200">
                          <a:effectLst/>
                          <a:latin typeface="Baskerville Old Face" panose="02020602080505020303" pitchFamily="18" charset="77"/>
                        </a:rPr>
                        <a:t>5.- Wechat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2493818"/>
                  </a:ext>
                </a:extLst>
              </a:tr>
              <a:tr h="183892">
                <a:tc>
                  <a:txBody>
                    <a:bodyPr/>
                    <a:lstStyle/>
                    <a:p>
                      <a:pPr algn="just">
                        <a:spcAft>
                          <a:spcPts val="0"/>
                        </a:spcAft>
                      </a:pPr>
                      <a:r>
                        <a:rPr lang="es-ES_tradnl" sz="1200">
                          <a:effectLst/>
                          <a:latin typeface="Baskerville Old Face" panose="02020602080505020303" pitchFamily="18" charset="77"/>
                        </a:rPr>
                        <a:t>6.- QQ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843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7162802"/>
                  </a:ext>
                </a:extLst>
              </a:tr>
              <a:tr h="183892">
                <a:tc>
                  <a:txBody>
                    <a:bodyPr/>
                    <a:lstStyle/>
                    <a:p>
                      <a:pPr algn="just">
                        <a:spcAft>
                          <a:spcPts val="0"/>
                        </a:spcAft>
                      </a:pPr>
                      <a:r>
                        <a:rPr lang="es-ES_tradnl" sz="1200">
                          <a:effectLst/>
                          <a:latin typeface="Baskerville Old Face" panose="02020602080505020303" pitchFamily="18" charset="77"/>
                        </a:rPr>
                        <a:t>7.- Instragram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2067830"/>
                  </a:ext>
                </a:extLst>
              </a:tr>
              <a:tr h="183892">
                <a:tc>
                  <a:txBody>
                    <a:bodyPr/>
                    <a:lstStyle/>
                    <a:p>
                      <a:pPr algn="just">
                        <a:spcAft>
                          <a:spcPts val="0"/>
                        </a:spcAft>
                      </a:pPr>
                      <a:r>
                        <a:rPr lang="es-ES_tradnl" sz="1200">
                          <a:effectLst/>
                          <a:latin typeface="Baskerville Old Face" panose="02020602080505020303" pitchFamily="18" charset="77"/>
                        </a:rPr>
                        <a:t>8.- Tumbrl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794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0426142"/>
                  </a:ext>
                </a:extLst>
              </a:tr>
              <a:tr h="183892">
                <a:tc>
                  <a:txBody>
                    <a:bodyPr/>
                    <a:lstStyle/>
                    <a:p>
                      <a:pPr algn="just">
                        <a:spcAft>
                          <a:spcPts val="0"/>
                        </a:spcAft>
                      </a:pPr>
                      <a:r>
                        <a:rPr lang="es-ES_tradnl" sz="1200">
                          <a:effectLst/>
                          <a:latin typeface="Baskerville Old Face" panose="02020602080505020303" pitchFamily="18" charset="77"/>
                        </a:rPr>
                        <a:t>9.- QZone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768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04379574"/>
                  </a:ext>
                </a:extLst>
              </a:tr>
              <a:tr h="183892">
                <a:tc>
                  <a:txBody>
                    <a:bodyPr/>
                    <a:lstStyle/>
                    <a:p>
                      <a:pPr algn="just">
                        <a:spcAft>
                          <a:spcPts val="0"/>
                        </a:spcAft>
                      </a:pPr>
                      <a:r>
                        <a:rPr lang="es-ES_tradnl" sz="1200" dirty="0">
                          <a:effectLst/>
                          <a:latin typeface="Baskerville Old Face" panose="02020602080505020303" pitchFamily="18" charset="77"/>
                        </a:rPr>
                        <a:t>10.- </a:t>
                      </a:r>
                      <a:r>
                        <a:rPr lang="es-ES_tradnl" sz="1200" dirty="0" err="1">
                          <a:effectLst/>
                          <a:latin typeface="Baskerville Old Face" panose="02020602080505020303" pitchFamily="18" charset="77"/>
                        </a:rPr>
                        <a:t>Sina</a:t>
                      </a:r>
                      <a:r>
                        <a:rPr lang="es-ES_tradnl" sz="1200" dirty="0">
                          <a:effectLst/>
                          <a:latin typeface="Baskerville Old Face" panose="02020602080505020303" pitchFamily="18" charset="77"/>
                        </a:rPr>
                        <a:t> </a:t>
                      </a:r>
                      <a:r>
                        <a:rPr lang="es-ES_tradnl" sz="1200" dirty="0" err="1">
                          <a:effectLst/>
                          <a:latin typeface="Baskerville Old Face" panose="02020602080505020303" pitchFamily="18" charset="77"/>
                        </a:rPr>
                        <a:t>Weibo</a:t>
                      </a:r>
                      <a:r>
                        <a:rPr lang="es-ES_tradnl" sz="1200" dirty="0">
                          <a:effectLst/>
                          <a:latin typeface="Baskerville Old Face" panose="02020602080505020303" pitchFamily="18" charset="77"/>
                        </a:rPr>
                        <a:t>*</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376</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1306552"/>
                  </a:ext>
                </a:extLst>
              </a:tr>
            </a:tbl>
          </a:graphicData>
        </a:graphic>
      </p:graphicFrame>
      <p:pic>
        <p:nvPicPr>
          <p:cNvPr id="6" name="Imagen 5">
            <a:extLst>
              <a:ext uri="{FF2B5EF4-FFF2-40B4-BE49-F238E27FC236}">
                <a16:creationId xmlns:a16="http://schemas.microsoft.com/office/drawing/2014/main" id="{75D934E8-D8D9-484C-A942-6F79F9D0F3C2}"/>
              </a:ext>
            </a:extLst>
          </p:cNvPr>
          <p:cNvPicPr>
            <a:picLocks noChangeAspect="1"/>
          </p:cNvPicPr>
          <p:nvPr/>
        </p:nvPicPr>
        <p:blipFill>
          <a:blip r:embed="rId4"/>
          <a:stretch>
            <a:fillRect/>
          </a:stretch>
        </p:blipFill>
        <p:spPr>
          <a:xfrm>
            <a:off x="210070" y="1327663"/>
            <a:ext cx="3668059" cy="2751044"/>
          </a:xfrm>
          <a:prstGeom prst="rect">
            <a:avLst/>
          </a:prstGeom>
        </p:spPr>
      </p:pic>
    </p:spTree>
    <p:extLst>
      <p:ext uri="{BB962C8B-B14F-4D97-AF65-F5344CB8AC3E}">
        <p14:creationId xmlns:p14="http://schemas.microsoft.com/office/powerpoint/2010/main" val="36519492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19</a:t>
            </a:fld>
            <a:endParaRPr lang="en"/>
          </a:p>
        </p:txBody>
      </p:sp>
      <p:sp>
        <p:nvSpPr>
          <p:cNvPr id="2" name="CuadroTexto 1"/>
          <p:cNvSpPr txBox="1"/>
          <p:nvPr/>
        </p:nvSpPr>
        <p:spPr>
          <a:xfrm>
            <a:off x="6660910" y="196340"/>
            <a:ext cx="1433406"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Twitter</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9A526D6F-DC52-8649-AB89-34D13FA003C2}"/>
              </a:ext>
            </a:extLst>
          </p:cNvPr>
          <p:cNvSpPr/>
          <p:nvPr/>
        </p:nvSpPr>
        <p:spPr>
          <a:xfrm>
            <a:off x="1005900" y="1727109"/>
            <a:ext cx="4572000" cy="1938992"/>
          </a:xfrm>
          <a:prstGeom prst="rect">
            <a:avLst/>
          </a:prstGeom>
        </p:spPr>
        <p:txBody>
          <a:bodyPr>
            <a:spAutoFit/>
          </a:bodyPr>
          <a:lstStyle/>
          <a:p>
            <a:pPr algn="just"/>
            <a:r>
              <a:rPr lang="es-EC" sz="2000" dirty="0">
                <a:solidFill>
                  <a:srgbClr val="212121"/>
                </a:solidFill>
                <a:latin typeface="Baskerville" panose="02020502070401020303" pitchFamily="18" charset="0"/>
                <a:ea typeface="Baskerville" panose="02020502070401020303" pitchFamily="18" charset="0"/>
              </a:rPr>
              <a:t>Vale la pena señalar que </a:t>
            </a:r>
            <a:r>
              <a:rPr lang="es-EC" sz="2000" dirty="0">
                <a:solidFill>
                  <a:srgbClr val="C00000"/>
                </a:solidFill>
                <a:latin typeface="Baskerville" panose="02020502070401020303" pitchFamily="18" charset="0"/>
                <a:ea typeface="Baskerville" panose="02020502070401020303" pitchFamily="18" charset="0"/>
              </a:rPr>
              <a:t>Twitter, </a:t>
            </a:r>
            <a:r>
              <a:rPr lang="es-EC" sz="2000" dirty="0">
                <a:solidFill>
                  <a:srgbClr val="212121"/>
                </a:solidFill>
                <a:latin typeface="Baskerville" panose="02020502070401020303" pitchFamily="18" charset="0"/>
                <a:ea typeface="Baskerville" panose="02020502070401020303" pitchFamily="18" charset="0"/>
              </a:rPr>
              <a:t>que sin duda alguna admite ser considerada como una de las redes sociales más influyentes, por el número de usuarios fue ubicada en la posición 11, con 330 millones de usuarios.</a:t>
            </a:r>
            <a:endParaRPr lang="es-EC" sz="2000" dirty="0">
              <a:latin typeface="Baskerville" panose="02020502070401020303" pitchFamily="18" charset="0"/>
              <a:ea typeface="Baskerville" panose="02020502070401020303" pitchFamily="18" charset="0"/>
            </a:endParaRPr>
          </a:p>
        </p:txBody>
      </p:sp>
      <p:pic>
        <p:nvPicPr>
          <p:cNvPr id="8" name="Imagen 7">
            <a:extLst>
              <a:ext uri="{FF2B5EF4-FFF2-40B4-BE49-F238E27FC236}">
                <a16:creationId xmlns:a16="http://schemas.microsoft.com/office/drawing/2014/main" id="{33FC23CE-38B4-5B46-BCFD-26ADEFAAEA2E}"/>
              </a:ext>
            </a:extLst>
          </p:cNvPr>
          <p:cNvPicPr>
            <a:picLocks noChangeAspect="1"/>
          </p:cNvPicPr>
          <p:nvPr/>
        </p:nvPicPr>
        <p:blipFill>
          <a:blip r:embed="rId4"/>
          <a:stretch>
            <a:fillRect/>
          </a:stretch>
        </p:blipFill>
        <p:spPr>
          <a:xfrm>
            <a:off x="5836518" y="1890214"/>
            <a:ext cx="2895105" cy="1627049"/>
          </a:xfrm>
          <a:prstGeom prst="rect">
            <a:avLst/>
          </a:prstGeom>
        </p:spPr>
      </p:pic>
    </p:spTree>
    <p:extLst>
      <p:ext uri="{BB962C8B-B14F-4D97-AF65-F5344CB8AC3E}">
        <p14:creationId xmlns:p14="http://schemas.microsoft.com/office/powerpoint/2010/main" val="15594854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20</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9A526D6F-DC52-8649-AB89-34D13FA003C2}"/>
              </a:ext>
            </a:extLst>
          </p:cNvPr>
          <p:cNvSpPr/>
          <p:nvPr/>
        </p:nvSpPr>
        <p:spPr>
          <a:xfrm>
            <a:off x="731550" y="1880997"/>
            <a:ext cx="3697015" cy="1631216"/>
          </a:xfrm>
          <a:prstGeom prst="rect">
            <a:avLst/>
          </a:prstGeom>
        </p:spPr>
        <p:txBody>
          <a:bodyPr wrap="square">
            <a:spAutoFit/>
          </a:bodyPr>
          <a:lstStyle/>
          <a:p>
            <a:pPr algn="just"/>
            <a:r>
              <a:rPr lang="es-EC" sz="2000" dirty="0">
                <a:latin typeface="Baskerville" panose="02020502070401020303" pitchFamily="18" charset="0"/>
                <a:ea typeface="Baskerville" panose="02020502070401020303" pitchFamily="18" charset="0"/>
              </a:rPr>
              <a:t>En el periodo comprendido entre enero de 2017 y enero de 2018, </a:t>
            </a:r>
            <a:r>
              <a:rPr lang="es-EC" sz="2000" dirty="0">
                <a:solidFill>
                  <a:srgbClr val="C00000"/>
                </a:solidFill>
                <a:latin typeface="Baskerville" panose="02020502070401020303" pitchFamily="18" charset="0"/>
                <a:ea typeface="Baskerville" panose="02020502070401020303" pitchFamily="18" charset="0"/>
              </a:rPr>
              <a:t>Facebook </a:t>
            </a:r>
            <a:r>
              <a:rPr lang="es-EC" sz="2000" dirty="0">
                <a:latin typeface="Baskerville" panose="02020502070401020303" pitchFamily="18" charset="0"/>
                <a:ea typeface="Baskerville" panose="02020502070401020303" pitchFamily="18" charset="0"/>
              </a:rPr>
              <a:t>observó un crecimiento estimado en 15% en el número de usuarios. </a:t>
            </a:r>
          </a:p>
        </p:txBody>
      </p:sp>
      <p:pic>
        <p:nvPicPr>
          <p:cNvPr id="5" name="Imagen 4">
            <a:extLst>
              <a:ext uri="{FF2B5EF4-FFF2-40B4-BE49-F238E27FC236}">
                <a16:creationId xmlns:a16="http://schemas.microsoft.com/office/drawing/2014/main" id="{713A0178-5930-A243-95A0-0C706B48F790}"/>
              </a:ext>
            </a:extLst>
          </p:cNvPr>
          <p:cNvPicPr>
            <a:picLocks noChangeAspect="1"/>
          </p:cNvPicPr>
          <p:nvPr/>
        </p:nvPicPr>
        <p:blipFill>
          <a:blip r:embed="rId4"/>
          <a:stretch>
            <a:fillRect/>
          </a:stretch>
        </p:blipFill>
        <p:spPr>
          <a:xfrm>
            <a:off x="5207000" y="1537580"/>
            <a:ext cx="3937000" cy="2260600"/>
          </a:xfrm>
          <a:prstGeom prst="rect">
            <a:avLst/>
          </a:prstGeom>
        </p:spPr>
      </p:pic>
      <p:sp>
        <p:nvSpPr>
          <p:cNvPr id="6" name="Rectángulo 5">
            <a:extLst>
              <a:ext uri="{FF2B5EF4-FFF2-40B4-BE49-F238E27FC236}">
                <a16:creationId xmlns:a16="http://schemas.microsoft.com/office/drawing/2014/main" id="{DF31A683-2BF9-5840-8C9B-24F80E4D1CE3}"/>
              </a:ext>
            </a:extLst>
          </p:cNvPr>
          <p:cNvSpPr/>
          <p:nvPr/>
        </p:nvSpPr>
        <p:spPr>
          <a:xfrm>
            <a:off x="6660910" y="196340"/>
            <a:ext cx="1574470"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Facebook</a:t>
            </a:r>
          </a:p>
        </p:txBody>
      </p:sp>
    </p:spTree>
    <p:extLst>
      <p:ext uri="{BB962C8B-B14F-4D97-AF65-F5344CB8AC3E}">
        <p14:creationId xmlns:p14="http://schemas.microsoft.com/office/powerpoint/2010/main" val="10157913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21</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9A526D6F-DC52-8649-AB89-34D13FA003C2}"/>
              </a:ext>
            </a:extLst>
          </p:cNvPr>
          <p:cNvSpPr/>
          <p:nvPr/>
        </p:nvSpPr>
        <p:spPr>
          <a:xfrm>
            <a:off x="731550" y="2104262"/>
            <a:ext cx="4572000" cy="2062103"/>
          </a:xfrm>
          <a:prstGeom prst="rect">
            <a:avLst/>
          </a:prstGeom>
        </p:spPr>
        <p:txBody>
          <a:bodyPr>
            <a:spAutoFit/>
          </a:bodyPr>
          <a:lstStyle/>
          <a:p>
            <a:pPr algn="just"/>
            <a:r>
              <a:rPr lang="es-EC" sz="2000" dirty="0">
                <a:latin typeface="Baskerville" panose="02020502070401020303" pitchFamily="18" charset="0"/>
                <a:ea typeface="Baskerville" panose="02020502070401020303" pitchFamily="18" charset="0"/>
              </a:rPr>
              <a:t>Del total de </a:t>
            </a:r>
            <a:r>
              <a:rPr lang="es-EC" sz="2000" dirty="0">
                <a:solidFill>
                  <a:srgbClr val="C00000"/>
                </a:solidFill>
                <a:latin typeface="Baskerville" panose="02020502070401020303" pitchFamily="18" charset="0"/>
                <a:ea typeface="Baskerville" panose="02020502070401020303" pitchFamily="18" charset="0"/>
              </a:rPr>
              <a:t>usuarios</a:t>
            </a:r>
            <a:r>
              <a:rPr lang="es-EC" sz="2000" dirty="0">
                <a:latin typeface="Baskerville" panose="02020502070401020303" pitchFamily="18" charset="0"/>
                <a:ea typeface="Baskerville" panose="02020502070401020303" pitchFamily="18" charset="0"/>
              </a:rPr>
              <a:t> (</a:t>
            </a:r>
            <a:r>
              <a:rPr lang="es-ES_tradnl" sz="2000" dirty="0">
                <a:latin typeface="Baskerville" panose="02020502070401020303" pitchFamily="18" charset="0"/>
                <a:ea typeface="Baskerville" panose="02020502070401020303" pitchFamily="18" charset="0"/>
              </a:rPr>
              <a:t>2,167 millones), se estima que 88% accede y usa esta red social a través de dispositivos móviles -celular, principalmente-. Además, 44% declararon ser mujeres y 56% hombres. </a:t>
            </a:r>
            <a:endParaRPr lang="es-EC" sz="2000" dirty="0">
              <a:latin typeface="Baskerville" panose="02020502070401020303" pitchFamily="18" charset="0"/>
              <a:ea typeface="Baskerville" panose="02020502070401020303" pitchFamily="18" charset="0"/>
            </a:endParaRPr>
          </a:p>
          <a:p>
            <a:pPr algn="just"/>
            <a:endParaRPr lang="es-EC" sz="2800" dirty="0">
              <a:latin typeface="Baskerville" panose="02020502070401020303" pitchFamily="18" charset="0"/>
              <a:ea typeface="Baskerville" panose="02020502070401020303" pitchFamily="18" charset="0"/>
            </a:endParaRPr>
          </a:p>
        </p:txBody>
      </p:sp>
      <p:pic>
        <p:nvPicPr>
          <p:cNvPr id="5" name="Imagen 4">
            <a:extLst>
              <a:ext uri="{FF2B5EF4-FFF2-40B4-BE49-F238E27FC236}">
                <a16:creationId xmlns:a16="http://schemas.microsoft.com/office/drawing/2014/main" id="{8A3C4A0D-CB9F-4242-BFF5-EE821FFF98A4}"/>
              </a:ext>
            </a:extLst>
          </p:cNvPr>
          <p:cNvPicPr>
            <a:picLocks noChangeAspect="1"/>
          </p:cNvPicPr>
          <p:nvPr/>
        </p:nvPicPr>
        <p:blipFill>
          <a:blip r:embed="rId4"/>
          <a:stretch>
            <a:fillRect/>
          </a:stretch>
        </p:blipFill>
        <p:spPr>
          <a:xfrm>
            <a:off x="5303550" y="1383239"/>
            <a:ext cx="3066493" cy="880333"/>
          </a:xfrm>
          <a:prstGeom prst="rect">
            <a:avLst/>
          </a:prstGeom>
        </p:spPr>
      </p:pic>
      <p:sp>
        <p:nvSpPr>
          <p:cNvPr id="6" name="Rectángulo 5">
            <a:extLst>
              <a:ext uri="{FF2B5EF4-FFF2-40B4-BE49-F238E27FC236}">
                <a16:creationId xmlns:a16="http://schemas.microsoft.com/office/drawing/2014/main" id="{28984EB8-5798-7B4B-9249-8CC159F8A7FB}"/>
              </a:ext>
            </a:extLst>
          </p:cNvPr>
          <p:cNvSpPr/>
          <p:nvPr/>
        </p:nvSpPr>
        <p:spPr>
          <a:xfrm>
            <a:off x="6526627" y="196340"/>
            <a:ext cx="1574470"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Facebook</a:t>
            </a:r>
          </a:p>
        </p:txBody>
      </p:sp>
      <p:pic>
        <p:nvPicPr>
          <p:cNvPr id="3" name="Imagen 2">
            <a:extLst>
              <a:ext uri="{FF2B5EF4-FFF2-40B4-BE49-F238E27FC236}">
                <a16:creationId xmlns:a16="http://schemas.microsoft.com/office/drawing/2014/main" id="{DBB17DC7-0CDE-7E44-B1BE-B67374D739DE}"/>
              </a:ext>
            </a:extLst>
          </p:cNvPr>
          <p:cNvPicPr>
            <a:picLocks noChangeAspect="1"/>
          </p:cNvPicPr>
          <p:nvPr/>
        </p:nvPicPr>
        <p:blipFill>
          <a:blip r:embed="rId5"/>
          <a:stretch>
            <a:fillRect/>
          </a:stretch>
        </p:blipFill>
        <p:spPr>
          <a:xfrm>
            <a:off x="5577900" y="2390041"/>
            <a:ext cx="2424019" cy="1928197"/>
          </a:xfrm>
          <a:prstGeom prst="rect">
            <a:avLst/>
          </a:prstGeom>
        </p:spPr>
      </p:pic>
    </p:spTree>
    <p:extLst>
      <p:ext uri="{BB962C8B-B14F-4D97-AF65-F5344CB8AC3E}">
        <p14:creationId xmlns:p14="http://schemas.microsoft.com/office/powerpoint/2010/main" val="15904804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22</a:t>
            </a:fld>
            <a:endParaRPr lang="en"/>
          </a:p>
        </p:txBody>
      </p:sp>
      <p:sp>
        <p:nvSpPr>
          <p:cNvPr id="2" name="CuadroTexto 1"/>
          <p:cNvSpPr txBox="1"/>
          <p:nvPr/>
        </p:nvSpPr>
        <p:spPr>
          <a:xfrm>
            <a:off x="5316893" y="196340"/>
            <a:ext cx="3297633" cy="523220"/>
          </a:xfrm>
          <a:prstGeom prst="rect">
            <a:avLst/>
          </a:prstGeom>
          <a:noFill/>
        </p:spPr>
        <p:txBody>
          <a:bodyPr wrap="square" rtlCol="0">
            <a:spAutoFit/>
          </a:bodyPr>
          <a:lstStyle/>
          <a:p>
            <a:r>
              <a:rPr lang="es-ES_tradnl" sz="2800" dirty="0">
                <a:solidFill>
                  <a:srgbClr val="C00000"/>
                </a:solidFill>
                <a:latin typeface="Century Schoolbook" charset="0"/>
                <a:ea typeface="Century Schoolbook" charset="0"/>
                <a:cs typeface="Century Schoolbook" charset="0"/>
              </a:rPr>
              <a:t>Facebook, países</a:t>
            </a:r>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3" name="Tabla 2">
            <a:extLst>
              <a:ext uri="{FF2B5EF4-FFF2-40B4-BE49-F238E27FC236}">
                <a16:creationId xmlns:a16="http://schemas.microsoft.com/office/drawing/2014/main" id="{E168D2C8-1BEF-3944-8754-FDA26864F394}"/>
              </a:ext>
            </a:extLst>
          </p:cNvPr>
          <p:cNvGraphicFramePr>
            <a:graphicFrameLocks noGrp="1"/>
          </p:cNvGraphicFramePr>
          <p:nvPr>
            <p:extLst>
              <p:ext uri="{D42A27DB-BD31-4B8C-83A1-F6EECF244321}">
                <p14:modId xmlns:p14="http://schemas.microsoft.com/office/powerpoint/2010/main" val="812721148"/>
              </p:ext>
            </p:extLst>
          </p:nvPr>
        </p:nvGraphicFramePr>
        <p:xfrm>
          <a:off x="1565243" y="1438239"/>
          <a:ext cx="6112666" cy="2067347"/>
        </p:xfrm>
        <a:graphic>
          <a:graphicData uri="http://schemas.openxmlformats.org/drawingml/2006/table">
            <a:tbl>
              <a:tblPr firstRow="1" firstCol="1" bandRow="1">
                <a:tableStyleId>{E01CB073-F34E-4C01-9A94-FA2D869A7C6A}</a:tableStyleId>
              </a:tblPr>
              <a:tblGrid>
                <a:gridCol w="1453086">
                  <a:extLst>
                    <a:ext uri="{9D8B030D-6E8A-4147-A177-3AD203B41FA5}">
                      <a16:colId xmlns:a16="http://schemas.microsoft.com/office/drawing/2014/main" val="1276430881"/>
                    </a:ext>
                  </a:extLst>
                </a:gridCol>
                <a:gridCol w="2786781">
                  <a:extLst>
                    <a:ext uri="{9D8B030D-6E8A-4147-A177-3AD203B41FA5}">
                      <a16:colId xmlns:a16="http://schemas.microsoft.com/office/drawing/2014/main" val="312268956"/>
                    </a:ext>
                  </a:extLst>
                </a:gridCol>
                <a:gridCol w="1872799">
                  <a:extLst>
                    <a:ext uri="{9D8B030D-6E8A-4147-A177-3AD203B41FA5}">
                      <a16:colId xmlns:a16="http://schemas.microsoft.com/office/drawing/2014/main" val="1265307875"/>
                    </a:ext>
                  </a:extLst>
                </a:gridCol>
              </a:tblGrid>
              <a:tr h="112214">
                <a:tc>
                  <a:txBody>
                    <a:bodyPr/>
                    <a:lstStyle/>
                    <a:p>
                      <a:pPr algn="just">
                        <a:spcAft>
                          <a:spcPts val="0"/>
                        </a:spcAft>
                      </a:pPr>
                      <a:r>
                        <a:rPr lang="es-ES_tradnl" sz="1400" dirty="0">
                          <a:solidFill>
                            <a:srgbClr val="C00000"/>
                          </a:solidFill>
                          <a:effectLst/>
                          <a:latin typeface="Baskerville Old Face" panose="02020602080505020303" pitchFamily="18" charset="77"/>
                        </a:rPr>
                        <a:t> País </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a:solidFill>
                            <a:srgbClr val="C00000"/>
                          </a:solidFill>
                          <a:effectLst/>
                          <a:latin typeface="Baskerville Old Face" panose="02020602080505020303" pitchFamily="18" charset="77"/>
                        </a:rPr>
                        <a:t>Usuarios </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dirty="0">
                          <a:solidFill>
                            <a:srgbClr val="C00000"/>
                          </a:solidFill>
                          <a:effectLst/>
                          <a:latin typeface="Baskerville Old Face" panose="02020602080505020303" pitchFamily="18" charset="77"/>
                        </a:rPr>
                        <a:t>Porcentaje del total</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2920552"/>
                  </a:ext>
                </a:extLst>
              </a:tr>
              <a:tr h="183135">
                <a:tc>
                  <a:txBody>
                    <a:bodyPr/>
                    <a:lstStyle/>
                    <a:p>
                      <a:pPr algn="just">
                        <a:spcAft>
                          <a:spcPts val="0"/>
                        </a:spcAft>
                      </a:pPr>
                      <a:r>
                        <a:rPr lang="es-ES_tradnl" sz="1200">
                          <a:effectLst/>
                          <a:latin typeface="Baskerville Old Face" panose="02020602080505020303" pitchFamily="18" charset="77"/>
                        </a:rPr>
                        <a:t>1.- India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250,000,000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4726106"/>
                  </a:ext>
                </a:extLst>
              </a:tr>
              <a:tr h="183135">
                <a:tc>
                  <a:txBody>
                    <a:bodyPr/>
                    <a:lstStyle/>
                    <a:p>
                      <a:pPr algn="just">
                        <a:spcAft>
                          <a:spcPts val="0"/>
                        </a:spcAft>
                      </a:pPr>
                      <a:r>
                        <a:rPr lang="es-ES_tradnl" sz="1200">
                          <a:effectLst/>
                          <a:latin typeface="Baskerville Old Face" panose="02020602080505020303" pitchFamily="18" charset="77"/>
                        </a:rPr>
                        <a:t>2.- Estados Unidos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230,000,000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8995821"/>
                  </a:ext>
                </a:extLst>
              </a:tr>
              <a:tr h="183135">
                <a:tc>
                  <a:txBody>
                    <a:bodyPr/>
                    <a:lstStyle/>
                    <a:p>
                      <a:pPr algn="just">
                        <a:spcAft>
                          <a:spcPts val="0"/>
                        </a:spcAft>
                      </a:pPr>
                      <a:r>
                        <a:rPr lang="es-ES_tradnl" sz="1200">
                          <a:effectLst/>
                          <a:latin typeface="Baskerville Old Face" panose="02020602080505020303" pitchFamily="18" charset="77"/>
                        </a:rPr>
                        <a:t>3.- Brasil</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130,000,000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5792226"/>
                  </a:ext>
                </a:extLst>
              </a:tr>
              <a:tr h="194581">
                <a:tc>
                  <a:txBody>
                    <a:bodyPr/>
                    <a:lstStyle/>
                    <a:p>
                      <a:pPr algn="just">
                        <a:spcAft>
                          <a:spcPts val="0"/>
                        </a:spcAft>
                      </a:pPr>
                      <a:r>
                        <a:rPr lang="es-ES_tradnl" sz="1200">
                          <a:effectLst/>
                          <a:latin typeface="Baskerville Old Face" panose="02020602080505020303" pitchFamily="18" charset="77"/>
                        </a:rPr>
                        <a:t>4.- Indonesia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130,000,000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8862502"/>
                  </a:ext>
                </a:extLst>
              </a:tr>
              <a:tr h="194581">
                <a:tc>
                  <a:txBody>
                    <a:bodyPr/>
                    <a:lstStyle/>
                    <a:p>
                      <a:pPr algn="just">
                        <a:spcAft>
                          <a:spcPts val="0"/>
                        </a:spcAft>
                      </a:pPr>
                      <a:r>
                        <a:rPr lang="es-ES_tradnl" sz="1200">
                          <a:effectLst/>
                          <a:latin typeface="Baskerville Old Face" panose="02020602080505020303" pitchFamily="18" charset="77"/>
                        </a:rPr>
                        <a:t>5.- México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83,000,000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8152706"/>
                  </a:ext>
                </a:extLst>
              </a:tr>
              <a:tr h="183135">
                <a:tc>
                  <a:txBody>
                    <a:bodyPr/>
                    <a:lstStyle/>
                    <a:p>
                      <a:pPr algn="just">
                        <a:spcAft>
                          <a:spcPts val="0"/>
                        </a:spcAft>
                      </a:pPr>
                      <a:r>
                        <a:rPr lang="es-ES_tradnl" sz="1200">
                          <a:effectLst/>
                          <a:latin typeface="Baskerville Old Face" panose="02020602080505020303" pitchFamily="18" charset="77"/>
                        </a:rPr>
                        <a:t>6.- Filipinas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67,000,000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6176274"/>
                  </a:ext>
                </a:extLst>
              </a:tr>
              <a:tr h="183135">
                <a:tc>
                  <a:txBody>
                    <a:bodyPr/>
                    <a:lstStyle/>
                    <a:p>
                      <a:pPr algn="just">
                        <a:spcAft>
                          <a:spcPts val="0"/>
                        </a:spcAft>
                      </a:pPr>
                      <a:r>
                        <a:rPr lang="es-ES_tradnl" sz="1200">
                          <a:effectLst/>
                          <a:latin typeface="Baskerville Old Face" panose="02020602080505020303" pitchFamily="18" charset="77"/>
                        </a:rPr>
                        <a:t>7.- Vietnam</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55,000,000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6829210"/>
                  </a:ext>
                </a:extLst>
              </a:tr>
              <a:tr h="183135">
                <a:tc>
                  <a:txBody>
                    <a:bodyPr/>
                    <a:lstStyle/>
                    <a:p>
                      <a:pPr algn="just">
                        <a:spcAft>
                          <a:spcPts val="0"/>
                        </a:spcAft>
                      </a:pPr>
                      <a:r>
                        <a:rPr lang="es-ES_tradnl" sz="1200">
                          <a:effectLst/>
                          <a:latin typeface="Baskerville Old Face" panose="02020602080505020303" pitchFamily="18" charset="77"/>
                        </a:rPr>
                        <a:t>8.- Tailandia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51,000,000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6105307"/>
                  </a:ext>
                </a:extLst>
              </a:tr>
              <a:tr h="0">
                <a:tc>
                  <a:txBody>
                    <a:bodyPr/>
                    <a:lstStyle/>
                    <a:p>
                      <a:pPr algn="just">
                        <a:spcAft>
                          <a:spcPts val="0"/>
                        </a:spcAft>
                      </a:pPr>
                      <a:r>
                        <a:rPr lang="es-ES_tradnl" sz="1200">
                          <a:effectLst/>
                          <a:latin typeface="Baskerville Old Face" panose="02020602080505020303" pitchFamily="18" charset="77"/>
                        </a:rPr>
                        <a:t>9.- Turquía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51,000,000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544481"/>
                  </a:ext>
                </a:extLst>
              </a:tr>
              <a:tr h="183135">
                <a:tc>
                  <a:txBody>
                    <a:bodyPr/>
                    <a:lstStyle/>
                    <a:p>
                      <a:pPr algn="just">
                        <a:spcAft>
                          <a:spcPts val="0"/>
                        </a:spcAft>
                      </a:pPr>
                      <a:r>
                        <a:rPr lang="es-ES_tradnl" sz="1200">
                          <a:effectLst/>
                          <a:latin typeface="Baskerville Old Face" panose="02020602080505020303" pitchFamily="18" charset="77"/>
                        </a:rPr>
                        <a:t>10.- Reino Unido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44,000,000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2%</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7261013"/>
                  </a:ext>
                </a:extLst>
              </a:tr>
            </a:tbl>
          </a:graphicData>
        </a:graphic>
      </p:graphicFrame>
    </p:spTree>
    <p:extLst>
      <p:ext uri="{BB962C8B-B14F-4D97-AF65-F5344CB8AC3E}">
        <p14:creationId xmlns:p14="http://schemas.microsoft.com/office/powerpoint/2010/main" val="5891985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23</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0F5FE089-6019-BF4F-A7AD-003E16D13122}"/>
              </a:ext>
            </a:extLst>
          </p:cNvPr>
          <p:cNvSpPr/>
          <p:nvPr/>
        </p:nvSpPr>
        <p:spPr>
          <a:xfrm>
            <a:off x="457200" y="1196308"/>
            <a:ext cx="4990298" cy="3170099"/>
          </a:xfrm>
          <a:prstGeom prst="rect">
            <a:avLst/>
          </a:prstGeom>
        </p:spPr>
        <p:txBody>
          <a:bodyPr wrap="square">
            <a:spAutoFit/>
          </a:bodyPr>
          <a:lstStyle/>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rPr>
              <a:t>En la relación de ciudades con el mayor número de usuarios de</a:t>
            </a:r>
            <a:r>
              <a:rPr lang="es-ES_tradnl" sz="2000" dirty="0">
                <a:solidFill>
                  <a:srgbClr val="C00000"/>
                </a:solidFill>
                <a:latin typeface="Baskerville" panose="02020502070401020303" pitchFamily="18" charset="0"/>
                <a:ea typeface="Baskerville" panose="02020502070401020303" pitchFamily="18" charset="0"/>
              </a:rPr>
              <a:t> Facebook </a:t>
            </a:r>
            <a:r>
              <a:rPr lang="es-ES_tradnl" sz="2000" dirty="0">
                <a:latin typeface="Baskerville" panose="02020502070401020303" pitchFamily="18" charset="0"/>
                <a:ea typeface="Baskerville" panose="02020502070401020303" pitchFamily="18" charset="0"/>
              </a:rPr>
              <a:t>figuran las dos grandes urbes latinoamericanas: la </a:t>
            </a:r>
            <a:r>
              <a:rPr lang="es-ES_tradnl" sz="2000" dirty="0">
                <a:solidFill>
                  <a:srgbClr val="C00000"/>
                </a:solidFill>
                <a:latin typeface="Baskerville" panose="02020502070401020303" pitchFamily="18" charset="0"/>
                <a:ea typeface="Baskerville" panose="02020502070401020303" pitchFamily="18" charset="0"/>
              </a:rPr>
              <a:t>Ciudad de México,</a:t>
            </a:r>
            <a:r>
              <a:rPr lang="es-ES_tradnl" sz="2000" dirty="0">
                <a:latin typeface="Baskerville" panose="02020502070401020303" pitchFamily="18" charset="0"/>
                <a:ea typeface="Baskerville" panose="02020502070401020303" pitchFamily="18" charset="0"/>
              </a:rPr>
              <a:t> en quinta posición, con 14 millones de usuarios, y </a:t>
            </a:r>
            <a:r>
              <a:rPr lang="es-ES_tradnl" sz="2000" dirty="0">
                <a:solidFill>
                  <a:srgbClr val="C00000"/>
                </a:solidFill>
                <a:latin typeface="Baskerville" panose="02020502070401020303" pitchFamily="18" charset="0"/>
                <a:ea typeface="Baskerville" panose="02020502070401020303" pitchFamily="18" charset="0"/>
              </a:rPr>
              <a:t>Sao Paolo, </a:t>
            </a:r>
            <a:r>
              <a:rPr lang="es-ES_tradnl" sz="2000" dirty="0">
                <a:latin typeface="Baskerville" panose="02020502070401020303" pitchFamily="18" charset="0"/>
                <a:ea typeface="Baskerville" panose="02020502070401020303" pitchFamily="18" charset="0"/>
              </a:rPr>
              <a:t>en octava, con 13 millones de usuarios. </a:t>
            </a:r>
          </a:p>
          <a:p>
            <a:pPr marL="342900" indent="-342900" algn="just">
              <a:buFont typeface="Wingdings" pitchFamily="2" charset="2"/>
              <a:buChar char="ü"/>
            </a:pPr>
            <a:endParaRPr lang="es-ES_tradnl" sz="2000" dirty="0">
              <a:latin typeface="Baskerville" panose="02020502070401020303" pitchFamily="18" charset="0"/>
              <a:ea typeface="Baskerville" panose="02020502070401020303" pitchFamily="18" charset="0"/>
            </a:endParaRPr>
          </a:p>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rPr>
              <a:t>La ciudad que concentra el mayor número de usuarios de esta red social es </a:t>
            </a:r>
            <a:r>
              <a:rPr lang="es-ES_tradnl" sz="2000" dirty="0">
                <a:solidFill>
                  <a:srgbClr val="C00000"/>
                </a:solidFill>
                <a:latin typeface="Baskerville" panose="02020502070401020303" pitchFamily="18" charset="0"/>
                <a:ea typeface="Baskerville" panose="02020502070401020303" pitchFamily="18" charset="0"/>
              </a:rPr>
              <a:t>Bangkok, </a:t>
            </a:r>
            <a:r>
              <a:rPr lang="es-ES_tradnl" sz="2000" dirty="0">
                <a:latin typeface="Baskerville" panose="02020502070401020303" pitchFamily="18" charset="0"/>
                <a:ea typeface="Baskerville" panose="02020502070401020303" pitchFamily="18" charset="0"/>
              </a:rPr>
              <a:t>con 22 millones.</a:t>
            </a:r>
            <a:endParaRPr lang="es-EC" sz="2000" dirty="0">
              <a:latin typeface="Baskerville" panose="02020502070401020303" pitchFamily="18" charset="0"/>
              <a:ea typeface="Baskerville" panose="02020502070401020303" pitchFamily="18" charset="0"/>
            </a:endParaRPr>
          </a:p>
        </p:txBody>
      </p:sp>
      <p:sp>
        <p:nvSpPr>
          <p:cNvPr id="6" name="Rectángulo 5">
            <a:extLst>
              <a:ext uri="{FF2B5EF4-FFF2-40B4-BE49-F238E27FC236}">
                <a16:creationId xmlns:a16="http://schemas.microsoft.com/office/drawing/2014/main" id="{A7ADAA52-A70F-4C4F-AC60-32DE9CEFE5D5}"/>
              </a:ext>
            </a:extLst>
          </p:cNvPr>
          <p:cNvSpPr/>
          <p:nvPr/>
        </p:nvSpPr>
        <p:spPr>
          <a:xfrm>
            <a:off x="4827297" y="196339"/>
            <a:ext cx="3385863" cy="523220"/>
          </a:xfrm>
          <a:prstGeom prst="rect">
            <a:avLst/>
          </a:prstGeom>
        </p:spPr>
        <p:txBody>
          <a:bodyPr wrap="none">
            <a:spAutoFit/>
          </a:bodyPr>
          <a:lstStyle/>
          <a:p>
            <a:r>
              <a:rPr lang="es-ES_tradnl" sz="2800" dirty="0">
                <a:solidFill>
                  <a:srgbClr val="C00000"/>
                </a:solidFill>
                <a:latin typeface="Century Schoolbook" charset="0"/>
                <a:ea typeface="Century Schoolbook" charset="0"/>
                <a:cs typeface="Century Schoolbook" charset="0"/>
              </a:rPr>
              <a:t>Facebook, ciudades</a:t>
            </a:r>
            <a:endParaRPr lang="es-EC" sz="2800" dirty="0"/>
          </a:p>
        </p:txBody>
      </p:sp>
      <p:pic>
        <p:nvPicPr>
          <p:cNvPr id="4" name="Imagen 3">
            <a:extLst>
              <a:ext uri="{FF2B5EF4-FFF2-40B4-BE49-F238E27FC236}">
                <a16:creationId xmlns:a16="http://schemas.microsoft.com/office/drawing/2014/main" id="{1CD9B11C-DD6A-0E4D-BECF-726D8124480C}"/>
              </a:ext>
            </a:extLst>
          </p:cNvPr>
          <p:cNvPicPr>
            <a:picLocks noChangeAspect="1"/>
          </p:cNvPicPr>
          <p:nvPr/>
        </p:nvPicPr>
        <p:blipFill>
          <a:blip r:embed="rId4"/>
          <a:stretch>
            <a:fillRect/>
          </a:stretch>
        </p:blipFill>
        <p:spPr>
          <a:xfrm>
            <a:off x="5641076" y="1739788"/>
            <a:ext cx="3502924" cy="1686190"/>
          </a:xfrm>
          <a:prstGeom prst="rect">
            <a:avLst/>
          </a:prstGeom>
        </p:spPr>
      </p:pic>
    </p:spTree>
    <p:extLst>
      <p:ext uri="{BB962C8B-B14F-4D97-AF65-F5344CB8AC3E}">
        <p14:creationId xmlns:p14="http://schemas.microsoft.com/office/powerpoint/2010/main" val="269562255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24</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0F5FE089-6019-BF4F-A7AD-003E16D13122}"/>
              </a:ext>
            </a:extLst>
          </p:cNvPr>
          <p:cNvSpPr/>
          <p:nvPr/>
        </p:nvSpPr>
        <p:spPr>
          <a:xfrm>
            <a:off x="620038" y="925015"/>
            <a:ext cx="4423077" cy="4401205"/>
          </a:xfrm>
          <a:prstGeom prst="rect">
            <a:avLst/>
          </a:prstGeom>
        </p:spPr>
        <p:txBody>
          <a:bodyPr wrap="square">
            <a:spAutoFit/>
          </a:bodyPr>
          <a:lstStyle/>
          <a:p>
            <a:pPr marL="285750" indent="-285750" algn="just">
              <a:buFont typeface="Wingdings" pitchFamily="2" charset="2"/>
              <a:buChar char="ü"/>
            </a:pPr>
            <a:r>
              <a:rPr lang="es-ES_tradnl" sz="1800" dirty="0">
                <a:latin typeface="Baskerville" panose="02020502070401020303" pitchFamily="18" charset="0"/>
                <a:ea typeface="Baskerville" panose="02020502070401020303" pitchFamily="18" charset="0"/>
              </a:rPr>
              <a:t>En el reporte </a:t>
            </a:r>
            <a:r>
              <a:rPr lang="es-ES_tradnl" sz="1800" i="1" dirty="0">
                <a:solidFill>
                  <a:srgbClr val="C00000"/>
                </a:solidFill>
                <a:latin typeface="Baskerville" panose="02020502070401020303" pitchFamily="18" charset="0"/>
                <a:ea typeface="Baskerville" panose="02020502070401020303" pitchFamily="18" charset="0"/>
              </a:rPr>
              <a:t>Digital in 2018. </a:t>
            </a:r>
            <a:r>
              <a:rPr lang="es-EC" sz="1800" i="1" dirty="0">
                <a:solidFill>
                  <a:srgbClr val="C00000"/>
                </a:solidFill>
                <a:latin typeface="Baskerville" panose="02020502070401020303" pitchFamily="18" charset="0"/>
                <a:ea typeface="Baskerville" panose="02020502070401020303" pitchFamily="18" charset="0"/>
              </a:rPr>
              <a:t>Global Overview</a:t>
            </a:r>
            <a:r>
              <a:rPr lang="es-EC" sz="1800" dirty="0">
                <a:latin typeface="Baskerville" panose="02020502070401020303" pitchFamily="18" charset="0"/>
                <a:ea typeface="Baskerville" panose="02020502070401020303" pitchFamily="18" charset="0"/>
              </a:rPr>
              <a:t>,</a:t>
            </a:r>
            <a:r>
              <a:rPr lang="en-US" sz="1800" dirty="0">
                <a:latin typeface="Baskerville" panose="02020502070401020303" pitchFamily="18" charset="0"/>
                <a:ea typeface="Baskerville" panose="02020502070401020303" pitchFamily="18" charset="0"/>
              </a:rPr>
              <a:t> </a:t>
            </a:r>
            <a:r>
              <a:rPr lang="es-EC" sz="1800" dirty="0">
                <a:latin typeface="Baskerville" panose="02020502070401020303" pitchFamily="18" charset="0"/>
                <a:ea typeface="Baskerville" panose="02020502070401020303" pitchFamily="18" charset="0"/>
              </a:rPr>
              <a:t>destaca que en enero de 2018 fueron estimados 3,196,000,000 usuarios activos de redes sociales -</a:t>
            </a:r>
            <a:r>
              <a:rPr lang="es-EC" sz="1800" i="1" dirty="0">
                <a:latin typeface="Baskerville" panose="02020502070401020303" pitchFamily="18" charset="0"/>
                <a:ea typeface="Baskerville" panose="02020502070401020303" pitchFamily="18" charset="0"/>
              </a:rPr>
              <a:t>active social media users</a:t>
            </a:r>
            <a:r>
              <a:rPr lang="es-EC" sz="1800" dirty="0">
                <a:latin typeface="Baskerville" panose="02020502070401020303" pitchFamily="18" charset="0"/>
                <a:ea typeface="Baskerville" panose="02020502070401020303" pitchFamily="18" charset="0"/>
              </a:rPr>
              <a:t>-. La penetración absoluta de las redes sociales fue establecida en 42%. </a:t>
            </a:r>
          </a:p>
          <a:p>
            <a:pPr marL="285750" indent="-285750" algn="just">
              <a:buFont typeface="Wingdings" pitchFamily="2" charset="2"/>
              <a:buChar char="ü"/>
            </a:pPr>
            <a:endParaRPr lang="es-EC" sz="1800" dirty="0">
              <a:latin typeface="Baskerville" panose="02020502070401020303" pitchFamily="18" charset="0"/>
              <a:ea typeface="Baskerville" panose="02020502070401020303" pitchFamily="18" charset="0"/>
            </a:endParaRPr>
          </a:p>
          <a:p>
            <a:pPr marL="285750" indent="-285750" algn="just">
              <a:buFont typeface="Wingdings" pitchFamily="2" charset="2"/>
              <a:buChar char="ü"/>
            </a:pPr>
            <a:r>
              <a:rPr lang="es-EC" sz="1800" dirty="0">
                <a:latin typeface="Baskerville" panose="02020502070401020303" pitchFamily="18" charset="0"/>
                <a:ea typeface="Baskerville" panose="02020502070401020303" pitchFamily="18" charset="0"/>
              </a:rPr>
              <a:t>Partiendo de esos datos es posible determinar la penetración mundial relativa de las redes sociales -la cual corresponde al porcentaje que representan los usuarios de las redes sociales respecto del total de usuarios de Internet-. </a:t>
            </a:r>
          </a:p>
          <a:p>
            <a:pPr algn="just"/>
            <a:endParaRPr lang="es-EC" sz="1800" dirty="0">
              <a:latin typeface="Baskerville" panose="02020502070401020303" pitchFamily="18" charset="0"/>
              <a:ea typeface="Baskerville" panose="02020502070401020303" pitchFamily="18" charset="0"/>
            </a:endParaRPr>
          </a:p>
          <a:p>
            <a:pPr algn="just"/>
            <a:endParaRPr lang="es-EC" sz="2800" dirty="0">
              <a:latin typeface="Times New Roman" panose="02020603050405020304" pitchFamily="18" charset="0"/>
              <a:ea typeface="Calibri" panose="020F0502020204030204" pitchFamily="34" charset="0"/>
            </a:endParaRPr>
          </a:p>
        </p:txBody>
      </p:sp>
      <p:sp>
        <p:nvSpPr>
          <p:cNvPr id="2" name="CuadroTexto 1">
            <a:extLst>
              <a:ext uri="{FF2B5EF4-FFF2-40B4-BE49-F238E27FC236}">
                <a16:creationId xmlns:a16="http://schemas.microsoft.com/office/drawing/2014/main" id="{F2095E20-FF87-994E-BA53-88A085A94269}"/>
              </a:ext>
            </a:extLst>
          </p:cNvPr>
          <p:cNvSpPr txBox="1"/>
          <p:nvPr/>
        </p:nvSpPr>
        <p:spPr>
          <a:xfrm>
            <a:off x="4322723" y="196340"/>
            <a:ext cx="4128053" cy="523220"/>
          </a:xfrm>
          <a:prstGeom prst="rect">
            <a:avLst/>
          </a:prstGeom>
          <a:noFill/>
        </p:spPr>
        <p:txBody>
          <a:bodyPr wrap="none" rtlCol="0">
            <a:spAutoFit/>
          </a:bodyPr>
          <a:lstStyle/>
          <a:p>
            <a:r>
              <a:rPr lang="es-EC" sz="2800" dirty="0">
                <a:solidFill>
                  <a:srgbClr val="C00000"/>
                </a:solidFill>
                <a:latin typeface="Baskerville" panose="02020502070401020303" pitchFamily="18" charset="0"/>
                <a:ea typeface="Baskerville" panose="02020502070401020303" pitchFamily="18" charset="0"/>
              </a:rPr>
              <a:t>Redes sociales en el mundo</a:t>
            </a:r>
          </a:p>
        </p:txBody>
      </p:sp>
      <p:pic>
        <p:nvPicPr>
          <p:cNvPr id="5" name="Imagen 4">
            <a:extLst>
              <a:ext uri="{FF2B5EF4-FFF2-40B4-BE49-F238E27FC236}">
                <a16:creationId xmlns:a16="http://schemas.microsoft.com/office/drawing/2014/main" id="{7E4A6505-0276-7F43-902D-F2C30C981AB2}"/>
              </a:ext>
            </a:extLst>
          </p:cNvPr>
          <p:cNvPicPr>
            <a:picLocks noChangeAspect="1"/>
          </p:cNvPicPr>
          <p:nvPr/>
        </p:nvPicPr>
        <p:blipFill>
          <a:blip r:embed="rId4"/>
          <a:stretch>
            <a:fillRect/>
          </a:stretch>
        </p:blipFill>
        <p:spPr>
          <a:xfrm>
            <a:off x="5477722" y="1600200"/>
            <a:ext cx="3666278" cy="1983456"/>
          </a:xfrm>
          <a:prstGeom prst="rect">
            <a:avLst/>
          </a:prstGeom>
        </p:spPr>
      </p:pic>
    </p:spTree>
    <p:extLst>
      <p:ext uri="{BB962C8B-B14F-4D97-AF65-F5344CB8AC3E}">
        <p14:creationId xmlns:p14="http://schemas.microsoft.com/office/powerpoint/2010/main" val="11446801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25</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0F5FE089-6019-BF4F-A7AD-003E16D13122}"/>
              </a:ext>
            </a:extLst>
          </p:cNvPr>
          <p:cNvSpPr/>
          <p:nvPr/>
        </p:nvSpPr>
        <p:spPr>
          <a:xfrm>
            <a:off x="4752538" y="1061775"/>
            <a:ext cx="3816743" cy="3570208"/>
          </a:xfrm>
          <a:prstGeom prst="rect">
            <a:avLst/>
          </a:prstGeom>
        </p:spPr>
        <p:txBody>
          <a:bodyPr wrap="square">
            <a:spAutoFit/>
          </a:bodyPr>
          <a:lstStyle/>
          <a:p>
            <a:pPr algn="just"/>
            <a:endParaRPr lang="es-EC" sz="1800" dirty="0">
              <a:latin typeface="Baskerville" panose="02020502070401020303" pitchFamily="18" charset="0"/>
              <a:ea typeface="Baskerville" panose="02020502070401020303" pitchFamily="18" charset="0"/>
            </a:endParaRPr>
          </a:p>
          <a:p>
            <a:pPr algn="just"/>
            <a:r>
              <a:rPr lang="es-EC" sz="1800" dirty="0">
                <a:latin typeface="Baskerville" panose="02020502070401020303" pitchFamily="18" charset="0"/>
                <a:ea typeface="Baskerville" panose="02020502070401020303" pitchFamily="18" charset="0"/>
              </a:rPr>
              <a:t>Si consideramos 4,201,000,000 usuarios de Internet en el mundo –dato asentado en el estudio </a:t>
            </a:r>
            <a:r>
              <a:rPr lang="es-ES_tradnl" sz="1800" i="1" dirty="0">
                <a:solidFill>
                  <a:srgbClr val="C00000"/>
                </a:solidFill>
                <a:latin typeface="Baskerville" panose="02020502070401020303" pitchFamily="18" charset="0"/>
                <a:ea typeface="Baskerville" panose="02020502070401020303" pitchFamily="18" charset="0"/>
              </a:rPr>
              <a:t>Digital in 2018. </a:t>
            </a:r>
            <a:r>
              <a:rPr lang="es-EC" sz="1800" i="1" dirty="0">
                <a:solidFill>
                  <a:srgbClr val="C00000"/>
                </a:solidFill>
                <a:latin typeface="Baskerville" panose="02020502070401020303" pitchFamily="18" charset="0"/>
                <a:ea typeface="Baskerville" panose="02020502070401020303" pitchFamily="18" charset="0"/>
              </a:rPr>
              <a:t>Global Overview-</a:t>
            </a:r>
            <a:r>
              <a:rPr lang="es-EC" sz="1800" i="1" dirty="0">
                <a:latin typeface="Baskerville" panose="02020502070401020303" pitchFamily="18" charset="0"/>
                <a:ea typeface="Baskerville" panose="02020502070401020303" pitchFamily="18" charset="0"/>
              </a:rPr>
              <a:t>, </a:t>
            </a:r>
            <a:r>
              <a:rPr lang="es-EC" sz="1800" dirty="0">
                <a:latin typeface="Baskerville" panose="02020502070401020303" pitchFamily="18" charset="0"/>
                <a:ea typeface="Baskerville" panose="02020502070401020303" pitchFamily="18" charset="0"/>
              </a:rPr>
              <a:t>y 3,196,000,000 de usuarios de redes sociales sociales en el mundo, la penetración mundial relativa de las redes sociales es 79.48%. Ello quiere decir que de cada 10 usuarios de Internet, ocho son usuarios de redes sociales.</a:t>
            </a:r>
          </a:p>
          <a:p>
            <a:pPr algn="just"/>
            <a:endParaRPr lang="es-EC" sz="2800" dirty="0">
              <a:latin typeface="Times New Roman" panose="02020603050405020304" pitchFamily="18" charset="0"/>
              <a:ea typeface="Calibri" panose="020F0502020204030204" pitchFamily="34" charset="0"/>
            </a:endParaRPr>
          </a:p>
        </p:txBody>
      </p:sp>
      <p:sp>
        <p:nvSpPr>
          <p:cNvPr id="2" name="CuadroTexto 1">
            <a:extLst>
              <a:ext uri="{FF2B5EF4-FFF2-40B4-BE49-F238E27FC236}">
                <a16:creationId xmlns:a16="http://schemas.microsoft.com/office/drawing/2014/main" id="{F2095E20-FF87-994E-BA53-88A085A94269}"/>
              </a:ext>
            </a:extLst>
          </p:cNvPr>
          <p:cNvSpPr txBox="1"/>
          <p:nvPr/>
        </p:nvSpPr>
        <p:spPr>
          <a:xfrm>
            <a:off x="4322723" y="196340"/>
            <a:ext cx="4128053" cy="523220"/>
          </a:xfrm>
          <a:prstGeom prst="rect">
            <a:avLst/>
          </a:prstGeom>
          <a:noFill/>
        </p:spPr>
        <p:txBody>
          <a:bodyPr wrap="none" rtlCol="0">
            <a:spAutoFit/>
          </a:bodyPr>
          <a:lstStyle/>
          <a:p>
            <a:r>
              <a:rPr lang="es-EC" sz="2800" dirty="0">
                <a:solidFill>
                  <a:srgbClr val="C00000"/>
                </a:solidFill>
                <a:latin typeface="Baskerville" panose="02020502070401020303" pitchFamily="18" charset="0"/>
                <a:ea typeface="Baskerville" panose="02020502070401020303" pitchFamily="18" charset="0"/>
              </a:rPr>
              <a:t>Redes sociales en el mundo</a:t>
            </a:r>
          </a:p>
        </p:txBody>
      </p:sp>
      <p:pic>
        <p:nvPicPr>
          <p:cNvPr id="5" name="Imagen 4">
            <a:extLst>
              <a:ext uri="{FF2B5EF4-FFF2-40B4-BE49-F238E27FC236}">
                <a16:creationId xmlns:a16="http://schemas.microsoft.com/office/drawing/2014/main" id="{4B1D0D76-C9C4-A546-913C-6AEFB905B0D0}"/>
              </a:ext>
            </a:extLst>
          </p:cNvPr>
          <p:cNvPicPr>
            <a:picLocks noChangeAspect="1"/>
          </p:cNvPicPr>
          <p:nvPr/>
        </p:nvPicPr>
        <p:blipFill>
          <a:blip r:embed="rId4"/>
          <a:stretch>
            <a:fillRect/>
          </a:stretch>
        </p:blipFill>
        <p:spPr>
          <a:xfrm>
            <a:off x="579255" y="1773729"/>
            <a:ext cx="3810000" cy="2146300"/>
          </a:xfrm>
          <a:prstGeom prst="rect">
            <a:avLst/>
          </a:prstGeom>
        </p:spPr>
      </p:pic>
    </p:spTree>
    <p:extLst>
      <p:ext uri="{BB962C8B-B14F-4D97-AF65-F5344CB8AC3E}">
        <p14:creationId xmlns:p14="http://schemas.microsoft.com/office/powerpoint/2010/main" val="5898018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26</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2" name="Tabla 1">
            <a:extLst>
              <a:ext uri="{FF2B5EF4-FFF2-40B4-BE49-F238E27FC236}">
                <a16:creationId xmlns:a16="http://schemas.microsoft.com/office/drawing/2014/main" id="{4E718AC3-4EE8-FA42-A34F-DF14C380D267}"/>
              </a:ext>
            </a:extLst>
          </p:cNvPr>
          <p:cNvGraphicFramePr>
            <a:graphicFrameLocks noGrp="1"/>
          </p:cNvGraphicFramePr>
          <p:nvPr>
            <p:extLst>
              <p:ext uri="{D42A27DB-BD31-4B8C-83A1-F6EECF244321}">
                <p14:modId xmlns:p14="http://schemas.microsoft.com/office/powerpoint/2010/main" val="1097934286"/>
              </p:ext>
            </p:extLst>
          </p:nvPr>
        </p:nvGraphicFramePr>
        <p:xfrm>
          <a:off x="873939" y="1367554"/>
          <a:ext cx="7630791" cy="2546641"/>
        </p:xfrm>
        <a:graphic>
          <a:graphicData uri="http://schemas.openxmlformats.org/drawingml/2006/table">
            <a:tbl>
              <a:tblPr firstRow="1" firstCol="1" bandRow="1">
                <a:tableStyleId>{E01CB073-F34E-4C01-9A94-FA2D869A7C6A}</a:tableStyleId>
              </a:tblPr>
              <a:tblGrid>
                <a:gridCol w="1122804">
                  <a:extLst>
                    <a:ext uri="{9D8B030D-6E8A-4147-A177-3AD203B41FA5}">
                      <a16:colId xmlns:a16="http://schemas.microsoft.com/office/drawing/2014/main" val="3511312755"/>
                    </a:ext>
                  </a:extLst>
                </a:gridCol>
                <a:gridCol w="1122804">
                  <a:extLst>
                    <a:ext uri="{9D8B030D-6E8A-4147-A177-3AD203B41FA5}">
                      <a16:colId xmlns:a16="http://schemas.microsoft.com/office/drawing/2014/main" val="1117219279"/>
                    </a:ext>
                  </a:extLst>
                </a:gridCol>
                <a:gridCol w="1122011">
                  <a:extLst>
                    <a:ext uri="{9D8B030D-6E8A-4147-A177-3AD203B41FA5}">
                      <a16:colId xmlns:a16="http://schemas.microsoft.com/office/drawing/2014/main" val="2499212979"/>
                    </a:ext>
                  </a:extLst>
                </a:gridCol>
                <a:gridCol w="1122804">
                  <a:extLst>
                    <a:ext uri="{9D8B030D-6E8A-4147-A177-3AD203B41FA5}">
                      <a16:colId xmlns:a16="http://schemas.microsoft.com/office/drawing/2014/main" val="1197709840"/>
                    </a:ext>
                  </a:extLst>
                </a:gridCol>
                <a:gridCol w="1009574">
                  <a:extLst>
                    <a:ext uri="{9D8B030D-6E8A-4147-A177-3AD203B41FA5}">
                      <a16:colId xmlns:a16="http://schemas.microsoft.com/office/drawing/2014/main" val="2545952572"/>
                    </a:ext>
                  </a:extLst>
                </a:gridCol>
                <a:gridCol w="1121220">
                  <a:extLst>
                    <a:ext uri="{9D8B030D-6E8A-4147-A177-3AD203B41FA5}">
                      <a16:colId xmlns:a16="http://schemas.microsoft.com/office/drawing/2014/main" val="1179134901"/>
                    </a:ext>
                  </a:extLst>
                </a:gridCol>
                <a:gridCol w="1009574">
                  <a:extLst>
                    <a:ext uri="{9D8B030D-6E8A-4147-A177-3AD203B41FA5}">
                      <a16:colId xmlns:a16="http://schemas.microsoft.com/office/drawing/2014/main" val="146149597"/>
                    </a:ext>
                  </a:extLst>
                </a:gridCol>
              </a:tblGrid>
              <a:tr h="1072117">
                <a:tc>
                  <a:txBody>
                    <a:bodyPr/>
                    <a:lstStyle/>
                    <a:p>
                      <a:pPr algn="just">
                        <a:spcAft>
                          <a:spcPts val="0"/>
                        </a:spcAft>
                      </a:pPr>
                      <a:r>
                        <a:rPr lang="es-ES_tradnl" sz="1400">
                          <a:solidFill>
                            <a:srgbClr val="C00000"/>
                          </a:solidFill>
                          <a:effectLst/>
                          <a:latin typeface="Baskerville Old Face" panose="02020602080505020303" pitchFamily="18" charset="77"/>
                        </a:rPr>
                        <a:t>Región</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a:solidFill>
                            <a:srgbClr val="C00000"/>
                          </a:solidFill>
                          <a:effectLst/>
                          <a:latin typeface="Baskerville Old Face" panose="02020602080505020303" pitchFamily="18" charset="77"/>
                        </a:rPr>
                        <a:t>Conexiones móviles</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C" sz="1400">
                          <a:solidFill>
                            <a:srgbClr val="C00000"/>
                          </a:solidFill>
                          <a:effectLst/>
                          <a:latin typeface="Baskerville Old Face" panose="02020602080505020303" pitchFamily="18" charset="77"/>
                        </a:rPr>
                        <a:t>Penetración absoluta*</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dirty="0">
                          <a:solidFill>
                            <a:srgbClr val="C00000"/>
                          </a:solidFill>
                          <a:effectLst/>
                          <a:latin typeface="Baskerville Old Face" panose="02020602080505020303" pitchFamily="18" charset="77"/>
                        </a:rPr>
                        <a:t>Usuarios activos de redes sociales</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C" sz="1400">
                          <a:solidFill>
                            <a:srgbClr val="C00000"/>
                          </a:solidFill>
                          <a:effectLst/>
                          <a:latin typeface="Baskerville Old Face" panose="02020602080505020303" pitchFamily="18" charset="77"/>
                        </a:rPr>
                        <a:t>Penetración absoluta*</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a:solidFill>
                            <a:srgbClr val="C00000"/>
                          </a:solidFill>
                          <a:effectLst/>
                          <a:latin typeface="Baskerville Old Face" panose="02020602080505020303" pitchFamily="18" charset="77"/>
                        </a:rPr>
                        <a:t>Usuarios móviles activos de redes sociales</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C" sz="1400" dirty="0">
                          <a:solidFill>
                            <a:srgbClr val="C00000"/>
                          </a:solidFill>
                          <a:effectLst/>
                          <a:latin typeface="Baskerville Old Face" panose="02020602080505020303" pitchFamily="18" charset="77"/>
                        </a:rPr>
                        <a:t>Penetración absoluta*</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0845562"/>
                  </a:ext>
                </a:extLst>
              </a:tr>
              <a:tr h="153160">
                <a:tc>
                  <a:txBody>
                    <a:bodyPr/>
                    <a:lstStyle/>
                    <a:p>
                      <a:pPr algn="just">
                        <a:spcAft>
                          <a:spcPts val="0"/>
                        </a:spcAft>
                      </a:pPr>
                      <a:r>
                        <a:rPr lang="es-ES_tradnl" sz="1200">
                          <a:effectLst/>
                          <a:latin typeface="Baskerville Old Face" panose="02020602080505020303" pitchFamily="18" charset="77"/>
                        </a:rPr>
                        <a:t>África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1,040,000,000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82%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191,000,000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172,00,000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8262958"/>
                  </a:ext>
                </a:extLst>
              </a:tr>
              <a:tr h="194364">
                <a:tc>
                  <a:txBody>
                    <a:bodyPr/>
                    <a:lstStyle/>
                    <a:p>
                      <a:pPr algn="just">
                        <a:spcAft>
                          <a:spcPts val="0"/>
                        </a:spcAft>
                      </a:pPr>
                      <a:r>
                        <a:rPr lang="es-ES_tradnl" sz="1200">
                          <a:effectLst/>
                          <a:latin typeface="Baskerville Old Face" panose="02020602080505020303" pitchFamily="18" charset="77"/>
                        </a:rPr>
                        <a:t>América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1, 070,000,000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648,000,000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581,000,000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3334405"/>
                  </a:ext>
                </a:extLst>
              </a:tr>
              <a:tr h="459479">
                <a:tc>
                  <a:txBody>
                    <a:bodyPr/>
                    <a:lstStyle/>
                    <a:p>
                      <a:pPr algn="just">
                        <a:spcAft>
                          <a:spcPts val="0"/>
                        </a:spcAft>
                      </a:pPr>
                      <a:r>
                        <a:rPr lang="es-ES_tradnl" sz="1200">
                          <a:effectLst/>
                          <a:latin typeface="Baskerville Old Face" panose="02020602080505020303" pitchFamily="18" charset="77"/>
                        </a:rPr>
                        <a:t>Asia-Pacífico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4,318,000,000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1,779,000,000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1,713,000,000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41%</a:t>
                      </a:r>
                      <a:endParaRPr lang="es-EC" sz="1200">
                        <a:effectLst/>
                        <a:latin typeface="Baskerville Old Face" panose="02020602080505020303" pitchFamily="18" charset="77"/>
                      </a:endParaRPr>
                    </a:p>
                    <a:p>
                      <a:pPr>
                        <a:spcAft>
                          <a:spcPts val="0"/>
                        </a:spcAft>
                      </a:pPr>
                      <a:r>
                        <a:rPr lang="es-ES_tradnl" sz="1200">
                          <a:effectLst/>
                          <a:latin typeface="Baskerville Old Face" panose="02020602080505020303" pitchFamily="18" charset="77"/>
                        </a:rPr>
                        <a:t> </a:t>
                      </a:r>
                      <a:endParaRPr lang="es-EC" sz="1200">
                        <a:effectLst/>
                        <a:latin typeface="Baskerville Old Face" panose="02020602080505020303" pitchFamily="18" charset="77"/>
                      </a:endParaRPr>
                    </a:p>
                    <a:p>
                      <a:pPr>
                        <a:spcAft>
                          <a:spcPts val="0"/>
                        </a:spcAft>
                      </a:pPr>
                      <a:r>
                        <a:rPr lang="es-ES_tradnl" sz="1200">
                          <a:effectLst/>
                          <a:latin typeface="Baskerville Old Face" panose="02020602080505020303" pitchFamily="18" charset="77"/>
                        </a:rPr>
                        <a:t>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0448520"/>
                  </a:ext>
                </a:extLst>
              </a:tr>
              <a:tr h="153160">
                <a:tc>
                  <a:txBody>
                    <a:bodyPr/>
                    <a:lstStyle/>
                    <a:p>
                      <a:pPr algn="just">
                        <a:spcAft>
                          <a:spcPts val="0"/>
                        </a:spcAft>
                      </a:pPr>
                      <a:r>
                        <a:rPr lang="es-ES_tradnl" sz="1200">
                          <a:effectLst/>
                          <a:latin typeface="Baskerville Old Face" panose="02020602080505020303" pitchFamily="18" charset="77"/>
                        </a:rPr>
                        <a:t>Europa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1,106,000,000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131%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448,000,000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376,000,000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4752393"/>
                  </a:ext>
                </a:extLst>
              </a:tr>
              <a:tr h="153160">
                <a:tc>
                  <a:txBody>
                    <a:bodyPr/>
                    <a:lstStyle/>
                    <a:p>
                      <a:pPr algn="just">
                        <a:spcAft>
                          <a:spcPts val="0"/>
                        </a:spcAft>
                      </a:pPr>
                      <a:r>
                        <a:rPr lang="es-ES_tradnl" sz="1200">
                          <a:effectLst/>
                          <a:latin typeface="Baskerville Old Face" panose="02020602080505020303" pitchFamily="18" charset="77"/>
                        </a:rPr>
                        <a:t>Medio Oriente</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323,000,000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128%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130,000,000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115,000,000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1351632"/>
                  </a:ext>
                </a:extLst>
              </a:tr>
              <a:tr h="153160">
                <a:tc>
                  <a:txBody>
                    <a:bodyPr/>
                    <a:lstStyle/>
                    <a:p>
                      <a:pPr algn="just">
                        <a:spcAft>
                          <a:spcPts val="0"/>
                        </a:spcAft>
                      </a:pPr>
                      <a:r>
                        <a:rPr lang="es-ES_tradnl" sz="1200">
                          <a:effectLst/>
                          <a:latin typeface="Baskerville Old Face" panose="02020602080505020303" pitchFamily="18" charset="77"/>
                        </a:rPr>
                        <a:t>Totales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7,857,000,000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3,196,000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2,958,000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effectLst/>
                          <a:latin typeface="Baskerville Old Face" panose="02020602080505020303" pitchFamily="18" charset="77"/>
                        </a:rPr>
                        <a:t>39%</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0839015"/>
                  </a:ext>
                </a:extLst>
              </a:tr>
            </a:tbl>
          </a:graphicData>
        </a:graphic>
      </p:graphicFrame>
      <p:sp>
        <p:nvSpPr>
          <p:cNvPr id="4" name="Rectángulo 3">
            <a:extLst>
              <a:ext uri="{FF2B5EF4-FFF2-40B4-BE49-F238E27FC236}">
                <a16:creationId xmlns:a16="http://schemas.microsoft.com/office/drawing/2014/main" id="{7DC7DAFB-37AF-E24B-BB72-53D6B451441A}"/>
              </a:ext>
            </a:extLst>
          </p:cNvPr>
          <p:cNvSpPr/>
          <p:nvPr/>
        </p:nvSpPr>
        <p:spPr>
          <a:xfrm>
            <a:off x="3013997" y="195863"/>
            <a:ext cx="5206875"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Penetración mundial redes sociales</a:t>
            </a:r>
          </a:p>
        </p:txBody>
      </p:sp>
    </p:spTree>
    <p:extLst>
      <p:ext uri="{BB962C8B-B14F-4D97-AF65-F5344CB8AC3E}">
        <p14:creationId xmlns:p14="http://schemas.microsoft.com/office/powerpoint/2010/main" val="19496311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27</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1693259" y="196340"/>
            <a:ext cx="6490879"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Penetración mundial redes sociales regiones</a:t>
            </a:r>
          </a:p>
        </p:txBody>
      </p:sp>
      <p:graphicFrame>
        <p:nvGraphicFramePr>
          <p:cNvPr id="3" name="Tabla 2">
            <a:extLst>
              <a:ext uri="{FF2B5EF4-FFF2-40B4-BE49-F238E27FC236}">
                <a16:creationId xmlns:a16="http://schemas.microsoft.com/office/drawing/2014/main" id="{FF611BA7-40F1-EA47-9A01-F984325F91E3}"/>
              </a:ext>
            </a:extLst>
          </p:cNvPr>
          <p:cNvGraphicFramePr>
            <a:graphicFrameLocks noGrp="1"/>
          </p:cNvGraphicFramePr>
          <p:nvPr>
            <p:extLst>
              <p:ext uri="{D42A27DB-BD31-4B8C-83A1-F6EECF244321}">
                <p14:modId xmlns:p14="http://schemas.microsoft.com/office/powerpoint/2010/main" val="3039824646"/>
              </p:ext>
            </p:extLst>
          </p:nvPr>
        </p:nvGraphicFramePr>
        <p:xfrm>
          <a:off x="2290046" y="955720"/>
          <a:ext cx="4628645" cy="3550920"/>
        </p:xfrm>
        <a:graphic>
          <a:graphicData uri="http://schemas.openxmlformats.org/drawingml/2006/table">
            <a:tbl>
              <a:tblPr firstRow="1" firstCol="1" bandRow="1">
                <a:tableStyleId>{E01CB073-F34E-4C01-9A94-FA2D869A7C6A}</a:tableStyleId>
              </a:tblPr>
              <a:tblGrid>
                <a:gridCol w="2069390">
                  <a:extLst>
                    <a:ext uri="{9D8B030D-6E8A-4147-A177-3AD203B41FA5}">
                      <a16:colId xmlns:a16="http://schemas.microsoft.com/office/drawing/2014/main" val="637977314"/>
                    </a:ext>
                  </a:extLst>
                </a:gridCol>
                <a:gridCol w="1312530">
                  <a:extLst>
                    <a:ext uri="{9D8B030D-6E8A-4147-A177-3AD203B41FA5}">
                      <a16:colId xmlns:a16="http://schemas.microsoft.com/office/drawing/2014/main" val="3663146372"/>
                    </a:ext>
                  </a:extLst>
                </a:gridCol>
                <a:gridCol w="1246725">
                  <a:extLst>
                    <a:ext uri="{9D8B030D-6E8A-4147-A177-3AD203B41FA5}">
                      <a16:colId xmlns:a16="http://schemas.microsoft.com/office/drawing/2014/main" val="3903234368"/>
                    </a:ext>
                  </a:extLst>
                </a:gridCol>
              </a:tblGrid>
              <a:tr h="278949">
                <a:tc>
                  <a:txBody>
                    <a:bodyPr/>
                    <a:lstStyle/>
                    <a:p>
                      <a:pPr algn="just">
                        <a:spcAft>
                          <a:spcPts val="0"/>
                        </a:spcAft>
                      </a:pPr>
                      <a:r>
                        <a:rPr lang="es-ES_tradnl" sz="1200" dirty="0">
                          <a:solidFill>
                            <a:srgbClr val="C00000"/>
                          </a:solidFill>
                          <a:effectLst/>
                          <a:latin typeface="Baskerville Old Face" panose="02020602080505020303" pitchFamily="18" charset="77"/>
                        </a:rPr>
                        <a:t>Región</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200">
                          <a:solidFill>
                            <a:srgbClr val="C00000"/>
                          </a:solidFill>
                          <a:effectLst/>
                          <a:latin typeface="Baskerville Old Face" panose="02020602080505020303" pitchFamily="18" charset="77"/>
                        </a:rPr>
                        <a:t>Millones de usuarios </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Penetración absoluta</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1723093412"/>
                  </a:ext>
                </a:extLst>
              </a:tr>
              <a:tr h="139475">
                <a:tc>
                  <a:txBody>
                    <a:bodyPr/>
                    <a:lstStyle/>
                    <a:p>
                      <a:pPr algn="just">
                        <a:spcAft>
                          <a:spcPts val="0"/>
                        </a:spcAft>
                      </a:pPr>
                      <a:r>
                        <a:rPr lang="es-ES_tradnl" sz="1100">
                          <a:effectLst/>
                          <a:latin typeface="Baskerville Old Face" panose="02020602080505020303" pitchFamily="18" charset="77"/>
                        </a:rPr>
                        <a:t>Este de Asia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1,053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64%</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1547904544"/>
                  </a:ext>
                </a:extLst>
              </a:tr>
              <a:tr h="139475">
                <a:tc>
                  <a:txBody>
                    <a:bodyPr/>
                    <a:lstStyle/>
                    <a:p>
                      <a:pPr algn="just">
                        <a:spcAft>
                          <a:spcPts val="0"/>
                        </a:spcAft>
                      </a:pPr>
                      <a:r>
                        <a:rPr lang="es-ES_tradnl" sz="1100">
                          <a:effectLst/>
                          <a:latin typeface="Baskerville Old Face" panose="02020602080505020303" pitchFamily="18" charset="77"/>
                        </a:rPr>
                        <a:t>Sur de Asia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375</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20%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683054090"/>
                  </a:ext>
                </a:extLst>
              </a:tr>
              <a:tr h="139475">
                <a:tc>
                  <a:txBody>
                    <a:bodyPr/>
                    <a:lstStyle/>
                    <a:p>
                      <a:pPr algn="just">
                        <a:spcAft>
                          <a:spcPts val="0"/>
                        </a:spcAft>
                      </a:pPr>
                      <a:r>
                        <a:rPr lang="es-ES_tradnl" sz="1100">
                          <a:effectLst/>
                          <a:latin typeface="Baskerville Old Face" panose="02020602080505020303" pitchFamily="18" charset="77"/>
                        </a:rPr>
                        <a:t>Sureste de Asia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360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55%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4052548341"/>
                  </a:ext>
                </a:extLst>
              </a:tr>
              <a:tr h="148192">
                <a:tc>
                  <a:txBody>
                    <a:bodyPr/>
                    <a:lstStyle/>
                    <a:p>
                      <a:pPr algn="just">
                        <a:spcAft>
                          <a:spcPts val="0"/>
                        </a:spcAft>
                      </a:pPr>
                      <a:r>
                        <a:rPr lang="es-ES_tradnl" sz="1100">
                          <a:effectLst/>
                          <a:latin typeface="Baskerville Old Face" panose="02020602080505020303" pitchFamily="18" charset="77"/>
                        </a:rPr>
                        <a:t>Sudamérica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270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63%</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605627918"/>
                  </a:ext>
                </a:extLst>
              </a:tr>
              <a:tr h="148192">
                <a:tc>
                  <a:txBody>
                    <a:bodyPr/>
                    <a:lstStyle/>
                    <a:p>
                      <a:pPr algn="just">
                        <a:spcAft>
                          <a:spcPts val="0"/>
                        </a:spcAft>
                      </a:pPr>
                      <a:r>
                        <a:rPr lang="es-ES_tradnl" sz="1100">
                          <a:effectLst/>
                          <a:latin typeface="Baskerville Old Face" panose="02020602080505020303" pitchFamily="18" charset="77"/>
                        </a:rPr>
                        <a:t>Norteamérica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255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70%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698127235"/>
                  </a:ext>
                </a:extLst>
              </a:tr>
              <a:tr h="139475">
                <a:tc>
                  <a:txBody>
                    <a:bodyPr/>
                    <a:lstStyle/>
                    <a:p>
                      <a:pPr algn="just">
                        <a:spcAft>
                          <a:spcPts val="0"/>
                        </a:spcAft>
                      </a:pPr>
                      <a:r>
                        <a:rPr lang="es-ES_tradnl" sz="1100">
                          <a:effectLst/>
                          <a:latin typeface="Baskerville Old Face" panose="02020602080505020303" pitchFamily="18" charset="77"/>
                        </a:rPr>
                        <a:t>Oeste de Asia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148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55%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650844098"/>
                  </a:ext>
                </a:extLst>
              </a:tr>
              <a:tr h="139475">
                <a:tc>
                  <a:txBody>
                    <a:bodyPr/>
                    <a:lstStyle/>
                    <a:p>
                      <a:pPr algn="just">
                        <a:spcAft>
                          <a:spcPts val="0"/>
                        </a:spcAft>
                      </a:pPr>
                      <a:r>
                        <a:rPr lang="es-ES_tradnl" sz="1100">
                          <a:effectLst/>
                          <a:latin typeface="Baskerville Old Face" panose="02020602080505020303" pitchFamily="18" charset="77"/>
                        </a:rPr>
                        <a:t>Europa del Este</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131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45%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4212822189"/>
                  </a:ext>
                </a:extLst>
              </a:tr>
              <a:tr h="139475">
                <a:tc>
                  <a:txBody>
                    <a:bodyPr/>
                    <a:lstStyle/>
                    <a:p>
                      <a:pPr algn="just">
                        <a:spcAft>
                          <a:spcPts val="0"/>
                        </a:spcAft>
                      </a:pPr>
                      <a:r>
                        <a:rPr lang="es-ES_tradnl" sz="1100">
                          <a:effectLst/>
                          <a:latin typeface="Baskerville Old Face" panose="02020602080505020303" pitchFamily="18" charset="77"/>
                        </a:rPr>
                        <a:t>Centroamérica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106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59%</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936551592"/>
                  </a:ext>
                </a:extLst>
              </a:tr>
              <a:tr h="139475">
                <a:tc>
                  <a:txBody>
                    <a:bodyPr/>
                    <a:lstStyle/>
                    <a:p>
                      <a:pPr algn="just">
                        <a:spcAft>
                          <a:spcPts val="0"/>
                        </a:spcAft>
                      </a:pPr>
                      <a:r>
                        <a:rPr lang="es-ES_tradnl" sz="1100">
                          <a:effectLst/>
                          <a:latin typeface="Baskerville Old Face" panose="02020602080505020303" pitchFamily="18" charset="77"/>
                        </a:rPr>
                        <a:t>Europa del Oeste</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104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54%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1557778538"/>
                  </a:ext>
                </a:extLst>
              </a:tr>
              <a:tr h="139475">
                <a:tc>
                  <a:txBody>
                    <a:bodyPr/>
                    <a:lstStyle/>
                    <a:p>
                      <a:pPr algn="just">
                        <a:spcAft>
                          <a:spcPts val="0"/>
                        </a:spcAft>
                      </a:pPr>
                      <a:r>
                        <a:rPr lang="es-ES_tradnl" sz="1100">
                          <a:effectLst/>
                          <a:latin typeface="Baskerville Old Face" panose="02020602080505020303" pitchFamily="18" charset="77"/>
                        </a:rPr>
                        <a:t>Norte de África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90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38%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957303947"/>
                  </a:ext>
                </a:extLst>
              </a:tr>
              <a:tr h="139475">
                <a:tc>
                  <a:txBody>
                    <a:bodyPr/>
                    <a:lstStyle/>
                    <a:p>
                      <a:pPr algn="just">
                        <a:spcAft>
                          <a:spcPts val="0"/>
                        </a:spcAft>
                      </a:pPr>
                      <a:r>
                        <a:rPr lang="es-ES_tradnl" sz="1100">
                          <a:effectLst/>
                          <a:latin typeface="Baskerville Old Face" panose="02020602080505020303" pitchFamily="18" charset="77"/>
                        </a:rPr>
                        <a:t>Sur de Europa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86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56%</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192251587"/>
                  </a:ext>
                </a:extLst>
              </a:tr>
              <a:tr h="139475">
                <a:tc>
                  <a:txBody>
                    <a:bodyPr/>
                    <a:lstStyle/>
                    <a:p>
                      <a:pPr algn="just">
                        <a:spcAft>
                          <a:spcPts val="0"/>
                        </a:spcAft>
                      </a:pPr>
                      <a:r>
                        <a:rPr lang="es-ES_tradnl" sz="1100">
                          <a:effectLst/>
                          <a:latin typeface="Baskerville Old Face" panose="02020602080505020303" pitchFamily="18" charset="77"/>
                        </a:rPr>
                        <a:t>Norte de Europa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66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69%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4267506567"/>
                  </a:ext>
                </a:extLst>
              </a:tr>
              <a:tr h="139475">
                <a:tc>
                  <a:txBody>
                    <a:bodyPr/>
                    <a:lstStyle/>
                    <a:p>
                      <a:pPr algn="just">
                        <a:spcAft>
                          <a:spcPts val="0"/>
                        </a:spcAft>
                      </a:pPr>
                      <a:r>
                        <a:rPr lang="es-ES_tradnl" sz="1100">
                          <a:effectLst/>
                          <a:latin typeface="Baskerville Old Face" panose="02020602080505020303" pitchFamily="18" charset="77"/>
                        </a:rPr>
                        <a:t>Oeste de África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41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199626167"/>
                  </a:ext>
                </a:extLst>
              </a:tr>
              <a:tr h="139475">
                <a:tc>
                  <a:txBody>
                    <a:bodyPr/>
                    <a:lstStyle/>
                    <a:p>
                      <a:pPr algn="just">
                        <a:spcAft>
                          <a:spcPts val="0"/>
                        </a:spcAft>
                      </a:pPr>
                      <a:r>
                        <a:rPr lang="es-ES_tradnl" sz="1100">
                          <a:effectLst/>
                          <a:latin typeface="Baskerville Old Face" panose="02020602080505020303" pitchFamily="18" charset="77"/>
                        </a:rPr>
                        <a:t>Este de África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30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7%</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71291642"/>
                  </a:ext>
                </a:extLst>
              </a:tr>
              <a:tr h="139475">
                <a:tc>
                  <a:txBody>
                    <a:bodyPr/>
                    <a:lstStyle/>
                    <a:p>
                      <a:pPr algn="just">
                        <a:spcAft>
                          <a:spcPts val="0"/>
                        </a:spcAft>
                      </a:pPr>
                      <a:r>
                        <a:rPr lang="es-ES_tradnl" sz="1100">
                          <a:effectLst/>
                          <a:latin typeface="Baskerville Old Face" panose="02020602080505020303" pitchFamily="18" charset="77"/>
                        </a:rPr>
                        <a:t>Oceanía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23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55%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385763408"/>
                  </a:ext>
                </a:extLst>
              </a:tr>
              <a:tr h="139475">
                <a:tc>
                  <a:txBody>
                    <a:bodyPr/>
                    <a:lstStyle/>
                    <a:p>
                      <a:pPr algn="just">
                        <a:spcAft>
                          <a:spcPts val="0"/>
                        </a:spcAft>
                      </a:pPr>
                      <a:r>
                        <a:rPr lang="es-ES_tradnl" sz="1100">
                          <a:effectLst/>
                          <a:latin typeface="Baskerville Old Face" panose="02020602080505020303" pitchFamily="18" charset="77"/>
                        </a:rPr>
                        <a:t>África del Sur</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31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20%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983386493"/>
                  </a:ext>
                </a:extLst>
              </a:tr>
              <a:tr h="139475">
                <a:tc>
                  <a:txBody>
                    <a:bodyPr/>
                    <a:lstStyle/>
                    <a:p>
                      <a:pPr algn="just">
                        <a:spcAft>
                          <a:spcPts val="0"/>
                        </a:spcAft>
                      </a:pPr>
                      <a:r>
                        <a:rPr lang="es-ES_tradnl" sz="1100">
                          <a:effectLst/>
                          <a:latin typeface="Baskerville Old Face" panose="02020602080505020303" pitchFamily="18" charset="77"/>
                        </a:rPr>
                        <a:t>Caribe</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40%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196309812"/>
                  </a:ext>
                </a:extLst>
              </a:tr>
              <a:tr h="139475">
                <a:tc>
                  <a:txBody>
                    <a:bodyPr/>
                    <a:lstStyle/>
                    <a:p>
                      <a:pPr algn="just">
                        <a:spcAft>
                          <a:spcPts val="0"/>
                        </a:spcAft>
                      </a:pPr>
                      <a:r>
                        <a:rPr lang="es-ES_tradnl" sz="1100">
                          <a:effectLst/>
                          <a:latin typeface="Baskerville Old Face" panose="02020602080505020303" pitchFamily="18" charset="77"/>
                        </a:rPr>
                        <a:t>África Central</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10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3321804626"/>
                  </a:ext>
                </a:extLst>
              </a:tr>
              <a:tr h="139475">
                <a:tc>
                  <a:txBody>
                    <a:bodyPr/>
                    <a:lstStyle/>
                    <a:p>
                      <a:pPr algn="just">
                        <a:spcAft>
                          <a:spcPts val="0"/>
                        </a:spcAft>
                      </a:pPr>
                      <a:r>
                        <a:rPr lang="es-ES_tradnl" sz="1100">
                          <a:effectLst/>
                          <a:latin typeface="Baskerville Old Face" panose="02020602080505020303" pitchFamily="18" charset="77"/>
                        </a:rPr>
                        <a:t>Asia Central</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a:effectLst/>
                          <a:latin typeface="Baskerville Old Face" panose="02020602080505020303" pitchFamily="18" charset="77"/>
                        </a:rPr>
                        <a:t>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tc>
                  <a:txBody>
                    <a:bodyPr/>
                    <a:lstStyle/>
                    <a:p>
                      <a:pPr algn="just">
                        <a:spcAft>
                          <a:spcPts val="0"/>
                        </a:spcAft>
                      </a:pPr>
                      <a:r>
                        <a:rPr lang="es-ES_tradnl" sz="1100" dirty="0">
                          <a:effectLst/>
                          <a:latin typeface="Baskerville Old Face" panose="02020602080505020303" pitchFamily="18" charset="77"/>
                        </a:rPr>
                        <a:t>12%</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2303" marR="52303" marT="0" marB="0"/>
                </a:tc>
                <a:extLst>
                  <a:ext uri="{0D108BD9-81ED-4DB2-BD59-A6C34878D82A}">
                    <a16:rowId xmlns:a16="http://schemas.microsoft.com/office/drawing/2014/main" val="255557278"/>
                  </a:ext>
                </a:extLst>
              </a:tr>
            </a:tbl>
          </a:graphicData>
        </a:graphic>
      </p:graphicFrame>
    </p:spTree>
    <p:extLst>
      <p:ext uri="{BB962C8B-B14F-4D97-AF65-F5344CB8AC3E}">
        <p14:creationId xmlns:p14="http://schemas.microsoft.com/office/powerpoint/2010/main" val="230956487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28</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2098893" y="148970"/>
            <a:ext cx="6139822"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Penetración mundial redes sociales países</a:t>
            </a:r>
          </a:p>
        </p:txBody>
      </p:sp>
      <p:graphicFrame>
        <p:nvGraphicFramePr>
          <p:cNvPr id="2" name="Tabla 1">
            <a:extLst>
              <a:ext uri="{FF2B5EF4-FFF2-40B4-BE49-F238E27FC236}">
                <a16:creationId xmlns:a16="http://schemas.microsoft.com/office/drawing/2014/main" id="{F67E9B7F-62D4-9046-B0F0-30E16C61A314}"/>
              </a:ext>
            </a:extLst>
          </p:cNvPr>
          <p:cNvGraphicFramePr>
            <a:graphicFrameLocks noGrp="1"/>
          </p:cNvGraphicFramePr>
          <p:nvPr>
            <p:extLst>
              <p:ext uri="{D42A27DB-BD31-4B8C-83A1-F6EECF244321}">
                <p14:modId xmlns:p14="http://schemas.microsoft.com/office/powerpoint/2010/main" val="1603862953"/>
              </p:ext>
            </p:extLst>
          </p:nvPr>
        </p:nvGraphicFramePr>
        <p:xfrm>
          <a:off x="2022882" y="1403577"/>
          <a:ext cx="5219699" cy="2217420"/>
        </p:xfrm>
        <a:graphic>
          <a:graphicData uri="http://schemas.openxmlformats.org/drawingml/2006/table">
            <a:tbl>
              <a:tblPr firstRow="1" firstCol="1" bandRow="1">
                <a:tableStyleId>{E01CB073-F34E-4C01-9A94-FA2D869A7C6A}</a:tableStyleId>
              </a:tblPr>
              <a:tblGrid>
                <a:gridCol w="2070231">
                  <a:extLst>
                    <a:ext uri="{9D8B030D-6E8A-4147-A177-3AD203B41FA5}">
                      <a16:colId xmlns:a16="http://schemas.microsoft.com/office/drawing/2014/main" val="3324295572"/>
                    </a:ext>
                  </a:extLst>
                </a:gridCol>
                <a:gridCol w="1169385">
                  <a:extLst>
                    <a:ext uri="{9D8B030D-6E8A-4147-A177-3AD203B41FA5}">
                      <a16:colId xmlns:a16="http://schemas.microsoft.com/office/drawing/2014/main" val="717929589"/>
                    </a:ext>
                  </a:extLst>
                </a:gridCol>
                <a:gridCol w="1980083">
                  <a:extLst>
                    <a:ext uri="{9D8B030D-6E8A-4147-A177-3AD203B41FA5}">
                      <a16:colId xmlns:a16="http://schemas.microsoft.com/office/drawing/2014/main" val="1458157342"/>
                    </a:ext>
                  </a:extLst>
                </a:gridCol>
              </a:tblGrid>
              <a:tr h="0">
                <a:tc>
                  <a:txBody>
                    <a:bodyPr/>
                    <a:lstStyle/>
                    <a:p>
                      <a:pPr algn="just">
                        <a:spcAft>
                          <a:spcPts val="0"/>
                        </a:spcAft>
                      </a:pPr>
                      <a:r>
                        <a:rPr lang="es-ES_tradnl" sz="1200">
                          <a:solidFill>
                            <a:srgbClr val="C00000"/>
                          </a:solidFill>
                          <a:effectLst/>
                          <a:latin typeface="Baskerville Old Face" panose="02020602080505020303" pitchFamily="18" charset="77"/>
                        </a:rPr>
                        <a:t>País</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Usuarios</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Penetración de Internet en la población</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8916642"/>
                  </a:ext>
                </a:extLst>
              </a:tr>
              <a:tr h="0">
                <a:tc>
                  <a:txBody>
                    <a:bodyPr/>
                    <a:lstStyle/>
                    <a:p>
                      <a:pPr algn="just">
                        <a:spcAft>
                          <a:spcPts val="0"/>
                        </a:spcAft>
                      </a:pPr>
                      <a:r>
                        <a:rPr lang="es-ES_tradnl" sz="1200">
                          <a:effectLst/>
                          <a:latin typeface="Baskerville Old Face" panose="02020602080505020303" pitchFamily="18" charset="77"/>
                        </a:rPr>
                        <a:t>1.- Qatar</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2,640,360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4944963"/>
                  </a:ext>
                </a:extLst>
              </a:tr>
              <a:tr h="0">
                <a:tc>
                  <a:txBody>
                    <a:bodyPr/>
                    <a:lstStyle/>
                    <a:p>
                      <a:pPr algn="just">
                        <a:spcAft>
                          <a:spcPts val="0"/>
                        </a:spcAft>
                      </a:pPr>
                      <a:r>
                        <a:rPr lang="es-ES_tradnl" sz="1200">
                          <a:effectLst/>
                          <a:latin typeface="Baskerville Old Face" panose="02020602080505020303" pitchFamily="18" charset="77"/>
                        </a:rPr>
                        <a:t>2.- Emiratos Árabes Unidos </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9,376,000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5911761"/>
                  </a:ext>
                </a:extLst>
              </a:tr>
              <a:tr h="0">
                <a:tc>
                  <a:txBody>
                    <a:bodyPr/>
                    <a:lstStyle/>
                    <a:p>
                      <a:pPr algn="just">
                        <a:spcAft>
                          <a:spcPts val="0"/>
                        </a:spcAft>
                      </a:pPr>
                      <a:r>
                        <a:rPr lang="es-ES_tradnl" sz="1200">
                          <a:effectLst/>
                          <a:latin typeface="Baskerville Old Face" panose="02020602080505020303" pitchFamily="18" charset="77"/>
                        </a:rPr>
                        <a:t>3.- Kuwait</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8329243"/>
                  </a:ext>
                </a:extLst>
              </a:tr>
              <a:tr h="194310">
                <a:tc>
                  <a:txBody>
                    <a:bodyPr/>
                    <a:lstStyle/>
                    <a:p>
                      <a:pPr algn="just">
                        <a:spcAft>
                          <a:spcPts val="0"/>
                        </a:spcAft>
                      </a:pPr>
                      <a:r>
                        <a:rPr lang="es-ES_tradnl" sz="1200">
                          <a:effectLst/>
                          <a:latin typeface="Baskerville Old Face" panose="02020602080505020303" pitchFamily="18" charset="77"/>
                        </a:rPr>
                        <a:t>4.- Brunei Darassulam</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60,125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481296"/>
                  </a:ext>
                </a:extLst>
              </a:tr>
              <a:tr h="194310">
                <a:tc>
                  <a:txBody>
                    <a:bodyPr/>
                    <a:lstStyle/>
                    <a:p>
                      <a:pPr algn="just">
                        <a:spcAft>
                          <a:spcPts val="0"/>
                        </a:spcAft>
                      </a:pPr>
                      <a:r>
                        <a:rPr lang="es-ES_tradnl" sz="1200">
                          <a:effectLst/>
                          <a:latin typeface="Baskerville Old Face" panose="02020602080505020303" pitchFamily="18" charset="77"/>
                        </a:rPr>
                        <a:t>5.- Aruba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9343128"/>
                  </a:ext>
                </a:extLst>
              </a:tr>
              <a:tr h="0">
                <a:tc>
                  <a:txBody>
                    <a:bodyPr/>
                    <a:lstStyle/>
                    <a:p>
                      <a:pPr algn="just">
                        <a:spcAft>
                          <a:spcPts val="0"/>
                        </a:spcAft>
                      </a:pPr>
                      <a:r>
                        <a:rPr lang="es-ES_tradnl" sz="1200">
                          <a:effectLst/>
                          <a:latin typeface="Baskerville Old Face" panose="02020602080505020303" pitchFamily="18" charset="77"/>
                        </a:rPr>
                        <a:t>6.- Bahrain</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1,400,000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3018497"/>
                  </a:ext>
                </a:extLst>
              </a:tr>
              <a:tr h="0">
                <a:tc>
                  <a:txBody>
                    <a:bodyPr/>
                    <a:lstStyle/>
                    <a:p>
                      <a:pPr algn="just">
                        <a:spcAft>
                          <a:spcPts val="0"/>
                        </a:spcAft>
                      </a:pPr>
                      <a:r>
                        <a:rPr lang="es-ES_tradnl" sz="1200">
                          <a:effectLst/>
                          <a:latin typeface="Baskerville Old Face" panose="02020602080505020303" pitchFamily="18" charset="77"/>
                        </a:rPr>
                        <a:t>7.- Islas Caimán</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54,000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7665676"/>
                  </a:ext>
                </a:extLst>
              </a:tr>
              <a:tr h="0">
                <a:tc>
                  <a:txBody>
                    <a:bodyPr/>
                    <a:lstStyle/>
                    <a:p>
                      <a:pPr algn="just">
                        <a:spcAft>
                          <a:spcPts val="0"/>
                        </a:spcAft>
                      </a:pPr>
                      <a:r>
                        <a:rPr lang="es-ES_tradnl" sz="1200">
                          <a:effectLst/>
                          <a:latin typeface="Baskerville Old Face" panose="02020602080505020303" pitchFamily="18" charset="77"/>
                        </a:rPr>
                        <a:t>8.-Corea del Sur</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43,044,000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4661693"/>
                  </a:ext>
                </a:extLst>
              </a:tr>
              <a:tr h="0">
                <a:tc>
                  <a:txBody>
                    <a:bodyPr/>
                    <a:lstStyle/>
                    <a:p>
                      <a:pPr algn="just">
                        <a:spcAft>
                          <a:spcPts val="0"/>
                        </a:spcAft>
                      </a:pPr>
                      <a:r>
                        <a:rPr lang="es-ES_tradnl" sz="1200">
                          <a:effectLst/>
                          <a:latin typeface="Baskerville Old Face" panose="02020602080505020303" pitchFamily="18" charset="77"/>
                        </a:rPr>
                        <a:t>9.- Singapur</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4,800,000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73969183"/>
                  </a:ext>
                </a:extLst>
              </a:tr>
              <a:tr h="0">
                <a:tc>
                  <a:txBody>
                    <a:bodyPr/>
                    <a:lstStyle/>
                    <a:p>
                      <a:pPr algn="just">
                        <a:spcAft>
                          <a:spcPts val="0"/>
                        </a:spcAft>
                      </a:pPr>
                      <a:r>
                        <a:rPr lang="es-ES_tradnl" sz="1200">
                          <a:effectLst/>
                          <a:latin typeface="Baskerville Old Face" panose="02020602080505020303" pitchFamily="18" charset="77"/>
                        </a:rPr>
                        <a:t>10.- Malta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360,000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83%</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2970268"/>
                  </a:ext>
                </a:extLst>
              </a:tr>
            </a:tbl>
          </a:graphicData>
        </a:graphic>
      </p:graphicFrame>
    </p:spTree>
    <p:extLst>
      <p:ext uri="{BB962C8B-B14F-4D97-AF65-F5344CB8AC3E}">
        <p14:creationId xmlns:p14="http://schemas.microsoft.com/office/powerpoint/2010/main" val="35173097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29</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3511305" y="196340"/>
            <a:ext cx="4705134"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Mayor tiempo en redes sociales</a:t>
            </a:r>
          </a:p>
        </p:txBody>
      </p:sp>
      <p:graphicFrame>
        <p:nvGraphicFramePr>
          <p:cNvPr id="3" name="Tabla 2">
            <a:extLst>
              <a:ext uri="{FF2B5EF4-FFF2-40B4-BE49-F238E27FC236}">
                <a16:creationId xmlns:a16="http://schemas.microsoft.com/office/drawing/2014/main" id="{E5F47FC6-653F-3448-9B69-19FAD4753F6D}"/>
              </a:ext>
            </a:extLst>
          </p:cNvPr>
          <p:cNvGraphicFramePr>
            <a:graphicFrameLocks noGrp="1"/>
          </p:cNvGraphicFramePr>
          <p:nvPr>
            <p:extLst>
              <p:ext uri="{D42A27DB-BD31-4B8C-83A1-F6EECF244321}">
                <p14:modId xmlns:p14="http://schemas.microsoft.com/office/powerpoint/2010/main" val="520170206"/>
              </p:ext>
            </p:extLst>
          </p:nvPr>
        </p:nvGraphicFramePr>
        <p:xfrm>
          <a:off x="2109975" y="1551749"/>
          <a:ext cx="4550935" cy="2185836"/>
        </p:xfrm>
        <a:graphic>
          <a:graphicData uri="http://schemas.openxmlformats.org/drawingml/2006/table">
            <a:tbl>
              <a:tblPr firstRow="1" firstCol="1" bandRow="1">
                <a:tableStyleId>{E01CB073-F34E-4C01-9A94-FA2D869A7C6A}</a:tableStyleId>
              </a:tblPr>
              <a:tblGrid>
                <a:gridCol w="2514968">
                  <a:extLst>
                    <a:ext uri="{9D8B030D-6E8A-4147-A177-3AD203B41FA5}">
                      <a16:colId xmlns:a16="http://schemas.microsoft.com/office/drawing/2014/main" val="4080784882"/>
                    </a:ext>
                  </a:extLst>
                </a:gridCol>
                <a:gridCol w="2035967">
                  <a:extLst>
                    <a:ext uri="{9D8B030D-6E8A-4147-A177-3AD203B41FA5}">
                      <a16:colId xmlns:a16="http://schemas.microsoft.com/office/drawing/2014/main" val="3730076830"/>
                    </a:ext>
                  </a:extLst>
                </a:gridCol>
              </a:tblGrid>
              <a:tr h="190019">
                <a:tc>
                  <a:txBody>
                    <a:bodyPr/>
                    <a:lstStyle/>
                    <a:p>
                      <a:pPr algn="just">
                        <a:spcAft>
                          <a:spcPts val="0"/>
                        </a:spcAft>
                      </a:pPr>
                      <a:r>
                        <a:rPr lang="es-ES_tradnl" sz="1400">
                          <a:solidFill>
                            <a:srgbClr val="C00000"/>
                          </a:solidFill>
                          <a:effectLst/>
                          <a:latin typeface="Baskerville Old Face" panose="02020602080505020303" pitchFamily="18" charset="77"/>
                        </a:rPr>
                        <a:t>País</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dirty="0">
                          <a:solidFill>
                            <a:srgbClr val="C00000"/>
                          </a:solidFill>
                          <a:effectLst/>
                          <a:latin typeface="Baskerville Old Face" panose="02020602080505020303" pitchFamily="18" charset="77"/>
                        </a:rPr>
                        <a:t>Tiempo</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5097930"/>
                  </a:ext>
                </a:extLst>
              </a:tr>
              <a:tr h="190019">
                <a:tc>
                  <a:txBody>
                    <a:bodyPr/>
                    <a:lstStyle/>
                    <a:p>
                      <a:pPr algn="just">
                        <a:spcAft>
                          <a:spcPts val="0"/>
                        </a:spcAft>
                      </a:pPr>
                      <a:r>
                        <a:rPr lang="es-ES_tradnl" sz="1200">
                          <a:effectLst/>
                          <a:latin typeface="Baskerville Old Face" panose="02020602080505020303" pitchFamily="18" charset="77"/>
                        </a:rPr>
                        <a:t>1.- Filipinas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57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9923213"/>
                  </a:ext>
                </a:extLst>
              </a:tr>
              <a:tr h="190019">
                <a:tc>
                  <a:txBody>
                    <a:bodyPr/>
                    <a:lstStyle/>
                    <a:p>
                      <a:pPr algn="just">
                        <a:spcAft>
                          <a:spcPts val="0"/>
                        </a:spcAft>
                      </a:pPr>
                      <a:r>
                        <a:rPr lang="es-ES_tradnl" sz="1200">
                          <a:effectLst/>
                          <a:latin typeface="Baskerville Old Face" panose="02020602080505020303" pitchFamily="18" charset="77"/>
                        </a:rPr>
                        <a:t>2.- Brasil</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39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8377107"/>
                  </a:ext>
                </a:extLst>
              </a:tr>
              <a:tr h="190019">
                <a:tc>
                  <a:txBody>
                    <a:bodyPr/>
                    <a:lstStyle/>
                    <a:p>
                      <a:pPr algn="just">
                        <a:spcAft>
                          <a:spcPts val="0"/>
                        </a:spcAft>
                      </a:pPr>
                      <a:r>
                        <a:rPr lang="es-ES_tradnl" sz="1200">
                          <a:effectLst/>
                          <a:latin typeface="Baskerville Old Face" panose="02020602080505020303" pitchFamily="18" charset="77"/>
                        </a:rPr>
                        <a:t>3.- Indonesia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23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8322458"/>
                  </a:ext>
                </a:extLst>
              </a:tr>
              <a:tr h="201895">
                <a:tc>
                  <a:txBody>
                    <a:bodyPr/>
                    <a:lstStyle/>
                    <a:p>
                      <a:pPr algn="just">
                        <a:spcAft>
                          <a:spcPts val="0"/>
                        </a:spcAft>
                      </a:pPr>
                      <a:r>
                        <a:rPr lang="es-ES_tradnl" sz="1200">
                          <a:effectLst/>
                          <a:latin typeface="Baskerville Old Face" panose="02020602080505020303" pitchFamily="18" charset="77"/>
                        </a:rPr>
                        <a:t>4.- Tailandia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10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35095401"/>
                  </a:ext>
                </a:extLst>
              </a:tr>
              <a:tr h="201895">
                <a:tc>
                  <a:txBody>
                    <a:bodyPr/>
                    <a:lstStyle/>
                    <a:p>
                      <a:pPr algn="just">
                        <a:spcAft>
                          <a:spcPts val="0"/>
                        </a:spcAft>
                      </a:pPr>
                      <a:r>
                        <a:rPr lang="es-ES_tradnl" sz="1200">
                          <a:effectLst/>
                          <a:latin typeface="Baskerville Old Face" panose="02020602080505020303" pitchFamily="18" charset="77"/>
                        </a:rPr>
                        <a:t>5.- Argentina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9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9148870"/>
                  </a:ext>
                </a:extLst>
              </a:tr>
              <a:tr h="190019">
                <a:tc>
                  <a:txBody>
                    <a:bodyPr/>
                    <a:lstStyle/>
                    <a:p>
                      <a:pPr algn="just">
                        <a:spcAft>
                          <a:spcPts val="0"/>
                        </a:spcAft>
                      </a:pPr>
                      <a:r>
                        <a:rPr lang="es-ES_tradnl" sz="1200">
                          <a:effectLst/>
                          <a:latin typeface="Baskerville Old Face" panose="02020602080505020303" pitchFamily="18" charset="77"/>
                        </a:rPr>
                        <a:t>6.- Egipto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9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1793850"/>
                  </a:ext>
                </a:extLst>
              </a:tr>
              <a:tr h="190019">
                <a:tc>
                  <a:txBody>
                    <a:bodyPr/>
                    <a:lstStyle/>
                    <a:p>
                      <a:pPr algn="just">
                        <a:spcAft>
                          <a:spcPts val="0"/>
                        </a:spcAft>
                      </a:pPr>
                      <a:r>
                        <a:rPr lang="es-ES_tradnl" sz="1200">
                          <a:effectLst/>
                          <a:latin typeface="Baskerville Old Face" panose="02020602080505020303" pitchFamily="18" charset="77"/>
                        </a:rPr>
                        <a:t>7.- México</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7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4089295"/>
                  </a:ext>
                </a:extLst>
              </a:tr>
              <a:tr h="190019">
                <a:tc>
                  <a:txBody>
                    <a:bodyPr/>
                    <a:lstStyle/>
                    <a:p>
                      <a:pPr algn="just">
                        <a:spcAft>
                          <a:spcPts val="0"/>
                        </a:spcAft>
                      </a:pPr>
                      <a:r>
                        <a:rPr lang="es-ES_tradnl" sz="1200">
                          <a:effectLst/>
                          <a:latin typeface="Baskerville Old Face" panose="02020602080505020303" pitchFamily="18" charset="77"/>
                        </a:rPr>
                        <a:t>8.- Nigeria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 2 minutos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2975575"/>
                  </a:ext>
                </a:extLst>
              </a:tr>
              <a:tr h="190019">
                <a:tc>
                  <a:txBody>
                    <a:bodyPr/>
                    <a:lstStyle/>
                    <a:p>
                      <a:pPr algn="just">
                        <a:spcAft>
                          <a:spcPts val="0"/>
                        </a:spcAft>
                      </a:pPr>
                      <a:r>
                        <a:rPr lang="es-ES_tradnl" sz="1200">
                          <a:effectLst/>
                          <a:latin typeface="Baskerville Old Face" panose="02020602080505020303" pitchFamily="18" charset="77"/>
                        </a:rPr>
                        <a:t>9.- Malasia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 horas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9608554"/>
                  </a:ext>
                </a:extLst>
              </a:tr>
              <a:tr h="238553">
                <a:tc>
                  <a:txBody>
                    <a:bodyPr/>
                    <a:lstStyle/>
                    <a:p>
                      <a:pPr algn="just">
                        <a:spcAft>
                          <a:spcPts val="0"/>
                        </a:spcAft>
                      </a:pPr>
                      <a:r>
                        <a:rPr lang="es-ES_tradnl" sz="1200" dirty="0">
                          <a:effectLst/>
                          <a:latin typeface="Baskerville Old Face" panose="02020602080505020303" pitchFamily="18" charset="77"/>
                        </a:rPr>
                        <a:t>10.- Emiratos Árabes Unidos </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2 horas 56 minutos</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46242843"/>
                  </a:ext>
                </a:extLst>
              </a:tr>
            </a:tbl>
          </a:graphicData>
        </a:graphic>
      </p:graphicFrame>
    </p:spTree>
    <p:extLst>
      <p:ext uri="{BB962C8B-B14F-4D97-AF65-F5344CB8AC3E}">
        <p14:creationId xmlns:p14="http://schemas.microsoft.com/office/powerpoint/2010/main" val="93015010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30</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5121065" y="182074"/>
            <a:ext cx="3079689"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Dispositivos móviles</a:t>
            </a:r>
          </a:p>
        </p:txBody>
      </p:sp>
      <p:sp>
        <p:nvSpPr>
          <p:cNvPr id="2" name="Rectángulo 1">
            <a:extLst>
              <a:ext uri="{FF2B5EF4-FFF2-40B4-BE49-F238E27FC236}">
                <a16:creationId xmlns:a16="http://schemas.microsoft.com/office/drawing/2014/main" id="{4FFE3C64-2557-7548-80CB-D9BC8AEDCE10}"/>
              </a:ext>
            </a:extLst>
          </p:cNvPr>
          <p:cNvSpPr/>
          <p:nvPr/>
        </p:nvSpPr>
        <p:spPr>
          <a:xfrm>
            <a:off x="210070" y="1311630"/>
            <a:ext cx="6203710" cy="3170099"/>
          </a:xfrm>
          <a:prstGeom prst="rect">
            <a:avLst/>
          </a:prstGeom>
        </p:spPr>
        <p:txBody>
          <a:bodyPr wrap="square">
            <a:spAutoFit/>
          </a:bodyPr>
          <a:lstStyle/>
          <a:p>
            <a:pPr marL="514350" indent="-514350" algn="just">
              <a:buFont typeface="Wingdings" pitchFamily="2" charset="2"/>
              <a:buChar char="ü"/>
            </a:pPr>
            <a:r>
              <a:rPr lang="es-EC" sz="2000" dirty="0">
                <a:solidFill>
                  <a:srgbClr val="212121"/>
                </a:solidFill>
                <a:latin typeface="Baskerville Old Face" panose="02020602080505020303" pitchFamily="18" charset="77"/>
                <a:ea typeface="Times New Roman" panose="02020603050405020304" pitchFamily="18" charset="0"/>
              </a:rPr>
              <a:t>El total de usuarios únicos de dispositivos móviles </a:t>
            </a:r>
            <a:r>
              <a:rPr lang="es-EC" sz="2000" i="1" dirty="0">
                <a:solidFill>
                  <a:srgbClr val="212121"/>
                </a:solidFill>
                <a:latin typeface="Baskerville Old Face" panose="02020602080505020303" pitchFamily="18" charset="77"/>
                <a:ea typeface="Times New Roman" panose="02020603050405020304" pitchFamily="18" charset="0"/>
              </a:rPr>
              <a:t>-unique mobile users</a:t>
            </a:r>
            <a:r>
              <a:rPr lang="es-EC" sz="2000" dirty="0">
                <a:solidFill>
                  <a:srgbClr val="212121"/>
                </a:solidFill>
                <a:latin typeface="Baskerville Old Face" panose="02020602080505020303" pitchFamily="18" charset="77"/>
                <a:ea typeface="Times New Roman" panose="02020603050405020304" pitchFamily="18" charset="0"/>
              </a:rPr>
              <a:t>-, fue estimado en 5,135,000,000 en enero de 2018. </a:t>
            </a:r>
          </a:p>
          <a:p>
            <a:pPr marL="514350" indent="-514350" algn="just">
              <a:buFont typeface="Wingdings" pitchFamily="2" charset="2"/>
              <a:buChar char="ü"/>
            </a:pPr>
            <a:r>
              <a:rPr lang="es-EC" sz="2000" dirty="0">
                <a:solidFill>
                  <a:srgbClr val="212121"/>
                </a:solidFill>
                <a:latin typeface="Baskerville Old Face" panose="02020602080505020303" pitchFamily="18" charset="77"/>
                <a:ea typeface="Times New Roman" panose="02020603050405020304" pitchFamily="18" charset="0"/>
              </a:rPr>
              <a:t>La penetración mundial de los dispositivos móviles, considerando usuarios únicos, fue estimada en 68%. Esa cifra representa 4% de incremento con respecto del porcentaje estimado en enero de 2017. </a:t>
            </a:r>
          </a:p>
          <a:p>
            <a:pPr marL="514350" indent="-514350" algn="just">
              <a:buFont typeface="Wingdings" pitchFamily="2" charset="2"/>
              <a:buChar char="ü"/>
            </a:pPr>
            <a:r>
              <a:rPr lang="es-EC" sz="2000" dirty="0">
                <a:solidFill>
                  <a:srgbClr val="212121"/>
                </a:solidFill>
                <a:latin typeface="Baskerville Old Face" panose="02020602080505020303" pitchFamily="18" charset="77"/>
                <a:ea typeface="Times New Roman" panose="02020603050405020304" pitchFamily="18" charset="0"/>
              </a:rPr>
              <a:t>El incremento bruto registrado en el número de usuarios únicos de dispositivos móviles, entre enero de 2017 y enero de 2018, ascendió a 218 millones. </a:t>
            </a:r>
            <a:endParaRPr lang="es-EC" sz="2000" dirty="0">
              <a:latin typeface="Baskerville Old Face" panose="02020602080505020303" pitchFamily="18" charset="77"/>
              <a:ea typeface="Calibri" panose="020F0502020204030204" pitchFamily="34" charset="0"/>
            </a:endParaRPr>
          </a:p>
        </p:txBody>
      </p:sp>
      <p:pic>
        <p:nvPicPr>
          <p:cNvPr id="6" name="Imagen 5">
            <a:extLst>
              <a:ext uri="{FF2B5EF4-FFF2-40B4-BE49-F238E27FC236}">
                <a16:creationId xmlns:a16="http://schemas.microsoft.com/office/drawing/2014/main" id="{B01F6487-3649-7B4E-A120-46A9CA47469C}"/>
              </a:ext>
            </a:extLst>
          </p:cNvPr>
          <p:cNvPicPr>
            <a:picLocks noChangeAspect="1"/>
          </p:cNvPicPr>
          <p:nvPr/>
        </p:nvPicPr>
        <p:blipFill>
          <a:blip r:embed="rId4"/>
          <a:stretch>
            <a:fillRect/>
          </a:stretch>
        </p:blipFill>
        <p:spPr>
          <a:xfrm>
            <a:off x="6572297" y="1445655"/>
            <a:ext cx="2501900" cy="2501900"/>
          </a:xfrm>
          <a:prstGeom prst="rect">
            <a:avLst/>
          </a:prstGeom>
        </p:spPr>
      </p:pic>
    </p:spTree>
    <p:extLst>
      <p:ext uri="{BB962C8B-B14F-4D97-AF65-F5344CB8AC3E}">
        <p14:creationId xmlns:p14="http://schemas.microsoft.com/office/powerpoint/2010/main" val="326854809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31</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3045770" y="196340"/>
            <a:ext cx="5078634"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Usuarios móviles de redes sociales</a:t>
            </a:r>
          </a:p>
        </p:txBody>
      </p:sp>
      <p:sp>
        <p:nvSpPr>
          <p:cNvPr id="2" name="Rectángulo 1">
            <a:extLst>
              <a:ext uri="{FF2B5EF4-FFF2-40B4-BE49-F238E27FC236}">
                <a16:creationId xmlns:a16="http://schemas.microsoft.com/office/drawing/2014/main" id="{4FFE3C64-2557-7548-80CB-D9BC8AEDCE10}"/>
              </a:ext>
            </a:extLst>
          </p:cNvPr>
          <p:cNvSpPr/>
          <p:nvPr/>
        </p:nvSpPr>
        <p:spPr>
          <a:xfrm>
            <a:off x="731550" y="1071542"/>
            <a:ext cx="4332801" cy="3847207"/>
          </a:xfrm>
          <a:prstGeom prst="rect">
            <a:avLst/>
          </a:prstGeom>
        </p:spPr>
        <p:txBody>
          <a:bodyPr wrap="square">
            <a:spAutoFit/>
          </a:bodyPr>
          <a:lstStyle/>
          <a:p>
            <a:pPr marL="342900" indent="-342900" algn="just">
              <a:buFont typeface="Wingdings" pitchFamily="2" charset="2"/>
              <a:buChar char="ü"/>
            </a:pPr>
            <a:r>
              <a:rPr lang="es-EC" sz="2000" dirty="0">
                <a:latin typeface="Baskerville Old Face" panose="02020602080505020303" pitchFamily="18" charset="77"/>
              </a:rPr>
              <a:t>En enero de 2018 fueron estimados 2,958,000,000 usuarios móviles de redes sociales, cifra que representa 39% de penetración, y 14% de incremento con respecto del total  estimado en enero de 2017. </a:t>
            </a:r>
          </a:p>
          <a:p>
            <a:pPr marL="342900" indent="-342900" algn="just">
              <a:buFont typeface="Wingdings" pitchFamily="2" charset="2"/>
              <a:buChar char="ü"/>
            </a:pPr>
            <a:r>
              <a:rPr lang="es-EC" sz="2000" dirty="0">
                <a:latin typeface="Baskerville Old Face" panose="02020602080505020303" pitchFamily="18" charset="77"/>
              </a:rPr>
              <a:t>El incremento bruto registrado en el periodo comprendido entre enero de 2017 y enero de 2018 fue de 360 millones de nuevos usuarios móviles de redes sociales.</a:t>
            </a:r>
          </a:p>
          <a:p>
            <a:pPr algn="just"/>
            <a:endParaRPr lang="es-EC" sz="2400" dirty="0">
              <a:latin typeface="Baskerville Old Face" panose="02020602080505020303" pitchFamily="18" charset="77"/>
              <a:ea typeface="Calibri" panose="020F0502020204030204" pitchFamily="34" charset="0"/>
            </a:endParaRPr>
          </a:p>
        </p:txBody>
      </p:sp>
      <p:pic>
        <p:nvPicPr>
          <p:cNvPr id="8" name="Imagen 7">
            <a:extLst>
              <a:ext uri="{FF2B5EF4-FFF2-40B4-BE49-F238E27FC236}">
                <a16:creationId xmlns:a16="http://schemas.microsoft.com/office/drawing/2014/main" id="{8FB69074-34A2-F144-B7AF-C33DBDAE5FF1}"/>
              </a:ext>
            </a:extLst>
          </p:cNvPr>
          <p:cNvPicPr>
            <a:picLocks noChangeAspect="1"/>
          </p:cNvPicPr>
          <p:nvPr/>
        </p:nvPicPr>
        <p:blipFill>
          <a:blip r:embed="rId4"/>
          <a:stretch>
            <a:fillRect/>
          </a:stretch>
        </p:blipFill>
        <p:spPr>
          <a:xfrm>
            <a:off x="5136469" y="1609344"/>
            <a:ext cx="3849116" cy="1924558"/>
          </a:xfrm>
          <a:prstGeom prst="rect">
            <a:avLst/>
          </a:prstGeom>
        </p:spPr>
      </p:pic>
    </p:spTree>
    <p:extLst>
      <p:ext uri="{BB962C8B-B14F-4D97-AF65-F5344CB8AC3E}">
        <p14:creationId xmlns:p14="http://schemas.microsoft.com/office/powerpoint/2010/main" val="15001377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32</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4262326" y="179069"/>
            <a:ext cx="3993401"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América</a:t>
            </a:r>
          </a:p>
        </p:txBody>
      </p:sp>
      <p:graphicFrame>
        <p:nvGraphicFramePr>
          <p:cNvPr id="3" name="Tabla 2">
            <a:extLst>
              <a:ext uri="{FF2B5EF4-FFF2-40B4-BE49-F238E27FC236}">
                <a16:creationId xmlns:a16="http://schemas.microsoft.com/office/drawing/2014/main" id="{E6919A4A-527D-BD4B-AA20-1BE8AA0C232D}"/>
              </a:ext>
            </a:extLst>
          </p:cNvPr>
          <p:cNvGraphicFramePr>
            <a:graphicFrameLocks noGrp="1"/>
          </p:cNvGraphicFramePr>
          <p:nvPr>
            <p:extLst>
              <p:ext uri="{D42A27DB-BD31-4B8C-83A1-F6EECF244321}">
                <p14:modId xmlns:p14="http://schemas.microsoft.com/office/powerpoint/2010/main" val="2409353013"/>
              </p:ext>
            </p:extLst>
          </p:nvPr>
        </p:nvGraphicFramePr>
        <p:xfrm>
          <a:off x="948056" y="1594693"/>
          <a:ext cx="7166004" cy="1987952"/>
        </p:xfrm>
        <a:graphic>
          <a:graphicData uri="http://schemas.openxmlformats.org/drawingml/2006/table">
            <a:tbl>
              <a:tblPr firstRow="1" firstCol="1" bandRow="1">
                <a:tableStyleId>{E01CB073-F34E-4C01-9A94-FA2D869A7C6A}</a:tableStyleId>
              </a:tblPr>
              <a:tblGrid>
                <a:gridCol w="1333343">
                  <a:extLst>
                    <a:ext uri="{9D8B030D-6E8A-4147-A177-3AD203B41FA5}">
                      <a16:colId xmlns:a16="http://schemas.microsoft.com/office/drawing/2014/main" val="1010219875"/>
                    </a:ext>
                  </a:extLst>
                </a:gridCol>
                <a:gridCol w="1306333">
                  <a:extLst>
                    <a:ext uri="{9D8B030D-6E8A-4147-A177-3AD203B41FA5}">
                      <a16:colId xmlns:a16="http://schemas.microsoft.com/office/drawing/2014/main" val="1417699322"/>
                    </a:ext>
                  </a:extLst>
                </a:gridCol>
                <a:gridCol w="1159002">
                  <a:extLst>
                    <a:ext uri="{9D8B030D-6E8A-4147-A177-3AD203B41FA5}">
                      <a16:colId xmlns:a16="http://schemas.microsoft.com/office/drawing/2014/main" val="412359307"/>
                    </a:ext>
                  </a:extLst>
                </a:gridCol>
                <a:gridCol w="1159002">
                  <a:extLst>
                    <a:ext uri="{9D8B030D-6E8A-4147-A177-3AD203B41FA5}">
                      <a16:colId xmlns:a16="http://schemas.microsoft.com/office/drawing/2014/main" val="1453738692"/>
                    </a:ext>
                  </a:extLst>
                </a:gridCol>
                <a:gridCol w="1104162">
                  <a:extLst>
                    <a:ext uri="{9D8B030D-6E8A-4147-A177-3AD203B41FA5}">
                      <a16:colId xmlns:a16="http://schemas.microsoft.com/office/drawing/2014/main" val="1963652712"/>
                    </a:ext>
                  </a:extLst>
                </a:gridCol>
                <a:gridCol w="1104162">
                  <a:extLst>
                    <a:ext uri="{9D8B030D-6E8A-4147-A177-3AD203B41FA5}">
                      <a16:colId xmlns:a16="http://schemas.microsoft.com/office/drawing/2014/main" val="3652890338"/>
                    </a:ext>
                  </a:extLst>
                </a:gridCol>
              </a:tblGrid>
              <a:tr h="530765">
                <a:tc>
                  <a:txBody>
                    <a:bodyPr/>
                    <a:lstStyle/>
                    <a:p>
                      <a:pPr algn="l">
                        <a:spcAft>
                          <a:spcPts val="0"/>
                        </a:spcAft>
                      </a:pPr>
                      <a:r>
                        <a:rPr lang="es-ES_tradnl" sz="1400" dirty="0">
                          <a:solidFill>
                            <a:srgbClr val="C00000"/>
                          </a:solidFill>
                          <a:effectLst/>
                          <a:latin typeface="Baskerville" panose="02020502070401020303" pitchFamily="18" charset="0"/>
                          <a:ea typeface="Baskerville" panose="02020502070401020303" pitchFamily="18" charset="0"/>
                        </a:rPr>
                        <a:t>Región</a:t>
                      </a:r>
                      <a:endParaRPr lang="es-EC" sz="1400" dirty="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l">
                        <a:spcAft>
                          <a:spcPts val="0"/>
                        </a:spcAft>
                      </a:pPr>
                      <a:r>
                        <a:rPr lang="es-ES_tradnl" sz="1400">
                          <a:solidFill>
                            <a:srgbClr val="C00000"/>
                          </a:solidFill>
                          <a:effectLst/>
                          <a:latin typeface="Baskerville" panose="02020502070401020303" pitchFamily="18" charset="0"/>
                          <a:ea typeface="Baskerville" panose="02020502070401020303" pitchFamily="18" charset="0"/>
                        </a:rPr>
                        <a:t>Población estimada</a:t>
                      </a:r>
                      <a:endParaRPr lang="es-EC" sz="14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l">
                        <a:spcAft>
                          <a:spcPts val="0"/>
                        </a:spcAft>
                      </a:pPr>
                      <a:r>
                        <a:rPr lang="es-ES_tradnl" sz="1400">
                          <a:solidFill>
                            <a:srgbClr val="C00000"/>
                          </a:solidFill>
                          <a:effectLst/>
                          <a:latin typeface="Baskerville" panose="02020502070401020303" pitchFamily="18" charset="0"/>
                          <a:ea typeface="Baskerville" panose="02020502070401020303" pitchFamily="18" charset="0"/>
                        </a:rPr>
                        <a:t>Usuarios de Internet</a:t>
                      </a:r>
                      <a:endParaRPr lang="es-EC" sz="14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l">
                        <a:spcAft>
                          <a:spcPts val="0"/>
                        </a:spcAft>
                      </a:pPr>
                      <a:r>
                        <a:rPr lang="es-ES_tradnl" sz="1400">
                          <a:solidFill>
                            <a:srgbClr val="C00000"/>
                          </a:solidFill>
                          <a:effectLst/>
                          <a:latin typeface="Baskerville" panose="02020502070401020303" pitchFamily="18" charset="0"/>
                          <a:ea typeface="Baskerville" panose="02020502070401020303" pitchFamily="18" charset="0"/>
                        </a:rPr>
                        <a:t>Usuarios de Facebook</a:t>
                      </a:r>
                      <a:endParaRPr lang="es-EC" sz="14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l">
                        <a:spcAft>
                          <a:spcPts val="0"/>
                        </a:spcAft>
                      </a:pPr>
                      <a:r>
                        <a:rPr lang="es-ES_tradnl" sz="1400">
                          <a:solidFill>
                            <a:srgbClr val="C00000"/>
                          </a:solidFill>
                          <a:effectLst/>
                          <a:latin typeface="Baskerville" panose="02020502070401020303" pitchFamily="18" charset="0"/>
                          <a:ea typeface="Baskerville" panose="02020502070401020303" pitchFamily="18" charset="0"/>
                        </a:rPr>
                        <a:t>Penetración absoluta Facebook</a:t>
                      </a:r>
                      <a:endParaRPr lang="es-EC" sz="14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l">
                        <a:spcAft>
                          <a:spcPts val="0"/>
                        </a:spcAft>
                      </a:pPr>
                      <a:r>
                        <a:rPr lang="es-ES_tradnl" sz="1400" dirty="0">
                          <a:solidFill>
                            <a:srgbClr val="C00000"/>
                          </a:solidFill>
                          <a:effectLst/>
                          <a:latin typeface="Baskerville" panose="02020502070401020303" pitchFamily="18" charset="0"/>
                          <a:ea typeface="Baskerville" panose="02020502070401020303" pitchFamily="18" charset="0"/>
                        </a:rPr>
                        <a:t>Penetración relativa </a:t>
                      </a:r>
                      <a:endParaRPr lang="es-EC" sz="1400" dirty="0">
                        <a:solidFill>
                          <a:srgbClr val="C00000"/>
                        </a:solidFill>
                        <a:effectLst/>
                        <a:latin typeface="Baskerville" panose="02020502070401020303" pitchFamily="18" charset="0"/>
                        <a:ea typeface="Baskerville" panose="02020502070401020303" pitchFamily="18" charset="0"/>
                      </a:endParaRPr>
                    </a:p>
                    <a:p>
                      <a:pPr algn="l">
                        <a:spcAft>
                          <a:spcPts val="0"/>
                        </a:spcAft>
                      </a:pPr>
                      <a:r>
                        <a:rPr lang="es-ES_tradnl" sz="1400" dirty="0">
                          <a:solidFill>
                            <a:srgbClr val="C00000"/>
                          </a:solidFill>
                          <a:effectLst/>
                          <a:latin typeface="Baskerville" panose="02020502070401020303" pitchFamily="18" charset="0"/>
                          <a:ea typeface="Baskerville" panose="02020502070401020303" pitchFamily="18" charset="0"/>
                        </a:rPr>
                        <a:t>Facebook</a:t>
                      </a:r>
                      <a:endParaRPr lang="es-EC" sz="1400" dirty="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90414313"/>
                  </a:ext>
                </a:extLst>
              </a:tr>
              <a:tr h="249910">
                <a:tc>
                  <a:txBody>
                    <a:bodyPr/>
                    <a:lstStyle/>
                    <a:p>
                      <a:pPr algn="just">
                        <a:spcAft>
                          <a:spcPts val="0"/>
                        </a:spcAft>
                      </a:pPr>
                      <a:r>
                        <a:rPr lang="es-ES_tradnl" sz="1200" dirty="0">
                          <a:effectLst/>
                          <a:latin typeface="Baskerville" panose="02020502070401020303" pitchFamily="18" charset="0"/>
                          <a:ea typeface="Baskerville" panose="02020502070401020303" pitchFamily="18" charset="0"/>
                          <a:cs typeface="Times New Roman" panose="02020603050405020304" pitchFamily="18" charset="0"/>
                        </a:rPr>
                        <a:t>América del Norte</a:t>
                      </a:r>
                      <a:endParaRPr lang="es-EC" sz="1200" dirty="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363,224,006</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320,059,368</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263,081,200</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72.4%</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82.1%</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1459813"/>
                  </a:ext>
                </a:extLst>
              </a:tr>
              <a:tr h="279067">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Sudamérica</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426,548,298</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278,596,721</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257,242,500</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47.4%</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92.4%</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85090111"/>
                  </a:ext>
                </a:extLst>
              </a:tr>
              <a:tr h="245241">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Centroamérica</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177,249,493</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105,771,952</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102,760,000</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57.6%</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97.1</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61111066"/>
                  </a:ext>
                </a:extLst>
              </a:tr>
              <a:tr h="191218">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El Caribe</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43,806,854</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19,900,490</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10,972,840</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25.3%</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panose="02020502070401020303" pitchFamily="18" charset="0"/>
                          <a:ea typeface="Baskerville" panose="02020502070401020303" pitchFamily="18" charset="0"/>
                        </a:rPr>
                        <a:t>57.3%</a:t>
                      </a:r>
                      <a:endParaRPr lang="es-EC" sz="1200">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60596400"/>
                  </a:ext>
                </a:extLst>
              </a:tr>
              <a:tr h="382436">
                <a:tc>
                  <a:txBody>
                    <a:bodyPr/>
                    <a:lstStyle/>
                    <a:p>
                      <a:pPr algn="just">
                        <a:spcAft>
                          <a:spcPts val="0"/>
                        </a:spcAft>
                      </a:pPr>
                      <a:r>
                        <a:rPr lang="es-ES_tradnl" sz="1200">
                          <a:solidFill>
                            <a:srgbClr val="C00000"/>
                          </a:solidFill>
                          <a:effectLst/>
                          <a:latin typeface="Baskerville" panose="02020502070401020303" pitchFamily="18" charset="0"/>
                          <a:ea typeface="Baskerville" panose="02020502070401020303" pitchFamily="18" charset="0"/>
                        </a:rPr>
                        <a:t>Total</a:t>
                      </a:r>
                      <a:endParaRPr lang="es-EC" sz="12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panose="02020502070401020303" pitchFamily="18" charset="0"/>
                          <a:ea typeface="Baskerville" panose="02020502070401020303" pitchFamily="18" charset="0"/>
                        </a:rPr>
                        <a:t>1,010.828,651</a:t>
                      </a:r>
                      <a:endParaRPr lang="es-EC" sz="12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panose="02020502070401020303" pitchFamily="18" charset="0"/>
                          <a:ea typeface="Baskerville" panose="02020502070401020303" pitchFamily="18" charset="0"/>
                        </a:rPr>
                        <a:t>724,328,531</a:t>
                      </a:r>
                      <a:endParaRPr lang="es-EC" sz="12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panose="02020502070401020303" pitchFamily="18" charset="0"/>
                          <a:ea typeface="Baskerville" panose="02020502070401020303" pitchFamily="18" charset="0"/>
                        </a:rPr>
                        <a:t>634,056,540</a:t>
                      </a:r>
                      <a:endParaRPr lang="es-EC" sz="12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panose="02020502070401020303" pitchFamily="18" charset="0"/>
                          <a:ea typeface="Baskerville" panose="02020502070401020303" pitchFamily="18" charset="0"/>
                        </a:rPr>
                        <a:t>62.7%</a:t>
                      </a:r>
                      <a:endParaRPr lang="es-EC" sz="120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panose="02020502070401020303" pitchFamily="18" charset="0"/>
                          <a:ea typeface="Baskerville" panose="02020502070401020303" pitchFamily="18" charset="0"/>
                        </a:rPr>
                        <a:t>87.5%</a:t>
                      </a:r>
                      <a:endParaRPr lang="es-EC" sz="1200" dirty="0">
                        <a:solidFill>
                          <a:srgbClr val="C00000"/>
                        </a:solidFill>
                        <a:effectLst/>
                        <a:latin typeface="Baskerville" panose="02020502070401020303" pitchFamily="18" charset="0"/>
                        <a:ea typeface="Baskerville" panose="02020502070401020303"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62245086"/>
                  </a:ext>
                </a:extLst>
              </a:tr>
            </a:tbl>
          </a:graphicData>
        </a:graphic>
      </p:graphicFrame>
    </p:spTree>
    <p:extLst>
      <p:ext uri="{BB962C8B-B14F-4D97-AF65-F5344CB8AC3E}">
        <p14:creationId xmlns:p14="http://schemas.microsoft.com/office/powerpoint/2010/main" val="414419602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33</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2784005" y="222174"/>
            <a:ext cx="5445722"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América del Norte</a:t>
            </a:r>
          </a:p>
        </p:txBody>
      </p:sp>
      <p:graphicFrame>
        <p:nvGraphicFramePr>
          <p:cNvPr id="2" name="Tabla 1">
            <a:extLst>
              <a:ext uri="{FF2B5EF4-FFF2-40B4-BE49-F238E27FC236}">
                <a16:creationId xmlns:a16="http://schemas.microsoft.com/office/drawing/2014/main" id="{814CCC7D-C4FB-A641-9D3A-F266A0E0DA6B}"/>
              </a:ext>
            </a:extLst>
          </p:cNvPr>
          <p:cNvGraphicFramePr>
            <a:graphicFrameLocks noGrp="1"/>
          </p:cNvGraphicFramePr>
          <p:nvPr>
            <p:extLst>
              <p:ext uri="{D42A27DB-BD31-4B8C-83A1-F6EECF244321}">
                <p14:modId xmlns:p14="http://schemas.microsoft.com/office/powerpoint/2010/main" val="774701635"/>
              </p:ext>
            </p:extLst>
          </p:nvPr>
        </p:nvGraphicFramePr>
        <p:xfrm>
          <a:off x="1292272" y="1505259"/>
          <a:ext cx="6530975" cy="2014855"/>
        </p:xfrm>
        <a:graphic>
          <a:graphicData uri="http://schemas.openxmlformats.org/drawingml/2006/table">
            <a:tbl>
              <a:tblPr firstRow="1" firstCol="1" bandRow="1">
                <a:tableStyleId>{E01CB073-F34E-4C01-9A94-FA2D869A7C6A}</a:tableStyleId>
              </a:tblPr>
              <a:tblGrid>
                <a:gridCol w="1118870">
                  <a:extLst>
                    <a:ext uri="{9D8B030D-6E8A-4147-A177-3AD203B41FA5}">
                      <a16:colId xmlns:a16="http://schemas.microsoft.com/office/drawing/2014/main" val="2869974055"/>
                    </a:ext>
                  </a:extLst>
                </a:gridCol>
                <a:gridCol w="899160">
                  <a:extLst>
                    <a:ext uri="{9D8B030D-6E8A-4147-A177-3AD203B41FA5}">
                      <a16:colId xmlns:a16="http://schemas.microsoft.com/office/drawing/2014/main" val="3647967874"/>
                    </a:ext>
                  </a:extLst>
                </a:gridCol>
                <a:gridCol w="899160">
                  <a:extLst>
                    <a:ext uri="{9D8B030D-6E8A-4147-A177-3AD203B41FA5}">
                      <a16:colId xmlns:a16="http://schemas.microsoft.com/office/drawing/2014/main" val="650170946"/>
                    </a:ext>
                  </a:extLst>
                </a:gridCol>
                <a:gridCol w="916305">
                  <a:extLst>
                    <a:ext uri="{9D8B030D-6E8A-4147-A177-3AD203B41FA5}">
                      <a16:colId xmlns:a16="http://schemas.microsoft.com/office/drawing/2014/main" val="2464533820"/>
                    </a:ext>
                  </a:extLst>
                </a:gridCol>
                <a:gridCol w="899160">
                  <a:extLst>
                    <a:ext uri="{9D8B030D-6E8A-4147-A177-3AD203B41FA5}">
                      <a16:colId xmlns:a16="http://schemas.microsoft.com/office/drawing/2014/main" val="4235914973"/>
                    </a:ext>
                  </a:extLst>
                </a:gridCol>
                <a:gridCol w="899160">
                  <a:extLst>
                    <a:ext uri="{9D8B030D-6E8A-4147-A177-3AD203B41FA5}">
                      <a16:colId xmlns:a16="http://schemas.microsoft.com/office/drawing/2014/main" val="1930824541"/>
                    </a:ext>
                  </a:extLst>
                </a:gridCol>
                <a:gridCol w="899160">
                  <a:extLst>
                    <a:ext uri="{9D8B030D-6E8A-4147-A177-3AD203B41FA5}">
                      <a16:colId xmlns:a16="http://schemas.microsoft.com/office/drawing/2014/main" val="3725888357"/>
                    </a:ext>
                  </a:extLst>
                </a:gridCol>
              </a:tblGrid>
              <a:tr h="0">
                <a:tc>
                  <a:txBody>
                    <a:bodyPr/>
                    <a:lstStyle/>
                    <a:p>
                      <a:pPr algn="just">
                        <a:spcAft>
                          <a:spcPts val="0"/>
                        </a:spcAft>
                      </a:pPr>
                      <a:r>
                        <a:rPr lang="es-ES_tradnl"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rPr>
                        <a:t>Países*</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Población </a:t>
                      </a:r>
                      <a:endParaRPr lang="es-EC" sz="1200">
                        <a:solidFill>
                          <a:srgbClr val="C00000"/>
                        </a:solidFill>
                        <a:effectLst/>
                        <a:latin typeface="Baskerville Old Face" panose="02020602080505020303" pitchFamily="18" charset="77"/>
                      </a:endParaRPr>
                    </a:p>
                    <a:p>
                      <a:pPr algn="just">
                        <a:spcAft>
                          <a:spcPts val="0"/>
                        </a:spcAft>
                      </a:pPr>
                      <a:r>
                        <a:rPr lang="es-ES_tradnl" sz="1200">
                          <a:solidFill>
                            <a:srgbClr val="C00000"/>
                          </a:solidFill>
                          <a:effectLst/>
                          <a:latin typeface="Baskerville Old Face" panose="02020602080505020303" pitchFamily="18" charset="77"/>
                        </a:rPr>
                        <a:t>estimada</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Usuarios de Internet</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Penetración de Internet en la población</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solidFill>
                            <a:srgbClr val="C00000"/>
                          </a:solidFill>
                          <a:effectLst/>
                          <a:latin typeface="Baskerville Old Face" panose="02020602080505020303" pitchFamily="18" charset="77"/>
                        </a:rPr>
                        <a:t>Usuarios de Facebook</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solidFill>
                            <a:srgbClr val="C00000"/>
                          </a:solidFill>
                          <a:effectLst/>
                          <a:latin typeface="Baskerville Old Face" panose="02020602080505020303" pitchFamily="18" charset="77"/>
                        </a:rPr>
                        <a:t>Penetración</a:t>
                      </a:r>
                      <a:endParaRPr lang="es-EC" sz="1200">
                        <a:solidFill>
                          <a:srgbClr val="C00000"/>
                        </a:solidFill>
                        <a:effectLst/>
                        <a:latin typeface="Baskerville Old Face" panose="02020602080505020303" pitchFamily="18" charset="77"/>
                      </a:endParaRPr>
                    </a:p>
                    <a:p>
                      <a:pPr>
                        <a:spcAft>
                          <a:spcPts val="0"/>
                        </a:spcAft>
                      </a:pPr>
                      <a:r>
                        <a:rPr lang="es-ES_tradnl" sz="1200">
                          <a:solidFill>
                            <a:srgbClr val="C00000"/>
                          </a:solidFill>
                          <a:effectLst/>
                          <a:latin typeface="Baskerville Old Face" panose="02020602080505020303" pitchFamily="18" charset="77"/>
                        </a:rPr>
                        <a:t>Absoluta Redes Sociales</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solidFill>
                            <a:srgbClr val="C00000"/>
                          </a:solidFill>
                          <a:effectLst/>
                          <a:latin typeface="Baskerville Old Face" panose="02020602080505020303" pitchFamily="18" charset="77"/>
                        </a:rPr>
                        <a:t>Penetración Relativa</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50613452"/>
                  </a:ext>
                </a:extLst>
              </a:tr>
              <a:tr h="186055">
                <a:tc>
                  <a:txBody>
                    <a:bodyPr/>
                    <a:lstStyle/>
                    <a:p>
                      <a:pPr algn="just">
                        <a:spcAft>
                          <a:spcPts val="0"/>
                        </a:spcAft>
                      </a:pPr>
                      <a:r>
                        <a:rPr lang="es-ES_tradnl" sz="1200">
                          <a:effectLst/>
                          <a:latin typeface="Baskerville Old Face" panose="02020602080505020303" pitchFamily="18" charset="77"/>
                        </a:rPr>
                        <a:t>Bermudas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61,352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60,125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98%</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39,000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63.5%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effectLst/>
                          <a:latin typeface="Baskerville Old Face" panose="02020602080505020303" pitchFamily="18" charset="77"/>
                        </a:rPr>
                        <a:t>64.8%</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9574849"/>
                  </a:ext>
                </a:extLst>
              </a:tr>
              <a:tr h="0">
                <a:tc>
                  <a:txBody>
                    <a:bodyPr/>
                    <a:lstStyle/>
                    <a:p>
                      <a:pPr algn="just">
                        <a:spcAft>
                          <a:spcPts val="0"/>
                        </a:spcAft>
                      </a:pPr>
                      <a:r>
                        <a:rPr lang="es-ES_tradnl" sz="1200">
                          <a:effectLst/>
                          <a:latin typeface="Baskerville Old Face" panose="02020602080505020303" pitchFamily="18" charset="77"/>
                        </a:rPr>
                        <a:t>Canadá</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36,626,083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33,000,381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90.1%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23,000,000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62.7%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effectLst/>
                          <a:latin typeface="Baskerville Old Face" panose="02020602080505020303" pitchFamily="18" charset="77"/>
                        </a:rPr>
                        <a:t>69.6%</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2627410"/>
                  </a:ext>
                </a:extLst>
              </a:tr>
              <a:tr h="0">
                <a:tc>
                  <a:txBody>
                    <a:bodyPr/>
                    <a:lstStyle/>
                    <a:p>
                      <a:pPr algn="just">
                        <a:spcAft>
                          <a:spcPts val="0"/>
                        </a:spcAft>
                      </a:pPr>
                      <a:r>
                        <a:rPr lang="es-ES_tradnl" sz="1200">
                          <a:effectLst/>
                          <a:latin typeface="Baskerville Old Face" panose="02020602080505020303" pitchFamily="18" charset="77"/>
                        </a:rPr>
                        <a:t>Estados Unidos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326,474,013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286,942,362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87.9%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240.000,000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73.5%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83.6%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1015855"/>
                  </a:ext>
                </a:extLst>
              </a:tr>
              <a:tr h="0">
                <a:tc>
                  <a:txBody>
                    <a:bodyPr/>
                    <a:lstStyle/>
                    <a:p>
                      <a:pPr algn="just">
                        <a:spcAft>
                          <a:spcPts val="0"/>
                        </a:spcAft>
                      </a:pPr>
                      <a:r>
                        <a:rPr lang="es-ES_tradnl" sz="1200">
                          <a:effectLst/>
                          <a:latin typeface="Baskerville Old Face" panose="02020602080505020303" pitchFamily="18" charset="77"/>
                        </a:rPr>
                        <a:t>Groenlandia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56,239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52,000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92.5%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38,000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67.5%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73.0%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2494319"/>
                  </a:ext>
                </a:extLst>
              </a:tr>
              <a:tr h="0">
                <a:tc>
                  <a:txBody>
                    <a:bodyPr/>
                    <a:lstStyle/>
                    <a:p>
                      <a:pPr algn="just">
                        <a:spcAft>
                          <a:spcPts val="0"/>
                        </a:spcAft>
                      </a:pPr>
                      <a:r>
                        <a:rPr lang="es-ES_tradnl" sz="1200">
                          <a:effectLst/>
                          <a:latin typeface="Baskerville Old Face" panose="02020602080505020303" pitchFamily="18" charset="77"/>
                        </a:rPr>
                        <a:t>San Pedro y Miquelón</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6,319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4,500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71.2%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4,200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66.4%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93.0%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0009760"/>
                  </a:ext>
                </a:extLst>
              </a:tr>
              <a:tr h="0">
                <a:tc>
                  <a:txBody>
                    <a:bodyPr/>
                    <a:lstStyle/>
                    <a:p>
                      <a:pPr algn="just">
                        <a:spcAft>
                          <a:spcPts val="0"/>
                        </a:spcAft>
                      </a:pPr>
                      <a:r>
                        <a:rPr lang="es-ES_tradnl" sz="1200" dirty="0">
                          <a:solidFill>
                            <a:srgbClr val="C00000"/>
                          </a:solidFill>
                          <a:effectLst/>
                          <a:latin typeface="Baskerville Old Face" panose="02020602080505020303" pitchFamily="18" charset="77"/>
                        </a:rPr>
                        <a:t>Total</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solidFill>
                            <a:srgbClr val="C00000"/>
                          </a:solidFill>
                          <a:effectLst/>
                          <a:latin typeface="Baskerville Old Face" panose="02020602080505020303" pitchFamily="18" charset="77"/>
                        </a:rPr>
                        <a:t>363,224,006</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320,059,368</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88.1%</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solidFill>
                            <a:srgbClr val="C00000"/>
                          </a:solidFill>
                          <a:effectLst/>
                          <a:latin typeface="Baskerville Old Face" panose="02020602080505020303" pitchFamily="18" charset="77"/>
                        </a:rPr>
                        <a:t>263,081,200</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solidFill>
                            <a:srgbClr val="C00000"/>
                          </a:solidFill>
                          <a:effectLst/>
                          <a:latin typeface="Baskerville Old Face" panose="02020602080505020303" pitchFamily="18" charset="77"/>
                        </a:rPr>
                        <a:t>72.4%</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solidFill>
                            <a:srgbClr val="C00000"/>
                          </a:solidFill>
                          <a:effectLst/>
                          <a:latin typeface="Baskerville Old Face" panose="02020602080505020303" pitchFamily="18" charset="77"/>
                        </a:rPr>
                        <a:t>82.1%</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3697765"/>
                  </a:ext>
                </a:extLst>
              </a:tr>
            </a:tbl>
          </a:graphicData>
        </a:graphic>
      </p:graphicFrame>
    </p:spTree>
    <p:extLst>
      <p:ext uri="{BB962C8B-B14F-4D97-AF65-F5344CB8AC3E}">
        <p14:creationId xmlns:p14="http://schemas.microsoft.com/office/powerpoint/2010/main" val="23278342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34</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3286411" y="196340"/>
            <a:ext cx="4939173"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Centroamérica</a:t>
            </a:r>
          </a:p>
        </p:txBody>
      </p:sp>
      <p:graphicFrame>
        <p:nvGraphicFramePr>
          <p:cNvPr id="3" name="Tabla 2">
            <a:extLst>
              <a:ext uri="{FF2B5EF4-FFF2-40B4-BE49-F238E27FC236}">
                <a16:creationId xmlns:a16="http://schemas.microsoft.com/office/drawing/2014/main" id="{8F9DC20D-ECEC-4C42-A72E-9008F88B0466}"/>
              </a:ext>
            </a:extLst>
          </p:cNvPr>
          <p:cNvGraphicFramePr>
            <a:graphicFrameLocks noGrp="1"/>
          </p:cNvGraphicFramePr>
          <p:nvPr>
            <p:extLst>
              <p:ext uri="{D42A27DB-BD31-4B8C-83A1-F6EECF244321}">
                <p14:modId xmlns:p14="http://schemas.microsoft.com/office/powerpoint/2010/main" val="2926139590"/>
              </p:ext>
            </p:extLst>
          </p:nvPr>
        </p:nvGraphicFramePr>
        <p:xfrm>
          <a:off x="887656" y="1360422"/>
          <a:ext cx="7418804" cy="2658100"/>
        </p:xfrm>
        <a:graphic>
          <a:graphicData uri="http://schemas.openxmlformats.org/drawingml/2006/table">
            <a:tbl>
              <a:tblPr firstRow="1" firstCol="1" bandRow="1">
                <a:tableStyleId>{E01CB073-F34E-4C01-9A94-FA2D869A7C6A}</a:tableStyleId>
              </a:tblPr>
              <a:tblGrid>
                <a:gridCol w="1270970">
                  <a:extLst>
                    <a:ext uri="{9D8B030D-6E8A-4147-A177-3AD203B41FA5}">
                      <a16:colId xmlns:a16="http://schemas.microsoft.com/office/drawing/2014/main" val="68933572"/>
                    </a:ext>
                  </a:extLst>
                </a:gridCol>
                <a:gridCol w="1021393">
                  <a:extLst>
                    <a:ext uri="{9D8B030D-6E8A-4147-A177-3AD203B41FA5}">
                      <a16:colId xmlns:a16="http://schemas.microsoft.com/office/drawing/2014/main" val="1681163945"/>
                    </a:ext>
                  </a:extLst>
                </a:gridCol>
                <a:gridCol w="1021393">
                  <a:extLst>
                    <a:ext uri="{9D8B030D-6E8A-4147-A177-3AD203B41FA5}">
                      <a16:colId xmlns:a16="http://schemas.microsoft.com/office/drawing/2014/main" val="3880230545"/>
                    </a:ext>
                  </a:extLst>
                </a:gridCol>
                <a:gridCol w="1040869">
                  <a:extLst>
                    <a:ext uri="{9D8B030D-6E8A-4147-A177-3AD203B41FA5}">
                      <a16:colId xmlns:a16="http://schemas.microsoft.com/office/drawing/2014/main" val="2950898357"/>
                    </a:ext>
                  </a:extLst>
                </a:gridCol>
                <a:gridCol w="1021393">
                  <a:extLst>
                    <a:ext uri="{9D8B030D-6E8A-4147-A177-3AD203B41FA5}">
                      <a16:colId xmlns:a16="http://schemas.microsoft.com/office/drawing/2014/main" val="2172908619"/>
                    </a:ext>
                  </a:extLst>
                </a:gridCol>
                <a:gridCol w="1021393">
                  <a:extLst>
                    <a:ext uri="{9D8B030D-6E8A-4147-A177-3AD203B41FA5}">
                      <a16:colId xmlns:a16="http://schemas.microsoft.com/office/drawing/2014/main" val="3863492053"/>
                    </a:ext>
                  </a:extLst>
                </a:gridCol>
                <a:gridCol w="1021393">
                  <a:extLst>
                    <a:ext uri="{9D8B030D-6E8A-4147-A177-3AD203B41FA5}">
                      <a16:colId xmlns:a16="http://schemas.microsoft.com/office/drawing/2014/main" val="637922207"/>
                    </a:ext>
                  </a:extLst>
                </a:gridCol>
              </a:tblGrid>
              <a:tr h="341620">
                <a:tc>
                  <a:txBody>
                    <a:bodyPr/>
                    <a:lstStyle/>
                    <a:p>
                      <a:pPr algn="just">
                        <a:spcAft>
                          <a:spcPts val="0"/>
                        </a:spcAft>
                      </a:pPr>
                      <a:r>
                        <a:rPr lang="es-ES_tradnl"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rPr>
                        <a:t>País*</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Población </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lgn="just">
                        <a:spcAft>
                          <a:spcPts val="0"/>
                        </a:spcAft>
                      </a:pPr>
                      <a:r>
                        <a:rPr lang="es-ES_tradnl" sz="14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estimada</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Internet</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4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de Internet en la población</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4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Facebook</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4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spcAft>
                          <a:spcPts val="0"/>
                        </a:spcAft>
                      </a:pPr>
                      <a:r>
                        <a:rPr lang="es-ES_tradnl" sz="14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Absoluta Redes Sociales</a:t>
                      </a:r>
                      <a:endParaRPr lang="es-EC" sz="14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4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Relativa</a:t>
                      </a:r>
                      <a:endParaRPr lang="es-EC" sz="14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6889064"/>
                  </a:ext>
                </a:extLst>
              </a:tr>
              <a:tr h="180393">
                <a:tc>
                  <a:txBody>
                    <a:bodyPr/>
                    <a:lstStyle/>
                    <a:p>
                      <a:pPr algn="just">
                        <a:spcAft>
                          <a:spcPts val="0"/>
                        </a:spcAft>
                      </a:pPr>
                      <a:r>
                        <a:rPr lang="es-ES_tradnl" sz="1200">
                          <a:effectLst/>
                          <a:latin typeface="Baskerville Old Face" panose="02020602080505020303" pitchFamily="18" charset="77"/>
                        </a:rPr>
                        <a:t>Belice</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374,651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167,020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44.6%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160,000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42.7%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95.7%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9661689"/>
                  </a:ext>
                </a:extLst>
              </a:tr>
              <a:tr h="170810">
                <a:tc>
                  <a:txBody>
                    <a:bodyPr/>
                    <a:lstStyle/>
                    <a:p>
                      <a:pPr algn="just">
                        <a:spcAft>
                          <a:spcPts val="0"/>
                        </a:spcAft>
                      </a:pPr>
                      <a:r>
                        <a:rPr lang="es-ES_tradnl" sz="1200">
                          <a:effectLst/>
                          <a:latin typeface="Baskerville Old Face" panose="02020602080505020303" pitchFamily="18" charset="77"/>
                        </a:rPr>
                        <a:t>Costa Rica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4,905,626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4,236,443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86.4%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2,900,000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59.1%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68.4%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8949734"/>
                  </a:ext>
                </a:extLst>
              </a:tr>
              <a:tr h="170810">
                <a:tc>
                  <a:txBody>
                    <a:bodyPr/>
                    <a:lstStyle/>
                    <a:p>
                      <a:pPr algn="just">
                        <a:spcAft>
                          <a:spcPts val="0"/>
                        </a:spcAft>
                      </a:pPr>
                      <a:r>
                        <a:rPr lang="es-ES_tradnl" sz="1200">
                          <a:effectLst/>
                          <a:latin typeface="Baskerville Old Face" panose="02020602080505020303" pitchFamily="18" charset="77"/>
                        </a:rPr>
                        <a:t>El Salvador</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6,167,147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50.3%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3,100,000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50.2%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536591"/>
                  </a:ext>
                </a:extLst>
              </a:tr>
              <a:tr h="170810">
                <a:tc>
                  <a:txBody>
                    <a:bodyPr/>
                    <a:lstStyle/>
                    <a:p>
                      <a:pPr algn="just">
                        <a:spcAft>
                          <a:spcPts val="0"/>
                        </a:spcAft>
                      </a:pPr>
                      <a:r>
                        <a:rPr lang="es-ES_tradnl" sz="1200">
                          <a:effectLst/>
                          <a:latin typeface="Baskerville Old Face" panose="02020602080505020303" pitchFamily="18" charset="77"/>
                        </a:rPr>
                        <a:t>Guatemala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17,005,497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5,868,597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34.5%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5,300,000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31.1%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90.3%</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414734"/>
                  </a:ext>
                </a:extLst>
              </a:tr>
              <a:tr h="170810">
                <a:tc>
                  <a:txBody>
                    <a:bodyPr/>
                    <a:lstStyle/>
                    <a:p>
                      <a:pPr algn="just">
                        <a:spcAft>
                          <a:spcPts val="0"/>
                        </a:spcAft>
                      </a:pPr>
                      <a:r>
                        <a:rPr lang="es-ES_tradnl" sz="1200">
                          <a:effectLst/>
                          <a:latin typeface="Baskerville Old Face" panose="02020602080505020303" pitchFamily="18" charset="77"/>
                        </a:rPr>
                        <a:t>Honduras</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8,304,677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2,700,000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2,700,000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32.5%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8275129"/>
                  </a:ext>
                </a:extLst>
              </a:tr>
              <a:tr h="163033">
                <a:tc>
                  <a:txBody>
                    <a:bodyPr/>
                    <a:lstStyle/>
                    <a:p>
                      <a:pPr algn="just">
                        <a:spcAft>
                          <a:spcPts val="0"/>
                        </a:spcAft>
                      </a:pPr>
                      <a:r>
                        <a:rPr lang="es-ES_tradnl" sz="1200" dirty="0">
                          <a:effectLst/>
                          <a:latin typeface="Baskerville Old Face" panose="02020602080505020303" pitchFamily="18" charset="77"/>
                        </a:rPr>
                        <a:t>México </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130,222,815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85,000,000</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dirty="0">
                          <a:effectLst/>
                          <a:latin typeface="Baskerville Old Face" panose="02020602080505020303" pitchFamily="18" charset="77"/>
                        </a:rPr>
                        <a:t>63.5%</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85,000,000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63.5%</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effectLst/>
                          <a:latin typeface="Baskerville Old Face" panose="02020602080505020303" pitchFamily="18" charset="77"/>
                        </a:rPr>
                        <a:t>100%</a:t>
                      </a:r>
                      <a:endParaRPr lang="es-EC" sz="12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9181211"/>
                  </a:ext>
                </a:extLst>
              </a:tr>
              <a:tr h="180393">
                <a:tc>
                  <a:txBody>
                    <a:bodyPr/>
                    <a:lstStyle/>
                    <a:p>
                      <a:pPr algn="just">
                        <a:spcAft>
                          <a:spcPts val="0"/>
                        </a:spcAft>
                      </a:pPr>
                      <a:r>
                        <a:rPr lang="es-ES_tradnl" sz="1200">
                          <a:effectLst/>
                          <a:latin typeface="Baskerville Old Face" panose="02020602080505020303" pitchFamily="18" charset="77"/>
                        </a:rPr>
                        <a:t>Nicaragua</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6,217,796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1,900,000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30.6%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1,900,000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30.6%</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9019287"/>
                  </a:ext>
                </a:extLst>
              </a:tr>
              <a:tr h="170810">
                <a:tc>
                  <a:txBody>
                    <a:bodyPr/>
                    <a:lstStyle/>
                    <a:p>
                      <a:pPr algn="just">
                        <a:spcAft>
                          <a:spcPts val="0"/>
                        </a:spcAft>
                      </a:pPr>
                      <a:r>
                        <a:rPr lang="es-ES_tradnl" sz="1200">
                          <a:effectLst/>
                          <a:latin typeface="Baskerville Old Face" panose="02020602080505020303" pitchFamily="18" charset="77"/>
                        </a:rPr>
                        <a:t>Panamá</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4,051,284</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2,799,892</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effectLst/>
                          <a:latin typeface="Baskerville Old Face" panose="02020602080505020303" pitchFamily="18" charset="77"/>
                        </a:rPr>
                        <a:t>69.1%</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1,700,000</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41.9%</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effectLst/>
                          <a:latin typeface="Baskerville Old Face" panose="02020602080505020303" pitchFamily="18" charset="77"/>
                        </a:rPr>
                        <a:t>60.7%</a:t>
                      </a:r>
                      <a:endParaRPr lang="es-EC" sz="12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7589725"/>
                  </a:ext>
                </a:extLst>
              </a:tr>
              <a:tr h="341620">
                <a:tc>
                  <a:txBody>
                    <a:bodyPr/>
                    <a:lstStyle/>
                    <a:p>
                      <a:pPr algn="just">
                        <a:spcAft>
                          <a:spcPts val="0"/>
                        </a:spcAft>
                      </a:pPr>
                      <a:r>
                        <a:rPr lang="es-ES_tradnl" sz="1200">
                          <a:solidFill>
                            <a:srgbClr val="C00000"/>
                          </a:solidFill>
                          <a:effectLst/>
                          <a:latin typeface="Baskerville Old Face" panose="02020602080505020303" pitchFamily="18" charset="77"/>
                        </a:rPr>
                        <a:t>Total</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177,249,493</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105,771,952</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a:solidFill>
                            <a:srgbClr val="C00000"/>
                          </a:solidFill>
                          <a:effectLst/>
                          <a:latin typeface="Baskerville Old Face" panose="02020602080505020303" pitchFamily="18" charset="77"/>
                        </a:rPr>
                        <a:t>59.7%</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solidFill>
                            <a:srgbClr val="C00000"/>
                          </a:solidFill>
                          <a:effectLst/>
                          <a:latin typeface="Baskerville Old Face" panose="02020602080505020303" pitchFamily="18" charset="77"/>
                        </a:rPr>
                        <a:t>102,760,000</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a:solidFill>
                            <a:srgbClr val="C00000"/>
                          </a:solidFill>
                          <a:effectLst/>
                          <a:latin typeface="Baskerville Old Face" panose="02020602080505020303" pitchFamily="18" charset="77"/>
                        </a:rPr>
                        <a:t>57.9%</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dirty="0">
                          <a:solidFill>
                            <a:srgbClr val="C00000"/>
                          </a:solidFill>
                          <a:effectLst/>
                          <a:latin typeface="Baskerville Old Face" panose="02020602080505020303" pitchFamily="18" charset="77"/>
                        </a:rPr>
                        <a:t>97.1%</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3948257"/>
                  </a:ext>
                </a:extLst>
              </a:tr>
            </a:tbl>
          </a:graphicData>
        </a:graphic>
      </p:graphicFrame>
    </p:spTree>
    <p:extLst>
      <p:ext uri="{BB962C8B-B14F-4D97-AF65-F5344CB8AC3E}">
        <p14:creationId xmlns:p14="http://schemas.microsoft.com/office/powerpoint/2010/main" val="257869388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35</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3985984" y="182073"/>
            <a:ext cx="4153701"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El Caribe</a:t>
            </a:r>
          </a:p>
        </p:txBody>
      </p:sp>
      <p:graphicFrame>
        <p:nvGraphicFramePr>
          <p:cNvPr id="2" name="Tabla 1">
            <a:extLst>
              <a:ext uri="{FF2B5EF4-FFF2-40B4-BE49-F238E27FC236}">
                <a16:creationId xmlns:a16="http://schemas.microsoft.com/office/drawing/2014/main" id="{A35A1B7E-F428-004F-863F-90B06D9DAF13}"/>
              </a:ext>
            </a:extLst>
          </p:cNvPr>
          <p:cNvGraphicFramePr>
            <a:graphicFrameLocks noGrp="1"/>
          </p:cNvGraphicFramePr>
          <p:nvPr>
            <p:extLst>
              <p:ext uri="{D42A27DB-BD31-4B8C-83A1-F6EECF244321}">
                <p14:modId xmlns:p14="http://schemas.microsoft.com/office/powerpoint/2010/main" val="299212491"/>
              </p:ext>
            </p:extLst>
          </p:nvPr>
        </p:nvGraphicFramePr>
        <p:xfrm>
          <a:off x="1079721" y="1154525"/>
          <a:ext cx="7279353" cy="3242168"/>
        </p:xfrm>
        <a:graphic>
          <a:graphicData uri="http://schemas.openxmlformats.org/drawingml/2006/table">
            <a:tbl>
              <a:tblPr firstRow="1" firstCol="1" bandRow="1">
                <a:tableStyleId>{E01CB073-F34E-4C01-9A94-FA2D869A7C6A}</a:tableStyleId>
              </a:tblPr>
              <a:tblGrid>
                <a:gridCol w="1247079">
                  <a:extLst>
                    <a:ext uri="{9D8B030D-6E8A-4147-A177-3AD203B41FA5}">
                      <a16:colId xmlns:a16="http://schemas.microsoft.com/office/drawing/2014/main" val="2549855121"/>
                    </a:ext>
                  </a:extLst>
                </a:gridCol>
                <a:gridCol w="1002194">
                  <a:extLst>
                    <a:ext uri="{9D8B030D-6E8A-4147-A177-3AD203B41FA5}">
                      <a16:colId xmlns:a16="http://schemas.microsoft.com/office/drawing/2014/main" val="1768252572"/>
                    </a:ext>
                  </a:extLst>
                </a:gridCol>
                <a:gridCol w="1002194">
                  <a:extLst>
                    <a:ext uri="{9D8B030D-6E8A-4147-A177-3AD203B41FA5}">
                      <a16:colId xmlns:a16="http://schemas.microsoft.com/office/drawing/2014/main" val="2034760346"/>
                    </a:ext>
                  </a:extLst>
                </a:gridCol>
                <a:gridCol w="1021304">
                  <a:extLst>
                    <a:ext uri="{9D8B030D-6E8A-4147-A177-3AD203B41FA5}">
                      <a16:colId xmlns:a16="http://schemas.microsoft.com/office/drawing/2014/main" val="3732502014"/>
                    </a:ext>
                  </a:extLst>
                </a:gridCol>
                <a:gridCol w="1002194">
                  <a:extLst>
                    <a:ext uri="{9D8B030D-6E8A-4147-A177-3AD203B41FA5}">
                      <a16:colId xmlns:a16="http://schemas.microsoft.com/office/drawing/2014/main" val="1574560936"/>
                    </a:ext>
                  </a:extLst>
                </a:gridCol>
                <a:gridCol w="1002194">
                  <a:extLst>
                    <a:ext uri="{9D8B030D-6E8A-4147-A177-3AD203B41FA5}">
                      <a16:colId xmlns:a16="http://schemas.microsoft.com/office/drawing/2014/main" val="239907506"/>
                    </a:ext>
                  </a:extLst>
                </a:gridCol>
                <a:gridCol w="1002194">
                  <a:extLst>
                    <a:ext uri="{9D8B030D-6E8A-4147-A177-3AD203B41FA5}">
                      <a16:colId xmlns:a16="http://schemas.microsoft.com/office/drawing/2014/main" val="2113252963"/>
                    </a:ext>
                  </a:extLst>
                </a:gridCol>
              </a:tblGrid>
              <a:tr h="683229">
                <a:tc>
                  <a:txBody>
                    <a:bodyPr/>
                    <a:lstStyle/>
                    <a:p>
                      <a:pPr algn="just">
                        <a:spcAft>
                          <a:spcPts val="0"/>
                        </a:spcAft>
                      </a:pPr>
                      <a:r>
                        <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rPr>
                        <a:t>País**</a:t>
                      </a:r>
                    </a:p>
                  </a:txBody>
                  <a:tcPr marL="68580" marR="68580" marT="0" marB="0"/>
                </a:tc>
                <a:tc>
                  <a:txBody>
                    <a:bodyPr/>
                    <a:lstStyle/>
                    <a:p>
                      <a:pPr algn="just">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Población </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lgn="just">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estimada</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Internet</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de Internet en la población</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Facebook</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Absoluta Redes Sociales</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Relativa</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5305528"/>
                  </a:ext>
                </a:extLst>
              </a:tr>
              <a:tr h="170807">
                <a:tc>
                  <a:txBody>
                    <a:bodyPr/>
                    <a:lstStyle/>
                    <a:p>
                      <a:pPr algn="just">
                        <a:spcAft>
                          <a:spcPts val="0"/>
                        </a:spcAft>
                      </a:pPr>
                      <a:r>
                        <a:rPr lang="es-ES_tradnl" sz="1100" dirty="0">
                          <a:effectLst/>
                          <a:latin typeface="Baskerville Old Face" panose="02020602080505020303" pitchFamily="18" charset="77"/>
                        </a:rPr>
                        <a:t>Anguila</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14,906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12,557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84.2%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9,000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60.3%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71.6%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2511685923"/>
                  </a:ext>
                </a:extLst>
              </a:tr>
              <a:tr h="150686">
                <a:tc>
                  <a:txBody>
                    <a:bodyPr/>
                    <a:lstStyle/>
                    <a:p>
                      <a:pPr algn="just">
                        <a:spcAft>
                          <a:spcPts val="0"/>
                        </a:spcAft>
                      </a:pPr>
                      <a:r>
                        <a:rPr lang="es-ES_tradnl" sz="1100" dirty="0">
                          <a:effectLst/>
                          <a:latin typeface="Baskerville Old Face" panose="02020602080505020303" pitchFamily="18" charset="77"/>
                        </a:rPr>
                        <a:t>Antigua y Barbuda</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93,659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68,371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53.3%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73.1%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2396633358"/>
                  </a:ext>
                </a:extLst>
              </a:tr>
              <a:tr h="170807">
                <a:tc>
                  <a:txBody>
                    <a:bodyPr/>
                    <a:lstStyle/>
                    <a:p>
                      <a:pPr algn="just">
                        <a:spcAft>
                          <a:spcPts val="0"/>
                        </a:spcAft>
                      </a:pPr>
                      <a:r>
                        <a:rPr lang="es-ES_tradnl" sz="1100">
                          <a:effectLst/>
                          <a:latin typeface="Baskerville Old Face" panose="02020602080505020303" pitchFamily="18" charset="77"/>
                        </a:rPr>
                        <a:t>Aruba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104,588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97,832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93.5%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78,000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74.6%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79.7%</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2350043799"/>
                  </a:ext>
                </a:extLst>
              </a:tr>
              <a:tr h="170807">
                <a:tc>
                  <a:txBody>
                    <a:bodyPr/>
                    <a:lstStyle/>
                    <a:p>
                      <a:pPr algn="just">
                        <a:spcAft>
                          <a:spcPts val="0"/>
                        </a:spcAft>
                      </a:pPr>
                      <a:r>
                        <a:rPr lang="es-ES_tradnl" sz="1100">
                          <a:effectLst/>
                          <a:latin typeface="Baskerville Old Face" panose="02020602080505020303" pitchFamily="18" charset="77"/>
                        </a:rPr>
                        <a:t>Bahamas </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397,164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333,143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83.9%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210,000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52.8%</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63.0%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4129878007"/>
                  </a:ext>
                </a:extLst>
              </a:tr>
              <a:tr h="170807">
                <a:tc>
                  <a:txBody>
                    <a:bodyPr/>
                    <a:lstStyle/>
                    <a:p>
                      <a:pPr algn="just">
                        <a:spcAft>
                          <a:spcPts val="0"/>
                        </a:spcAft>
                      </a:pPr>
                      <a:r>
                        <a:rPr lang="es-ES_tradnl" sz="1100">
                          <a:effectLst/>
                          <a:latin typeface="Baskerville Old Face" panose="02020602080505020303" pitchFamily="18" charset="77"/>
                        </a:rPr>
                        <a:t>Barbados</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285,744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228,717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80%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160,000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56.0%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69.9%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693615923"/>
                  </a:ext>
                </a:extLst>
              </a:tr>
              <a:tr h="170807">
                <a:tc>
                  <a:txBody>
                    <a:bodyPr/>
                    <a:lstStyle/>
                    <a:p>
                      <a:pPr algn="just">
                        <a:spcAft>
                          <a:spcPts val="0"/>
                        </a:spcAft>
                      </a:pPr>
                      <a:r>
                        <a:rPr lang="es-ES_tradnl" sz="1100">
                          <a:effectLst/>
                          <a:latin typeface="Baskerville Old Face" panose="02020602080505020303" pitchFamily="18" charset="77"/>
                        </a:rPr>
                        <a:t>Bonaire</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25,699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20,956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81.5%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2229772378"/>
                  </a:ext>
                </a:extLst>
              </a:tr>
              <a:tr h="170807">
                <a:tc>
                  <a:txBody>
                    <a:bodyPr/>
                    <a:lstStyle/>
                    <a:p>
                      <a:pPr algn="just">
                        <a:spcAft>
                          <a:spcPts val="0"/>
                        </a:spcAft>
                      </a:pPr>
                      <a:r>
                        <a:rPr lang="es-ES_tradnl" sz="1100">
                          <a:effectLst/>
                          <a:latin typeface="Baskerville Old Face" panose="02020602080505020303" pitchFamily="18" charset="77"/>
                        </a:rPr>
                        <a:t>Cuba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11,390,184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4,415,974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38.8%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No reporta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442081585"/>
                  </a:ext>
                </a:extLst>
              </a:tr>
              <a:tr h="170807">
                <a:tc>
                  <a:txBody>
                    <a:bodyPr/>
                    <a:lstStyle/>
                    <a:p>
                      <a:pPr algn="just">
                        <a:spcAft>
                          <a:spcPts val="0"/>
                        </a:spcAft>
                      </a:pPr>
                      <a:r>
                        <a:rPr lang="es-ES_tradnl" sz="1100">
                          <a:effectLst/>
                          <a:latin typeface="Baskerville Old Face" panose="02020602080505020303" pitchFamily="18" charset="77"/>
                        </a:rPr>
                        <a:t>Curazao</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159,987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138,774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86.7%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80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4128111168"/>
                  </a:ext>
                </a:extLst>
              </a:tr>
              <a:tr h="170807">
                <a:tc>
                  <a:txBody>
                    <a:bodyPr/>
                    <a:lstStyle/>
                    <a:p>
                      <a:pPr algn="just">
                        <a:spcAft>
                          <a:spcPts val="0"/>
                        </a:spcAft>
                      </a:pPr>
                      <a:r>
                        <a:rPr lang="es-ES_tradnl" sz="1100">
                          <a:effectLst/>
                          <a:latin typeface="Baskerville Old Face" panose="02020602080505020303" pitchFamily="18" charset="77"/>
                        </a:rPr>
                        <a:t>Dominica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73,353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49,147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39,000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53.1%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79.4%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629446229"/>
                  </a:ext>
                </a:extLst>
              </a:tr>
              <a:tr h="170807">
                <a:tc>
                  <a:txBody>
                    <a:bodyPr/>
                    <a:lstStyle/>
                    <a:p>
                      <a:pPr algn="just">
                        <a:spcAft>
                          <a:spcPts val="0"/>
                        </a:spcAft>
                      </a:pPr>
                      <a:r>
                        <a:rPr lang="es-ES_tradnl" sz="1100">
                          <a:effectLst/>
                          <a:latin typeface="Baskerville Old Face" panose="02020602080505020303" pitchFamily="18" charset="77"/>
                        </a:rPr>
                        <a:t>Granada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107,850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60,245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55,9%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56,000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51.9%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92.9%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2088767621"/>
                  </a:ext>
                </a:extLst>
              </a:tr>
              <a:tr h="170807">
                <a:tc>
                  <a:txBody>
                    <a:bodyPr/>
                    <a:lstStyle/>
                    <a:p>
                      <a:pPr algn="just">
                        <a:spcAft>
                          <a:spcPts val="0"/>
                        </a:spcAft>
                      </a:pPr>
                      <a:r>
                        <a:rPr lang="es-ES_tradnl" sz="1100">
                          <a:effectLst/>
                          <a:latin typeface="Baskerville Old Face" panose="02020602080505020303" pitchFamily="18" charset="77"/>
                        </a:rPr>
                        <a:t>Guadalupe</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472,462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220,000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46.6%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220,000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46.6%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527383157"/>
                  </a:ext>
                </a:extLst>
              </a:tr>
              <a:tr h="170807">
                <a:tc>
                  <a:txBody>
                    <a:bodyPr/>
                    <a:lstStyle/>
                    <a:p>
                      <a:pPr algn="just">
                        <a:spcAft>
                          <a:spcPts val="0"/>
                        </a:spcAft>
                      </a:pPr>
                      <a:r>
                        <a:rPr lang="es-ES_tradnl" sz="1100">
                          <a:effectLst/>
                          <a:latin typeface="Baskerville Old Face" panose="02020602080505020303" pitchFamily="18" charset="77"/>
                        </a:rPr>
                        <a:t>Haití</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10,983,274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1,343,254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12.2%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1,300,000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11.8%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96.9%</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477832531"/>
                  </a:ext>
                </a:extLst>
              </a:tr>
              <a:tr h="170807">
                <a:tc>
                  <a:txBody>
                    <a:bodyPr/>
                    <a:lstStyle/>
                    <a:p>
                      <a:pPr algn="just">
                        <a:spcAft>
                          <a:spcPts val="0"/>
                        </a:spcAft>
                      </a:pPr>
                      <a:r>
                        <a:rPr lang="es-ES_tradnl" sz="1100">
                          <a:effectLst/>
                          <a:latin typeface="Baskerville Old Face" panose="02020602080505020303" pitchFamily="18" charset="77"/>
                        </a:rPr>
                        <a:t>Islas Caimán</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61,557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48,630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45,000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73.1%</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92.5%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98824593"/>
                  </a:ext>
                </a:extLst>
              </a:tr>
              <a:tr h="341615">
                <a:tc>
                  <a:txBody>
                    <a:bodyPr/>
                    <a:lstStyle/>
                    <a:p>
                      <a:pPr algn="just">
                        <a:spcAft>
                          <a:spcPts val="0"/>
                        </a:spcAft>
                      </a:pPr>
                      <a:r>
                        <a:rPr lang="es-ES_tradnl" sz="1100">
                          <a:effectLst/>
                          <a:latin typeface="Baskerville Old Face" panose="02020602080505020303" pitchFamily="18" charset="77"/>
                        </a:rPr>
                        <a:t>Islas Turcas y Caicos</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dirty="0">
                          <a:effectLst/>
                          <a:latin typeface="Baskerville Old Face" panose="02020602080505020303" pitchFamily="18" charset="77"/>
                        </a:rPr>
                        <a:t>35,442</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25,000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70.5%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25,000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70.5%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100%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805186898"/>
                  </a:ext>
                </a:extLst>
              </a:tr>
            </a:tbl>
          </a:graphicData>
        </a:graphic>
      </p:graphicFrame>
    </p:spTree>
    <p:extLst>
      <p:ext uri="{BB962C8B-B14F-4D97-AF65-F5344CB8AC3E}">
        <p14:creationId xmlns:p14="http://schemas.microsoft.com/office/powerpoint/2010/main" val="103465667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36</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4059136" y="168717"/>
            <a:ext cx="4153701"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El Caribe</a:t>
            </a:r>
          </a:p>
        </p:txBody>
      </p:sp>
      <p:graphicFrame>
        <p:nvGraphicFramePr>
          <p:cNvPr id="2" name="Tabla 1">
            <a:extLst>
              <a:ext uri="{FF2B5EF4-FFF2-40B4-BE49-F238E27FC236}">
                <a16:creationId xmlns:a16="http://schemas.microsoft.com/office/drawing/2014/main" id="{A35A1B7E-F428-004F-863F-90B06D9DAF13}"/>
              </a:ext>
            </a:extLst>
          </p:cNvPr>
          <p:cNvGraphicFramePr>
            <a:graphicFrameLocks noGrp="1"/>
          </p:cNvGraphicFramePr>
          <p:nvPr>
            <p:extLst>
              <p:ext uri="{D42A27DB-BD31-4B8C-83A1-F6EECF244321}">
                <p14:modId xmlns:p14="http://schemas.microsoft.com/office/powerpoint/2010/main" val="2661749339"/>
              </p:ext>
            </p:extLst>
          </p:nvPr>
        </p:nvGraphicFramePr>
        <p:xfrm>
          <a:off x="663547" y="1116701"/>
          <a:ext cx="8261965" cy="3244907"/>
        </p:xfrm>
        <a:graphic>
          <a:graphicData uri="http://schemas.openxmlformats.org/drawingml/2006/table">
            <a:tbl>
              <a:tblPr firstRow="1" firstCol="1" bandRow="1">
                <a:tableStyleId>{E01CB073-F34E-4C01-9A94-FA2D869A7C6A}</a:tableStyleId>
              </a:tblPr>
              <a:tblGrid>
                <a:gridCol w="1415419">
                  <a:extLst>
                    <a:ext uri="{9D8B030D-6E8A-4147-A177-3AD203B41FA5}">
                      <a16:colId xmlns:a16="http://schemas.microsoft.com/office/drawing/2014/main" val="2549855121"/>
                    </a:ext>
                  </a:extLst>
                </a:gridCol>
                <a:gridCol w="1137476">
                  <a:extLst>
                    <a:ext uri="{9D8B030D-6E8A-4147-A177-3AD203B41FA5}">
                      <a16:colId xmlns:a16="http://schemas.microsoft.com/office/drawing/2014/main" val="1768252572"/>
                    </a:ext>
                  </a:extLst>
                </a:gridCol>
                <a:gridCol w="1137476">
                  <a:extLst>
                    <a:ext uri="{9D8B030D-6E8A-4147-A177-3AD203B41FA5}">
                      <a16:colId xmlns:a16="http://schemas.microsoft.com/office/drawing/2014/main" val="2034760346"/>
                    </a:ext>
                  </a:extLst>
                </a:gridCol>
                <a:gridCol w="1159166">
                  <a:extLst>
                    <a:ext uri="{9D8B030D-6E8A-4147-A177-3AD203B41FA5}">
                      <a16:colId xmlns:a16="http://schemas.microsoft.com/office/drawing/2014/main" val="3732502014"/>
                    </a:ext>
                  </a:extLst>
                </a:gridCol>
                <a:gridCol w="1137476">
                  <a:extLst>
                    <a:ext uri="{9D8B030D-6E8A-4147-A177-3AD203B41FA5}">
                      <a16:colId xmlns:a16="http://schemas.microsoft.com/office/drawing/2014/main" val="1574560936"/>
                    </a:ext>
                  </a:extLst>
                </a:gridCol>
                <a:gridCol w="1137476">
                  <a:extLst>
                    <a:ext uri="{9D8B030D-6E8A-4147-A177-3AD203B41FA5}">
                      <a16:colId xmlns:a16="http://schemas.microsoft.com/office/drawing/2014/main" val="239907506"/>
                    </a:ext>
                  </a:extLst>
                </a:gridCol>
                <a:gridCol w="1137476">
                  <a:extLst>
                    <a:ext uri="{9D8B030D-6E8A-4147-A177-3AD203B41FA5}">
                      <a16:colId xmlns:a16="http://schemas.microsoft.com/office/drawing/2014/main" val="2113252963"/>
                    </a:ext>
                  </a:extLst>
                </a:gridCol>
              </a:tblGrid>
              <a:tr h="619785">
                <a:tc>
                  <a:txBody>
                    <a:bodyPr/>
                    <a:lstStyle/>
                    <a:p>
                      <a:pPr algn="just">
                        <a:spcAft>
                          <a:spcPts val="0"/>
                        </a:spcAft>
                      </a:pPr>
                      <a:r>
                        <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rPr>
                        <a:t>País**</a:t>
                      </a:r>
                    </a:p>
                  </a:txBody>
                  <a:tcPr marL="68580" marR="68580" marT="0" marB="0"/>
                </a:tc>
                <a:tc>
                  <a:txBody>
                    <a:bodyPr/>
                    <a:lstStyle/>
                    <a:p>
                      <a:pPr algn="just">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Población </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lgn="just">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estimada</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Internet</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de Internet en la población</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Facebook</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Absoluta Redes Sociales</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Relativa</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5305528"/>
                  </a:ext>
                </a:extLst>
              </a:tr>
              <a:tr h="398924">
                <a:tc>
                  <a:txBody>
                    <a:bodyPr/>
                    <a:lstStyle/>
                    <a:p>
                      <a:pPr algn="just">
                        <a:spcAft>
                          <a:spcPts val="0"/>
                        </a:spcAft>
                      </a:pPr>
                      <a:r>
                        <a:rPr lang="es-ES_tradnl" sz="1100">
                          <a:effectLst/>
                          <a:latin typeface="Baskerville Old Face" panose="02020602080505020303" pitchFamily="18" charset="77"/>
                        </a:rPr>
                        <a:t>Islas Vírgenes (Estados Unidos)</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dirty="0">
                          <a:effectLst/>
                          <a:latin typeface="Baskerville Old Face" panose="02020602080505020303" pitchFamily="18" charset="77"/>
                        </a:rPr>
                        <a:t>106,574</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63,529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dirty="0">
                          <a:effectLst/>
                          <a:latin typeface="Baskerville Old Face" panose="02020602080505020303" pitchFamily="18" charset="77"/>
                        </a:rPr>
                        <a:t>59.6%</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21,000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19.7%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33.0%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279702426"/>
                  </a:ext>
                </a:extLst>
              </a:tr>
              <a:tr h="342492">
                <a:tc>
                  <a:txBody>
                    <a:bodyPr/>
                    <a:lstStyle/>
                    <a:p>
                      <a:pPr algn="just">
                        <a:spcAft>
                          <a:spcPts val="0"/>
                        </a:spcAft>
                      </a:pPr>
                      <a:r>
                        <a:rPr lang="es-ES_tradnl" sz="1100" dirty="0">
                          <a:effectLst/>
                          <a:latin typeface="Baskerville Old Face" panose="02020602080505020303" pitchFamily="18" charset="77"/>
                        </a:rPr>
                        <a:t>Islas Vírgenes (Reino Unido)</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31,200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14,620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46.9%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4,600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14.7%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31.4%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883178012"/>
                  </a:ext>
                </a:extLst>
              </a:tr>
              <a:tr h="171246">
                <a:tc>
                  <a:txBody>
                    <a:bodyPr/>
                    <a:lstStyle/>
                    <a:p>
                      <a:pPr algn="just">
                        <a:spcAft>
                          <a:spcPts val="0"/>
                        </a:spcAft>
                      </a:pPr>
                      <a:r>
                        <a:rPr lang="es-ES_tradnl" sz="1100">
                          <a:effectLst/>
                          <a:latin typeface="Baskerville Old Face" panose="02020602080505020303" pitchFamily="18" charset="77"/>
                        </a:rPr>
                        <a:t>Jamaica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2,813,285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1,581,100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56.2%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1,100,000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39.1%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69.5%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964058385"/>
                  </a:ext>
                </a:extLst>
              </a:tr>
              <a:tr h="171246">
                <a:tc>
                  <a:txBody>
                    <a:bodyPr/>
                    <a:lstStyle/>
                    <a:p>
                      <a:pPr algn="just">
                        <a:spcAft>
                          <a:spcPts val="0"/>
                        </a:spcAft>
                      </a:pPr>
                      <a:r>
                        <a:rPr lang="es-ES_tradnl" sz="1100">
                          <a:effectLst/>
                          <a:latin typeface="Baskerville Old Face" panose="02020602080505020303" pitchFamily="18" charset="77"/>
                        </a:rPr>
                        <a:t>Martinica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396,071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303,302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76.6%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170,000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42.9%</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754836573"/>
                  </a:ext>
                </a:extLst>
              </a:tr>
              <a:tr h="171246">
                <a:tc>
                  <a:txBody>
                    <a:bodyPr/>
                    <a:lstStyle/>
                    <a:p>
                      <a:pPr algn="just">
                        <a:spcAft>
                          <a:spcPts val="0"/>
                        </a:spcAft>
                      </a:pPr>
                      <a:r>
                        <a:rPr lang="es-ES_tradnl" sz="1100">
                          <a:effectLst/>
                          <a:latin typeface="Baskerville Old Face" panose="02020602080505020303" pitchFamily="18" charset="77"/>
                        </a:rPr>
                        <a:t>Montserrat</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5,179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2,900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56%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2,900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56.0%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453897782"/>
                  </a:ext>
                </a:extLst>
              </a:tr>
              <a:tr h="171246">
                <a:tc>
                  <a:txBody>
                    <a:bodyPr/>
                    <a:lstStyle/>
                    <a:p>
                      <a:pPr algn="just">
                        <a:spcAft>
                          <a:spcPts val="0"/>
                        </a:spcAft>
                      </a:pPr>
                      <a:r>
                        <a:rPr lang="es-ES_tradnl" sz="1100">
                          <a:effectLst/>
                          <a:latin typeface="Baskerville Old Face" panose="02020602080505020303" pitchFamily="18" charset="77"/>
                        </a:rPr>
                        <a:t>Puerto Rico</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3,679,086</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3,047,311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82.8%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2,100,000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57.0%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68.9%</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33557586"/>
                  </a:ext>
                </a:extLst>
              </a:tr>
              <a:tr h="342492">
                <a:tc>
                  <a:txBody>
                    <a:bodyPr/>
                    <a:lstStyle/>
                    <a:p>
                      <a:pPr algn="just">
                        <a:spcAft>
                          <a:spcPts val="0"/>
                        </a:spcAft>
                      </a:pPr>
                      <a:r>
                        <a:rPr lang="es-ES_tradnl" sz="1100">
                          <a:effectLst/>
                          <a:latin typeface="Baskerville Old Face" panose="02020602080505020303" pitchFamily="18" charset="77"/>
                        </a:rPr>
                        <a:t>República Dominicana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10,766,564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6,599,904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61.3%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4,500,000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41.8%</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68.1%</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485173829"/>
                  </a:ext>
                </a:extLst>
              </a:tr>
              <a:tr h="342492">
                <a:tc>
                  <a:txBody>
                    <a:bodyPr/>
                    <a:lstStyle/>
                    <a:p>
                      <a:pPr algn="just">
                        <a:spcAft>
                          <a:spcPts val="0"/>
                        </a:spcAft>
                      </a:pPr>
                      <a:r>
                        <a:rPr lang="es-ES_tradnl" sz="1100" dirty="0">
                          <a:effectLst/>
                          <a:latin typeface="Baskerville Old Face" panose="02020602080505020303" pitchFamily="18" charset="77"/>
                        </a:rPr>
                        <a:t>San Bartolomé (Francia)</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7,184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1,540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21.4%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0%</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805476006"/>
                  </a:ext>
                </a:extLst>
              </a:tr>
              <a:tr h="342492">
                <a:tc>
                  <a:txBody>
                    <a:bodyPr/>
                    <a:lstStyle/>
                    <a:p>
                      <a:pPr algn="just">
                        <a:spcAft>
                          <a:spcPts val="0"/>
                        </a:spcAft>
                      </a:pPr>
                      <a:r>
                        <a:rPr lang="es-ES_tradnl" sz="1100">
                          <a:effectLst/>
                          <a:latin typeface="Baskerville Old Face" panose="02020602080505020303" pitchFamily="18" charset="77"/>
                        </a:rPr>
                        <a:t>San Cristóbal y Nieves</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56,780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43,618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76.8%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35,000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61.6%</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80.2%</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2890542073"/>
                  </a:ext>
                </a:extLst>
              </a:tr>
              <a:tr h="171246">
                <a:tc>
                  <a:txBody>
                    <a:bodyPr/>
                    <a:lstStyle/>
                    <a:p>
                      <a:pPr algn="just">
                        <a:spcAft>
                          <a:spcPts val="0"/>
                        </a:spcAft>
                      </a:pPr>
                      <a:r>
                        <a:rPr lang="es-ES_tradnl" sz="1100">
                          <a:effectLst/>
                          <a:latin typeface="Baskerville Old Face" panose="02020602080505020303" pitchFamily="18" charset="77"/>
                        </a:rPr>
                        <a:t>Santa Lucía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187,768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109,370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58.2%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88,000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46.8%</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80.55</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3185513040"/>
                  </a:ext>
                </a:extLst>
              </a:tr>
            </a:tbl>
          </a:graphicData>
        </a:graphic>
      </p:graphicFrame>
    </p:spTree>
    <p:extLst>
      <p:ext uri="{BB962C8B-B14F-4D97-AF65-F5344CB8AC3E}">
        <p14:creationId xmlns:p14="http://schemas.microsoft.com/office/powerpoint/2010/main" val="343331055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37</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4022560" y="196340"/>
            <a:ext cx="4153701"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El Caribe</a:t>
            </a:r>
          </a:p>
        </p:txBody>
      </p:sp>
      <p:graphicFrame>
        <p:nvGraphicFramePr>
          <p:cNvPr id="2" name="Tabla 1">
            <a:extLst>
              <a:ext uri="{FF2B5EF4-FFF2-40B4-BE49-F238E27FC236}">
                <a16:creationId xmlns:a16="http://schemas.microsoft.com/office/drawing/2014/main" id="{A35A1B7E-F428-004F-863F-90B06D9DAF13}"/>
              </a:ext>
            </a:extLst>
          </p:cNvPr>
          <p:cNvGraphicFramePr>
            <a:graphicFrameLocks noGrp="1"/>
          </p:cNvGraphicFramePr>
          <p:nvPr>
            <p:extLst>
              <p:ext uri="{D42A27DB-BD31-4B8C-83A1-F6EECF244321}">
                <p14:modId xmlns:p14="http://schemas.microsoft.com/office/powerpoint/2010/main" val="729148083"/>
              </p:ext>
            </p:extLst>
          </p:nvPr>
        </p:nvGraphicFramePr>
        <p:xfrm>
          <a:off x="887656" y="1545579"/>
          <a:ext cx="7428488" cy="2088661"/>
        </p:xfrm>
        <a:graphic>
          <a:graphicData uri="http://schemas.openxmlformats.org/drawingml/2006/table">
            <a:tbl>
              <a:tblPr firstRow="1" firstCol="1" bandRow="1">
                <a:tableStyleId>{E01CB073-F34E-4C01-9A94-FA2D869A7C6A}</a:tableStyleId>
              </a:tblPr>
              <a:tblGrid>
                <a:gridCol w="1272630">
                  <a:extLst>
                    <a:ext uri="{9D8B030D-6E8A-4147-A177-3AD203B41FA5}">
                      <a16:colId xmlns:a16="http://schemas.microsoft.com/office/drawing/2014/main" val="2549855121"/>
                    </a:ext>
                  </a:extLst>
                </a:gridCol>
                <a:gridCol w="1022726">
                  <a:extLst>
                    <a:ext uri="{9D8B030D-6E8A-4147-A177-3AD203B41FA5}">
                      <a16:colId xmlns:a16="http://schemas.microsoft.com/office/drawing/2014/main" val="1768252572"/>
                    </a:ext>
                  </a:extLst>
                </a:gridCol>
                <a:gridCol w="1022726">
                  <a:extLst>
                    <a:ext uri="{9D8B030D-6E8A-4147-A177-3AD203B41FA5}">
                      <a16:colId xmlns:a16="http://schemas.microsoft.com/office/drawing/2014/main" val="2034760346"/>
                    </a:ext>
                  </a:extLst>
                </a:gridCol>
                <a:gridCol w="1042228">
                  <a:extLst>
                    <a:ext uri="{9D8B030D-6E8A-4147-A177-3AD203B41FA5}">
                      <a16:colId xmlns:a16="http://schemas.microsoft.com/office/drawing/2014/main" val="3732502014"/>
                    </a:ext>
                  </a:extLst>
                </a:gridCol>
                <a:gridCol w="1022726">
                  <a:extLst>
                    <a:ext uri="{9D8B030D-6E8A-4147-A177-3AD203B41FA5}">
                      <a16:colId xmlns:a16="http://schemas.microsoft.com/office/drawing/2014/main" val="1574560936"/>
                    </a:ext>
                  </a:extLst>
                </a:gridCol>
                <a:gridCol w="1022726">
                  <a:extLst>
                    <a:ext uri="{9D8B030D-6E8A-4147-A177-3AD203B41FA5}">
                      <a16:colId xmlns:a16="http://schemas.microsoft.com/office/drawing/2014/main" val="239907506"/>
                    </a:ext>
                  </a:extLst>
                </a:gridCol>
                <a:gridCol w="1022726">
                  <a:extLst>
                    <a:ext uri="{9D8B030D-6E8A-4147-A177-3AD203B41FA5}">
                      <a16:colId xmlns:a16="http://schemas.microsoft.com/office/drawing/2014/main" val="2113252963"/>
                    </a:ext>
                  </a:extLst>
                </a:gridCol>
              </a:tblGrid>
              <a:tr h="558350">
                <a:tc>
                  <a:txBody>
                    <a:bodyPr/>
                    <a:lstStyle/>
                    <a:p>
                      <a:pPr algn="just">
                        <a:spcAft>
                          <a:spcPts val="0"/>
                        </a:spcAft>
                      </a:pPr>
                      <a:r>
                        <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rPr>
                        <a:t>País**</a:t>
                      </a:r>
                    </a:p>
                  </a:txBody>
                  <a:tcPr marL="68580" marR="68580" marT="0" marB="0"/>
                </a:tc>
                <a:tc>
                  <a:txBody>
                    <a:bodyPr/>
                    <a:lstStyle/>
                    <a:p>
                      <a:pPr algn="just">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Población </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lgn="just">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estimada</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Internet</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de Internet en la población</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Facebook</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spcAft>
                          <a:spcPts val="0"/>
                        </a:spcAft>
                      </a:pPr>
                      <a:r>
                        <a:rPr lang="es-ES_tradnl" sz="11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Absoluta Redes Sociales</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1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Relativa</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5305528"/>
                  </a:ext>
                </a:extLst>
              </a:tr>
              <a:tr h="340069">
                <a:tc>
                  <a:txBody>
                    <a:bodyPr/>
                    <a:lstStyle/>
                    <a:p>
                      <a:pPr algn="just">
                        <a:spcAft>
                          <a:spcPts val="0"/>
                        </a:spcAft>
                      </a:pPr>
                      <a:r>
                        <a:rPr lang="es-ES_tradnl" sz="1100">
                          <a:effectLst/>
                          <a:latin typeface="Baskerville Old Face" panose="02020602080505020303" pitchFamily="18" charset="77"/>
                        </a:rPr>
                        <a:t>San Martín (Francia)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32,125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1,100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3.4%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22%</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2148378650"/>
                  </a:ext>
                </a:extLst>
              </a:tr>
              <a:tr h="340069">
                <a:tc>
                  <a:txBody>
                    <a:bodyPr/>
                    <a:lstStyle/>
                    <a:p>
                      <a:pPr algn="just">
                        <a:spcAft>
                          <a:spcPts val="0"/>
                        </a:spcAft>
                      </a:pPr>
                      <a:r>
                        <a:rPr lang="es-ES_tradnl" sz="1100">
                          <a:effectLst/>
                          <a:latin typeface="Baskerville Old Face" panose="02020602080505020303" pitchFamily="18" charset="77"/>
                        </a:rPr>
                        <a:t>San Martín (Holanda)</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40,117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20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20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100%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3897984400"/>
                  </a:ext>
                </a:extLst>
              </a:tr>
              <a:tr h="340069">
                <a:tc>
                  <a:txBody>
                    <a:bodyPr/>
                    <a:lstStyle/>
                    <a:p>
                      <a:pPr algn="just">
                        <a:spcAft>
                          <a:spcPts val="0"/>
                        </a:spcAft>
                      </a:pPr>
                      <a:r>
                        <a:rPr lang="es-ES_tradnl" sz="1100">
                          <a:effectLst/>
                          <a:latin typeface="Baskerville Old Face" panose="02020602080505020303" pitchFamily="18" charset="77"/>
                        </a:rPr>
                        <a:t>San Vicente y las Granadinas</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109,895</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65,984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60%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59,000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53.7%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89.4%</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587836542"/>
                  </a:ext>
                </a:extLst>
              </a:tr>
              <a:tr h="340069">
                <a:tc>
                  <a:txBody>
                    <a:bodyPr/>
                    <a:lstStyle/>
                    <a:p>
                      <a:pPr algn="just">
                        <a:spcAft>
                          <a:spcPts val="0"/>
                        </a:spcAft>
                      </a:pPr>
                      <a:r>
                        <a:rPr lang="es-ES_tradnl" sz="1100">
                          <a:effectLst/>
                          <a:latin typeface="Baskerville Old Face" panose="02020602080505020303" pitchFamily="18" charset="77"/>
                        </a:rPr>
                        <a:t>Trinidad y Tobago</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1,369,157</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1,003,592</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effectLst/>
                          <a:latin typeface="Baskerville Old Face" panose="02020602080505020303" pitchFamily="18" charset="77"/>
                        </a:rPr>
                        <a:t>73.3%</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effectLst/>
                          <a:latin typeface="Baskerville Old Face" panose="02020602080505020303" pitchFamily="18" charset="77"/>
                        </a:rPr>
                        <a:t>700,000</a:t>
                      </a:r>
                      <a:endParaRPr lang="es-EC" sz="11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51.1%</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effectLst/>
                          <a:latin typeface="Baskerville Old Face" panose="02020602080505020303" pitchFamily="18" charset="77"/>
                        </a:rPr>
                        <a:t>69.7%</a:t>
                      </a:r>
                      <a:endParaRPr lang="es-EC" sz="1100" dirty="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4048829798"/>
                  </a:ext>
                </a:extLst>
              </a:tr>
              <a:tr h="170035">
                <a:tc>
                  <a:txBody>
                    <a:bodyPr/>
                    <a:lstStyle/>
                    <a:p>
                      <a:pPr algn="just">
                        <a:spcAft>
                          <a:spcPts val="0"/>
                        </a:spcAft>
                      </a:pPr>
                      <a:r>
                        <a:rPr lang="es-ES_tradnl" sz="1100">
                          <a:solidFill>
                            <a:srgbClr val="C00000"/>
                          </a:solidFill>
                          <a:effectLst/>
                          <a:latin typeface="Baskerville Old Face" panose="02020602080505020303" pitchFamily="18" charset="77"/>
                        </a:rPr>
                        <a:t>Total</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dirty="0">
                          <a:solidFill>
                            <a:srgbClr val="C00000"/>
                          </a:solidFill>
                          <a:effectLst/>
                          <a:latin typeface="Baskerville Old Face" panose="02020602080505020303" pitchFamily="18" charset="77"/>
                        </a:rPr>
                        <a:t>43,806,854</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solidFill>
                            <a:srgbClr val="C00000"/>
                          </a:solidFill>
                          <a:effectLst/>
                          <a:latin typeface="Baskerville Old Face" panose="02020602080505020303" pitchFamily="18" charset="77"/>
                        </a:rPr>
                        <a:t>19,900,490</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lgn="just">
                        <a:spcAft>
                          <a:spcPts val="0"/>
                        </a:spcAft>
                      </a:pPr>
                      <a:r>
                        <a:rPr lang="es-ES_tradnl" sz="1100">
                          <a:solidFill>
                            <a:srgbClr val="C00000"/>
                          </a:solidFill>
                          <a:effectLst/>
                          <a:latin typeface="Baskerville Old Face" panose="02020602080505020303" pitchFamily="18" charset="77"/>
                        </a:rPr>
                        <a:t>45.4%</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solidFill>
                            <a:srgbClr val="C00000"/>
                          </a:solidFill>
                          <a:effectLst/>
                          <a:latin typeface="Baskerville Old Face" panose="02020602080505020303" pitchFamily="18" charset="77"/>
                        </a:rPr>
                        <a:t>10,972,840</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a:solidFill>
                            <a:srgbClr val="C00000"/>
                          </a:solidFill>
                          <a:effectLst/>
                          <a:latin typeface="Baskerville Old Face" panose="02020602080505020303" pitchFamily="18" charset="77"/>
                        </a:rPr>
                        <a:t>25%</a:t>
                      </a:r>
                      <a:endParaRPr lang="es-EC" sz="11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tc>
                  <a:txBody>
                    <a:bodyPr/>
                    <a:lstStyle/>
                    <a:p>
                      <a:pPr>
                        <a:spcAft>
                          <a:spcPts val="0"/>
                        </a:spcAft>
                      </a:pPr>
                      <a:r>
                        <a:rPr lang="es-ES_tradnl" sz="1100" dirty="0">
                          <a:solidFill>
                            <a:srgbClr val="C00000"/>
                          </a:solidFill>
                          <a:effectLst/>
                          <a:latin typeface="Baskerville Old Face" panose="02020602080505020303" pitchFamily="18" charset="77"/>
                        </a:rPr>
                        <a:t>55,14%</a:t>
                      </a:r>
                      <a:endParaRPr lang="es-EC" sz="11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26249" marR="26249" marT="0" marB="0"/>
                </a:tc>
                <a:extLst>
                  <a:ext uri="{0D108BD9-81ED-4DB2-BD59-A6C34878D82A}">
                    <a16:rowId xmlns:a16="http://schemas.microsoft.com/office/drawing/2014/main" val="1758257155"/>
                  </a:ext>
                </a:extLst>
              </a:tr>
            </a:tbl>
          </a:graphicData>
        </a:graphic>
      </p:graphicFrame>
    </p:spTree>
    <p:extLst>
      <p:ext uri="{BB962C8B-B14F-4D97-AF65-F5344CB8AC3E}">
        <p14:creationId xmlns:p14="http://schemas.microsoft.com/office/powerpoint/2010/main" val="2448876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38</a:t>
            </a:fld>
            <a:endParaRPr lang="en"/>
          </a:p>
        </p:txBody>
      </p:sp>
      <p:sp>
        <p:nvSpPr>
          <p:cNvPr id="11" name="Rectángulo 10">
            <a:extLst>
              <a:ext uri="{FF2B5EF4-FFF2-40B4-BE49-F238E27FC236}">
                <a16:creationId xmlns:a16="http://schemas.microsoft.com/office/drawing/2014/main" id="{880B2130-8AAB-A644-B649-08C356EA8370}"/>
              </a:ext>
            </a:extLst>
          </p:cNvPr>
          <p:cNvSpPr/>
          <p:nvPr/>
        </p:nvSpPr>
        <p:spPr>
          <a:xfrm>
            <a:off x="6660910" y="4687917"/>
            <a:ext cx="2324675" cy="461665"/>
          </a:xfrm>
          <a:prstGeom prst="rect">
            <a:avLst/>
          </a:prstGeom>
        </p:spPr>
        <p:txBody>
          <a:bodyPr wrap="none">
            <a:spAutoFit/>
          </a:bodyPr>
          <a:lstStyle/>
          <a:p>
            <a:r>
              <a:rPr lang="es-EC" sz="2400" i="1" dirty="0">
                <a:solidFill>
                  <a:schemeClr val="bg1"/>
                </a:solidFill>
                <a:latin typeface="Gabriola" pitchFamily="82" charset="0"/>
              </a:rPr>
              <a:t>http://octavioislas.com</a:t>
            </a:r>
          </a:p>
        </p:txBody>
      </p:sp>
      <p:pic>
        <p:nvPicPr>
          <p:cNvPr id="7" name="Imagen 6">
            <a:extLst>
              <a:ext uri="{FF2B5EF4-FFF2-40B4-BE49-F238E27FC236}">
                <a16:creationId xmlns:a16="http://schemas.microsoft.com/office/drawing/2014/main" id="{083607D3-8FE0-6C4A-B451-C611BED165A9}"/>
              </a:ext>
            </a:extLst>
          </p:cNvPr>
          <p:cNvPicPr>
            <a:picLocks noChangeAspect="1"/>
          </p:cNvPicPr>
          <p:nvPr/>
        </p:nvPicPr>
        <p:blipFill>
          <a:blip r:embed="rId3"/>
          <a:stretch>
            <a:fillRect/>
          </a:stretch>
        </p:blipFill>
        <p:spPr>
          <a:xfrm>
            <a:off x="210070" y="101601"/>
            <a:ext cx="1355173" cy="617959"/>
          </a:xfrm>
          <a:prstGeom prst="rect">
            <a:avLst/>
          </a:prstGeom>
        </p:spPr>
      </p:pic>
      <p:sp>
        <p:nvSpPr>
          <p:cNvPr id="4" name="Rectángulo 3">
            <a:extLst>
              <a:ext uri="{FF2B5EF4-FFF2-40B4-BE49-F238E27FC236}">
                <a16:creationId xmlns:a16="http://schemas.microsoft.com/office/drawing/2014/main" id="{7DC7DAFB-37AF-E24B-BB72-53D6B451441A}"/>
              </a:ext>
            </a:extLst>
          </p:cNvPr>
          <p:cNvSpPr/>
          <p:nvPr/>
        </p:nvSpPr>
        <p:spPr>
          <a:xfrm>
            <a:off x="3663236" y="214825"/>
            <a:ext cx="4487126" cy="523220"/>
          </a:xfrm>
          <a:prstGeom prst="rect">
            <a:avLst/>
          </a:prstGeom>
        </p:spPr>
        <p:txBody>
          <a:bodyPr wrap="none">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Redes sociales en Sudamérica</a:t>
            </a:r>
          </a:p>
        </p:txBody>
      </p:sp>
      <p:graphicFrame>
        <p:nvGraphicFramePr>
          <p:cNvPr id="5" name="Tabla 4">
            <a:extLst>
              <a:ext uri="{FF2B5EF4-FFF2-40B4-BE49-F238E27FC236}">
                <a16:creationId xmlns:a16="http://schemas.microsoft.com/office/drawing/2014/main" id="{A73FF4B5-BE94-1242-B7B7-5C3514A736C1}"/>
              </a:ext>
            </a:extLst>
          </p:cNvPr>
          <p:cNvGraphicFramePr>
            <a:graphicFrameLocks noGrp="1"/>
          </p:cNvGraphicFramePr>
          <p:nvPr>
            <p:extLst>
              <p:ext uri="{D42A27DB-BD31-4B8C-83A1-F6EECF244321}">
                <p14:modId xmlns:p14="http://schemas.microsoft.com/office/powerpoint/2010/main" val="3221910345"/>
              </p:ext>
            </p:extLst>
          </p:nvPr>
        </p:nvGraphicFramePr>
        <p:xfrm>
          <a:off x="1221325" y="1026891"/>
          <a:ext cx="6682842" cy="3172122"/>
        </p:xfrm>
        <a:graphic>
          <a:graphicData uri="http://schemas.openxmlformats.org/drawingml/2006/table">
            <a:tbl>
              <a:tblPr firstRow="1" firstCol="1" bandRow="1">
                <a:tableStyleId>{E01CB073-F34E-4C01-9A94-FA2D869A7C6A}</a:tableStyleId>
              </a:tblPr>
              <a:tblGrid>
                <a:gridCol w="1144886">
                  <a:extLst>
                    <a:ext uri="{9D8B030D-6E8A-4147-A177-3AD203B41FA5}">
                      <a16:colId xmlns:a16="http://schemas.microsoft.com/office/drawing/2014/main" val="1784604997"/>
                    </a:ext>
                  </a:extLst>
                </a:gridCol>
                <a:gridCol w="920069">
                  <a:extLst>
                    <a:ext uri="{9D8B030D-6E8A-4147-A177-3AD203B41FA5}">
                      <a16:colId xmlns:a16="http://schemas.microsoft.com/office/drawing/2014/main" val="4153950121"/>
                    </a:ext>
                  </a:extLst>
                </a:gridCol>
                <a:gridCol w="920069">
                  <a:extLst>
                    <a:ext uri="{9D8B030D-6E8A-4147-A177-3AD203B41FA5}">
                      <a16:colId xmlns:a16="http://schemas.microsoft.com/office/drawing/2014/main" val="3584470866"/>
                    </a:ext>
                  </a:extLst>
                </a:gridCol>
                <a:gridCol w="937611">
                  <a:extLst>
                    <a:ext uri="{9D8B030D-6E8A-4147-A177-3AD203B41FA5}">
                      <a16:colId xmlns:a16="http://schemas.microsoft.com/office/drawing/2014/main" val="525858904"/>
                    </a:ext>
                  </a:extLst>
                </a:gridCol>
                <a:gridCol w="920069">
                  <a:extLst>
                    <a:ext uri="{9D8B030D-6E8A-4147-A177-3AD203B41FA5}">
                      <a16:colId xmlns:a16="http://schemas.microsoft.com/office/drawing/2014/main" val="3330704225"/>
                    </a:ext>
                  </a:extLst>
                </a:gridCol>
                <a:gridCol w="920069">
                  <a:extLst>
                    <a:ext uri="{9D8B030D-6E8A-4147-A177-3AD203B41FA5}">
                      <a16:colId xmlns:a16="http://schemas.microsoft.com/office/drawing/2014/main" val="4106932892"/>
                    </a:ext>
                  </a:extLst>
                </a:gridCol>
                <a:gridCol w="920069">
                  <a:extLst>
                    <a:ext uri="{9D8B030D-6E8A-4147-A177-3AD203B41FA5}">
                      <a16:colId xmlns:a16="http://schemas.microsoft.com/office/drawing/2014/main" val="1920206404"/>
                    </a:ext>
                  </a:extLst>
                </a:gridCol>
              </a:tblGrid>
              <a:tr h="801909">
                <a:tc>
                  <a:txBody>
                    <a:bodyPr/>
                    <a:lstStyle/>
                    <a:p>
                      <a:pPr algn="just">
                        <a:spcAft>
                          <a:spcPts val="0"/>
                        </a:spcAft>
                      </a:pPr>
                      <a:r>
                        <a:rPr lang="es-ES_tradnl" sz="1000" dirty="0">
                          <a:solidFill>
                            <a:srgbClr val="C00000"/>
                          </a:solidFill>
                          <a:effectLst/>
                          <a:latin typeface="Baskerville Old Face" panose="02020602080505020303" pitchFamily="18" charset="77"/>
                        </a:rPr>
                        <a:t>País ***</a:t>
                      </a:r>
                      <a:endParaRPr lang="es-EC" sz="10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2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Población </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lgn="just">
                        <a:spcAft>
                          <a:spcPts val="0"/>
                        </a:spcAft>
                      </a:pPr>
                      <a:r>
                        <a:rPr lang="es-ES_tradnl" sz="12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estimada</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Internet</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2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de Internet en la población</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Usuarios de Facebook</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p>
                      <a:pPr>
                        <a:spcAft>
                          <a:spcPts val="0"/>
                        </a:spcAft>
                      </a:pPr>
                      <a:r>
                        <a:rPr lang="es-ES_tradnl" sz="1200" b="1">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Absoluta Redes Sociales</a:t>
                      </a:r>
                      <a:endParaRPr lang="es-EC" sz="12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ES_tradnl" sz="1200" b="1" dirty="0">
                          <a:solidFill>
                            <a:srgbClr val="C00000"/>
                          </a:solidFill>
                          <a:effectLst/>
                          <a:latin typeface="Baskerville Old Face" panose="02020602080505020303" pitchFamily="18" charset="77"/>
                          <a:ea typeface="Times New Roman" panose="02020603050405020304" pitchFamily="18" charset="0"/>
                          <a:cs typeface="Times New Roman" panose="02020603050405020304" pitchFamily="18" charset="0"/>
                        </a:rPr>
                        <a:t>Penetración Relativa</a:t>
                      </a:r>
                      <a:endParaRPr lang="es-EC" sz="12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5029324"/>
                  </a:ext>
                </a:extLst>
              </a:tr>
              <a:tr h="191154">
                <a:tc>
                  <a:txBody>
                    <a:bodyPr/>
                    <a:lstStyle/>
                    <a:p>
                      <a:pPr algn="just">
                        <a:spcAft>
                          <a:spcPts val="0"/>
                        </a:spcAft>
                      </a:pPr>
                      <a:r>
                        <a:rPr lang="es-ES_tradnl" sz="1000">
                          <a:effectLst/>
                          <a:latin typeface="Baskerville Old Face" panose="02020602080505020303" pitchFamily="18" charset="77"/>
                        </a:rPr>
                        <a:t>Argentina</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44,688,864</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41,686,960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93.1%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30,000,000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67.1%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71.9%</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1568942493"/>
                  </a:ext>
                </a:extLst>
              </a:tr>
              <a:tr h="154666">
                <a:tc>
                  <a:txBody>
                    <a:bodyPr/>
                    <a:lstStyle/>
                    <a:p>
                      <a:pPr algn="just">
                        <a:spcAft>
                          <a:spcPts val="0"/>
                        </a:spcAft>
                      </a:pPr>
                      <a:r>
                        <a:rPr lang="es-ES_tradnl" sz="1000">
                          <a:effectLst/>
                          <a:latin typeface="Baskerville Old Face" panose="02020602080505020303" pitchFamily="18" charset="77"/>
                        </a:rPr>
                        <a:t>Bolivia</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11,215,674</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7,570,580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67.5%%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6,100,000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54.3%</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80.5%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4110728648"/>
                  </a:ext>
                </a:extLst>
              </a:tr>
              <a:tr h="154666">
                <a:tc>
                  <a:txBody>
                    <a:bodyPr/>
                    <a:lstStyle/>
                    <a:p>
                      <a:pPr algn="just">
                        <a:spcAft>
                          <a:spcPts val="0"/>
                        </a:spcAft>
                      </a:pPr>
                      <a:r>
                        <a:rPr lang="es-ES_tradnl" sz="1000">
                          <a:effectLst/>
                          <a:latin typeface="Baskerville Old Face" panose="02020602080505020303" pitchFamily="18" charset="77"/>
                        </a:rPr>
                        <a:t>Brasil</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210,867,954</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149,057,635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70.7%</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139,000,000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65.9%</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93.2%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3691257432"/>
                  </a:ext>
                </a:extLst>
              </a:tr>
              <a:tr h="154666">
                <a:tc>
                  <a:txBody>
                    <a:bodyPr/>
                    <a:lstStyle/>
                    <a:p>
                      <a:pPr algn="just">
                        <a:spcAft>
                          <a:spcPts val="0"/>
                        </a:spcAft>
                      </a:pPr>
                      <a:r>
                        <a:rPr lang="es-ES_tradnl" sz="1000">
                          <a:effectLst/>
                          <a:latin typeface="Baskerville Old Face" panose="02020602080505020303" pitchFamily="18" charset="77"/>
                        </a:rPr>
                        <a:t>Chile</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18,197,209</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14,108,392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77.5%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13,000,000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71.4%</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92.1%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3327617388"/>
                  </a:ext>
                </a:extLst>
              </a:tr>
              <a:tr h="154666">
                <a:tc>
                  <a:txBody>
                    <a:bodyPr/>
                    <a:lstStyle/>
                    <a:p>
                      <a:pPr algn="just">
                        <a:spcAft>
                          <a:spcPts val="0"/>
                        </a:spcAft>
                      </a:pPr>
                      <a:r>
                        <a:rPr lang="es-ES_tradnl" sz="1000">
                          <a:effectLst/>
                          <a:latin typeface="Baskerville Old Face" panose="02020602080505020303" pitchFamily="18" charset="77"/>
                        </a:rPr>
                        <a:t>Colombia</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49,464,683</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31,275,567</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63.2%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29,000,000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58.6%</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92.7%</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3589163337"/>
                  </a:ext>
                </a:extLst>
              </a:tr>
              <a:tr h="154666">
                <a:tc>
                  <a:txBody>
                    <a:bodyPr/>
                    <a:lstStyle/>
                    <a:p>
                      <a:pPr algn="just">
                        <a:spcAft>
                          <a:spcPts val="0"/>
                        </a:spcAft>
                      </a:pPr>
                      <a:r>
                        <a:rPr lang="es-ES_tradnl" sz="1000">
                          <a:effectLst/>
                          <a:latin typeface="Baskerville Old Face" panose="02020602080505020303" pitchFamily="18" charset="77"/>
                        </a:rPr>
                        <a:t>Ecuador </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16,863,425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13,476,687</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79.9%</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10,000,000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59.3%</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74.2%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1773628680"/>
                  </a:ext>
                </a:extLst>
              </a:tr>
              <a:tr h="168401">
                <a:tc>
                  <a:txBody>
                    <a:bodyPr/>
                    <a:lstStyle/>
                    <a:p>
                      <a:pPr algn="just">
                        <a:spcAft>
                          <a:spcPts val="0"/>
                        </a:spcAft>
                      </a:pPr>
                      <a:r>
                        <a:rPr lang="es-ES_tradnl" sz="1000">
                          <a:effectLst/>
                          <a:latin typeface="Baskerville Old Face" panose="02020602080505020303" pitchFamily="18" charset="77"/>
                        </a:rPr>
                        <a:t>Guayana Francesa</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289,763</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120,000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41.4%</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110,000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37.9%</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91.6%</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279256490"/>
                  </a:ext>
                </a:extLst>
              </a:tr>
              <a:tr h="154666">
                <a:tc>
                  <a:txBody>
                    <a:bodyPr/>
                    <a:lstStyle/>
                    <a:p>
                      <a:pPr algn="just">
                        <a:spcAft>
                          <a:spcPts val="0"/>
                        </a:spcAft>
                      </a:pPr>
                      <a:r>
                        <a:rPr lang="es-ES_tradnl" sz="1000">
                          <a:effectLst/>
                          <a:latin typeface="Baskerville Old Face" panose="02020602080505020303" pitchFamily="18" charset="77"/>
                        </a:rPr>
                        <a:t>Guyana</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782,225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395,007</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50.5%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360,000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46.0%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91.1%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4204230489"/>
                  </a:ext>
                </a:extLst>
              </a:tr>
              <a:tr h="154666">
                <a:tc>
                  <a:txBody>
                    <a:bodyPr/>
                    <a:lstStyle/>
                    <a:p>
                      <a:pPr algn="just">
                        <a:spcAft>
                          <a:spcPts val="0"/>
                        </a:spcAft>
                      </a:pPr>
                      <a:r>
                        <a:rPr lang="es-ES_tradnl" sz="1000">
                          <a:effectLst/>
                          <a:latin typeface="Baskerville Old Face" panose="02020602080505020303" pitchFamily="18" charset="77"/>
                        </a:rPr>
                        <a:t>Islas Falkland</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2,922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2,900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99.2%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3,100****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100%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100%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2483639438"/>
                  </a:ext>
                </a:extLst>
              </a:tr>
              <a:tr h="154666">
                <a:tc>
                  <a:txBody>
                    <a:bodyPr/>
                    <a:lstStyle/>
                    <a:p>
                      <a:pPr algn="just">
                        <a:spcAft>
                          <a:spcPts val="0"/>
                        </a:spcAft>
                      </a:pPr>
                      <a:r>
                        <a:rPr lang="es-ES_tradnl" sz="1000">
                          <a:effectLst/>
                          <a:latin typeface="Baskerville Old Face" panose="02020602080505020303" pitchFamily="18" charset="77"/>
                        </a:rPr>
                        <a:t>Paraguay</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6,896,908</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6,177,748</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89.6%</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3,300,000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47.8%</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53.4%</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1407704587"/>
                  </a:ext>
                </a:extLst>
              </a:tr>
              <a:tr h="154666">
                <a:tc>
                  <a:txBody>
                    <a:bodyPr/>
                    <a:lstStyle/>
                    <a:p>
                      <a:pPr algn="just">
                        <a:spcAft>
                          <a:spcPts val="0"/>
                        </a:spcAft>
                      </a:pPr>
                      <a:r>
                        <a:rPr lang="es-ES_tradnl" sz="1000">
                          <a:effectLst/>
                          <a:latin typeface="Baskerville Old Face" panose="02020602080505020303" pitchFamily="18" charset="77"/>
                        </a:rPr>
                        <a:t>Perú</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35,551,815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22,000,000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67.6%</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20,000,000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56.2%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91%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4176251405"/>
                  </a:ext>
                </a:extLst>
              </a:tr>
              <a:tr h="154666">
                <a:tc>
                  <a:txBody>
                    <a:bodyPr/>
                    <a:lstStyle/>
                    <a:p>
                      <a:pPr algn="just">
                        <a:spcAft>
                          <a:spcPts val="0"/>
                        </a:spcAft>
                      </a:pPr>
                      <a:r>
                        <a:rPr lang="es-ES_tradnl" sz="1000">
                          <a:effectLst/>
                          <a:latin typeface="Baskerville Old Face" panose="02020602080505020303" pitchFamily="18" charset="77"/>
                        </a:rPr>
                        <a:t>Surinam</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568,301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340,000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59.8%</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310,000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54.5%</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91.1%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2793298050"/>
                  </a:ext>
                </a:extLst>
              </a:tr>
              <a:tr h="154666">
                <a:tc>
                  <a:txBody>
                    <a:bodyPr/>
                    <a:lstStyle/>
                    <a:p>
                      <a:pPr algn="just">
                        <a:spcAft>
                          <a:spcPts val="0"/>
                        </a:spcAft>
                      </a:pPr>
                      <a:r>
                        <a:rPr lang="es-ES_tradnl" sz="1000">
                          <a:effectLst/>
                          <a:latin typeface="Baskerville Old Face" panose="02020602080505020303" pitchFamily="18" charset="77"/>
                        </a:rPr>
                        <a:t>Uruguay</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3,469,551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3,059,727</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88.2%</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2,400,000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69.1%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78.4%</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1678921900"/>
                  </a:ext>
                </a:extLst>
              </a:tr>
              <a:tr h="154666">
                <a:tc>
                  <a:txBody>
                    <a:bodyPr/>
                    <a:lstStyle/>
                    <a:p>
                      <a:pPr algn="just">
                        <a:spcAft>
                          <a:spcPts val="0"/>
                        </a:spcAft>
                      </a:pPr>
                      <a:r>
                        <a:rPr lang="es-ES_tradnl" sz="1000">
                          <a:effectLst/>
                          <a:latin typeface="Baskerville Old Face" panose="02020602080505020303" pitchFamily="18" charset="77"/>
                        </a:rPr>
                        <a:t>Venezuela</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32,381,221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17,178,743</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effectLst/>
                          <a:latin typeface="Baskerville Old Face" panose="02020602080505020303" pitchFamily="18" charset="77"/>
                        </a:rPr>
                        <a:t>53.1%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13,000,000</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40.1%</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effectLst/>
                          <a:latin typeface="Baskerville Old Face" panose="02020602080505020303" pitchFamily="18" charset="77"/>
                        </a:rPr>
                        <a:t>75.6%</a:t>
                      </a:r>
                      <a:endParaRPr lang="es-EC" sz="1000">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146861815"/>
                  </a:ext>
                </a:extLst>
              </a:tr>
              <a:tr h="154666">
                <a:tc>
                  <a:txBody>
                    <a:bodyPr/>
                    <a:lstStyle/>
                    <a:p>
                      <a:pPr algn="just">
                        <a:spcAft>
                          <a:spcPts val="0"/>
                        </a:spcAft>
                      </a:pPr>
                      <a:r>
                        <a:rPr lang="es-ES_tradnl" sz="1000" dirty="0">
                          <a:solidFill>
                            <a:srgbClr val="C00000"/>
                          </a:solidFill>
                          <a:effectLst/>
                          <a:latin typeface="Baskerville Old Face" panose="02020602080505020303" pitchFamily="18" charset="77"/>
                        </a:rPr>
                        <a:t>Total*****</a:t>
                      </a:r>
                      <a:endParaRPr lang="es-EC" sz="10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solidFill>
                            <a:srgbClr val="C00000"/>
                          </a:solidFill>
                          <a:effectLst/>
                          <a:latin typeface="Baskerville Old Face" panose="02020602080505020303" pitchFamily="18" charset="77"/>
                        </a:rPr>
                        <a:t>428,240,515</a:t>
                      </a:r>
                      <a:endParaRPr lang="es-EC" sz="10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solidFill>
                            <a:srgbClr val="C00000"/>
                          </a:solidFill>
                          <a:effectLst/>
                          <a:latin typeface="Baskerville Old Face" panose="02020602080505020303" pitchFamily="18" charset="77"/>
                        </a:rPr>
                        <a:t>306,349,946</a:t>
                      </a:r>
                      <a:endParaRPr lang="es-EC" sz="10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lgn="just">
                        <a:spcAft>
                          <a:spcPts val="0"/>
                        </a:spcAft>
                      </a:pPr>
                      <a:r>
                        <a:rPr lang="es-ES_tradnl" sz="1000">
                          <a:solidFill>
                            <a:srgbClr val="C00000"/>
                          </a:solidFill>
                          <a:effectLst/>
                          <a:latin typeface="Baskerville Old Face" panose="02020602080505020303" pitchFamily="18" charset="77"/>
                        </a:rPr>
                        <a:t>71.5%</a:t>
                      </a:r>
                      <a:endParaRPr lang="es-EC" sz="10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solidFill>
                            <a:srgbClr val="C00000"/>
                          </a:solidFill>
                          <a:effectLst/>
                          <a:latin typeface="Baskerville Old Face" panose="02020602080505020303" pitchFamily="18" charset="77"/>
                        </a:rPr>
                        <a:t>266,583,100</a:t>
                      </a:r>
                      <a:endParaRPr lang="es-EC" sz="10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a:solidFill>
                            <a:srgbClr val="C00000"/>
                          </a:solidFill>
                          <a:effectLst/>
                          <a:latin typeface="Baskerville Old Face" panose="02020602080505020303" pitchFamily="18" charset="77"/>
                        </a:rPr>
                        <a:t>62.1%</a:t>
                      </a:r>
                      <a:endParaRPr lang="es-EC" sz="100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tc>
                  <a:txBody>
                    <a:bodyPr/>
                    <a:lstStyle/>
                    <a:p>
                      <a:pPr>
                        <a:spcAft>
                          <a:spcPts val="0"/>
                        </a:spcAft>
                      </a:pPr>
                      <a:r>
                        <a:rPr lang="es-ES_tradnl" sz="1000" dirty="0">
                          <a:solidFill>
                            <a:srgbClr val="C00000"/>
                          </a:solidFill>
                          <a:effectLst/>
                          <a:latin typeface="Baskerville Old Face" panose="02020602080505020303" pitchFamily="18" charset="77"/>
                        </a:rPr>
                        <a:t>86.9%</a:t>
                      </a:r>
                      <a:endParaRPr lang="es-EC" sz="1000" dirty="0">
                        <a:solidFill>
                          <a:srgbClr val="C00000"/>
                        </a:solidFill>
                        <a:effectLst/>
                        <a:latin typeface="Baskerville Old Face" panose="02020602080505020303" pitchFamily="18" charset="77"/>
                        <a:ea typeface="Calibri" panose="020F0502020204030204" pitchFamily="34" charset="0"/>
                        <a:cs typeface="Times New Roman" panose="02020603050405020304" pitchFamily="18" charset="0"/>
                      </a:endParaRPr>
                    </a:p>
                  </a:txBody>
                  <a:tcPr marL="58153" marR="58153" marT="0" marB="0"/>
                </a:tc>
                <a:extLst>
                  <a:ext uri="{0D108BD9-81ED-4DB2-BD59-A6C34878D82A}">
                    <a16:rowId xmlns:a16="http://schemas.microsoft.com/office/drawing/2014/main" val="1843310752"/>
                  </a:ext>
                </a:extLst>
              </a:tr>
            </a:tbl>
          </a:graphicData>
        </a:graphic>
      </p:graphicFrame>
    </p:spTree>
    <p:extLst>
      <p:ext uri="{BB962C8B-B14F-4D97-AF65-F5344CB8AC3E}">
        <p14:creationId xmlns:p14="http://schemas.microsoft.com/office/powerpoint/2010/main" val="298666914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39</a:t>
            </a:fld>
            <a:endParaRPr lang="en"/>
          </a:p>
        </p:txBody>
      </p:sp>
      <p:sp>
        <p:nvSpPr>
          <p:cNvPr id="2" name="CuadroTexto 1"/>
          <p:cNvSpPr txBox="1"/>
          <p:nvPr/>
        </p:nvSpPr>
        <p:spPr>
          <a:xfrm>
            <a:off x="6667680" y="196340"/>
            <a:ext cx="1317990"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Tema 4</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549599" y="1200150"/>
            <a:ext cx="4675543" cy="3108300"/>
          </a:xfrm>
        </p:spPr>
        <p:txBody>
          <a:bodyPr/>
          <a:lstStyle/>
          <a:p>
            <a:pPr algn="just">
              <a:buNone/>
            </a:pPr>
            <a:r>
              <a:rPr lang="es-ES_tradnl" sz="2800" dirty="0">
                <a:solidFill>
                  <a:srgbClr val="C00000"/>
                </a:solidFill>
                <a:latin typeface="Baskerville" panose="02020502070401020303" pitchFamily="18" charset="0"/>
                <a:ea typeface="Baskerville" panose="02020502070401020303" pitchFamily="18" charset="0"/>
              </a:rPr>
              <a:t>4. Redes sociales en Ecuador</a:t>
            </a: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F251669E-1A13-D44B-B8CF-1F8A4F42D0BC}"/>
              </a:ext>
            </a:extLst>
          </p:cNvPr>
          <p:cNvPicPr>
            <a:picLocks noChangeAspect="1"/>
          </p:cNvPicPr>
          <p:nvPr/>
        </p:nvPicPr>
        <p:blipFill>
          <a:blip r:embed="rId4"/>
          <a:stretch>
            <a:fillRect/>
          </a:stretch>
        </p:blipFill>
        <p:spPr>
          <a:xfrm>
            <a:off x="5378365" y="1345323"/>
            <a:ext cx="3539267" cy="2515913"/>
          </a:xfrm>
          <a:prstGeom prst="rect">
            <a:avLst/>
          </a:prstGeom>
        </p:spPr>
      </p:pic>
    </p:spTree>
    <p:extLst>
      <p:ext uri="{BB962C8B-B14F-4D97-AF65-F5344CB8AC3E}">
        <p14:creationId xmlns:p14="http://schemas.microsoft.com/office/powerpoint/2010/main" val="3290953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40</a:t>
            </a:fld>
            <a:endParaRPr lang="en"/>
          </a:p>
        </p:txBody>
      </p:sp>
      <p:sp>
        <p:nvSpPr>
          <p:cNvPr id="2" name="CuadroTexto 1"/>
          <p:cNvSpPr txBox="1"/>
          <p:nvPr/>
        </p:nvSpPr>
        <p:spPr>
          <a:xfrm>
            <a:off x="6489004" y="196340"/>
            <a:ext cx="1651414"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Instagram</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549599" y="1135117"/>
            <a:ext cx="4201077" cy="3173333"/>
          </a:xfrm>
        </p:spPr>
        <p:txBody>
          <a:bodyPr/>
          <a:lstStyle/>
          <a:p>
            <a:pPr marL="342900" indent="-342900" algn="just">
              <a:buFont typeface="Wingdings" pitchFamily="2" charset="2"/>
              <a:buChar char="ü"/>
            </a:pPr>
            <a:r>
              <a:rPr lang="es-ES_tradnl" dirty="0">
                <a:solidFill>
                  <a:schemeClr val="tx1"/>
                </a:solidFill>
                <a:latin typeface="Baskerville" panose="02020502070401020303" pitchFamily="18" charset="0"/>
                <a:ea typeface="Baskerville" panose="02020502070401020303" pitchFamily="18" charset="0"/>
              </a:rPr>
              <a:t>En 2016, el uso de </a:t>
            </a:r>
            <a:r>
              <a:rPr lang="es-ES_tradnl" dirty="0" err="1">
                <a:solidFill>
                  <a:srgbClr val="C00000"/>
                </a:solidFill>
                <a:latin typeface="Baskerville" panose="02020502070401020303" pitchFamily="18" charset="0"/>
                <a:ea typeface="Baskerville" panose="02020502070401020303" pitchFamily="18" charset="0"/>
              </a:rPr>
              <a:t>Instragram</a:t>
            </a:r>
            <a:r>
              <a:rPr lang="es-ES_tradnl" dirty="0">
                <a:solidFill>
                  <a:srgbClr val="C00000"/>
                </a:solidFill>
                <a:latin typeface="Baskerville" panose="02020502070401020303" pitchFamily="18" charset="0"/>
                <a:ea typeface="Baskerville" panose="02020502070401020303" pitchFamily="18" charset="0"/>
              </a:rPr>
              <a:t> </a:t>
            </a:r>
            <a:r>
              <a:rPr lang="es-ES_tradnl" dirty="0">
                <a:solidFill>
                  <a:schemeClr val="tx1"/>
                </a:solidFill>
                <a:latin typeface="Baskerville" panose="02020502070401020303" pitchFamily="18" charset="0"/>
                <a:ea typeface="Baskerville" panose="02020502070401020303" pitchFamily="18" charset="0"/>
              </a:rPr>
              <a:t>en adolescentes 14-17 años, era 64.5%. En 2017, pasó a 72%. </a:t>
            </a:r>
          </a:p>
          <a:p>
            <a:pPr algn="just">
              <a:buNone/>
            </a:pPr>
            <a:endParaRPr lang="es-ES_tradnl" dirty="0">
              <a:solidFill>
                <a:schemeClr val="tx1"/>
              </a:solidFill>
              <a:latin typeface="Baskerville" panose="02020502070401020303" pitchFamily="18" charset="0"/>
              <a:ea typeface="Baskerville" panose="02020502070401020303" pitchFamily="18" charset="0"/>
            </a:endParaRPr>
          </a:p>
          <a:p>
            <a:pPr marL="342900" indent="-342900" algn="just">
              <a:buFont typeface="Wingdings" pitchFamily="2" charset="2"/>
              <a:buChar char="ü"/>
            </a:pPr>
            <a:r>
              <a:rPr lang="es-ES_tradnl" dirty="0">
                <a:solidFill>
                  <a:schemeClr val="tx1"/>
                </a:solidFill>
                <a:latin typeface="Baskerville" panose="02020502070401020303" pitchFamily="18" charset="0"/>
                <a:ea typeface="Baskerville" panose="02020502070401020303" pitchFamily="18" charset="0"/>
              </a:rPr>
              <a:t>En ello, fue determinante </a:t>
            </a:r>
            <a:r>
              <a:rPr lang="es-ES_tradnl" dirty="0">
                <a:solidFill>
                  <a:srgbClr val="C00000"/>
                </a:solidFill>
                <a:latin typeface="Baskerville" panose="02020502070401020303" pitchFamily="18" charset="0"/>
                <a:ea typeface="Baskerville" panose="02020502070401020303" pitchFamily="18" charset="0"/>
              </a:rPr>
              <a:t>Instagram </a:t>
            </a:r>
            <a:r>
              <a:rPr lang="es-ES_tradnl" dirty="0" err="1">
                <a:solidFill>
                  <a:srgbClr val="C00000"/>
                </a:solidFill>
                <a:latin typeface="Baskerville" panose="02020502070401020303" pitchFamily="18" charset="0"/>
                <a:ea typeface="Baskerville" panose="02020502070401020303" pitchFamily="18" charset="0"/>
              </a:rPr>
              <a:t>Stories</a:t>
            </a:r>
            <a:r>
              <a:rPr lang="es-ES_tradnl" dirty="0">
                <a:solidFill>
                  <a:srgbClr val="C00000"/>
                </a:solidFill>
                <a:latin typeface="Baskerville" panose="02020502070401020303" pitchFamily="18" charset="0"/>
                <a:ea typeface="Baskerville" panose="02020502070401020303" pitchFamily="18" charset="0"/>
              </a:rPr>
              <a:t> </a:t>
            </a:r>
            <a:r>
              <a:rPr lang="es-ES_tradnl" dirty="0">
                <a:solidFill>
                  <a:schemeClr val="tx1"/>
                </a:solidFill>
                <a:latin typeface="Baskerville" panose="02020502070401020303" pitchFamily="18" charset="0"/>
                <a:ea typeface="Baskerville" panose="02020502070401020303" pitchFamily="18" charset="0"/>
              </a:rPr>
              <a:t>(historias efímeras, similar a </a:t>
            </a:r>
            <a:r>
              <a:rPr lang="es-ES_tradnl" dirty="0">
                <a:solidFill>
                  <a:srgbClr val="C00000"/>
                </a:solidFill>
                <a:latin typeface="Baskerville" panose="02020502070401020303" pitchFamily="18" charset="0"/>
                <a:ea typeface="Baskerville" panose="02020502070401020303" pitchFamily="18" charset="0"/>
              </a:rPr>
              <a:t>Snapchat</a:t>
            </a:r>
            <a:r>
              <a:rPr lang="es-ES_tradnl" dirty="0">
                <a:solidFill>
                  <a:schemeClr val="tx1"/>
                </a:solidFill>
                <a:latin typeface="Baskerville" panose="02020502070401020303" pitchFamily="18" charset="0"/>
                <a:ea typeface="Baskerville" panose="02020502070401020303" pitchFamily="18" charset="0"/>
              </a:rPr>
              <a:t>).</a:t>
            </a: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10" name="Imagen 9">
            <a:extLst>
              <a:ext uri="{FF2B5EF4-FFF2-40B4-BE49-F238E27FC236}">
                <a16:creationId xmlns:a16="http://schemas.microsoft.com/office/drawing/2014/main" id="{6CC71FF5-4E10-6349-9E8A-0C4A17AE0751}"/>
              </a:ext>
            </a:extLst>
          </p:cNvPr>
          <p:cNvPicPr>
            <a:picLocks noChangeAspect="1"/>
          </p:cNvPicPr>
          <p:nvPr/>
        </p:nvPicPr>
        <p:blipFill>
          <a:blip r:embed="rId4"/>
          <a:stretch>
            <a:fillRect/>
          </a:stretch>
        </p:blipFill>
        <p:spPr>
          <a:xfrm>
            <a:off x="4750676" y="1334814"/>
            <a:ext cx="4276673" cy="2330599"/>
          </a:xfrm>
          <a:prstGeom prst="rect">
            <a:avLst/>
          </a:prstGeom>
        </p:spPr>
      </p:pic>
    </p:spTree>
    <p:extLst>
      <p:ext uri="{BB962C8B-B14F-4D97-AF65-F5344CB8AC3E}">
        <p14:creationId xmlns:p14="http://schemas.microsoft.com/office/powerpoint/2010/main" val="36253344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41</a:t>
            </a:fld>
            <a:endParaRPr lang="en"/>
          </a:p>
        </p:txBody>
      </p:sp>
      <p:sp>
        <p:nvSpPr>
          <p:cNvPr id="2" name="CuadroTexto 1"/>
          <p:cNvSpPr txBox="1"/>
          <p:nvPr/>
        </p:nvSpPr>
        <p:spPr>
          <a:xfrm>
            <a:off x="6489004" y="196340"/>
            <a:ext cx="1574470"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Facebook</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457200" y="1387365"/>
            <a:ext cx="4190567" cy="2520512"/>
          </a:xfrm>
        </p:spPr>
        <p:txBody>
          <a:bodyPr/>
          <a:lstStyle/>
          <a:p>
            <a:pPr marL="342900" indent="-342900" algn="just">
              <a:buFont typeface="Wingdings" pitchFamily="2" charset="2"/>
              <a:buChar char="ü"/>
            </a:pPr>
            <a:r>
              <a:rPr lang="es-ES_tradnl" dirty="0">
                <a:solidFill>
                  <a:srgbClr val="C00000"/>
                </a:solidFill>
                <a:latin typeface="Baskerville" panose="02020502070401020303" pitchFamily="18" charset="0"/>
                <a:ea typeface="Baskerville" panose="02020502070401020303" pitchFamily="18" charset="0"/>
              </a:rPr>
              <a:t>Facebook </a:t>
            </a:r>
            <a:r>
              <a:rPr lang="es-ES_tradnl" dirty="0">
                <a:solidFill>
                  <a:schemeClr val="tx1"/>
                </a:solidFill>
                <a:latin typeface="Baskerville" panose="02020502070401020303" pitchFamily="18" charset="0"/>
                <a:ea typeface="Baskerville" panose="02020502070401020303" pitchFamily="18" charset="0"/>
              </a:rPr>
              <a:t>mantiene una sostenida presencia en Ecuador (implementación de funciones que reemplazan y concentración de funciones).</a:t>
            </a:r>
          </a:p>
          <a:p>
            <a:pPr algn="just">
              <a:buNone/>
            </a:pPr>
            <a:endParaRPr lang="es-ES_tradnl" dirty="0">
              <a:solidFill>
                <a:schemeClr val="tx1"/>
              </a:solidFill>
              <a:latin typeface="Baskerville" panose="02020502070401020303" pitchFamily="18" charset="0"/>
              <a:ea typeface="Baskerville" panose="02020502070401020303" pitchFamily="18" charset="0"/>
            </a:endParaRPr>
          </a:p>
          <a:p>
            <a:pPr marL="342900" indent="-342900" algn="just">
              <a:buFont typeface="Wingdings" pitchFamily="2" charset="2"/>
              <a:buChar char="ü"/>
            </a:pPr>
            <a:r>
              <a:rPr lang="es-ES_tradnl" dirty="0">
                <a:solidFill>
                  <a:srgbClr val="C00000"/>
                </a:solidFill>
                <a:latin typeface="Baskerville" panose="02020502070401020303" pitchFamily="18" charset="0"/>
                <a:ea typeface="Baskerville" panose="02020502070401020303" pitchFamily="18" charset="0"/>
              </a:rPr>
              <a:t>LinkedIn </a:t>
            </a:r>
            <a:r>
              <a:rPr lang="es-ES_tradnl" dirty="0">
                <a:solidFill>
                  <a:schemeClr val="tx1"/>
                </a:solidFill>
                <a:latin typeface="Baskerville" panose="02020502070401020303" pitchFamily="18" charset="0"/>
                <a:ea typeface="Baskerville" panose="02020502070401020303" pitchFamily="18" charset="0"/>
              </a:rPr>
              <a:t>pasó de 1.2 millones en 2016, a 1.8 millones en 2017.</a:t>
            </a: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10" name="Imagen 9">
            <a:extLst>
              <a:ext uri="{FF2B5EF4-FFF2-40B4-BE49-F238E27FC236}">
                <a16:creationId xmlns:a16="http://schemas.microsoft.com/office/drawing/2014/main" id="{D04C0D56-9963-E845-8CD7-ABDBC0C66968}"/>
              </a:ext>
            </a:extLst>
          </p:cNvPr>
          <p:cNvPicPr>
            <a:picLocks noChangeAspect="1"/>
          </p:cNvPicPr>
          <p:nvPr/>
        </p:nvPicPr>
        <p:blipFill>
          <a:blip r:embed="rId4"/>
          <a:stretch>
            <a:fillRect/>
          </a:stretch>
        </p:blipFill>
        <p:spPr>
          <a:xfrm>
            <a:off x="4867923" y="1387365"/>
            <a:ext cx="3960767" cy="2525116"/>
          </a:xfrm>
          <a:prstGeom prst="rect">
            <a:avLst/>
          </a:prstGeom>
        </p:spPr>
      </p:pic>
    </p:spTree>
    <p:extLst>
      <p:ext uri="{BB962C8B-B14F-4D97-AF65-F5344CB8AC3E}">
        <p14:creationId xmlns:p14="http://schemas.microsoft.com/office/powerpoint/2010/main" val="20774329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42</a:t>
            </a:fld>
            <a:endParaRPr lang="en"/>
          </a:p>
        </p:txBody>
      </p:sp>
      <p:sp>
        <p:nvSpPr>
          <p:cNvPr id="2" name="CuadroTexto 1"/>
          <p:cNvSpPr txBox="1"/>
          <p:nvPr/>
        </p:nvSpPr>
        <p:spPr>
          <a:xfrm>
            <a:off x="6824051" y="196340"/>
            <a:ext cx="1265090"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Twitter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457200" y="1387365"/>
            <a:ext cx="4190567" cy="2520512"/>
          </a:xfrm>
        </p:spPr>
        <p:txBody>
          <a:bodyPr/>
          <a:lstStyle/>
          <a:p>
            <a:pPr marL="342900" indent="-342900" algn="just">
              <a:buFont typeface="Wingdings" pitchFamily="2" charset="2"/>
              <a:buChar char="ü"/>
            </a:pPr>
            <a:r>
              <a:rPr lang="es-ES_tradnl" dirty="0">
                <a:solidFill>
                  <a:srgbClr val="C00000"/>
                </a:solidFill>
                <a:latin typeface="Baskerville" panose="02020502070401020303" pitchFamily="18" charset="0"/>
                <a:ea typeface="Baskerville" panose="02020502070401020303" pitchFamily="18" charset="0"/>
              </a:rPr>
              <a:t>Twitter, </a:t>
            </a:r>
            <a:r>
              <a:rPr lang="es-ES_tradnl" dirty="0">
                <a:solidFill>
                  <a:schemeClr val="tx1"/>
                </a:solidFill>
                <a:latin typeface="Baskerville" panose="02020502070401020303" pitchFamily="18" charset="0"/>
                <a:ea typeface="Baskerville" panose="02020502070401020303" pitchFamily="18" charset="0"/>
              </a:rPr>
              <a:t>fundamental en momentos de deliberación pública. Permite obtener información de varias fuentes en tiempo real. Utilizada por 49% de usuarios ecuatorianos. 64% afirma usar </a:t>
            </a:r>
            <a:r>
              <a:rPr lang="es-ES_tradnl" dirty="0">
                <a:solidFill>
                  <a:srgbClr val="C00000"/>
                </a:solidFill>
                <a:latin typeface="Baskerville" panose="02020502070401020303" pitchFamily="18" charset="0"/>
                <a:ea typeface="Baskerville" panose="02020502070401020303" pitchFamily="18" charset="0"/>
              </a:rPr>
              <a:t>Twitter </a:t>
            </a:r>
            <a:r>
              <a:rPr lang="es-ES_tradnl" dirty="0">
                <a:solidFill>
                  <a:schemeClr val="tx1"/>
                </a:solidFill>
                <a:latin typeface="Baskerville" panose="02020502070401020303" pitchFamily="18" charset="0"/>
                <a:ea typeface="Baskerville" panose="02020502070401020303" pitchFamily="18" charset="0"/>
              </a:rPr>
              <a:t>como red informativa.</a:t>
            </a: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B6BDF110-21EE-1249-8FE7-F7CE0DAEC4A4}"/>
              </a:ext>
            </a:extLst>
          </p:cNvPr>
          <p:cNvPicPr>
            <a:picLocks noChangeAspect="1"/>
          </p:cNvPicPr>
          <p:nvPr/>
        </p:nvPicPr>
        <p:blipFill>
          <a:blip r:embed="rId4"/>
          <a:stretch>
            <a:fillRect/>
          </a:stretch>
        </p:blipFill>
        <p:spPr>
          <a:xfrm>
            <a:off x="4873296" y="1511300"/>
            <a:ext cx="4064000" cy="2120900"/>
          </a:xfrm>
          <a:prstGeom prst="rect">
            <a:avLst/>
          </a:prstGeom>
        </p:spPr>
      </p:pic>
    </p:spTree>
    <p:extLst>
      <p:ext uri="{BB962C8B-B14F-4D97-AF65-F5344CB8AC3E}">
        <p14:creationId xmlns:p14="http://schemas.microsoft.com/office/powerpoint/2010/main" val="56850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43</a:t>
            </a:fld>
            <a:endParaRPr lang="en"/>
          </a:p>
        </p:txBody>
      </p:sp>
      <p:sp>
        <p:nvSpPr>
          <p:cNvPr id="2" name="CuadroTexto 1"/>
          <p:cNvSpPr txBox="1"/>
          <p:nvPr/>
        </p:nvSpPr>
        <p:spPr>
          <a:xfrm>
            <a:off x="6782170" y="196340"/>
            <a:ext cx="1322798"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Hábitos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Marcador de texto 7">
            <a:extLst>
              <a:ext uri="{FF2B5EF4-FFF2-40B4-BE49-F238E27FC236}">
                <a16:creationId xmlns:a16="http://schemas.microsoft.com/office/drawing/2014/main" id="{351DCA08-0D4E-354C-B6C3-D1767C8B77BA}"/>
              </a:ext>
            </a:extLst>
          </p:cNvPr>
          <p:cNvSpPr>
            <a:spLocks noGrp="1"/>
          </p:cNvSpPr>
          <p:nvPr>
            <p:ph type="body" idx="1"/>
          </p:nvPr>
        </p:nvSpPr>
        <p:spPr/>
        <p:txBody>
          <a:bodyPr/>
          <a:lstStyle/>
          <a:p>
            <a:endParaRPr lang="es-EC"/>
          </a:p>
        </p:txBody>
      </p:sp>
      <p:pic>
        <p:nvPicPr>
          <p:cNvPr id="10" name="Imagen 9">
            <a:extLst>
              <a:ext uri="{FF2B5EF4-FFF2-40B4-BE49-F238E27FC236}">
                <a16:creationId xmlns:a16="http://schemas.microsoft.com/office/drawing/2014/main" id="{77E38908-799B-4448-9E64-7CA8F84FFA32}"/>
              </a:ext>
            </a:extLst>
          </p:cNvPr>
          <p:cNvPicPr>
            <a:picLocks noChangeAspect="1"/>
          </p:cNvPicPr>
          <p:nvPr/>
        </p:nvPicPr>
        <p:blipFill>
          <a:blip r:embed="rId4"/>
          <a:stretch>
            <a:fillRect/>
          </a:stretch>
        </p:blipFill>
        <p:spPr>
          <a:xfrm>
            <a:off x="2166307" y="1025281"/>
            <a:ext cx="4457014" cy="3283169"/>
          </a:xfrm>
          <a:prstGeom prst="rect">
            <a:avLst/>
          </a:prstGeom>
        </p:spPr>
      </p:pic>
    </p:spTree>
    <p:extLst>
      <p:ext uri="{BB962C8B-B14F-4D97-AF65-F5344CB8AC3E}">
        <p14:creationId xmlns:p14="http://schemas.microsoft.com/office/powerpoint/2010/main" val="396381130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44</a:t>
            </a:fld>
            <a:endParaRPr lang="en"/>
          </a:p>
        </p:txBody>
      </p:sp>
      <p:sp>
        <p:nvSpPr>
          <p:cNvPr id="2" name="CuadroTexto 1"/>
          <p:cNvSpPr txBox="1"/>
          <p:nvPr/>
        </p:nvSpPr>
        <p:spPr>
          <a:xfrm>
            <a:off x="6704469" y="196340"/>
            <a:ext cx="1361270"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Equipos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Marcador de texto 7">
            <a:extLst>
              <a:ext uri="{FF2B5EF4-FFF2-40B4-BE49-F238E27FC236}">
                <a16:creationId xmlns:a16="http://schemas.microsoft.com/office/drawing/2014/main" id="{351DCA08-0D4E-354C-B6C3-D1767C8B77BA}"/>
              </a:ext>
            </a:extLst>
          </p:cNvPr>
          <p:cNvSpPr>
            <a:spLocks noGrp="1"/>
          </p:cNvSpPr>
          <p:nvPr>
            <p:ph type="body" idx="1"/>
          </p:nvPr>
        </p:nvSpPr>
        <p:spPr>
          <a:xfrm>
            <a:off x="549600" y="1200150"/>
            <a:ext cx="4558428" cy="3108300"/>
          </a:xfrm>
        </p:spPr>
        <p:txBody>
          <a:bodyPr/>
          <a:lstStyle/>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La computadora de escritorio tiene varios picos de uso durante la jornada laboral, repunta por la noche. Tabletas y portátiles se mantienen constante, y su uso puede ser simultáneo con las computadoras de escritorio en la jornada laboral. El celular, presente con el uso de otros dispositivos (81%). </a:t>
            </a:r>
          </a:p>
        </p:txBody>
      </p:sp>
      <p:pic>
        <p:nvPicPr>
          <p:cNvPr id="5" name="Imagen 4">
            <a:extLst>
              <a:ext uri="{FF2B5EF4-FFF2-40B4-BE49-F238E27FC236}">
                <a16:creationId xmlns:a16="http://schemas.microsoft.com/office/drawing/2014/main" id="{48045B81-E267-A441-9BAE-E4D0F0EF73BC}"/>
              </a:ext>
            </a:extLst>
          </p:cNvPr>
          <p:cNvPicPr>
            <a:picLocks noChangeAspect="1"/>
          </p:cNvPicPr>
          <p:nvPr/>
        </p:nvPicPr>
        <p:blipFill>
          <a:blip r:embed="rId4"/>
          <a:stretch>
            <a:fillRect/>
          </a:stretch>
        </p:blipFill>
        <p:spPr>
          <a:xfrm>
            <a:off x="5469332" y="1012867"/>
            <a:ext cx="2596407" cy="3482866"/>
          </a:xfrm>
          <a:prstGeom prst="rect">
            <a:avLst/>
          </a:prstGeom>
        </p:spPr>
      </p:pic>
    </p:spTree>
    <p:extLst>
      <p:ext uri="{BB962C8B-B14F-4D97-AF65-F5344CB8AC3E}">
        <p14:creationId xmlns:p14="http://schemas.microsoft.com/office/powerpoint/2010/main" val="176409023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45</a:t>
            </a:fld>
            <a:endParaRPr lang="en"/>
          </a:p>
        </p:txBody>
      </p:sp>
      <p:sp>
        <p:nvSpPr>
          <p:cNvPr id="2" name="CuadroTexto 1"/>
          <p:cNvSpPr txBox="1"/>
          <p:nvPr/>
        </p:nvSpPr>
        <p:spPr>
          <a:xfrm>
            <a:off x="7005536" y="196340"/>
            <a:ext cx="1059906"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Video</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Marcador de texto 7">
            <a:extLst>
              <a:ext uri="{FF2B5EF4-FFF2-40B4-BE49-F238E27FC236}">
                <a16:creationId xmlns:a16="http://schemas.microsoft.com/office/drawing/2014/main" id="{351DCA08-0D4E-354C-B6C3-D1767C8B77BA}"/>
              </a:ext>
            </a:extLst>
          </p:cNvPr>
          <p:cNvSpPr>
            <a:spLocks noGrp="1"/>
          </p:cNvSpPr>
          <p:nvPr>
            <p:ph type="body" idx="1"/>
          </p:nvPr>
        </p:nvSpPr>
        <p:spPr>
          <a:xfrm>
            <a:off x="549600" y="1200150"/>
            <a:ext cx="4558428" cy="3108300"/>
          </a:xfrm>
        </p:spPr>
        <p:txBody>
          <a:bodyPr/>
          <a:lstStyle/>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Incremento en el consumo de video (</a:t>
            </a:r>
            <a:r>
              <a:rPr lang="es-EC" dirty="0">
                <a:solidFill>
                  <a:srgbClr val="C00000"/>
                </a:solidFill>
                <a:latin typeface="Baskerville" panose="02020502070401020303" pitchFamily="18" charset="0"/>
                <a:ea typeface="Baskerville" panose="02020502070401020303" pitchFamily="18" charset="0"/>
              </a:rPr>
              <a:t>Netflix, </a:t>
            </a:r>
            <a:r>
              <a:rPr lang="es-EC" dirty="0">
                <a:solidFill>
                  <a:schemeClr val="tx1"/>
                </a:solidFill>
                <a:latin typeface="Baskerville" panose="02020502070401020303" pitchFamily="18" charset="0"/>
                <a:ea typeface="Baskerville" panose="02020502070401020303" pitchFamily="18" charset="0"/>
              </a:rPr>
              <a:t>26%), </a:t>
            </a:r>
            <a:r>
              <a:rPr lang="es-EC" dirty="0">
                <a:solidFill>
                  <a:srgbClr val="C00000"/>
                </a:solidFill>
                <a:latin typeface="Baskerville" panose="02020502070401020303" pitchFamily="18" charset="0"/>
                <a:ea typeface="Baskerville" panose="02020502070401020303" pitchFamily="18" charset="0"/>
              </a:rPr>
              <a:t>YouTube, Vimeo, Movistar Play, TU TV </a:t>
            </a:r>
            <a:r>
              <a:rPr lang="es-EC" dirty="0">
                <a:solidFill>
                  <a:schemeClr val="tx1"/>
                </a:solidFill>
                <a:latin typeface="Baskerville" panose="02020502070401020303" pitchFamily="18" charset="0"/>
                <a:ea typeface="Baskerville" panose="02020502070401020303" pitchFamily="18" charset="0"/>
              </a:rPr>
              <a:t>pequeño crecimiento. </a:t>
            </a:r>
          </a:p>
        </p:txBody>
      </p:sp>
      <p:pic>
        <p:nvPicPr>
          <p:cNvPr id="9" name="Imagen 8">
            <a:extLst>
              <a:ext uri="{FF2B5EF4-FFF2-40B4-BE49-F238E27FC236}">
                <a16:creationId xmlns:a16="http://schemas.microsoft.com/office/drawing/2014/main" id="{FB4231CE-B464-A54F-B0B3-FD7674FAB81E}"/>
              </a:ext>
            </a:extLst>
          </p:cNvPr>
          <p:cNvPicPr>
            <a:picLocks noChangeAspect="1"/>
          </p:cNvPicPr>
          <p:nvPr/>
        </p:nvPicPr>
        <p:blipFill>
          <a:blip r:embed="rId4"/>
          <a:stretch>
            <a:fillRect/>
          </a:stretch>
        </p:blipFill>
        <p:spPr>
          <a:xfrm>
            <a:off x="5592789" y="1020168"/>
            <a:ext cx="2558807" cy="3468263"/>
          </a:xfrm>
          <a:prstGeom prst="rect">
            <a:avLst/>
          </a:prstGeom>
        </p:spPr>
      </p:pic>
    </p:spTree>
    <p:extLst>
      <p:ext uri="{BB962C8B-B14F-4D97-AF65-F5344CB8AC3E}">
        <p14:creationId xmlns:p14="http://schemas.microsoft.com/office/powerpoint/2010/main" val="378153525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46</a:t>
            </a:fld>
            <a:endParaRPr lang="en"/>
          </a:p>
        </p:txBody>
      </p:sp>
      <p:sp>
        <p:nvSpPr>
          <p:cNvPr id="2" name="CuadroTexto 1"/>
          <p:cNvSpPr txBox="1"/>
          <p:nvPr/>
        </p:nvSpPr>
        <p:spPr>
          <a:xfrm>
            <a:off x="7005536" y="196340"/>
            <a:ext cx="1059906"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Video</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Marcador de texto 7">
            <a:extLst>
              <a:ext uri="{FF2B5EF4-FFF2-40B4-BE49-F238E27FC236}">
                <a16:creationId xmlns:a16="http://schemas.microsoft.com/office/drawing/2014/main" id="{351DCA08-0D4E-354C-B6C3-D1767C8B77BA}"/>
              </a:ext>
            </a:extLst>
          </p:cNvPr>
          <p:cNvSpPr>
            <a:spLocks noGrp="1"/>
          </p:cNvSpPr>
          <p:nvPr>
            <p:ph type="body" idx="1"/>
          </p:nvPr>
        </p:nvSpPr>
        <p:spPr>
          <a:xfrm>
            <a:off x="549600" y="1200150"/>
            <a:ext cx="4558428" cy="3108300"/>
          </a:xfrm>
        </p:spPr>
        <p:txBody>
          <a:bodyPr/>
          <a:lstStyle/>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La principal actividad: </a:t>
            </a:r>
            <a:r>
              <a:rPr lang="es-EC" dirty="0">
                <a:solidFill>
                  <a:srgbClr val="C00000"/>
                </a:solidFill>
                <a:latin typeface="Baskerville" panose="02020502070401020303" pitchFamily="18" charset="0"/>
                <a:ea typeface="Baskerville" panose="02020502070401020303" pitchFamily="18" charset="0"/>
              </a:rPr>
              <a:t>videos </a:t>
            </a:r>
            <a:r>
              <a:rPr lang="es-EC" dirty="0">
                <a:solidFill>
                  <a:schemeClr val="tx1"/>
                </a:solidFill>
                <a:latin typeface="Baskerville" panose="02020502070401020303" pitchFamily="18" charset="0"/>
                <a:ea typeface="Baskerville" panose="02020502070401020303" pitchFamily="18" charset="0"/>
              </a:rPr>
              <a:t>musicales.</a:t>
            </a:r>
          </a:p>
        </p:txBody>
      </p:sp>
      <p:pic>
        <p:nvPicPr>
          <p:cNvPr id="5" name="Imagen 4">
            <a:extLst>
              <a:ext uri="{FF2B5EF4-FFF2-40B4-BE49-F238E27FC236}">
                <a16:creationId xmlns:a16="http://schemas.microsoft.com/office/drawing/2014/main" id="{70D155CE-B81A-434D-84BE-B54E1444FCEF}"/>
              </a:ext>
            </a:extLst>
          </p:cNvPr>
          <p:cNvPicPr>
            <a:picLocks noChangeAspect="1"/>
          </p:cNvPicPr>
          <p:nvPr/>
        </p:nvPicPr>
        <p:blipFill>
          <a:blip r:embed="rId4"/>
          <a:stretch>
            <a:fillRect/>
          </a:stretch>
        </p:blipFill>
        <p:spPr>
          <a:xfrm>
            <a:off x="5697649" y="1054002"/>
            <a:ext cx="2367793" cy="3175097"/>
          </a:xfrm>
          <a:prstGeom prst="rect">
            <a:avLst/>
          </a:prstGeom>
        </p:spPr>
      </p:pic>
    </p:spTree>
    <p:extLst>
      <p:ext uri="{BB962C8B-B14F-4D97-AF65-F5344CB8AC3E}">
        <p14:creationId xmlns:p14="http://schemas.microsoft.com/office/powerpoint/2010/main" val="348245434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47</a:t>
            </a:fld>
            <a:endParaRPr lang="en"/>
          </a:p>
        </p:txBody>
      </p:sp>
      <p:sp>
        <p:nvSpPr>
          <p:cNvPr id="2" name="CuadroTexto 1"/>
          <p:cNvSpPr txBox="1"/>
          <p:nvPr/>
        </p:nvSpPr>
        <p:spPr>
          <a:xfrm>
            <a:off x="4888638" y="250493"/>
            <a:ext cx="3296095"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Comercio electrónico</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Marcador de texto 7">
            <a:extLst>
              <a:ext uri="{FF2B5EF4-FFF2-40B4-BE49-F238E27FC236}">
                <a16:creationId xmlns:a16="http://schemas.microsoft.com/office/drawing/2014/main" id="{351DCA08-0D4E-354C-B6C3-D1767C8B77BA}"/>
              </a:ext>
            </a:extLst>
          </p:cNvPr>
          <p:cNvSpPr>
            <a:spLocks noGrp="1"/>
          </p:cNvSpPr>
          <p:nvPr>
            <p:ph type="body" idx="1"/>
          </p:nvPr>
        </p:nvSpPr>
        <p:spPr>
          <a:xfrm>
            <a:off x="549600" y="1200150"/>
            <a:ext cx="4558428" cy="3108300"/>
          </a:xfrm>
        </p:spPr>
        <p:txBody>
          <a:bodyPr/>
          <a:lstStyle/>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17.1% de los negocios utilza estrategias de e-commerce. </a:t>
            </a:r>
          </a:p>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25% de las compras fueron realizadas en sitios nacionales.</a:t>
            </a:r>
          </a:p>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55% de los encuestados no realiza compras en línea </a:t>
            </a:r>
          </a:p>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60% de los usuarios entre 24-34 años realiza compras en línea, así como 59% de los usuarios entre 34-44 años. </a:t>
            </a:r>
          </a:p>
        </p:txBody>
      </p:sp>
      <p:pic>
        <p:nvPicPr>
          <p:cNvPr id="6" name="Imagen 5">
            <a:extLst>
              <a:ext uri="{FF2B5EF4-FFF2-40B4-BE49-F238E27FC236}">
                <a16:creationId xmlns:a16="http://schemas.microsoft.com/office/drawing/2014/main" id="{897922CD-9598-2746-9F3F-C881EAD77559}"/>
              </a:ext>
            </a:extLst>
          </p:cNvPr>
          <p:cNvPicPr>
            <a:picLocks noChangeAspect="1"/>
          </p:cNvPicPr>
          <p:nvPr/>
        </p:nvPicPr>
        <p:blipFill>
          <a:blip r:embed="rId4"/>
          <a:stretch>
            <a:fillRect/>
          </a:stretch>
        </p:blipFill>
        <p:spPr>
          <a:xfrm>
            <a:off x="5473716" y="2918564"/>
            <a:ext cx="2813034" cy="1081936"/>
          </a:xfrm>
          <a:prstGeom prst="rect">
            <a:avLst/>
          </a:prstGeom>
        </p:spPr>
      </p:pic>
    </p:spTree>
    <p:extLst>
      <p:ext uri="{BB962C8B-B14F-4D97-AF65-F5344CB8AC3E}">
        <p14:creationId xmlns:p14="http://schemas.microsoft.com/office/powerpoint/2010/main" val="375525874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48</a:t>
            </a:fld>
            <a:endParaRPr lang="en"/>
          </a:p>
        </p:txBody>
      </p:sp>
      <p:sp>
        <p:nvSpPr>
          <p:cNvPr id="2" name="CuadroTexto 1"/>
          <p:cNvSpPr txBox="1"/>
          <p:nvPr/>
        </p:nvSpPr>
        <p:spPr>
          <a:xfrm>
            <a:off x="4888638" y="250493"/>
            <a:ext cx="3296095"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Comercio electrónico</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Marcador de texto 7">
            <a:extLst>
              <a:ext uri="{FF2B5EF4-FFF2-40B4-BE49-F238E27FC236}">
                <a16:creationId xmlns:a16="http://schemas.microsoft.com/office/drawing/2014/main" id="{351DCA08-0D4E-354C-B6C3-D1767C8B77BA}"/>
              </a:ext>
            </a:extLst>
          </p:cNvPr>
          <p:cNvSpPr>
            <a:spLocks noGrp="1"/>
          </p:cNvSpPr>
          <p:nvPr>
            <p:ph type="body" idx="1"/>
          </p:nvPr>
        </p:nvSpPr>
        <p:spPr>
          <a:xfrm>
            <a:off x="549600" y="1200150"/>
            <a:ext cx="4558428" cy="3108300"/>
          </a:xfrm>
        </p:spPr>
        <p:txBody>
          <a:bodyPr/>
          <a:lstStyle/>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39% de las personas entre 24-34 años usa páginas de descuento.</a:t>
            </a:r>
          </a:p>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52% en personas 45-49.</a:t>
            </a:r>
          </a:p>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40% de los usuarios 24-34 años intercatúa con marcas.</a:t>
            </a:r>
          </a:p>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58% 45-49 años</a:t>
            </a:r>
          </a:p>
          <a:p>
            <a:pPr marL="342900" indent="-342900" algn="just">
              <a:buFont typeface="Wingdings" pitchFamily="2" charset="2"/>
              <a:buChar char="ü"/>
            </a:pPr>
            <a:r>
              <a:rPr lang="es-EC" dirty="0">
                <a:solidFill>
                  <a:schemeClr val="tx1"/>
                </a:solidFill>
                <a:latin typeface="Baskerville" panose="02020502070401020303" pitchFamily="18" charset="0"/>
                <a:ea typeface="Baskerville" panose="02020502070401020303" pitchFamily="18" charset="0"/>
              </a:rPr>
              <a:t>59% 35-44 años</a:t>
            </a:r>
          </a:p>
        </p:txBody>
      </p:sp>
      <p:pic>
        <p:nvPicPr>
          <p:cNvPr id="5" name="Imagen 4">
            <a:extLst>
              <a:ext uri="{FF2B5EF4-FFF2-40B4-BE49-F238E27FC236}">
                <a16:creationId xmlns:a16="http://schemas.microsoft.com/office/drawing/2014/main" id="{C359C196-CEE2-4B49-BB66-0260B2231453}"/>
              </a:ext>
            </a:extLst>
          </p:cNvPr>
          <p:cNvPicPr>
            <a:picLocks noChangeAspect="1"/>
          </p:cNvPicPr>
          <p:nvPr/>
        </p:nvPicPr>
        <p:blipFill>
          <a:blip r:embed="rId4"/>
          <a:stretch>
            <a:fillRect/>
          </a:stretch>
        </p:blipFill>
        <p:spPr>
          <a:xfrm>
            <a:off x="5739795" y="1799364"/>
            <a:ext cx="3404205" cy="1909871"/>
          </a:xfrm>
          <a:prstGeom prst="rect">
            <a:avLst/>
          </a:prstGeom>
        </p:spPr>
      </p:pic>
    </p:spTree>
    <p:extLst>
      <p:ext uri="{BB962C8B-B14F-4D97-AF65-F5344CB8AC3E}">
        <p14:creationId xmlns:p14="http://schemas.microsoft.com/office/powerpoint/2010/main" val="3396915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49</a:t>
            </a:fld>
            <a:endParaRPr lang="en"/>
          </a:p>
        </p:txBody>
      </p:sp>
      <p:sp>
        <p:nvSpPr>
          <p:cNvPr id="2" name="CuadroTexto 1"/>
          <p:cNvSpPr txBox="1"/>
          <p:nvPr/>
        </p:nvSpPr>
        <p:spPr>
          <a:xfrm>
            <a:off x="7080693" y="101601"/>
            <a:ext cx="902811" cy="523220"/>
          </a:xfrm>
          <a:prstGeom prst="rect">
            <a:avLst/>
          </a:prstGeom>
          <a:noFill/>
        </p:spPr>
        <p:txBody>
          <a:bodyPr wrap="non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2017</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Marcador de texto 7">
            <a:extLst>
              <a:ext uri="{FF2B5EF4-FFF2-40B4-BE49-F238E27FC236}">
                <a16:creationId xmlns:a16="http://schemas.microsoft.com/office/drawing/2014/main" id="{351DCA08-0D4E-354C-B6C3-D1767C8B77BA}"/>
              </a:ext>
            </a:extLst>
          </p:cNvPr>
          <p:cNvSpPr>
            <a:spLocks noGrp="1"/>
          </p:cNvSpPr>
          <p:nvPr>
            <p:ph type="body" idx="1"/>
          </p:nvPr>
        </p:nvSpPr>
        <p:spPr>
          <a:xfrm>
            <a:off x="549600" y="1200150"/>
            <a:ext cx="4558428" cy="3108300"/>
          </a:xfrm>
        </p:spPr>
        <p:txBody>
          <a:bodyPr/>
          <a:lstStyle/>
          <a:p>
            <a:pPr marL="457200" indent="-457200" algn="just">
              <a:buAutoNum type="arabicPeriod"/>
            </a:pPr>
            <a:r>
              <a:rPr lang="es-EC" dirty="0">
                <a:solidFill>
                  <a:schemeClr val="tx1"/>
                </a:solidFill>
                <a:latin typeface="Baskerville" panose="02020502070401020303" pitchFamily="18" charset="0"/>
                <a:ea typeface="Baskerville" panose="02020502070401020303" pitchFamily="18" charset="0"/>
              </a:rPr>
              <a:t>Centralización de funciones en redes sociales (Stories Moodboards, Facebook, Instagram).</a:t>
            </a:r>
          </a:p>
          <a:p>
            <a:pPr marL="457200" indent="-457200" algn="just">
              <a:buAutoNum type="arabicPeriod"/>
            </a:pPr>
            <a:r>
              <a:rPr lang="es-EC" dirty="0">
                <a:solidFill>
                  <a:schemeClr val="tx1"/>
                </a:solidFill>
                <a:latin typeface="Baskerville" panose="02020502070401020303" pitchFamily="18" charset="0"/>
                <a:ea typeface="Baskerville" panose="02020502070401020303" pitchFamily="18" charset="0"/>
              </a:rPr>
              <a:t>Incremento video móvil.</a:t>
            </a:r>
          </a:p>
          <a:p>
            <a:pPr marL="457200" indent="-457200" algn="just">
              <a:buAutoNum type="arabicPeriod"/>
            </a:pPr>
            <a:r>
              <a:rPr lang="es-EC" dirty="0">
                <a:solidFill>
                  <a:schemeClr val="tx1"/>
                </a:solidFill>
                <a:latin typeface="Baskerville" panose="02020502070401020303" pitchFamily="18" charset="0"/>
                <a:ea typeface="Baskerville" panose="02020502070401020303" pitchFamily="18" charset="0"/>
              </a:rPr>
              <a:t>Aumento búsquedas ofertas en línea.</a:t>
            </a:r>
          </a:p>
        </p:txBody>
      </p:sp>
      <p:pic>
        <p:nvPicPr>
          <p:cNvPr id="6" name="Imagen 5">
            <a:extLst>
              <a:ext uri="{FF2B5EF4-FFF2-40B4-BE49-F238E27FC236}">
                <a16:creationId xmlns:a16="http://schemas.microsoft.com/office/drawing/2014/main" id="{93A7B19B-234D-8F47-8887-EB0DB2BD6A28}"/>
              </a:ext>
            </a:extLst>
          </p:cNvPr>
          <p:cNvPicPr>
            <a:picLocks noChangeAspect="1"/>
          </p:cNvPicPr>
          <p:nvPr/>
        </p:nvPicPr>
        <p:blipFill>
          <a:blip r:embed="rId4"/>
          <a:stretch>
            <a:fillRect/>
          </a:stretch>
        </p:blipFill>
        <p:spPr>
          <a:xfrm>
            <a:off x="5340043" y="1450950"/>
            <a:ext cx="3238500" cy="2857500"/>
          </a:xfrm>
          <a:prstGeom prst="rect">
            <a:avLst/>
          </a:prstGeom>
        </p:spPr>
      </p:pic>
    </p:spTree>
    <p:extLst>
      <p:ext uri="{BB962C8B-B14F-4D97-AF65-F5344CB8AC3E}">
        <p14:creationId xmlns:p14="http://schemas.microsoft.com/office/powerpoint/2010/main" val="292414608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50</a:t>
            </a:fld>
            <a:endParaRPr lang="en"/>
          </a:p>
        </p:txBody>
      </p:sp>
      <p:sp>
        <p:nvSpPr>
          <p:cNvPr id="2" name="CuadroTexto 1"/>
          <p:cNvSpPr txBox="1"/>
          <p:nvPr/>
        </p:nvSpPr>
        <p:spPr>
          <a:xfrm>
            <a:off x="6553649" y="196340"/>
            <a:ext cx="142218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Tema 5</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549599" y="1200150"/>
            <a:ext cx="4675543" cy="3108300"/>
          </a:xfrm>
        </p:spPr>
        <p:txBody>
          <a:bodyPr/>
          <a:lstStyle/>
          <a:p>
            <a:pPr algn="just"/>
            <a:r>
              <a:rPr lang="es-ES_tradnl" dirty="0">
                <a:solidFill>
                  <a:schemeClr val="tx1"/>
                </a:solidFill>
                <a:latin typeface="Baskerville" panose="02020502070401020303" pitchFamily="18" charset="0"/>
                <a:ea typeface="Baskerville" panose="02020502070401020303" pitchFamily="18" charset="0"/>
              </a:rPr>
              <a:t> Redes sociales y competitividad</a:t>
            </a:r>
          </a:p>
        </p:txBody>
      </p:sp>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596A4930-7437-E941-9210-F9DEBB5B123F}"/>
              </a:ext>
            </a:extLst>
          </p:cNvPr>
          <p:cNvPicPr>
            <a:picLocks noChangeAspect="1"/>
          </p:cNvPicPr>
          <p:nvPr/>
        </p:nvPicPr>
        <p:blipFill>
          <a:blip r:embed="rId4"/>
          <a:stretch>
            <a:fillRect/>
          </a:stretch>
        </p:blipFill>
        <p:spPr>
          <a:xfrm>
            <a:off x="5184249" y="1467381"/>
            <a:ext cx="3959751" cy="2573838"/>
          </a:xfrm>
          <a:prstGeom prst="rect">
            <a:avLst/>
          </a:prstGeom>
        </p:spPr>
      </p:pic>
    </p:spTree>
    <p:extLst>
      <p:ext uri="{BB962C8B-B14F-4D97-AF65-F5344CB8AC3E}">
        <p14:creationId xmlns:p14="http://schemas.microsoft.com/office/powerpoint/2010/main" val="384982224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51</a:t>
            </a:fld>
            <a:endParaRPr lang="en"/>
          </a:p>
        </p:txBody>
      </p:sp>
      <p:sp>
        <p:nvSpPr>
          <p:cNvPr id="2" name="CuadroTexto 1"/>
          <p:cNvSpPr txBox="1"/>
          <p:nvPr/>
        </p:nvSpPr>
        <p:spPr>
          <a:xfrm>
            <a:off x="2820893" y="167114"/>
            <a:ext cx="5359159"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Competitividad de las naciones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549599" y="1200150"/>
            <a:ext cx="4675543" cy="3108300"/>
          </a:xfrm>
        </p:spPr>
        <p:txBody>
          <a:bodyPr/>
          <a:lstStyle/>
          <a:p>
            <a:pPr algn="just"/>
            <a:r>
              <a:rPr lang="es-ES_tradnl" dirty="0">
                <a:solidFill>
                  <a:schemeClr val="tx1"/>
                </a:solidFill>
                <a:latin typeface="Baskerville" panose="02020502070401020303" pitchFamily="18" charset="0"/>
                <a:ea typeface="Baskerville" panose="02020502070401020303" pitchFamily="18" charset="0"/>
              </a:rPr>
              <a:t> En la reciente edición del reporte anual del </a:t>
            </a:r>
            <a:r>
              <a:rPr lang="es-ES_tradnl" dirty="0">
                <a:solidFill>
                  <a:srgbClr val="C00000"/>
                </a:solidFill>
                <a:latin typeface="Baskerville" panose="02020502070401020303" pitchFamily="18" charset="0"/>
                <a:ea typeface="Baskerville" panose="02020502070401020303" pitchFamily="18" charset="0"/>
              </a:rPr>
              <a:t>Foro Económico Mundial </a:t>
            </a:r>
            <a:r>
              <a:rPr lang="es-ES_tradnl" dirty="0">
                <a:solidFill>
                  <a:schemeClr val="tx1"/>
                </a:solidFill>
                <a:latin typeface="Baskerville" panose="02020502070401020303" pitchFamily="18" charset="0"/>
                <a:ea typeface="Baskerville" panose="02020502070401020303" pitchFamily="18" charset="0"/>
              </a:rPr>
              <a:t>(WEF), la competitividad de 137 naciones fue evaluada.</a:t>
            </a: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738" y="1200150"/>
            <a:ext cx="2390446" cy="3346624"/>
          </a:xfrm>
          <a:prstGeom prst="rect">
            <a:avLst/>
          </a:prstGeom>
        </p:spPr>
      </p:pic>
      <p:pic>
        <p:nvPicPr>
          <p:cNvPr id="7" name="Imagen 6">
            <a:extLst>
              <a:ext uri="{FF2B5EF4-FFF2-40B4-BE49-F238E27FC236}">
                <a16:creationId xmlns:a16="http://schemas.microsoft.com/office/drawing/2014/main" id="{724339D9-B9C5-A541-87A5-5538153A8B45}"/>
              </a:ext>
            </a:extLst>
          </p:cNvPr>
          <p:cNvPicPr>
            <a:picLocks noChangeAspect="1"/>
          </p:cNvPicPr>
          <p:nvPr/>
        </p:nvPicPr>
        <p:blipFill>
          <a:blip r:embed="rId4"/>
          <a:stretch>
            <a:fillRect/>
          </a:stretch>
        </p:blipFill>
        <p:spPr>
          <a:xfrm>
            <a:off x="210070" y="101601"/>
            <a:ext cx="1355173" cy="617959"/>
          </a:xfrm>
          <a:prstGeom prst="rect">
            <a:avLst/>
          </a:prstGeom>
        </p:spPr>
      </p:pic>
    </p:spTree>
    <p:extLst>
      <p:ext uri="{BB962C8B-B14F-4D97-AF65-F5344CB8AC3E}">
        <p14:creationId xmlns:p14="http://schemas.microsoft.com/office/powerpoint/2010/main" val="355660521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52</a:t>
            </a:fld>
            <a:endParaRPr lang="en"/>
          </a:p>
        </p:txBody>
      </p:sp>
      <p:sp>
        <p:nvSpPr>
          <p:cNvPr id="2" name="CuadroTexto 1"/>
          <p:cNvSpPr txBox="1"/>
          <p:nvPr/>
        </p:nvSpPr>
        <p:spPr>
          <a:xfrm>
            <a:off x="2820893" y="167114"/>
            <a:ext cx="5359159"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Competitividad de las naciones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457200" y="1010580"/>
            <a:ext cx="5048313" cy="3260338"/>
          </a:xfrm>
        </p:spPr>
        <p:txBody>
          <a:bodyPr/>
          <a:lstStyle/>
          <a:p>
            <a:pPr algn="just"/>
            <a:r>
              <a:rPr lang="es-ES_tradnl" dirty="0">
                <a:solidFill>
                  <a:schemeClr val="tx1"/>
                </a:solidFill>
                <a:latin typeface="Baskerville" panose="02020502070401020303" pitchFamily="18" charset="0"/>
                <a:ea typeface="Baskerville" panose="02020502070401020303" pitchFamily="18" charset="0"/>
              </a:rPr>
              <a:t> </a:t>
            </a:r>
            <a:r>
              <a:rPr lang="es-ES_tradnl" sz="1800" dirty="0">
                <a:solidFill>
                  <a:schemeClr val="tx1"/>
                </a:solidFill>
                <a:latin typeface="Baskerville" panose="02020502070401020303" pitchFamily="18" charset="0"/>
                <a:ea typeface="Baskerville" panose="02020502070401020303" pitchFamily="18" charset="0"/>
              </a:rPr>
              <a:t>El Índice comprende 3 subíndices: Requerimientos básicos, potenciadores de eficiencia, factores de innovación y sofisticación; y 12 pilares: 1.- instituciones, 2.- infraestructura, 3.- ambiente macroeconómico, 4.- salud y educación primaria, 5.- educación superior y capacitación, 6.- eficiencia en el mercado de bienes, 7.- eficiencia en el mercado de trabajo, 8.- desarrollo del mercado financiero, 9.- preparación tecnológica, 10.- tamaño del mercado 11-. sofisticación en los negocios, 12.- innovación.</a:t>
            </a:r>
          </a:p>
          <a:p>
            <a:pPr algn="just"/>
            <a:endParaRPr lang="es-ES_tradnl" dirty="0">
              <a:solidFill>
                <a:schemeClr val="tx1"/>
              </a:solidFill>
              <a:latin typeface="Baskerville" panose="02020502070401020303" pitchFamily="18" charset="0"/>
              <a:ea typeface="Baskerville" panose="02020502070401020303" pitchFamily="18" charset="0"/>
            </a:endParaRPr>
          </a:p>
        </p:txBody>
      </p:sp>
      <p:pic>
        <p:nvPicPr>
          <p:cNvPr id="7" name="Imagen 6">
            <a:extLst>
              <a:ext uri="{FF2B5EF4-FFF2-40B4-BE49-F238E27FC236}">
                <a16:creationId xmlns:a16="http://schemas.microsoft.com/office/drawing/2014/main" id="{5FFAE455-C56A-4E4D-9442-F37D20CE2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1331" y="1589275"/>
            <a:ext cx="3252308" cy="2406995"/>
          </a:xfrm>
          <a:prstGeom prst="rect">
            <a:avLst/>
          </a:prstGeom>
        </p:spPr>
      </p:pic>
      <p:pic>
        <p:nvPicPr>
          <p:cNvPr id="9" name="Imagen 8">
            <a:extLst>
              <a:ext uri="{FF2B5EF4-FFF2-40B4-BE49-F238E27FC236}">
                <a16:creationId xmlns:a16="http://schemas.microsoft.com/office/drawing/2014/main" id="{36497866-7319-C544-9D77-8ECA7A20B9B6}"/>
              </a:ext>
            </a:extLst>
          </p:cNvPr>
          <p:cNvPicPr>
            <a:picLocks noChangeAspect="1"/>
          </p:cNvPicPr>
          <p:nvPr/>
        </p:nvPicPr>
        <p:blipFill>
          <a:blip r:embed="rId4"/>
          <a:stretch>
            <a:fillRect/>
          </a:stretch>
        </p:blipFill>
        <p:spPr>
          <a:xfrm>
            <a:off x="210070" y="101601"/>
            <a:ext cx="1355173" cy="617959"/>
          </a:xfrm>
          <a:prstGeom prst="rect">
            <a:avLst/>
          </a:prstGeom>
        </p:spPr>
      </p:pic>
    </p:spTree>
    <p:extLst>
      <p:ext uri="{BB962C8B-B14F-4D97-AF65-F5344CB8AC3E}">
        <p14:creationId xmlns:p14="http://schemas.microsoft.com/office/powerpoint/2010/main" val="13925394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53</a:t>
            </a:fld>
            <a:endParaRPr lang="en"/>
          </a:p>
        </p:txBody>
      </p:sp>
      <p:sp>
        <p:nvSpPr>
          <p:cNvPr id="2" name="CuadroTexto 1"/>
          <p:cNvSpPr txBox="1"/>
          <p:nvPr/>
        </p:nvSpPr>
        <p:spPr>
          <a:xfrm>
            <a:off x="2820893" y="167114"/>
            <a:ext cx="5359159"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Competitividad de las naciones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457200" y="1010580"/>
            <a:ext cx="5048313" cy="3260338"/>
          </a:xfrm>
        </p:spPr>
        <p:txBody>
          <a:bodyPr/>
          <a:lstStyle/>
          <a:p>
            <a:pPr algn="just"/>
            <a:r>
              <a:rPr lang="es-ES_tradnl" dirty="0">
                <a:solidFill>
                  <a:schemeClr val="tx1"/>
                </a:solidFill>
                <a:latin typeface="Baskerville" panose="02020502070401020303" pitchFamily="18" charset="0"/>
                <a:ea typeface="Baskerville" panose="02020502070401020303" pitchFamily="18" charset="0"/>
              </a:rPr>
              <a:t> Las naciones más competitivas: </a:t>
            </a:r>
          </a:p>
        </p:txBody>
      </p:sp>
      <p:pic>
        <p:nvPicPr>
          <p:cNvPr id="8" name="Imagen 7">
            <a:extLst>
              <a:ext uri="{FF2B5EF4-FFF2-40B4-BE49-F238E27FC236}">
                <a16:creationId xmlns:a16="http://schemas.microsoft.com/office/drawing/2014/main" id="{DBE48BA4-F138-3F48-B110-FB92F8C63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670" y="916653"/>
            <a:ext cx="3082009" cy="3576293"/>
          </a:xfrm>
          <a:prstGeom prst="rect">
            <a:avLst/>
          </a:prstGeom>
        </p:spPr>
      </p:pic>
    </p:spTree>
    <p:extLst>
      <p:ext uri="{BB962C8B-B14F-4D97-AF65-F5344CB8AC3E}">
        <p14:creationId xmlns:p14="http://schemas.microsoft.com/office/powerpoint/2010/main" val="234345946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54</a:t>
            </a:fld>
            <a:endParaRPr lang="en"/>
          </a:p>
        </p:txBody>
      </p:sp>
      <p:sp>
        <p:nvSpPr>
          <p:cNvPr id="2" name="CuadroTexto 1"/>
          <p:cNvSpPr txBox="1"/>
          <p:nvPr/>
        </p:nvSpPr>
        <p:spPr>
          <a:xfrm>
            <a:off x="3411907" y="221448"/>
            <a:ext cx="4724370"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Competitividad de Ecuador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sp>
        <p:nvSpPr>
          <p:cNvPr id="6" name="Marcador de texto 5"/>
          <p:cNvSpPr>
            <a:spLocks noGrp="1"/>
          </p:cNvSpPr>
          <p:nvPr>
            <p:ph type="body" idx="1"/>
          </p:nvPr>
        </p:nvSpPr>
        <p:spPr>
          <a:xfrm>
            <a:off x="457200" y="1010580"/>
            <a:ext cx="5048313" cy="3260338"/>
          </a:xfrm>
        </p:spPr>
        <p:txBody>
          <a:bodyPr/>
          <a:lstStyle/>
          <a:p>
            <a:pPr algn="just"/>
            <a:r>
              <a:rPr lang="es-ES_tradnl" dirty="0">
                <a:solidFill>
                  <a:schemeClr val="tx1"/>
                </a:solidFill>
                <a:latin typeface="Baskerville" panose="02020502070401020303" pitchFamily="18" charset="0"/>
                <a:ea typeface="Baskerville" panose="02020502070401020303" pitchFamily="18" charset="0"/>
              </a:rPr>
              <a:t> Ecuador: 91 </a:t>
            </a:r>
          </a:p>
        </p:txBody>
      </p:sp>
      <p:pic>
        <p:nvPicPr>
          <p:cNvPr id="5" name="Imagen 4">
            <a:extLst>
              <a:ext uri="{FF2B5EF4-FFF2-40B4-BE49-F238E27FC236}">
                <a16:creationId xmlns:a16="http://schemas.microsoft.com/office/drawing/2014/main" id="{13D65B60-3877-B14C-9A71-43F57EFB5F05}"/>
              </a:ext>
            </a:extLst>
          </p:cNvPr>
          <p:cNvPicPr>
            <a:picLocks noChangeAspect="1"/>
          </p:cNvPicPr>
          <p:nvPr/>
        </p:nvPicPr>
        <p:blipFill>
          <a:blip r:embed="rId3"/>
          <a:stretch>
            <a:fillRect/>
          </a:stretch>
        </p:blipFill>
        <p:spPr>
          <a:xfrm>
            <a:off x="4246880" y="924732"/>
            <a:ext cx="3525400" cy="3656412"/>
          </a:xfrm>
          <a:prstGeom prst="rect">
            <a:avLst/>
          </a:prstGeom>
        </p:spPr>
      </p:pic>
      <p:pic>
        <p:nvPicPr>
          <p:cNvPr id="9" name="Imagen 8">
            <a:extLst>
              <a:ext uri="{FF2B5EF4-FFF2-40B4-BE49-F238E27FC236}">
                <a16:creationId xmlns:a16="http://schemas.microsoft.com/office/drawing/2014/main" id="{A834DEFB-F9B1-C94B-84F9-7B1EC2AA55F2}"/>
              </a:ext>
            </a:extLst>
          </p:cNvPr>
          <p:cNvPicPr>
            <a:picLocks noChangeAspect="1"/>
          </p:cNvPicPr>
          <p:nvPr/>
        </p:nvPicPr>
        <p:blipFill>
          <a:blip r:embed="rId4"/>
          <a:stretch>
            <a:fillRect/>
          </a:stretch>
        </p:blipFill>
        <p:spPr>
          <a:xfrm>
            <a:off x="210070" y="101601"/>
            <a:ext cx="1355173" cy="617959"/>
          </a:xfrm>
          <a:prstGeom prst="rect">
            <a:avLst/>
          </a:prstGeom>
        </p:spPr>
      </p:pic>
    </p:spTree>
    <p:extLst>
      <p:ext uri="{BB962C8B-B14F-4D97-AF65-F5344CB8AC3E}">
        <p14:creationId xmlns:p14="http://schemas.microsoft.com/office/powerpoint/2010/main" val="356508050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55</a:t>
            </a:fld>
            <a:endParaRPr lang="en"/>
          </a:p>
        </p:txBody>
      </p:sp>
      <p:sp>
        <p:nvSpPr>
          <p:cNvPr id="2" name="CuadroTexto 1"/>
          <p:cNvSpPr txBox="1"/>
          <p:nvPr/>
        </p:nvSpPr>
        <p:spPr>
          <a:xfrm>
            <a:off x="3411907" y="221448"/>
            <a:ext cx="4724370"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Competitividad de Ecuador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7" name="Imagen 6">
            <a:extLst>
              <a:ext uri="{FF2B5EF4-FFF2-40B4-BE49-F238E27FC236}">
                <a16:creationId xmlns:a16="http://schemas.microsoft.com/office/drawing/2014/main" id="{2B32A18A-E4A7-DC40-B674-88BEE62C277D}"/>
              </a:ext>
            </a:extLst>
          </p:cNvPr>
          <p:cNvPicPr>
            <a:picLocks noChangeAspect="1"/>
          </p:cNvPicPr>
          <p:nvPr/>
        </p:nvPicPr>
        <p:blipFill>
          <a:blip r:embed="rId3"/>
          <a:stretch>
            <a:fillRect/>
          </a:stretch>
        </p:blipFill>
        <p:spPr>
          <a:xfrm>
            <a:off x="3619088" y="898506"/>
            <a:ext cx="4956101" cy="3659447"/>
          </a:xfrm>
          <a:prstGeom prst="rect">
            <a:avLst/>
          </a:prstGeom>
        </p:spPr>
      </p:pic>
      <p:sp>
        <p:nvSpPr>
          <p:cNvPr id="9" name="Marcador de texto 8">
            <a:extLst>
              <a:ext uri="{FF2B5EF4-FFF2-40B4-BE49-F238E27FC236}">
                <a16:creationId xmlns:a16="http://schemas.microsoft.com/office/drawing/2014/main" id="{882B5A34-B260-3E45-B428-9D0E87991252}"/>
              </a:ext>
            </a:extLst>
          </p:cNvPr>
          <p:cNvSpPr>
            <a:spLocks noGrp="1"/>
          </p:cNvSpPr>
          <p:nvPr>
            <p:ph type="body" idx="1"/>
          </p:nvPr>
        </p:nvSpPr>
        <p:spPr/>
        <p:txBody>
          <a:bodyPr/>
          <a:lstStyle/>
          <a:p>
            <a:r>
              <a:rPr lang="es-EC" dirty="0"/>
              <a:t> </a:t>
            </a:r>
            <a:r>
              <a:rPr lang="es-EC" dirty="0">
                <a:solidFill>
                  <a:schemeClr val="tx1"/>
                </a:solidFill>
                <a:latin typeface="Baskerville Old Face" panose="02020602080505020303" pitchFamily="18" charset="77"/>
              </a:rPr>
              <a:t>Así fue evaluado Ecuador:</a:t>
            </a:r>
          </a:p>
        </p:txBody>
      </p:sp>
      <p:pic>
        <p:nvPicPr>
          <p:cNvPr id="11" name="Imagen 10">
            <a:extLst>
              <a:ext uri="{FF2B5EF4-FFF2-40B4-BE49-F238E27FC236}">
                <a16:creationId xmlns:a16="http://schemas.microsoft.com/office/drawing/2014/main" id="{277561C0-1FBC-C74D-967C-BA48980376F3}"/>
              </a:ext>
            </a:extLst>
          </p:cNvPr>
          <p:cNvPicPr>
            <a:picLocks noChangeAspect="1"/>
          </p:cNvPicPr>
          <p:nvPr/>
        </p:nvPicPr>
        <p:blipFill>
          <a:blip r:embed="rId4"/>
          <a:stretch>
            <a:fillRect/>
          </a:stretch>
        </p:blipFill>
        <p:spPr>
          <a:xfrm>
            <a:off x="210070" y="101601"/>
            <a:ext cx="1355173" cy="617959"/>
          </a:xfrm>
          <a:prstGeom prst="rect">
            <a:avLst/>
          </a:prstGeom>
        </p:spPr>
      </p:pic>
      <p:pic>
        <p:nvPicPr>
          <p:cNvPr id="13" name="Imagen 12">
            <a:extLst>
              <a:ext uri="{FF2B5EF4-FFF2-40B4-BE49-F238E27FC236}">
                <a16:creationId xmlns:a16="http://schemas.microsoft.com/office/drawing/2014/main" id="{BDBCCB35-F5B3-BF4D-9F67-14DCB0E0531B}"/>
              </a:ext>
            </a:extLst>
          </p:cNvPr>
          <p:cNvPicPr>
            <a:picLocks noChangeAspect="1"/>
          </p:cNvPicPr>
          <p:nvPr/>
        </p:nvPicPr>
        <p:blipFill>
          <a:blip r:embed="rId5"/>
          <a:stretch>
            <a:fillRect/>
          </a:stretch>
        </p:blipFill>
        <p:spPr>
          <a:xfrm>
            <a:off x="1214394" y="2118755"/>
            <a:ext cx="1739900" cy="1155700"/>
          </a:xfrm>
          <a:prstGeom prst="rect">
            <a:avLst/>
          </a:prstGeom>
        </p:spPr>
      </p:pic>
    </p:spTree>
    <p:extLst>
      <p:ext uri="{BB962C8B-B14F-4D97-AF65-F5344CB8AC3E}">
        <p14:creationId xmlns:p14="http://schemas.microsoft.com/office/powerpoint/2010/main" val="18887171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56</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5" name="Imagen 4">
            <a:extLst>
              <a:ext uri="{FF2B5EF4-FFF2-40B4-BE49-F238E27FC236}">
                <a16:creationId xmlns:a16="http://schemas.microsoft.com/office/drawing/2014/main" id="{67433932-C851-864D-8219-D7183DFFC30E}"/>
              </a:ext>
            </a:extLst>
          </p:cNvPr>
          <p:cNvPicPr>
            <a:picLocks noChangeAspect="1"/>
          </p:cNvPicPr>
          <p:nvPr/>
        </p:nvPicPr>
        <p:blipFill>
          <a:blip r:embed="rId3"/>
          <a:stretch>
            <a:fillRect/>
          </a:stretch>
        </p:blipFill>
        <p:spPr>
          <a:xfrm>
            <a:off x="516622" y="1170432"/>
            <a:ext cx="7790854" cy="3194685"/>
          </a:xfrm>
          <a:prstGeom prst="rect">
            <a:avLst/>
          </a:prstGeom>
        </p:spPr>
      </p:pic>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4"/>
          <a:stretch>
            <a:fillRect/>
          </a:stretch>
        </p:blipFill>
        <p:spPr>
          <a:xfrm>
            <a:off x="210070" y="101601"/>
            <a:ext cx="1355173" cy="617959"/>
          </a:xfrm>
          <a:prstGeom prst="rect">
            <a:avLst/>
          </a:prstGeom>
        </p:spPr>
      </p:pic>
    </p:spTree>
    <p:extLst>
      <p:ext uri="{BB962C8B-B14F-4D97-AF65-F5344CB8AC3E}">
        <p14:creationId xmlns:p14="http://schemas.microsoft.com/office/powerpoint/2010/main" val="325029098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57</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11E8A04A-B6B4-A146-B3F6-E6E15F55F2C7}"/>
              </a:ext>
            </a:extLst>
          </p:cNvPr>
          <p:cNvPicPr>
            <a:picLocks noChangeAspect="1"/>
          </p:cNvPicPr>
          <p:nvPr/>
        </p:nvPicPr>
        <p:blipFill>
          <a:blip r:embed="rId4"/>
          <a:stretch>
            <a:fillRect/>
          </a:stretch>
        </p:blipFill>
        <p:spPr>
          <a:xfrm>
            <a:off x="357700" y="1033272"/>
            <a:ext cx="4663315" cy="3457448"/>
          </a:xfrm>
          <a:prstGeom prst="rect">
            <a:avLst/>
          </a:prstGeom>
        </p:spPr>
      </p:pic>
      <p:pic>
        <p:nvPicPr>
          <p:cNvPr id="11" name="Imagen 10">
            <a:extLst>
              <a:ext uri="{FF2B5EF4-FFF2-40B4-BE49-F238E27FC236}">
                <a16:creationId xmlns:a16="http://schemas.microsoft.com/office/drawing/2014/main" id="{4D228FA9-8653-034C-AC2B-C329623CB4C0}"/>
              </a:ext>
            </a:extLst>
          </p:cNvPr>
          <p:cNvPicPr>
            <a:picLocks noChangeAspect="1"/>
          </p:cNvPicPr>
          <p:nvPr/>
        </p:nvPicPr>
        <p:blipFill>
          <a:blip r:embed="rId5"/>
          <a:stretch>
            <a:fillRect/>
          </a:stretch>
        </p:blipFill>
        <p:spPr>
          <a:xfrm>
            <a:off x="5655182" y="1636776"/>
            <a:ext cx="2877312" cy="2412746"/>
          </a:xfrm>
          <a:prstGeom prst="rect">
            <a:avLst/>
          </a:prstGeom>
        </p:spPr>
      </p:pic>
    </p:spTree>
    <p:extLst>
      <p:ext uri="{BB962C8B-B14F-4D97-AF65-F5344CB8AC3E}">
        <p14:creationId xmlns:p14="http://schemas.microsoft.com/office/powerpoint/2010/main" val="9669993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58</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8" name="Imagen 7">
            <a:extLst>
              <a:ext uri="{FF2B5EF4-FFF2-40B4-BE49-F238E27FC236}">
                <a16:creationId xmlns:a16="http://schemas.microsoft.com/office/drawing/2014/main" id="{734D66B1-F53B-C147-B3ED-2C17AA281262}"/>
              </a:ext>
            </a:extLst>
          </p:cNvPr>
          <p:cNvPicPr>
            <a:picLocks noChangeAspect="1"/>
          </p:cNvPicPr>
          <p:nvPr/>
        </p:nvPicPr>
        <p:blipFill>
          <a:blip r:embed="rId4"/>
          <a:stretch>
            <a:fillRect/>
          </a:stretch>
        </p:blipFill>
        <p:spPr>
          <a:xfrm>
            <a:off x="6815937" y="1911096"/>
            <a:ext cx="2328063" cy="1307595"/>
          </a:xfrm>
          <a:prstGeom prst="rect">
            <a:avLst/>
          </a:prstGeom>
        </p:spPr>
      </p:pic>
      <p:pic>
        <p:nvPicPr>
          <p:cNvPr id="11" name="Imagen 10">
            <a:extLst>
              <a:ext uri="{FF2B5EF4-FFF2-40B4-BE49-F238E27FC236}">
                <a16:creationId xmlns:a16="http://schemas.microsoft.com/office/drawing/2014/main" id="{78BD6311-0855-D546-93F2-616D6A256C88}"/>
              </a:ext>
            </a:extLst>
          </p:cNvPr>
          <p:cNvPicPr>
            <a:picLocks noChangeAspect="1"/>
          </p:cNvPicPr>
          <p:nvPr/>
        </p:nvPicPr>
        <p:blipFill>
          <a:blip r:embed="rId5"/>
          <a:stretch>
            <a:fillRect/>
          </a:stretch>
        </p:blipFill>
        <p:spPr>
          <a:xfrm>
            <a:off x="65278" y="1311147"/>
            <a:ext cx="6564122" cy="2584191"/>
          </a:xfrm>
          <a:prstGeom prst="rect">
            <a:avLst/>
          </a:prstGeom>
        </p:spPr>
      </p:pic>
    </p:spTree>
    <p:extLst>
      <p:ext uri="{BB962C8B-B14F-4D97-AF65-F5344CB8AC3E}">
        <p14:creationId xmlns:p14="http://schemas.microsoft.com/office/powerpoint/2010/main" val="316656167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59</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12" name="Imagen 11">
            <a:extLst>
              <a:ext uri="{FF2B5EF4-FFF2-40B4-BE49-F238E27FC236}">
                <a16:creationId xmlns:a16="http://schemas.microsoft.com/office/drawing/2014/main" id="{405E0922-60FD-2B4D-9410-6DB0B80A2E7A}"/>
              </a:ext>
            </a:extLst>
          </p:cNvPr>
          <p:cNvPicPr>
            <a:picLocks noChangeAspect="1"/>
          </p:cNvPicPr>
          <p:nvPr/>
        </p:nvPicPr>
        <p:blipFill>
          <a:blip r:embed="rId4"/>
          <a:stretch>
            <a:fillRect/>
          </a:stretch>
        </p:blipFill>
        <p:spPr>
          <a:xfrm>
            <a:off x="347230" y="1591774"/>
            <a:ext cx="8257274" cy="1875089"/>
          </a:xfrm>
          <a:prstGeom prst="rect">
            <a:avLst/>
          </a:prstGeom>
        </p:spPr>
      </p:pic>
    </p:spTree>
    <p:extLst>
      <p:ext uri="{BB962C8B-B14F-4D97-AF65-F5344CB8AC3E}">
        <p14:creationId xmlns:p14="http://schemas.microsoft.com/office/powerpoint/2010/main" val="84244786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60</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C66AB278-D0CC-024A-B4FE-D0C4860E79B0}"/>
              </a:ext>
            </a:extLst>
          </p:cNvPr>
          <p:cNvPicPr>
            <a:picLocks noChangeAspect="1"/>
          </p:cNvPicPr>
          <p:nvPr/>
        </p:nvPicPr>
        <p:blipFill>
          <a:blip r:embed="rId4"/>
          <a:stretch>
            <a:fillRect/>
          </a:stretch>
        </p:blipFill>
        <p:spPr>
          <a:xfrm>
            <a:off x="728472" y="1186688"/>
            <a:ext cx="7593710" cy="2926742"/>
          </a:xfrm>
          <a:prstGeom prst="rect">
            <a:avLst/>
          </a:prstGeom>
        </p:spPr>
      </p:pic>
    </p:spTree>
    <p:extLst>
      <p:ext uri="{BB962C8B-B14F-4D97-AF65-F5344CB8AC3E}">
        <p14:creationId xmlns:p14="http://schemas.microsoft.com/office/powerpoint/2010/main" val="12443920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61</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DE5ADE0A-5EC9-0F4C-A863-CFF85733A281}"/>
              </a:ext>
            </a:extLst>
          </p:cNvPr>
          <p:cNvPicPr>
            <a:picLocks noChangeAspect="1"/>
          </p:cNvPicPr>
          <p:nvPr/>
        </p:nvPicPr>
        <p:blipFill>
          <a:blip r:embed="rId4"/>
          <a:stretch>
            <a:fillRect/>
          </a:stretch>
        </p:blipFill>
        <p:spPr>
          <a:xfrm>
            <a:off x="457200" y="1152652"/>
            <a:ext cx="7929226" cy="2715260"/>
          </a:xfrm>
          <a:prstGeom prst="rect">
            <a:avLst/>
          </a:prstGeom>
        </p:spPr>
      </p:pic>
    </p:spTree>
    <p:extLst>
      <p:ext uri="{BB962C8B-B14F-4D97-AF65-F5344CB8AC3E}">
        <p14:creationId xmlns:p14="http://schemas.microsoft.com/office/powerpoint/2010/main" val="9006743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62</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D91B4977-E8FA-B549-B4CB-8EF4AF5B552D}"/>
              </a:ext>
            </a:extLst>
          </p:cNvPr>
          <p:cNvPicPr>
            <a:picLocks noChangeAspect="1"/>
          </p:cNvPicPr>
          <p:nvPr/>
        </p:nvPicPr>
        <p:blipFill>
          <a:blip r:embed="rId4"/>
          <a:stretch>
            <a:fillRect/>
          </a:stretch>
        </p:blipFill>
        <p:spPr>
          <a:xfrm>
            <a:off x="1449324" y="1013968"/>
            <a:ext cx="6172200" cy="3517900"/>
          </a:xfrm>
          <a:prstGeom prst="rect">
            <a:avLst/>
          </a:prstGeom>
        </p:spPr>
      </p:pic>
    </p:spTree>
    <p:extLst>
      <p:ext uri="{BB962C8B-B14F-4D97-AF65-F5344CB8AC3E}">
        <p14:creationId xmlns:p14="http://schemas.microsoft.com/office/powerpoint/2010/main" val="34420520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63</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937528F5-F5AF-7941-B16B-452376900C24}"/>
              </a:ext>
            </a:extLst>
          </p:cNvPr>
          <p:cNvPicPr>
            <a:picLocks noChangeAspect="1"/>
          </p:cNvPicPr>
          <p:nvPr/>
        </p:nvPicPr>
        <p:blipFill>
          <a:blip r:embed="rId4"/>
          <a:stretch>
            <a:fillRect/>
          </a:stretch>
        </p:blipFill>
        <p:spPr>
          <a:xfrm>
            <a:off x="1549400" y="1365250"/>
            <a:ext cx="6045200" cy="2413000"/>
          </a:xfrm>
          <a:prstGeom prst="rect">
            <a:avLst/>
          </a:prstGeom>
        </p:spPr>
      </p:pic>
    </p:spTree>
    <p:extLst>
      <p:ext uri="{BB962C8B-B14F-4D97-AF65-F5344CB8AC3E}">
        <p14:creationId xmlns:p14="http://schemas.microsoft.com/office/powerpoint/2010/main" val="168291866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64</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BC61F80C-67EC-C34D-A549-4163ADEAD225}"/>
              </a:ext>
            </a:extLst>
          </p:cNvPr>
          <p:cNvPicPr>
            <a:picLocks noChangeAspect="1"/>
          </p:cNvPicPr>
          <p:nvPr/>
        </p:nvPicPr>
        <p:blipFill>
          <a:blip r:embed="rId4"/>
          <a:stretch>
            <a:fillRect/>
          </a:stretch>
        </p:blipFill>
        <p:spPr>
          <a:xfrm>
            <a:off x="2689358" y="1648855"/>
            <a:ext cx="6134100" cy="2095500"/>
          </a:xfrm>
          <a:prstGeom prst="rect">
            <a:avLst/>
          </a:prstGeom>
        </p:spPr>
      </p:pic>
      <p:pic>
        <p:nvPicPr>
          <p:cNvPr id="8" name="Imagen 7">
            <a:extLst>
              <a:ext uri="{FF2B5EF4-FFF2-40B4-BE49-F238E27FC236}">
                <a16:creationId xmlns:a16="http://schemas.microsoft.com/office/drawing/2014/main" id="{2B70EDBB-0BFD-454B-8A9A-BBA439AFCF66}"/>
              </a:ext>
            </a:extLst>
          </p:cNvPr>
          <p:cNvPicPr>
            <a:picLocks noChangeAspect="1"/>
          </p:cNvPicPr>
          <p:nvPr/>
        </p:nvPicPr>
        <p:blipFill>
          <a:blip r:embed="rId5"/>
          <a:stretch>
            <a:fillRect/>
          </a:stretch>
        </p:blipFill>
        <p:spPr>
          <a:xfrm>
            <a:off x="0" y="1753305"/>
            <a:ext cx="2794961" cy="1886599"/>
          </a:xfrm>
          <a:prstGeom prst="rect">
            <a:avLst/>
          </a:prstGeom>
        </p:spPr>
      </p:pic>
    </p:spTree>
    <p:extLst>
      <p:ext uri="{BB962C8B-B14F-4D97-AF65-F5344CB8AC3E}">
        <p14:creationId xmlns:p14="http://schemas.microsoft.com/office/powerpoint/2010/main" val="160509468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65</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9" name="Imagen 8">
            <a:extLst>
              <a:ext uri="{FF2B5EF4-FFF2-40B4-BE49-F238E27FC236}">
                <a16:creationId xmlns:a16="http://schemas.microsoft.com/office/drawing/2014/main" id="{B1BDCAA5-B55D-5543-9F01-533488B6A4F0}"/>
              </a:ext>
            </a:extLst>
          </p:cNvPr>
          <p:cNvPicPr>
            <a:picLocks noChangeAspect="1"/>
          </p:cNvPicPr>
          <p:nvPr/>
        </p:nvPicPr>
        <p:blipFill>
          <a:blip r:embed="rId4"/>
          <a:stretch>
            <a:fillRect/>
          </a:stretch>
        </p:blipFill>
        <p:spPr>
          <a:xfrm>
            <a:off x="1536700" y="1670050"/>
            <a:ext cx="6070600" cy="1803400"/>
          </a:xfrm>
          <a:prstGeom prst="rect">
            <a:avLst/>
          </a:prstGeom>
        </p:spPr>
      </p:pic>
    </p:spTree>
    <p:extLst>
      <p:ext uri="{BB962C8B-B14F-4D97-AF65-F5344CB8AC3E}">
        <p14:creationId xmlns:p14="http://schemas.microsoft.com/office/powerpoint/2010/main" val="333081694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66</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25BDFE98-2148-3442-A32E-910C25C4683D}"/>
              </a:ext>
            </a:extLst>
          </p:cNvPr>
          <p:cNvPicPr>
            <a:picLocks noChangeAspect="1"/>
          </p:cNvPicPr>
          <p:nvPr/>
        </p:nvPicPr>
        <p:blipFill>
          <a:blip r:embed="rId4"/>
          <a:stretch>
            <a:fillRect/>
          </a:stretch>
        </p:blipFill>
        <p:spPr>
          <a:xfrm>
            <a:off x="2842768" y="2055255"/>
            <a:ext cx="6146800" cy="1282700"/>
          </a:xfrm>
          <a:prstGeom prst="rect">
            <a:avLst/>
          </a:prstGeom>
        </p:spPr>
      </p:pic>
      <p:pic>
        <p:nvPicPr>
          <p:cNvPr id="7" name="Imagen 6">
            <a:extLst>
              <a:ext uri="{FF2B5EF4-FFF2-40B4-BE49-F238E27FC236}">
                <a16:creationId xmlns:a16="http://schemas.microsoft.com/office/drawing/2014/main" id="{69756EFC-BAF5-744A-BBE2-57207B76F224}"/>
              </a:ext>
            </a:extLst>
          </p:cNvPr>
          <p:cNvPicPr>
            <a:picLocks noChangeAspect="1"/>
          </p:cNvPicPr>
          <p:nvPr/>
        </p:nvPicPr>
        <p:blipFill>
          <a:blip r:embed="rId5"/>
          <a:stretch>
            <a:fillRect/>
          </a:stretch>
        </p:blipFill>
        <p:spPr>
          <a:xfrm>
            <a:off x="275214" y="2015236"/>
            <a:ext cx="2315294" cy="1322719"/>
          </a:xfrm>
          <a:prstGeom prst="rect">
            <a:avLst/>
          </a:prstGeom>
        </p:spPr>
      </p:pic>
    </p:spTree>
    <p:extLst>
      <p:ext uri="{BB962C8B-B14F-4D97-AF65-F5344CB8AC3E}">
        <p14:creationId xmlns:p14="http://schemas.microsoft.com/office/powerpoint/2010/main" val="28019173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67</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1FD0527F-5AC3-9347-9FDA-CD82D27A8BE6}"/>
              </a:ext>
            </a:extLst>
          </p:cNvPr>
          <p:cNvPicPr>
            <a:picLocks noChangeAspect="1"/>
          </p:cNvPicPr>
          <p:nvPr/>
        </p:nvPicPr>
        <p:blipFill>
          <a:blip r:embed="rId4"/>
          <a:stretch>
            <a:fillRect/>
          </a:stretch>
        </p:blipFill>
        <p:spPr>
          <a:xfrm>
            <a:off x="1277754" y="1423924"/>
            <a:ext cx="6683503" cy="2416556"/>
          </a:xfrm>
          <a:prstGeom prst="rect">
            <a:avLst/>
          </a:prstGeom>
        </p:spPr>
      </p:pic>
    </p:spTree>
    <p:extLst>
      <p:ext uri="{BB962C8B-B14F-4D97-AF65-F5344CB8AC3E}">
        <p14:creationId xmlns:p14="http://schemas.microsoft.com/office/powerpoint/2010/main" val="13797464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68</a:t>
            </a:fld>
            <a:endParaRPr lang="en"/>
          </a:p>
        </p:txBody>
      </p:sp>
      <p:sp>
        <p:nvSpPr>
          <p:cNvPr id="2" name="CuadroTexto 1"/>
          <p:cNvSpPr txBox="1"/>
          <p:nvPr/>
        </p:nvSpPr>
        <p:spPr>
          <a:xfrm>
            <a:off x="2196356" y="196340"/>
            <a:ext cx="5979522"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¿Qué limita nuestra </a:t>
            </a:r>
            <a:r>
              <a:rPr lang="es-ES_tradnl" sz="2800" dirty="0" err="1">
                <a:solidFill>
                  <a:srgbClr val="C00000"/>
                </a:solidFill>
                <a:latin typeface="Century Schoolbook" charset="0"/>
                <a:ea typeface="Century Schoolbook" charset="0"/>
                <a:cs typeface="Century Schoolbook" charset="0"/>
              </a:rPr>
              <a:t>competividad</a:t>
            </a:r>
            <a:r>
              <a:rPr lang="es-ES_tradnl" sz="2800" dirty="0">
                <a:solidFill>
                  <a:srgbClr val="C00000"/>
                </a:solidFill>
                <a:latin typeface="Century Schoolbook" charset="0"/>
                <a:ea typeface="Century Schoolbook" charset="0"/>
                <a:cs typeface="Century Schoolbook" charset="0"/>
              </a:rPr>
              <a:t>?</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A4735421-9AD7-C44E-AFC7-31EB5B5B6269}"/>
              </a:ext>
            </a:extLst>
          </p:cNvPr>
          <p:cNvPicPr>
            <a:picLocks noChangeAspect="1"/>
          </p:cNvPicPr>
          <p:nvPr/>
        </p:nvPicPr>
        <p:blipFill>
          <a:blip r:embed="rId4"/>
          <a:stretch>
            <a:fillRect/>
          </a:stretch>
        </p:blipFill>
        <p:spPr>
          <a:xfrm>
            <a:off x="1454150" y="1593850"/>
            <a:ext cx="6235700" cy="1955800"/>
          </a:xfrm>
          <a:prstGeom prst="rect">
            <a:avLst/>
          </a:prstGeom>
        </p:spPr>
      </p:pic>
    </p:spTree>
    <p:extLst>
      <p:ext uri="{BB962C8B-B14F-4D97-AF65-F5344CB8AC3E}">
        <p14:creationId xmlns:p14="http://schemas.microsoft.com/office/powerpoint/2010/main" val="87418449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69</a:t>
            </a:fld>
            <a:endParaRPr lang="en"/>
          </a:p>
        </p:txBody>
      </p:sp>
      <p:sp>
        <p:nvSpPr>
          <p:cNvPr id="2" name="CuadroTexto 1"/>
          <p:cNvSpPr txBox="1"/>
          <p:nvPr/>
        </p:nvSpPr>
        <p:spPr>
          <a:xfrm>
            <a:off x="3348500" y="196340"/>
            <a:ext cx="478528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Reporte de tecnología, FEM</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7" name="Imagen 6">
            <a:extLst>
              <a:ext uri="{FF2B5EF4-FFF2-40B4-BE49-F238E27FC236}">
                <a16:creationId xmlns:a16="http://schemas.microsoft.com/office/drawing/2014/main" id="{50E02ADD-137C-534E-BD7E-E0C5D6B80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2840" y="1015618"/>
            <a:ext cx="2438400" cy="3492500"/>
          </a:xfrm>
          <a:prstGeom prst="rect">
            <a:avLst/>
          </a:prstGeom>
        </p:spPr>
      </p:pic>
      <p:sp>
        <p:nvSpPr>
          <p:cNvPr id="3" name="Rectángulo 2">
            <a:extLst>
              <a:ext uri="{FF2B5EF4-FFF2-40B4-BE49-F238E27FC236}">
                <a16:creationId xmlns:a16="http://schemas.microsoft.com/office/drawing/2014/main" id="{F001A555-3B9B-F34C-A92E-EF11FA2E3B08}"/>
              </a:ext>
            </a:extLst>
          </p:cNvPr>
          <p:cNvSpPr/>
          <p:nvPr/>
        </p:nvSpPr>
        <p:spPr>
          <a:xfrm>
            <a:off x="403358" y="1801820"/>
            <a:ext cx="4572000" cy="1323439"/>
          </a:xfrm>
          <a:prstGeom prst="rect">
            <a:avLst/>
          </a:prstGeom>
        </p:spPr>
        <p:txBody>
          <a:bodyPr>
            <a:spAutoFit/>
          </a:bodyPr>
          <a:lstStyle/>
          <a:p>
            <a:pPr marL="514350" lvl="0" indent="-514350">
              <a:buFont typeface="Wingdings" pitchFamily="2" charset="2"/>
              <a:buChar char="ü"/>
            </a:pPr>
            <a:r>
              <a:rPr lang="es-ES_tradnl" sz="2000" dirty="0">
                <a:solidFill>
                  <a:schemeClr val="tx1"/>
                </a:solidFill>
                <a:latin typeface="Baskerville" panose="02020502070401020303" pitchFamily="18" charset="0"/>
                <a:ea typeface="Baskerville" panose="02020502070401020303" pitchFamily="18" charset="0"/>
              </a:rPr>
              <a:t>Reciente reporte del Foro Económico Mundial.</a:t>
            </a:r>
          </a:p>
          <a:p>
            <a:pPr marL="514350" lvl="0" indent="-514350">
              <a:buFont typeface="Wingdings" pitchFamily="2" charset="2"/>
              <a:buChar char="ü"/>
            </a:pPr>
            <a:endParaRPr lang="es-ES_tradnl" sz="2000" dirty="0">
              <a:solidFill>
                <a:schemeClr val="tx1"/>
              </a:solidFill>
              <a:latin typeface="Baskerville" panose="02020502070401020303" pitchFamily="18" charset="0"/>
              <a:ea typeface="Baskerville" panose="02020502070401020303" pitchFamily="18" charset="0"/>
            </a:endParaRPr>
          </a:p>
          <a:p>
            <a:pPr marL="514350" lvl="0" indent="-514350">
              <a:buFont typeface="Wingdings" pitchFamily="2" charset="2"/>
              <a:buChar char="ü"/>
            </a:pPr>
            <a:r>
              <a:rPr lang="es-ES_tradnl" sz="2000" dirty="0">
                <a:solidFill>
                  <a:schemeClr val="tx1"/>
                </a:solidFill>
                <a:latin typeface="Baskerville" panose="02020502070401020303" pitchFamily="18" charset="0"/>
                <a:ea typeface="Baskerville" panose="02020502070401020303" pitchFamily="18" charset="0"/>
              </a:rPr>
              <a:t>Fueron evaluadas </a:t>
            </a:r>
            <a:r>
              <a:rPr lang="es-ES_tradnl" sz="2000" dirty="0">
                <a:solidFill>
                  <a:srgbClr val="C00000"/>
                </a:solidFill>
                <a:latin typeface="Baskerville" panose="02020502070401020303" pitchFamily="18" charset="0"/>
                <a:ea typeface="Baskerville" panose="02020502070401020303" pitchFamily="18" charset="0"/>
              </a:rPr>
              <a:t>139 </a:t>
            </a:r>
            <a:r>
              <a:rPr lang="es-ES_tradnl" sz="2000" dirty="0">
                <a:solidFill>
                  <a:schemeClr val="tx1"/>
                </a:solidFill>
                <a:latin typeface="Baskerville" panose="02020502070401020303" pitchFamily="18" charset="0"/>
                <a:ea typeface="Baskerville" panose="02020502070401020303" pitchFamily="18" charset="0"/>
              </a:rPr>
              <a:t>naciones.</a:t>
            </a:r>
          </a:p>
        </p:txBody>
      </p:sp>
    </p:spTree>
    <p:extLst>
      <p:ext uri="{BB962C8B-B14F-4D97-AF65-F5344CB8AC3E}">
        <p14:creationId xmlns:p14="http://schemas.microsoft.com/office/powerpoint/2010/main" val="345689180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70</a:t>
            </a:fld>
            <a:endParaRPr lang="en"/>
          </a:p>
        </p:txBody>
      </p:sp>
      <p:sp>
        <p:nvSpPr>
          <p:cNvPr id="2" name="CuadroTexto 1"/>
          <p:cNvSpPr txBox="1"/>
          <p:nvPr/>
        </p:nvSpPr>
        <p:spPr>
          <a:xfrm>
            <a:off x="3348500" y="196340"/>
            <a:ext cx="478528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Reporte de tecnología, FEM</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F001A555-3B9B-F34C-A92E-EF11FA2E3B08}"/>
              </a:ext>
            </a:extLst>
          </p:cNvPr>
          <p:cNvSpPr/>
          <p:nvPr/>
        </p:nvSpPr>
        <p:spPr>
          <a:xfrm>
            <a:off x="521896" y="1133098"/>
            <a:ext cx="4572000" cy="3785652"/>
          </a:xfrm>
          <a:prstGeom prst="rect">
            <a:avLst/>
          </a:prstGeom>
        </p:spPr>
        <p:txBody>
          <a:bodyPr>
            <a:spAutoFit/>
          </a:bodyPr>
          <a:lstStyle/>
          <a:p>
            <a:pPr marL="514350" indent="-514350" algn="just">
              <a:buFont typeface="Wingdings" pitchFamily="2" charset="2"/>
              <a:buChar char="ü"/>
            </a:pPr>
            <a:r>
              <a:rPr lang="es-ES" sz="2400" dirty="0">
                <a:solidFill>
                  <a:schemeClr val="tx1"/>
                </a:solidFill>
                <a:latin typeface="Baskerville" panose="02020502070401020303" pitchFamily="18" charset="0"/>
                <a:ea typeface="Baskerville" panose="02020502070401020303" pitchFamily="18" charset="0"/>
              </a:rPr>
              <a:t>La evaluación considera cuatro grandes unidades de análisis: 1.- subíndice ambiente; 2.- subíndice preparación; 3.- subíndice uso; 4.- subíndice impacto. </a:t>
            </a:r>
          </a:p>
          <a:p>
            <a:pPr marL="514350" indent="-514350" algn="just">
              <a:buFont typeface="Wingdings" pitchFamily="2" charset="2"/>
              <a:buChar char="ü"/>
            </a:pPr>
            <a:r>
              <a:rPr lang="es-ES" sz="2400" dirty="0">
                <a:solidFill>
                  <a:schemeClr val="tx1"/>
                </a:solidFill>
                <a:latin typeface="Baskerville" panose="02020502070401020303" pitchFamily="18" charset="0"/>
                <a:ea typeface="Baskerville" panose="02020502070401020303" pitchFamily="18" charset="0"/>
              </a:rPr>
              <a:t>Los 4 subíndices comprenden 10 pilares  así como un total de 53 unidades de análisis.</a:t>
            </a:r>
            <a:endParaRPr lang="es-ES_tradnl" sz="2400" dirty="0">
              <a:solidFill>
                <a:schemeClr val="tx1"/>
              </a:solidFill>
              <a:latin typeface="Baskerville" panose="02020502070401020303" pitchFamily="18" charset="0"/>
              <a:ea typeface="Baskerville" panose="02020502070401020303" pitchFamily="18" charset="0"/>
            </a:endParaRPr>
          </a:p>
          <a:p>
            <a:pPr marL="514350" lvl="0" indent="-514350">
              <a:buFont typeface="Wingdings" pitchFamily="2" charset="2"/>
              <a:buChar char="ü"/>
            </a:pPr>
            <a:endParaRPr lang="es-ES_tradnl" sz="2400" dirty="0">
              <a:solidFill>
                <a:schemeClr val="tx1"/>
              </a:solidFill>
              <a:latin typeface="Baskerville" panose="02020502070401020303" pitchFamily="18" charset="0"/>
              <a:ea typeface="Baskerville" panose="02020502070401020303" pitchFamily="18" charset="0"/>
            </a:endParaRPr>
          </a:p>
        </p:txBody>
      </p:sp>
      <p:pic>
        <p:nvPicPr>
          <p:cNvPr id="8" name="Imagen 7">
            <a:extLst>
              <a:ext uri="{FF2B5EF4-FFF2-40B4-BE49-F238E27FC236}">
                <a16:creationId xmlns:a16="http://schemas.microsoft.com/office/drawing/2014/main" id="{06542925-284D-C041-88D6-1753C14A76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3896" y="1618488"/>
            <a:ext cx="4023844" cy="1829020"/>
          </a:xfrm>
          <a:prstGeom prst="rect">
            <a:avLst/>
          </a:prstGeom>
        </p:spPr>
      </p:pic>
    </p:spTree>
    <p:extLst>
      <p:ext uri="{BB962C8B-B14F-4D97-AF65-F5344CB8AC3E}">
        <p14:creationId xmlns:p14="http://schemas.microsoft.com/office/powerpoint/2010/main" val="2001944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71</a:t>
            </a:fld>
            <a:endParaRPr lang="en"/>
          </a:p>
        </p:txBody>
      </p:sp>
      <p:sp>
        <p:nvSpPr>
          <p:cNvPr id="2" name="CuadroTexto 1"/>
          <p:cNvSpPr txBox="1"/>
          <p:nvPr/>
        </p:nvSpPr>
        <p:spPr>
          <a:xfrm>
            <a:off x="4100963" y="196340"/>
            <a:ext cx="4051109"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Países mejor evaluados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9" name="Imagen 8">
            <a:extLst>
              <a:ext uri="{FF2B5EF4-FFF2-40B4-BE49-F238E27FC236}">
                <a16:creationId xmlns:a16="http://schemas.microsoft.com/office/drawing/2014/main" id="{CE650E13-85C0-7A46-B045-DC62B4CAD7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230" y="980081"/>
            <a:ext cx="3720586" cy="3433047"/>
          </a:xfrm>
          <a:prstGeom prst="rect">
            <a:avLst/>
          </a:prstGeom>
        </p:spPr>
      </p:pic>
      <p:pic>
        <p:nvPicPr>
          <p:cNvPr id="6" name="Imagen 5">
            <a:extLst>
              <a:ext uri="{FF2B5EF4-FFF2-40B4-BE49-F238E27FC236}">
                <a16:creationId xmlns:a16="http://schemas.microsoft.com/office/drawing/2014/main" id="{834FF356-90BD-B740-94AD-8381CEA9EE14}"/>
              </a:ext>
            </a:extLst>
          </p:cNvPr>
          <p:cNvPicPr>
            <a:picLocks noChangeAspect="1"/>
          </p:cNvPicPr>
          <p:nvPr/>
        </p:nvPicPr>
        <p:blipFill>
          <a:blip r:embed="rId5"/>
          <a:stretch>
            <a:fillRect/>
          </a:stretch>
        </p:blipFill>
        <p:spPr>
          <a:xfrm>
            <a:off x="5287264" y="1653794"/>
            <a:ext cx="2336800" cy="1854200"/>
          </a:xfrm>
          <a:prstGeom prst="rect">
            <a:avLst/>
          </a:prstGeom>
        </p:spPr>
      </p:pic>
    </p:spTree>
    <p:extLst>
      <p:ext uri="{BB962C8B-B14F-4D97-AF65-F5344CB8AC3E}">
        <p14:creationId xmlns:p14="http://schemas.microsoft.com/office/powerpoint/2010/main" val="39169461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72</a:t>
            </a:fld>
            <a:endParaRPr lang="en"/>
          </a:p>
        </p:txBody>
      </p:sp>
      <p:sp>
        <p:nvSpPr>
          <p:cNvPr id="2" name="CuadroTexto 1"/>
          <p:cNvSpPr txBox="1"/>
          <p:nvPr/>
        </p:nvSpPr>
        <p:spPr>
          <a:xfrm>
            <a:off x="2185416" y="196340"/>
            <a:ext cx="6213545" cy="523220"/>
          </a:xfrm>
          <a:prstGeom prst="rect">
            <a:avLst/>
          </a:prstGeom>
          <a:noFill/>
        </p:spPr>
        <p:txBody>
          <a:bodyPr wrap="square" rtlCol="0">
            <a:spAutoFit/>
          </a:bodyPr>
          <a:lstStyle/>
          <a:p>
            <a:r>
              <a:rPr lang="es-ES_tradnl" sz="2800" dirty="0">
                <a:solidFill>
                  <a:srgbClr val="C00000"/>
                </a:solidFill>
                <a:latin typeface="Century Schoolbook" charset="0"/>
                <a:ea typeface="Century Schoolbook" charset="0"/>
                <a:cs typeface="Century Schoolbook" charset="0"/>
              </a:rPr>
              <a:t>Países mejor evaluados en América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C023CE4D-8B0B-8B41-B72C-4B7FFC105EE1}"/>
              </a:ext>
            </a:extLst>
          </p:cNvPr>
          <p:cNvSpPr/>
          <p:nvPr/>
        </p:nvSpPr>
        <p:spPr>
          <a:xfrm>
            <a:off x="210070" y="1217045"/>
            <a:ext cx="5751818" cy="3170099"/>
          </a:xfrm>
          <a:prstGeom prst="rect">
            <a:avLst/>
          </a:prstGeom>
        </p:spPr>
        <p:txBody>
          <a:bodyPr wrap="square">
            <a:spAutoFit/>
          </a:bodyPr>
          <a:lstStyle/>
          <a:p>
            <a:pPr algn="just"/>
            <a:r>
              <a:rPr lang="es-ES" sz="2000" dirty="0">
                <a:solidFill>
                  <a:srgbClr val="212121"/>
                </a:solidFill>
                <a:latin typeface="Baskerville" panose="02020502070401020303" pitchFamily="18" charset="0"/>
                <a:ea typeface="Baskerville" panose="02020502070401020303" pitchFamily="18" charset="0"/>
              </a:rPr>
              <a:t>En la reciente edición del estudio, 24 países en América fueron analizados: Argentina, Bolivia, Brasil, Canadá, Chile, Colombia, Costa Rica, Ecuador, El Salvador, Estados Unidos, Guatemala, Guyana, Haití, Jamaica, México, Nicaragua, Panamá, Paraguay, Perú, República Dominicana, Trinidad y Tobago, Uruguay, Venezuela. </a:t>
            </a:r>
            <a:r>
              <a:rPr lang="es-ES_tradnl" sz="2000" dirty="0">
                <a:solidFill>
                  <a:srgbClr val="212121"/>
                </a:solidFill>
                <a:latin typeface="Baskerville" panose="02020502070401020303" pitchFamily="18" charset="0"/>
                <a:ea typeface="Baskerville" panose="02020502070401020303" pitchFamily="18" charset="0"/>
              </a:rPr>
              <a:t>Las mejores evaluaciones -en general- </a:t>
            </a:r>
            <a:r>
              <a:rPr lang="es-ES" sz="2000" dirty="0">
                <a:solidFill>
                  <a:srgbClr val="212121"/>
                </a:solidFill>
                <a:latin typeface="Baskerville" panose="02020502070401020303" pitchFamily="18" charset="0"/>
                <a:ea typeface="Baskerville" panose="02020502070401020303" pitchFamily="18" charset="0"/>
              </a:rPr>
              <a:t>fueron asignadas a Estados Unidos -ubicado en la quinta posición mundial-, Canadá (14), Chile (38), Uruguay (43), Costa Rica (44). </a:t>
            </a:r>
            <a:endParaRPr lang="es-EC" sz="2000" dirty="0">
              <a:latin typeface="Baskerville" panose="02020502070401020303" pitchFamily="18" charset="0"/>
              <a:ea typeface="Baskerville" panose="02020502070401020303" pitchFamily="18" charset="0"/>
            </a:endParaRPr>
          </a:p>
        </p:txBody>
      </p:sp>
      <p:pic>
        <p:nvPicPr>
          <p:cNvPr id="6" name="Imagen 5">
            <a:extLst>
              <a:ext uri="{FF2B5EF4-FFF2-40B4-BE49-F238E27FC236}">
                <a16:creationId xmlns:a16="http://schemas.microsoft.com/office/drawing/2014/main" id="{1F504C73-3D9B-944C-BE1E-34AF077852D0}"/>
              </a:ext>
            </a:extLst>
          </p:cNvPr>
          <p:cNvPicPr>
            <a:picLocks noChangeAspect="1"/>
          </p:cNvPicPr>
          <p:nvPr/>
        </p:nvPicPr>
        <p:blipFill>
          <a:blip r:embed="rId4"/>
          <a:stretch>
            <a:fillRect/>
          </a:stretch>
        </p:blipFill>
        <p:spPr>
          <a:xfrm>
            <a:off x="5757862" y="1217045"/>
            <a:ext cx="3903345" cy="3122676"/>
          </a:xfrm>
          <a:prstGeom prst="rect">
            <a:avLst/>
          </a:prstGeom>
        </p:spPr>
      </p:pic>
    </p:spTree>
    <p:extLst>
      <p:ext uri="{BB962C8B-B14F-4D97-AF65-F5344CB8AC3E}">
        <p14:creationId xmlns:p14="http://schemas.microsoft.com/office/powerpoint/2010/main" val="1227864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73</a:t>
            </a:fld>
            <a:endParaRPr lang="en"/>
          </a:p>
        </p:txBody>
      </p:sp>
      <p:sp>
        <p:nvSpPr>
          <p:cNvPr id="2" name="CuadroTexto 1"/>
          <p:cNvSpPr txBox="1"/>
          <p:nvPr/>
        </p:nvSpPr>
        <p:spPr>
          <a:xfrm>
            <a:off x="4100963" y="196340"/>
            <a:ext cx="4051109"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Países mejor evaluados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5" name="Tabla 4">
            <a:extLst>
              <a:ext uri="{FF2B5EF4-FFF2-40B4-BE49-F238E27FC236}">
                <a16:creationId xmlns:a16="http://schemas.microsoft.com/office/drawing/2014/main" id="{0C9A9F1C-0897-E649-A08F-D0202F9342D7}"/>
              </a:ext>
            </a:extLst>
          </p:cNvPr>
          <p:cNvGraphicFramePr>
            <a:graphicFrameLocks noGrp="1"/>
          </p:cNvGraphicFramePr>
          <p:nvPr>
            <p:extLst>
              <p:ext uri="{D42A27DB-BD31-4B8C-83A1-F6EECF244321}">
                <p14:modId xmlns:p14="http://schemas.microsoft.com/office/powerpoint/2010/main" val="2858860306"/>
              </p:ext>
            </p:extLst>
          </p:nvPr>
        </p:nvGraphicFramePr>
        <p:xfrm>
          <a:off x="2145418" y="987552"/>
          <a:ext cx="6006654" cy="3352800"/>
        </p:xfrm>
        <a:graphic>
          <a:graphicData uri="http://schemas.openxmlformats.org/drawingml/2006/table">
            <a:tbl>
              <a:tblPr firstRow="1" firstCol="1" bandRow="1">
                <a:tableStyleId>{E01CB073-F34E-4C01-9A94-FA2D869A7C6A}</a:tableStyleId>
              </a:tblPr>
              <a:tblGrid>
                <a:gridCol w="1361548">
                  <a:extLst>
                    <a:ext uri="{9D8B030D-6E8A-4147-A177-3AD203B41FA5}">
                      <a16:colId xmlns:a16="http://schemas.microsoft.com/office/drawing/2014/main" val="2386202365"/>
                    </a:ext>
                  </a:extLst>
                </a:gridCol>
                <a:gridCol w="1129432">
                  <a:extLst>
                    <a:ext uri="{9D8B030D-6E8A-4147-A177-3AD203B41FA5}">
                      <a16:colId xmlns:a16="http://schemas.microsoft.com/office/drawing/2014/main" val="1825381968"/>
                    </a:ext>
                  </a:extLst>
                </a:gridCol>
                <a:gridCol w="1128015">
                  <a:extLst>
                    <a:ext uri="{9D8B030D-6E8A-4147-A177-3AD203B41FA5}">
                      <a16:colId xmlns:a16="http://schemas.microsoft.com/office/drawing/2014/main" val="989434292"/>
                    </a:ext>
                  </a:extLst>
                </a:gridCol>
                <a:gridCol w="1193122">
                  <a:extLst>
                    <a:ext uri="{9D8B030D-6E8A-4147-A177-3AD203B41FA5}">
                      <a16:colId xmlns:a16="http://schemas.microsoft.com/office/drawing/2014/main" val="1692119780"/>
                    </a:ext>
                  </a:extLst>
                </a:gridCol>
                <a:gridCol w="1194537">
                  <a:extLst>
                    <a:ext uri="{9D8B030D-6E8A-4147-A177-3AD203B41FA5}">
                      <a16:colId xmlns:a16="http://schemas.microsoft.com/office/drawing/2014/main" val="1157433205"/>
                    </a:ext>
                  </a:extLst>
                </a:gridCol>
              </a:tblGrid>
              <a:tr h="607750">
                <a:tc>
                  <a:txBody>
                    <a:bodyPr/>
                    <a:lstStyle/>
                    <a:p>
                      <a:pPr algn="just">
                        <a:spcAft>
                          <a:spcPts val="0"/>
                        </a:spcAft>
                      </a:pPr>
                      <a:r>
                        <a:rPr lang="es-ES_tradnl" sz="1000" dirty="0">
                          <a:solidFill>
                            <a:srgbClr val="C00000"/>
                          </a:solidFill>
                          <a:effectLst/>
                        </a:rPr>
                        <a:t>País</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solidFill>
                            <a:srgbClr val="C00000"/>
                          </a:solidFill>
                          <a:effectLst/>
                        </a:rPr>
                        <a:t>Posición en el estudio*</a:t>
                      </a:r>
                      <a:endParaRPr lang="es-EC" sz="10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solidFill>
                            <a:srgbClr val="C00000"/>
                          </a:solidFill>
                          <a:effectLst/>
                        </a:rPr>
                        <a:t>Posición por el porcentaje de usuarios de Internet</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solidFill>
                            <a:srgbClr val="C00000"/>
                          </a:solidFill>
                          <a:effectLst/>
                        </a:rPr>
                        <a:t>Posición en la subcategoría uso individual</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n-US" sz="1000" dirty="0" err="1">
                          <a:solidFill>
                            <a:srgbClr val="C00000"/>
                          </a:solidFill>
                          <a:effectLst/>
                        </a:rPr>
                        <a:t>Uso</a:t>
                      </a:r>
                      <a:r>
                        <a:rPr lang="en-US" sz="1000" dirty="0">
                          <a:solidFill>
                            <a:srgbClr val="C00000"/>
                          </a:solidFill>
                          <a:effectLst/>
                        </a:rPr>
                        <a:t> de </a:t>
                      </a:r>
                      <a:r>
                        <a:rPr lang="en-US" sz="1000" dirty="0" err="1">
                          <a:solidFill>
                            <a:srgbClr val="C00000"/>
                          </a:solidFill>
                          <a:effectLst/>
                        </a:rPr>
                        <a:t>redes</a:t>
                      </a:r>
                      <a:r>
                        <a:rPr lang="en-US" sz="1000" dirty="0">
                          <a:solidFill>
                            <a:srgbClr val="C00000"/>
                          </a:solidFill>
                          <a:effectLst/>
                        </a:rPr>
                        <a:t> </a:t>
                      </a:r>
                      <a:r>
                        <a:rPr lang="en-US" sz="1000" dirty="0" err="1">
                          <a:solidFill>
                            <a:srgbClr val="C00000"/>
                          </a:solidFill>
                          <a:effectLst/>
                        </a:rPr>
                        <a:t>sociales</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354436238"/>
                  </a:ext>
                </a:extLst>
              </a:tr>
              <a:tr h="151181">
                <a:tc>
                  <a:txBody>
                    <a:bodyPr/>
                    <a:lstStyle/>
                    <a:p>
                      <a:pPr algn="just">
                        <a:spcAft>
                          <a:spcPts val="0"/>
                        </a:spcAft>
                      </a:pPr>
                      <a:r>
                        <a:rPr lang="es-ES_tradnl" sz="1000" dirty="0">
                          <a:effectLst/>
                        </a:rPr>
                        <a:t>Argentina</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89</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48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941798828"/>
                  </a:ext>
                </a:extLst>
              </a:tr>
              <a:tr h="151181">
                <a:tc>
                  <a:txBody>
                    <a:bodyPr/>
                    <a:lstStyle/>
                    <a:p>
                      <a:pPr algn="just">
                        <a:spcAft>
                          <a:spcPts val="0"/>
                        </a:spcAft>
                      </a:pPr>
                      <a:r>
                        <a:rPr lang="es-ES_tradnl" sz="1000">
                          <a:effectLst/>
                        </a:rPr>
                        <a:t>Bolivia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111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132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2007684238"/>
                  </a:ext>
                </a:extLst>
              </a:tr>
              <a:tr h="151181">
                <a:tc>
                  <a:txBody>
                    <a:bodyPr/>
                    <a:lstStyle/>
                    <a:p>
                      <a:pPr algn="just">
                        <a:spcAft>
                          <a:spcPts val="0"/>
                        </a:spcAft>
                      </a:pPr>
                      <a:r>
                        <a:rPr lang="es-ES_tradnl" sz="1000">
                          <a:effectLst/>
                        </a:rPr>
                        <a:t>Brasil</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57</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46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597212019"/>
                  </a:ext>
                </a:extLst>
              </a:tr>
              <a:tr h="151181">
                <a:tc>
                  <a:txBody>
                    <a:bodyPr/>
                    <a:lstStyle/>
                    <a:p>
                      <a:pPr algn="just">
                        <a:spcAft>
                          <a:spcPts val="0"/>
                        </a:spcAft>
                      </a:pPr>
                      <a:r>
                        <a:rPr lang="es-ES_tradnl" sz="1000">
                          <a:effectLst/>
                        </a:rPr>
                        <a:t>Canadá</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30</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18</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298120605"/>
                  </a:ext>
                </a:extLst>
              </a:tr>
              <a:tr h="151181">
                <a:tc>
                  <a:txBody>
                    <a:bodyPr/>
                    <a:lstStyle/>
                    <a:p>
                      <a:pPr algn="just">
                        <a:spcAft>
                          <a:spcPts val="0"/>
                        </a:spcAft>
                      </a:pPr>
                      <a:r>
                        <a:rPr lang="es-ES_tradnl" sz="1000">
                          <a:effectLst/>
                        </a:rPr>
                        <a:t>Chile</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38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spcAft>
                          <a:spcPts val="0"/>
                        </a:spcAft>
                      </a:pPr>
                      <a:r>
                        <a:rPr lang="es-ES_tradnl" sz="1000">
                          <a:effectLst/>
                        </a:rPr>
                        <a:t>36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37</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659569388"/>
                  </a:ext>
                </a:extLst>
              </a:tr>
              <a:tr h="151181">
                <a:tc>
                  <a:txBody>
                    <a:bodyPr/>
                    <a:lstStyle/>
                    <a:p>
                      <a:pPr algn="just">
                        <a:spcAft>
                          <a:spcPts val="0"/>
                        </a:spcAft>
                      </a:pPr>
                      <a:r>
                        <a:rPr lang="es-ES_tradnl" sz="1000">
                          <a:effectLst/>
                        </a:rPr>
                        <a:t>Colombia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68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66</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89</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85210132"/>
                  </a:ext>
                </a:extLst>
              </a:tr>
              <a:tr h="151181">
                <a:tc>
                  <a:txBody>
                    <a:bodyPr/>
                    <a:lstStyle/>
                    <a:p>
                      <a:pPr algn="just">
                        <a:spcAft>
                          <a:spcPts val="0"/>
                        </a:spcAft>
                      </a:pPr>
                      <a:r>
                        <a:rPr lang="es-ES_tradnl" sz="1000">
                          <a:effectLst/>
                        </a:rPr>
                        <a:t>Costa Rica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44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69</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680750189"/>
                  </a:ext>
                </a:extLst>
              </a:tr>
              <a:tr h="151181">
                <a:tc>
                  <a:txBody>
                    <a:bodyPr/>
                    <a:lstStyle/>
                    <a:p>
                      <a:pPr algn="just">
                        <a:spcAft>
                          <a:spcPts val="0"/>
                        </a:spcAft>
                      </a:pPr>
                      <a:r>
                        <a:rPr lang="es-ES_tradnl" sz="1000">
                          <a:effectLst/>
                        </a:rPr>
                        <a:t>Ecuador </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87</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114</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489376307"/>
                  </a:ext>
                </a:extLst>
              </a:tr>
              <a:tr h="151181">
                <a:tc>
                  <a:txBody>
                    <a:bodyPr/>
                    <a:lstStyle/>
                    <a:p>
                      <a:pPr algn="just">
                        <a:spcAft>
                          <a:spcPts val="0"/>
                        </a:spcAft>
                      </a:pPr>
                      <a:r>
                        <a:rPr lang="es-ES_tradnl" sz="1000">
                          <a:effectLst/>
                        </a:rPr>
                        <a:t>El Salvador</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79</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128872860"/>
                  </a:ext>
                </a:extLst>
              </a:tr>
              <a:tr h="151181">
                <a:tc>
                  <a:txBody>
                    <a:bodyPr/>
                    <a:lstStyle/>
                    <a:p>
                      <a:pPr algn="just">
                        <a:spcAft>
                          <a:spcPts val="0"/>
                        </a:spcAft>
                      </a:pPr>
                      <a:r>
                        <a:rPr lang="es-ES_tradnl" sz="1000">
                          <a:effectLst/>
                        </a:rPr>
                        <a:t>Estados Unidos</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79</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3</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531720046"/>
                  </a:ext>
                </a:extLst>
              </a:tr>
              <a:tr h="151181">
                <a:tc>
                  <a:txBody>
                    <a:bodyPr/>
                    <a:lstStyle/>
                    <a:p>
                      <a:pPr algn="just">
                        <a:spcAft>
                          <a:spcPts val="0"/>
                        </a:spcAft>
                      </a:pPr>
                      <a:r>
                        <a:rPr lang="es-ES_tradnl" sz="1000">
                          <a:effectLst/>
                        </a:rPr>
                        <a:t>Guatemala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100</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71</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574541795"/>
                  </a:ext>
                </a:extLst>
              </a:tr>
              <a:tr h="151181">
                <a:tc>
                  <a:txBody>
                    <a:bodyPr/>
                    <a:lstStyle/>
                    <a:p>
                      <a:pPr algn="just">
                        <a:spcAft>
                          <a:spcPts val="0"/>
                        </a:spcAft>
                      </a:pPr>
                      <a:r>
                        <a:rPr lang="es-ES_tradnl" sz="1000">
                          <a:effectLst/>
                        </a:rPr>
                        <a:t>Guyana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100</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spcAft>
                          <a:spcPts val="0"/>
                        </a:spcAft>
                      </a:pPr>
                      <a:r>
                        <a:rPr lang="es-ES_tradnl" sz="1000">
                          <a:effectLst/>
                        </a:rPr>
                        <a:t>92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966584799"/>
                  </a:ext>
                </a:extLst>
              </a:tr>
              <a:tr h="151181">
                <a:tc>
                  <a:txBody>
                    <a:bodyPr/>
                    <a:lstStyle/>
                    <a:p>
                      <a:pPr algn="just">
                        <a:spcAft>
                          <a:spcPts val="0"/>
                        </a:spcAft>
                      </a:pPr>
                      <a:r>
                        <a:rPr lang="es-ES_tradnl" sz="1000">
                          <a:effectLst/>
                        </a:rPr>
                        <a:t>Haití</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137</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120</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136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124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748385404"/>
                  </a:ext>
                </a:extLst>
              </a:tr>
              <a:tr h="151181">
                <a:tc>
                  <a:txBody>
                    <a:bodyPr/>
                    <a:lstStyle/>
                    <a:p>
                      <a:pPr algn="just">
                        <a:spcAft>
                          <a:spcPts val="0"/>
                        </a:spcAft>
                      </a:pPr>
                      <a:r>
                        <a:rPr lang="es-ES_tradnl" sz="1000">
                          <a:effectLst/>
                        </a:rPr>
                        <a:t>Honduras</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65</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033852826"/>
                  </a:ext>
                </a:extLst>
              </a:tr>
              <a:tr h="151181">
                <a:tc>
                  <a:txBody>
                    <a:bodyPr/>
                    <a:lstStyle/>
                    <a:p>
                      <a:pPr algn="just">
                        <a:spcAft>
                          <a:spcPts val="0"/>
                        </a:spcAft>
                      </a:pPr>
                      <a:r>
                        <a:rPr lang="es-ES_tradnl" sz="1000">
                          <a:effectLst/>
                        </a:rPr>
                        <a:t>Jamaica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868855423"/>
                  </a:ext>
                </a:extLst>
              </a:tr>
              <a:tr h="151181">
                <a:tc>
                  <a:txBody>
                    <a:bodyPr/>
                    <a:lstStyle/>
                    <a:p>
                      <a:pPr algn="just">
                        <a:spcAft>
                          <a:spcPts val="0"/>
                        </a:spcAft>
                      </a:pPr>
                      <a:r>
                        <a:rPr lang="es-ES_tradnl" sz="1000">
                          <a:effectLst/>
                        </a:rPr>
                        <a:t>México </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111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328521908"/>
                  </a:ext>
                </a:extLst>
              </a:tr>
              <a:tr h="151181">
                <a:tc>
                  <a:txBody>
                    <a:bodyPr/>
                    <a:lstStyle/>
                    <a:p>
                      <a:pPr algn="just">
                        <a:spcAft>
                          <a:spcPts val="0"/>
                        </a:spcAft>
                      </a:pPr>
                      <a:r>
                        <a:rPr lang="es-ES_tradnl" sz="1000">
                          <a:effectLst/>
                        </a:rPr>
                        <a:t>Nicaragua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131</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110</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67</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125</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214321194"/>
                  </a:ext>
                </a:extLst>
              </a:tr>
              <a:tr h="151181">
                <a:tc>
                  <a:txBody>
                    <a:bodyPr/>
                    <a:lstStyle/>
                    <a:p>
                      <a:pPr algn="just">
                        <a:spcAft>
                          <a:spcPts val="0"/>
                        </a:spcAft>
                      </a:pPr>
                      <a:r>
                        <a:rPr lang="es-ES_tradnl" sz="1000">
                          <a:effectLst/>
                        </a:rPr>
                        <a:t>Panamá</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77</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39</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846815964"/>
                  </a:ext>
                </a:extLst>
              </a:tr>
            </a:tbl>
          </a:graphicData>
        </a:graphic>
      </p:graphicFrame>
      <p:pic>
        <p:nvPicPr>
          <p:cNvPr id="6" name="Imagen 5">
            <a:extLst>
              <a:ext uri="{FF2B5EF4-FFF2-40B4-BE49-F238E27FC236}">
                <a16:creationId xmlns:a16="http://schemas.microsoft.com/office/drawing/2014/main" id="{2004AB59-88BA-834D-A208-DB1F2B5670F0}"/>
              </a:ext>
            </a:extLst>
          </p:cNvPr>
          <p:cNvPicPr>
            <a:picLocks noChangeAspect="1"/>
          </p:cNvPicPr>
          <p:nvPr/>
        </p:nvPicPr>
        <p:blipFill>
          <a:blip r:embed="rId4"/>
          <a:stretch>
            <a:fillRect/>
          </a:stretch>
        </p:blipFill>
        <p:spPr>
          <a:xfrm>
            <a:off x="0" y="2124724"/>
            <a:ext cx="2031805" cy="1143762"/>
          </a:xfrm>
          <a:prstGeom prst="rect">
            <a:avLst/>
          </a:prstGeom>
        </p:spPr>
      </p:pic>
    </p:spTree>
    <p:extLst>
      <p:ext uri="{BB962C8B-B14F-4D97-AF65-F5344CB8AC3E}">
        <p14:creationId xmlns:p14="http://schemas.microsoft.com/office/powerpoint/2010/main" val="125129267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74</a:t>
            </a:fld>
            <a:endParaRPr lang="en"/>
          </a:p>
        </p:txBody>
      </p:sp>
      <p:sp>
        <p:nvSpPr>
          <p:cNvPr id="2" name="CuadroTexto 1"/>
          <p:cNvSpPr txBox="1"/>
          <p:nvPr/>
        </p:nvSpPr>
        <p:spPr>
          <a:xfrm>
            <a:off x="4100963" y="196340"/>
            <a:ext cx="4051109"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Países mejor evaluados</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5" name="Tabla 4">
            <a:extLst>
              <a:ext uri="{FF2B5EF4-FFF2-40B4-BE49-F238E27FC236}">
                <a16:creationId xmlns:a16="http://schemas.microsoft.com/office/drawing/2014/main" id="{0C9A9F1C-0897-E649-A08F-D0202F9342D7}"/>
              </a:ext>
            </a:extLst>
          </p:cNvPr>
          <p:cNvGraphicFramePr>
            <a:graphicFrameLocks noGrp="1"/>
          </p:cNvGraphicFramePr>
          <p:nvPr>
            <p:extLst>
              <p:ext uri="{D42A27DB-BD31-4B8C-83A1-F6EECF244321}">
                <p14:modId xmlns:p14="http://schemas.microsoft.com/office/powerpoint/2010/main" val="1375166237"/>
              </p:ext>
            </p:extLst>
          </p:nvPr>
        </p:nvGraphicFramePr>
        <p:xfrm>
          <a:off x="1565243" y="1427480"/>
          <a:ext cx="6006654" cy="645160"/>
        </p:xfrm>
        <a:graphic>
          <a:graphicData uri="http://schemas.openxmlformats.org/drawingml/2006/table">
            <a:tbl>
              <a:tblPr firstRow="1" firstCol="1" bandRow="1">
                <a:tableStyleId>{E01CB073-F34E-4C01-9A94-FA2D869A7C6A}</a:tableStyleId>
              </a:tblPr>
              <a:tblGrid>
                <a:gridCol w="1361548">
                  <a:extLst>
                    <a:ext uri="{9D8B030D-6E8A-4147-A177-3AD203B41FA5}">
                      <a16:colId xmlns:a16="http://schemas.microsoft.com/office/drawing/2014/main" val="2386202365"/>
                    </a:ext>
                  </a:extLst>
                </a:gridCol>
                <a:gridCol w="1129432">
                  <a:extLst>
                    <a:ext uri="{9D8B030D-6E8A-4147-A177-3AD203B41FA5}">
                      <a16:colId xmlns:a16="http://schemas.microsoft.com/office/drawing/2014/main" val="1825381968"/>
                    </a:ext>
                  </a:extLst>
                </a:gridCol>
                <a:gridCol w="1128015">
                  <a:extLst>
                    <a:ext uri="{9D8B030D-6E8A-4147-A177-3AD203B41FA5}">
                      <a16:colId xmlns:a16="http://schemas.microsoft.com/office/drawing/2014/main" val="989434292"/>
                    </a:ext>
                  </a:extLst>
                </a:gridCol>
                <a:gridCol w="1193122">
                  <a:extLst>
                    <a:ext uri="{9D8B030D-6E8A-4147-A177-3AD203B41FA5}">
                      <a16:colId xmlns:a16="http://schemas.microsoft.com/office/drawing/2014/main" val="1692119780"/>
                    </a:ext>
                  </a:extLst>
                </a:gridCol>
                <a:gridCol w="1194537">
                  <a:extLst>
                    <a:ext uri="{9D8B030D-6E8A-4147-A177-3AD203B41FA5}">
                      <a16:colId xmlns:a16="http://schemas.microsoft.com/office/drawing/2014/main" val="1157433205"/>
                    </a:ext>
                  </a:extLst>
                </a:gridCol>
              </a:tblGrid>
              <a:tr h="645160">
                <a:tc>
                  <a:txBody>
                    <a:bodyPr/>
                    <a:lstStyle/>
                    <a:p>
                      <a:pPr algn="just">
                        <a:spcAft>
                          <a:spcPts val="0"/>
                        </a:spcAft>
                      </a:pPr>
                      <a:r>
                        <a:rPr lang="es-ES_tradnl" sz="1000" dirty="0">
                          <a:solidFill>
                            <a:srgbClr val="C00000"/>
                          </a:solidFill>
                          <a:effectLst/>
                        </a:rPr>
                        <a:t>País</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solidFill>
                            <a:srgbClr val="C00000"/>
                          </a:solidFill>
                          <a:effectLst/>
                        </a:rPr>
                        <a:t>Posición en el estudio*</a:t>
                      </a:r>
                      <a:endParaRPr lang="es-EC" sz="10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solidFill>
                            <a:srgbClr val="C00000"/>
                          </a:solidFill>
                          <a:effectLst/>
                        </a:rPr>
                        <a:t>Posición por el porcentaje de usuarios de Internet</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solidFill>
                            <a:srgbClr val="C00000"/>
                          </a:solidFill>
                          <a:effectLst/>
                        </a:rPr>
                        <a:t>Posición en la subcategoría uso individual</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n-US" sz="1000" dirty="0" err="1">
                          <a:solidFill>
                            <a:srgbClr val="C00000"/>
                          </a:solidFill>
                          <a:effectLst/>
                        </a:rPr>
                        <a:t>Uso</a:t>
                      </a:r>
                      <a:r>
                        <a:rPr lang="en-US" sz="1000" dirty="0">
                          <a:solidFill>
                            <a:srgbClr val="C00000"/>
                          </a:solidFill>
                          <a:effectLst/>
                        </a:rPr>
                        <a:t> de </a:t>
                      </a:r>
                      <a:r>
                        <a:rPr lang="en-US" sz="1000" dirty="0" err="1">
                          <a:solidFill>
                            <a:srgbClr val="C00000"/>
                          </a:solidFill>
                          <a:effectLst/>
                        </a:rPr>
                        <a:t>redes</a:t>
                      </a:r>
                      <a:r>
                        <a:rPr lang="en-US" sz="1000" dirty="0">
                          <a:solidFill>
                            <a:srgbClr val="C00000"/>
                          </a:solidFill>
                          <a:effectLst/>
                        </a:rPr>
                        <a:t> </a:t>
                      </a:r>
                      <a:r>
                        <a:rPr lang="en-US" sz="1000" dirty="0" err="1">
                          <a:solidFill>
                            <a:srgbClr val="C00000"/>
                          </a:solidFill>
                          <a:effectLst/>
                        </a:rPr>
                        <a:t>sociales</a:t>
                      </a:r>
                      <a:endParaRPr lang="es-EC" sz="1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354436238"/>
                  </a:ext>
                </a:extLst>
              </a:tr>
            </a:tbl>
          </a:graphicData>
        </a:graphic>
      </p:graphicFrame>
      <p:graphicFrame>
        <p:nvGraphicFramePr>
          <p:cNvPr id="3" name="Tabla 2">
            <a:extLst>
              <a:ext uri="{FF2B5EF4-FFF2-40B4-BE49-F238E27FC236}">
                <a16:creationId xmlns:a16="http://schemas.microsoft.com/office/drawing/2014/main" id="{2BCCEB3A-AEE4-5544-9804-85D8A2DA0B47}"/>
              </a:ext>
            </a:extLst>
          </p:cNvPr>
          <p:cNvGraphicFramePr>
            <a:graphicFrameLocks noGrp="1"/>
          </p:cNvGraphicFramePr>
          <p:nvPr>
            <p:extLst>
              <p:ext uri="{D42A27DB-BD31-4B8C-83A1-F6EECF244321}">
                <p14:modId xmlns:p14="http://schemas.microsoft.com/office/powerpoint/2010/main" val="2818117927"/>
              </p:ext>
            </p:extLst>
          </p:nvPr>
        </p:nvGraphicFramePr>
        <p:xfrm>
          <a:off x="1565243" y="2085258"/>
          <a:ext cx="6006654" cy="1284036"/>
        </p:xfrm>
        <a:graphic>
          <a:graphicData uri="http://schemas.openxmlformats.org/drawingml/2006/table">
            <a:tbl>
              <a:tblPr firstRow="1" firstCol="1" bandRow="1">
                <a:tableStyleId>{E01CB073-F34E-4C01-9A94-FA2D869A7C6A}</a:tableStyleId>
              </a:tblPr>
              <a:tblGrid>
                <a:gridCol w="1361548">
                  <a:extLst>
                    <a:ext uri="{9D8B030D-6E8A-4147-A177-3AD203B41FA5}">
                      <a16:colId xmlns:a16="http://schemas.microsoft.com/office/drawing/2014/main" val="1743334828"/>
                    </a:ext>
                  </a:extLst>
                </a:gridCol>
                <a:gridCol w="1129432">
                  <a:extLst>
                    <a:ext uri="{9D8B030D-6E8A-4147-A177-3AD203B41FA5}">
                      <a16:colId xmlns:a16="http://schemas.microsoft.com/office/drawing/2014/main" val="1121818762"/>
                    </a:ext>
                  </a:extLst>
                </a:gridCol>
                <a:gridCol w="1128015">
                  <a:extLst>
                    <a:ext uri="{9D8B030D-6E8A-4147-A177-3AD203B41FA5}">
                      <a16:colId xmlns:a16="http://schemas.microsoft.com/office/drawing/2014/main" val="4032446531"/>
                    </a:ext>
                  </a:extLst>
                </a:gridCol>
                <a:gridCol w="1193122">
                  <a:extLst>
                    <a:ext uri="{9D8B030D-6E8A-4147-A177-3AD203B41FA5}">
                      <a16:colId xmlns:a16="http://schemas.microsoft.com/office/drawing/2014/main" val="1749852445"/>
                    </a:ext>
                  </a:extLst>
                </a:gridCol>
                <a:gridCol w="1194537">
                  <a:extLst>
                    <a:ext uri="{9D8B030D-6E8A-4147-A177-3AD203B41FA5}">
                      <a16:colId xmlns:a16="http://schemas.microsoft.com/office/drawing/2014/main" val="2288757552"/>
                    </a:ext>
                  </a:extLst>
                </a:gridCol>
              </a:tblGrid>
              <a:tr h="222110">
                <a:tc>
                  <a:txBody>
                    <a:bodyPr/>
                    <a:lstStyle/>
                    <a:p>
                      <a:pPr algn="just">
                        <a:spcAft>
                          <a:spcPts val="0"/>
                        </a:spcAft>
                      </a:pPr>
                      <a:r>
                        <a:rPr lang="es-ES_tradnl" sz="1000" dirty="0">
                          <a:effectLst/>
                        </a:rPr>
                        <a:t>Paraguay</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82</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96</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102</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1373953325"/>
                  </a:ext>
                </a:extLst>
              </a:tr>
              <a:tr h="151181">
                <a:tc>
                  <a:txBody>
                    <a:bodyPr/>
                    <a:lstStyle/>
                    <a:p>
                      <a:pPr algn="just">
                        <a:spcAft>
                          <a:spcPts val="0"/>
                        </a:spcAft>
                      </a:pPr>
                      <a:r>
                        <a:rPr lang="es-ES_tradnl" sz="1000">
                          <a:effectLst/>
                        </a:rPr>
                        <a:t>Perú</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90</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88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103</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230635464"/>
                  </a:ext>
                </a:extLst>
              </a:tr>
              <a:tr h="302363">
                <a:tc>
                  <a:txBody>
                    <a:bodyPr/>
                    <a:lstStyle/>
                    <a:p>
                      <a:pPr algn="just">
                        <a:spcAft>
                          <a:spcPts val="0"/>
                        </a:spcAft>
                      </a:pPr>
                      <a:r>
                        <a:rPr lang="es-ES_tradnl" sz="1000">
                          <a:effectLst/>
                        </a:rPr>
                        <a:t>República Dominicana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98</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68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95</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83</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2350512706"/>
                  </a:ext>
                </a:extLst>
              </a:tr>
              <a:tr h="302363">
                <a:tc>
                  <a:txBody>
                    <a:bodyPr/>
                    <a:lstStyle/>
                    <a:p>
                      <a:pPr algn="just">
                        <a:spcAft>
                          <a:spcPts val="0"/>
                        </a:spcAft>
                      </a:pPr>
                      <a:r>
                        <a:rPr lang="es-ES_tradnl" sz="1000">
                          <a:effectLst/>
                        </a:rPr>
                        <a:t>Trinidad y Tobago</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67</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47</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59</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33</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446718776"/>
                  </a:ext>
                </a:extLst>
              </a:tr>
              <a:tr h="0">
                <a:tc>
                  <a:txBody>
                    <a:bodyPr/>
                    <a:lstStyle/>
                    <a:p>
                      <a:pPr algn="just">
                        <a:spcAft>
                          <a:spcPts val="0"/>
                        </a:spcAft>
                      </a:pPr>
                      <a:r>
                        <a:rPr lang="es-ES_tradnl" sz="1000">
                          <a:effectLst/>
                        </a:rPr>
                        <a:t>Uruguay</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43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53</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spcAft>
                          <a:spcPts val="0"/>
                        </a:spcAft>
                      </a:pPr>
                      <a:r>
                        <a:rPr lang="es-ES_tradnl" sz="1000">
                          <a:effectLst/>
                        </a:rPr>
                        <a:t>44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64</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3616170891"/>
                  </a:ext>
                </a:extLst>
              </a:tr>
              <a:tr h="0">
                <a:tc>
                  <a:txBody>
                    <a:bodyPr/>
                    <a:lstStyle/>
                    <a:p>
                      <a:pPr algn="just">
                        <a:spcAft>
                          <a:spcPts val="0"/>
                        </a:spcAft>
                      </a:pPr>
                      <a:r>
                        <a:rPr lang="es-ES_tradnl" sz="1000">
                          <a:effectLst/>
                        </a:rPr>
                        <a:t>Venezuela</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108</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59</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a:effectLst/>
                        </a:rPr>
                        <a:t>74</a:t>
                      </a:r>
                      <a:endParaRPr lang="es-EC"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tc>
                  <a:txBody>
                    <a:bodyPr/>
                    <a:lstStyle/>
                    <a:p>
                      <a:pPr algn="just">
                        <a:spcAft>
                          <a:spcPts val="0"/>
                        </a:spcAft>
                      </a:pPr>
                      <a:r>
                        <a:rPr lang="es-ES_tradnl" sz="1000" dirty="0">
                          <a:effectLst/>
                        </a:rPr>
                        <a:t>61</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753" marR="36753" marT="0" marB="0"/>
                </a:tc>
                <a:extLst>
                  <a:ext uri="{0D108BD9-81ED-4DB2-BD59-A6C34878D82A}">
                    <a16:rowId xmlns:a16="http://schemas.microsoft.com/office/drawing/2014/main" val="817043258"/>
                  </a:ext>
                </a:extLst>
              </a:tr>
            </a:tbl>
          </a:graphicData>
        </a:graphic>
      </p:graphicFrame>
      <p:pic>
        <p:nvPicPr>
          <p:cNvPr id="7" name="Imagen 6">
            <a:extLst>
              <a:ext uri="{FF2B5EF4-FFF2-40B4-BE49-F238E27FC236}">
                <a16:creationId xmlns:a16="http://schemas.microsoft.com/office/drawing/2014/main" id="{030EBDB8-E041-6549-A438-ED0ADA3B0639}"/>
              </a:ext>
            </a:extLst>
          </p:cNvPr>
          <p:cNvPicPr>
            <a:picLocks noChangeAspect="1"/>
          </p:cNvPicPr>
          <p:nvPr/>
        </p:nvPicPr>
        <p:blipFill>
          <a:blip r:embed="rId4"/>
          <a:stretch>
            <a:fillRect/>
          </a:stretch>
        </p:blipFill>
        <p:spPr>
          <a:xfrm>
            <a:off x="1272920" y="3318550"/>
            <a:ext cx="6591300" cy="1600200"/>
          </a:xfrm>
          <a:prstGeom prst="rect">
            <a:avLst/>
          </a:prstGeom>
        </p:spPr>
      </p:pic>
    </p:spTree>
    <p:extLst>
      <p:ext uri="{BB962C8B-B14F-4D97-AF65-F5344CB8AC3E}">
        <p14:creationId xmlns:p14="http://schemas.microsoft.com/office/powerpoint/2010/main" val="41194847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75</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7" name="Imagen 6">
            <a:extLst>
              <a:ext uri="{FF2B5EF4-FFF2-40B4-BE49-F238E27FC236}">
                <a16:creationId xmlns:a16="http://schemas.microsoft.com/office/drawing/2014/main" id="{6FA8764D-1C36-B541-A94A-A93DF99909B5}"/>
              </a:ext>
            </a:extLst>
          </p:cNvPr>
          <p:cNvPicPr>
            <a:picLocks noChangeAspect="1"/>
          </p:cNvPicPr>
          <p:nvPr/>
        </p:nvPicPr>
        <p:blipFill>
          <a:blip r:embed="rId4"/>
          <a:stretch>
            <a:fillRect/>
          </a:stretch>
        </p:blipFill>
        <p:spPr>
          <a:xfrm>
            <a:off x="887656" y="947109"/>
            <a:ext cx="3575333" cy="3498991"/>
          </a:xfrm>
          <a:prstGeom prst="rect">
            <a:avLst/>
          </a:prstGeom>
        </p:spPr>
      </p:pic>
      <p:pic>
        <p:nvPicPr>
          <p:cNvPr id="11" name="Imagen 10">
            <a:extLst>
              <a:ext uri="{FF2B5EF4-FFF2-40B4-BE49-F238E27FC236}">
                <a16:creationId xmlns:a16="http://schemas.microsoft.com/office/drawing/2014/main" id="{DD6A4015-21B2-314C-9D8A-DD50EF09C8B5}"/>
              </a:ext>
            </a:extLst>
          </p:cNvPr>
          <p:cNvPicPr>
            <a:picLocks noChangeAspect="1"/>
          </p:cNvPicPr>
          <p:nvPr/>
        </p:nvPicPr>
        <p:blipFill>
          <a:blip r:embed="rId5"/>
          <a:stretch>
            <a:fillRect/>
          </a:stretch>
        </p:blipFill>
        <p:spPr>
          <a:xfrm>
            <a:off x="4895708" y="1534681"/>
            <a:ext cx="4053220" cy="2323846"/>
          </a:xfrm>
          <a:prstGeom prst="rect">
            <a:avLst/>
          </a:prstGeom>
        </p:spPr>
      </p:pic>
    </p:spTree>
    <p:extLst>
      <p:ext uri="{BB962C8B-B14F-4D97-AF65-F5344CB8AC3E}">
        <p14:creationId xmlns:p14="http://schemas.microsoft.com/office/powerpoint/2010/main" val="5311641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76</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8" name="Imagen 7">
            <a:extLst>
              <a:ext uri="{FF2B5EF4-FFF2-40B4-BE49-F238E27FC236}">
                <a16:creationId xmlns:a16="http://schemas.microsoft.com/office/drawing/2014/main" id="{9855ADF3-AA71-224A-A227-1407DB1F8885}"/>
              </a:ext>
            </a:extLst>
          </p:cNvPr>
          <p:cNvPicPr>
            <a:picLocks noChangeAspect="1"/>
          </p:cNvPicPr>
          <p:nvPr/>
        </p:nvPicPr>
        <p:blipFill>
          <a:blip r:embed="rId4"/>
          <a:stretch>
            <a:fillRect/>
          </a:stretch>
        </p:blipFill>
        <p:spPr>
          <a:xfrm>
            <a:off x="1380206" y="941832"/>
            <a:ext cx="6591330" cy="3501644"/>
          </a:xfrm>
          <a:prstGeom prst="rect">
            <a:avLst/>
          </a:prstGeom>
        </p:spPr>
      </p:pic>
    </p:spTree>
    <p:extLst>
      <p:ext uri="{BB962C8B-B14F-4D97-AF65-F5344CB8AC3E}">
        <p14:creationId xmlns:p14="http://schemas.microsoft.com/office/powerpoint/2010/main" val="9190360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77</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7F356B46-469D-3B4E-A276-8F06AB232DFD}"/>
              </a:ext>
            </a:extLst>
          </p:cNvPr>
          <p:cNvPicPr>
            <a:picLocks noChangeAspect="1"/>
          </p:cNvPicPr>
          <p:nvPr/>
        </p:nvPicPr>
        <p:blipFill>
          <a:blip r:embed="rId4"/>
          <a:stretch>
            <a:fillRect/>
          </a:stretch>
        </p:blipFill>
        <p:spPr>
          <a:xfrm>
            <a:off x="1912593" y="1449070"/>
            <a:ext cx="5372100" cy="2794000"/>
          </a:xfrm>
          <a:prstGeom prst="rect">
            <a:avLst/>
          </a:prstGeom>
        </p:spPr>
      </p:pic>
    </p:spTree>
    <p:extLst>
      <p:ext uri="{BB962C8B-B14F-4D97-AF65-F5344CB8AC3E}">
        <p14:creationId xmlns:p14="http://schemas.microsoft.com/office/powerpoint/2010/main" val="38331447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78</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4FDAA88C-4720-D549-BC30-FC0CB00393DE}"/>
              </a:ext>
            </a:extLst>
          </p:cNvPr>
          <p:cNvPicPr>
            <a:picLocks noChangeAspect="1"/>
          </p:cNvPicPr>
          <p:nvPr/>
        </p:nvPicPr>
        <p:blipFill>
          <a:blip r:embed="rId4"/>
          <a:stretch>
            <a:fillRect/>
          </a:stretch>
        </p:blipFill>
        <p:spPr>
          <a:xfrm>
            <a:off x="3733171" y="1809750"/>
            <a:ext cx="5435600" cy="1524000"/>
          </a:xfrm>
          <a:prstGeom prst="rect">
            <a:avLst/>
          </a:prstGeom>
        </p:spPr>
      </p:pic>
      <p:pic>
        <p:nvPicPr>
          <p:cNvPr id="5" name="Imagen 4">
            <a:extLst>
              <a:ext uri="{FF2B5EF4-FFF2-40B4-BE49-F238E27FC236}">
                <a16:creationId xmlns:a16="http://schemas.microsoft.com/office/drawing/2014/main" id="{403E317D-1D8A-BD40-A897-BB11257693EC}"/>
              </a:ext>
            </a:extLst>
          </p:cNvPr>
          <p:cNvPicPr>
            <a:picLocks noChangeAspect="1"/>
          </p:cNvPicPr>
          <p:nvPr/>
        </p:nvPicPr>
        <p:blipFill>
          <a:blip r:embed="rId5"/>
          <a:stretch>
            <a:fillRect/>
          </a:stretch>
        </p:blipFill>
        <p:spPr>
          <a:xfrm>
            <a:off x="0" y="1582674"/>
            <a:ext cx="3971819" cy="1978152"/>
          </a:xfrm>
          <a:prstGeom prst="rect">
            <a:avLst/>
          </a:prstGeom>
        </p:spPr>
      </p:pic>
    </p:spTree>
    <p:extLst>
      <p:ext uri="{BB962C8B-B14F-4D97-AF65-F5344CB8AC3E}">
        <p14:creationId xmlns:p14="http://schemas.microsoft.com/office/powerpoint/2010/main" val="241468333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79</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508F7824-50D5-F94E-8CF3-88659E8DDC8E}"/>
              </a:ext>
            </a:extLst>
          </p:cNvPr>
          <p:cNvPicPr>
            <a:picLocks noChangeAspect="1"/>
          </p:cNvPicPr>
          <p:nvPr/>
        </p:nvPicPr>
        <p:blipFill>
          <a:blip r:embed="rId4"/>
          <a:stretch>
            <a:fillRect/>
          </a:stretch>
        </p:blipFill>
        <p:spPr>
          <a:xfrm>
            <a:off x="210070" y="1771396"/>
            <a:ext cx="5461000" cy="1308100"/>
          </a:xfrm>
          <a:prstGeom prst="rect">
            <a:avLst/>
          </a:prstGeom>
        </p:spPr>
      </p:pic>
      <p:pic>
        <p:nvPicPr>
          <p:cNvPr id="8" name="Imagen 7">
            <a:extLst>
              <a:ext uri="{FF2B5EF4-FFF2-40B4-BE49-F238E27FC236}">
                <a16:creationId xmlns:a16="http://schemas.microsoft.com/office/drawing/2014/main" id="{180C348D-AA25-E84B-92E4-8F530C46A932}"/>
              </a:ext>
            </a:extLst>
          </p:cNvPr>
          <p:cNvPicPr>
            <a:picLocks noChangeAspect="1"/>
          </p:cNvPicPr>
          <p:nvPr/>
        </p:nvPicPr>
        <p:blipFill>
          <a:blip r:embed="rId5"/>
          <a:stretch>
            <a:fillRect/>
          </a:stretch>
        </p:blipFill>
        <p:spPr>
          <a:xfrm>
            <a:off x="5906964" y="1499616"/>
            <a:ext cx="3063807" cy="2039620"/>
          </a:xfrm>
          <a:prstGeom prst="rect">
            <a:avLst/>
          </a:prstGeom>
        </p:spPr>
      </p:pic>
    </p:spTree>
    <p:extLst>
      <p:ext uri="{BB962C8B-B14F-4D97-AF65-F5344CB8AC3E}">
        <p14:creationId xmlns:p14="http://schemas.microsoft.com/office/powerpoint/2010/main" val="10743430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80</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5A4A10ED-13F9-4C4F-933B-F42C4628704A}"/>
              </a:ext>
            </a:extLst>
          </p:cNvPr>
          <p:cNvPicPr>
            <a:picLocks noChangeAspect="1"/>
          </p:cNvPicPr>
          <p:nvPr/>
        </p:nvPicPr>
        <p:blipFill>
          <a:blip r:embed="rId4"/>
          <a:stretch>
            <a:fillRect/>
          </a:stretch>
        </p:blipFill>
        <p:spPr>
          <a:xfrm>
            <a:off x="3692023" y="1795921"/>
            <a:ext cx="5207000" cy="1600200"/>
          </a:xfrm>
          <a:prstGeom prst="rect">
            <a:avLst/>
          </a:prstGeom>
        </p:spPr>
      </p:pic>
      <p:pic>
        <p:nvPicPr>
          <p:cNvPr id="9" name="Imagen 8">
            <a:extLst>
              <a:ext uri="{FF2B5EF4-FFF2-40B4-BE49-F238E27FC236}">
                <a16:creationId xmlns:a16="http://schemas.microsoft.com/office/drawing/2014/main" id="{C3EF0819-7EF9-2648-8AB4-0D6DC336DDA0}"/>
              </a:ext>
            </a:extLst>
          </p:cNvPr>
          <p:cNvPicPr>
            <a:picLocks noChangeAspect="1"/>
          </p:cNvPicPr>
          <p:nvPr/>
        </p:nvPicPr>
        <p:blipFill>
          <a:blip r:embed="rId5"/>
          <a:stretch>
            <a:fillRect/>
          </a:stretch>
        </p:blipFill>
        <p:spPr>
          <a:xfrm>
            <a:off x="576760" y="1731912"/>
            <a:ext cx="2696792" cy="1520339"/>
          </a:xfrm>
          <a:prstGeom prst="rect">
            <a:avLst/>
          </a:prstGeom>
        </p:spPr>
      </p:pic>
    </p:spTree>
    <p:extLst>
      <p:ext uri="{BB962C8B-B14F-4D97-AF65-F5344CB8AC3E}">
        <p14:creationId xmlns:p14="http://schemas.microsoft.com/office/powerpoint/2010/main" val="413432599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81</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8" name="Imagen 7">
            <a:extLst>
              <a:ext uri="{FF2B5EF4-FFF2-40B4-BE49-F238E27FC236}">
                <a16:creationId xmlns:a16="http://schemas.microsoft.com/office/drawing/2014/main" id="{175EB559-B304-9343-A96B-7479A772598E}"/>
              </a:ext>
            </a:extLst>
          </p:cNvPr>
          <p:cNvPicPr>
            <a:picLocks noChangeAspect="1"/>
          </p:cNvPicPr>
          <p:nvPr/>
        </p:nvPicPr>
        <p:blipFill>
          <a:blip r:embed="rId4"/>
          <a:stretch>
            <a:fillRect/>
          </a:stretch>
        </p:blipFill>
        <p:spPr>
          <a:xfrm>
            <a:off x="457200" y="1496455"/>
            <a:ext cx="5346700" cy="2400300"/>
          </a:xfrm>
          <a:prstGeom prst="rect">
            <a:avLst/>
          </a:prstGeom>
        </p:spPr>
      </p:pic>
      <p:pic>
        <p:nvPicPr>
          <p:cNvPr id="12" name="Imagen 11">
            <a:extLst>
              <a:ext uri="{FF2B5EF4-FFF2-40B4-BE49-F238E27FC236}">
                <a16:creationId xmlns:a16="http://schemas.microsoft.com/office/drawing/2014/main" id="{775F8EB3-E280-4449-AAB3-2B104768C7C9}"/>
              </a:ext>
            </a:extLst>
          </p:cNvPr>
          <p:cNvPicPr>
            <a:picLocks noChangeAspect="1"/>
          </p:cNvPicPr>
          <p:nvPr/>
        </p:nvPicPr>
        <p:blipFill>
          <a:blip r:embed="rId5"/>
          <a:stretch>
            <a:fillRect/>
          </a:stretch>
        </p:blipFill>
        <p:spPr>
          <a:xfrm>
            <a:off x="6268692" y="2049018"/>
            <a:ext cx="2518691" cy="1227862"/>
          </a:xfrm>
          <a:prstGeom prst="rect">
            <a:avLst/>
          </a:prstGeom>
        </p:spPr>
      </p:pic>
    </p:spTree>
    <p:extLst>
      <p:ext uri="{BB962C8B-B14F-4D97-AF65-F5344CB8AC3E}">
        <p14:creationId xmlns:p14="http://schemas.microsoft.com/office/powerpoint/2010/main" val="26426302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82</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0A470A88-8682-7F4F-A0F1-A538D5ABE4B1}"/>
              </a:ext>
            </a:extLst>
          </p:cNvPr>
          <p:cNvPicPr>
            <a:picLocks noChangeAspect="1"/>
          </p:cNvPicPr>
          <p:nvPr/>
        </p:nvPicPr>
        <p:blipFill>
          <a:blip r:embed="rId4"/>
          <a:stretch>
            <a:fillRect/>
          </a:stretch>
        </p:blipFill>
        <p:spPr>
          <a:xfrm>
            <a:off x="3563754" y="1627632"/>
            <a:ext cx="5384800" cy="1943100"/>
          </a:xfrm>
          <a:prstGeom prst="rect">
            <a:avLst/>
          </a:prstGeom>
        </p:spPr>
      </p:pic>
      <p:pic>
        <p:nvPicPr>
          <p:cNvPr id="7" name="Imagen 6">
            <a:extLst>
              <a:ext uri="{FF2B5EF4-FFF2-40B4-BE49-F238E27FC236}">
                <a16:creationId xmlns:a16="http://schemas.microsoft.com/office/drawing/2014/main" id="{4E438B9D-A18B-D645-9B2C-888C343D942B}"/>
              </a:ext>
            </a:extLst>
          </p:cNvPr>
          <p:cNvPicPr>
            <a:picLocks noChangeAspect="1"/>
          </p:cNvPicPr>
          <p:nvPr/>
        </p:nvPicPr>
        <p:blipFill>
          <a:blip r:embed="rId5"/>
          <a:stretch>
            <a:fillRect/>
          </a:stretch>
        </p:blipFill>
        <p:spPr>
          <a:xfrm>
            <a:off x="1005900" y="1931447"/>
            <a:ext cx="2035163" cy="1530316"/>
          </a:xfrm>
          <a:prstGeom prst="rect">
            <a:avLst/>
          </a:prstGeom>
        </p:spPr>
      </p:pic>
    </p:spTree>
    <p:extLst>
      <p:ext uri="{BB962C8B-B14F-4D97-AF65-F5344CB8AC3E}">
        <p14:creationId xmlns:p14="http://schemas.microsoft.com/office/powerpoint/2010/main" val="285996407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83</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A181F1A7-9B13-8E47-9842-ECA61407B9D8}"/>
              </a:ext>
            </a:extLst>
          </p:cNvPr>
          <p:cNvPicPr>
            <a:picLocks noChangeAspect="1"/>
          </p:cNvPicPr>
          <p:nvPr/>
        </p:nvPicPr>
        <p:blipFill>
          <a:blip r:embed="rId4"/>
          <a:stretch>
            <a:fillRect/>
          </a:stretch>
        </p:blipFill>
        <p:spPr>
          <a:xfrm>
            <a:off x="3405124" y="2061605"/>
            <a:ext cx="5461000" cy="1270000"/>
          </a:xfrm>
          <a:prstGeom prst="rect">
            <a:avLst/>
          </a:prstGeom>
        </p:spPr>
      </p:pic>
      <p:pic>
        <p:nvPicPr>
          <p:cNvPr id="9" name="Imagen 8">
            <a:extLst>
              <a:ext uri="{FF2B5EF4-FFF2-40B4-BE49-F238E27FC236}">
                <a16:creationId xmlns:a16="http://schemas.microsoft.com/office/drawing/2014/main" id="{163850EA-1BE9-BF4D-B390-661D619EA0AC}"/>
              </a:ext>
            </a:extLst>
          </p:cNvPr>
          <p:cNvPicPr>
            <a:picLocks noChangeAspect="1"/>
          </p:cNvPicPr>
          <p:nvPr/>
        </p:nvPicPr>
        <p:blipFill>
          <a:blip r:embed="rId5"/>
          <a:stretch>
            <a:fillRect/>
          </a:stretch>
        </p:blipFill>
        <p:spPr>
          <a:xfrm>
            <a:off x="809758" y="2119404"/>
            <a:ext cx="1879600" cy="1079500"/>
          </a:xfrm>
          <a:prstGeom prst="rect">
            <a:avLst/>
          </a:prstGeom>
        </p:spPr>
      </p:pic>
    </p:spTree>
    <p:extLst>
      <p:ext uri="{BB962C8B-B14F-4D97-AF65-F5344CB8AC3E}">
        <p14:creationId xmlns:p14="http://schemas.microsoft.com/office/powerpoint/2010/main" val="361969176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84</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BAB9D094-D02F-8348-B5A0-4554D7812F56}"/>
              </a:ext>
            </a:extLst>
          </p:cNvPr>
          <p:cNvPicPr>
            <a:picLocks noChangeAspect="1"/>
          </p:cNvPicPr>
          <p:nvPr/>
        </p:nvPicPr>
        <p:blipFill>
          <a:blip r:embed="rId4"/>
          <a:stretch>
            <a:fillRect/>
          </a:stretch>
        </p:blipFill>
        <p:spPr>
          <a:xfrm>
            <a:off x="3199130" y="1813306"/>
            <a:ext cx="5397500" cy="1498600"/>
          </a:xfrm>
          <a:prstGeom prst="rect">
            <a:avLst/>
          </a:prstGeom>
        </p:spPr>
      </p:pic>
      <p:pic>
        <p:nvPicPr>
          <p:cNvPr id="8" name="Imagen 7">
            <a:extLst>
              <a:ext uri="{FF2B5EF4-FFF2-40B4-BE49-F238E27FC236}">
                <a16:creationId xmlns:a16="http://schemas.microsoft.com/office/drawing/2014/main" id="{9892D0AB-0635-D94B-95E4-4E8C5C41A915}"/>
              </a:ext>
            </a:extLst>
          </p:cNvPr>
          <p:cNvPicPr>
            <a:picLocks noChangeAspect="1"/>
          </p:cNvPicPr>
          <p:nvPr/>
        </p:nvPicPr>
        <p:blipFill>
          <a:blip r:embed="rId5"/>
          <a:stretch>
            <a:fillRect/>
          </a:stretch>
        </p:blipFill>
        <p:spPr>
          <a:xfrm>
            <a:off x="1005900" y="1946656"/>
            <a:ext cx="1638300" cy="1231900"/>
          </a:xfrm>
          <a:prstGeom prst="rect">
            <a:avLst/>
          </a:prstGeom>
        </p:spPr>
      </p:pic>
    </p:spTree>
    <p:extLst>
      <p:ext uri="{BB962C8B-B14F-4D97-AF65-F5344CB8AC3E}">
        <p14:creationId xmlns:p14="http://schemas.microsoft.com/office/powerpoint/2010/main" val="16354209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85</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7" name="Imagen 6">
            <a:extLst>
              <a:ext uri="{FF2B5EF4-FFF2-40B4-BE49-F238E27FC236}">
                <a16:creationId xmlns:a16="http://schemas.microsoft.com/office/drawing/2014/main" id="{12A046DC-B5F4-104A-AA3A-5C16394A048B}"/>
              </a:ext>
            </a:extLst>
          </p:cNvPr>
          <p:cNvPicPr>
            <a:picLocks noChangeAspect="1"/>
          </p:cNvPicPr>
          <p:nvPr/>
        </p:nvPicPr>
        <p:blipFill>
          <a:blip r:embed="rId4"/>
          <a:stretch>
            <a:fillRect/>
          </a:stretch>
        </p:blipFill>
        <p:spPr>
          <a:xfrm>
            <a:off x="3303778" y="1846326"/>
            <a:ext cx="5499100" cy="1524000"/>
          </a:xfrm>
          <a:prstGeom prst="rect">
            <a:avLst/>
          </a:prstGeom>
        </p:spPr>
      </p:pic>
      <p:pic>
        <p:nvPicPr>
          <p:cNvPr id="11" name="Imagen 10">
            <a:extLst>
              <a:ext uri="{FF2B5EF4-FFF2-40B4-BE49-F238E27FC236}">
                <a16:creationId xmlns:a16="http://schemas.microsoft.com/office/drawing/2014/main" id="{CB044C6E-678A-034A-8EC8-EB290D11D3EB}"/>
              </a:ext>
            </a:extLst>
          </p:cNvPr>
          <p:cNvPicPr>
            <a:picLocks noChangeAspect="1"/>
          </p:cNvPicPr>
          <p:nvPr/>
        </p:nvPicPr>
        <p:blipFill>
          <a:blip r:embed="rId5"/>
          <a:stretch>
            <a:fillRect/>
          </a:stretch>
        </p:blipFill>
        <p:spPr>
          <a:xfrm>
            <a:off x="457200" y="1648968"/>
            <a:ext cx="2540000" cy="1790700"/>
          </a:xfrm>
          <a:prstGeom prst="rect">
            <a:avLst/>
          </a:prstGeom>
        </p:spPr>
      </p:pic>
    </p:spTree>
    <p:extLst>
      <p:ext uri="{BB962C8B-B14F-4D97-AF65-F5344CB8AC3E}">
        <p14:creationId xmlns:p14="http://schemas.microsoft.com/office/powerpoint/2010/main" val="43200385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86</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3953FAA3-E371-B146-A6D0-E3F8F374B67B}"/>
              </a:ext>
            </a:extLst>
          </p:cNvPr>
          <p:cNvPicPr>
            <a:picLocks noChangeAspect="1"/>
          </p:cNvPicPr>
          <p:nvPr/>
        </p:nvPicPr>
        <p:blipFill>
          <a:blip r:embed="rId4"/>
          <a:stretch>
            <a:fillRect/>
          </a:stretch>
        </p:blipFill>
        <p:spPr>
          <a:xfrm>
            <a:off x="5732816" y="1092818"/>
            <a:ext cx="2385599" cy="3381607"/>
          </a:xfrm>
          <a:prstGeom prst="rect">
            <a:avLst/>
          </a:prstGeom>
        </p:spPr>
      </p:pic>
    </p:spTree>
    <p:extLst>
      <p:ext uri="{BB962C8B-B14F-4D97-AF65-F5344CB8AC3E}">
        <p14:creationId xmlns:p14="http://schemas.microsoft.com/office/powerpoint/2010/main" val="178125927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87</a:t>
            </a:fld>
            <a:endParaRPr lang="en"/>
          </a:p>
        </p:txBody>
      </p:sp>
      <p:sp>
        <p:nvSpPr>
          <p:cNvPr id="2" name="CuadroTexto 1"/>
          <p:cNvSpPr txBox="1"/>
          <p:nvPr/>
        </p:nvSpPr>
        <p:spPr>
          <a:xfrm>
            <a:off x="6450971" y="196340"/>
            <a:ext cx="1667444" cy="523220"/>
          </a:xfrm>
          <a:prstGeom prst="rect">
            <a:avLst/>
          </a:prstGeom>
          <a:noFill/>
        </p:spPr>
        <p:txBody>
          <a:bodyPr wrap="none" rtlCol="0">
            <a:spAutoFit/>
          </a:bodyPr>
          <a:lstStyle/>
          <a:p>
            <a:r>
              <a:rPr lang="es-ES_tradnl" sz="2800" dirty="0">
                <a:solidFill>
                  <a:srgbClr val="C00000"/>
                </a:solidFill>
                <a:latin typeface="Century Schoolbook" charset="0"/>
                <a:ea typeface="Century Schoolbook" charset="0"/>
                <a:cs typeface="Century Schoolbook" charset="0"/>
              </a:rPr>
              <a:t>Ecuador </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6" name="Imagen 5">
            <a:extLst>
              <a:ext uri="{FF2B5EF4-FFF2-40B4-BE49-F238E27FC236}">
                <a16:creationId xmlns:a16="http://schemas.microsoft.com/office/drawing/2014/main" id="{84CB28F6-E3EF-8B4C-8423-F186C6219280}"/>
              </a:ext>
            </a:extLst>
          </p:cNvPr>
          <p:cNvPicPr>
            <a:picLocks noChangeAspect="1"/>
          </p:cNvPicPr>
          <p:nvPr/>
        </p:nvPicPr>
        <p:blipFill>
          <a:blip r:embed="rId4"/>
          <a:stretch>
            <a:fillRect/>
          </a:stretch>
        </p:blipFill>
        <p:spPr>
          <a:xfrm>
            <a:off x="4523761" y="833120"/>
            <a:ext cx="4095576" cy="3406140"/>
          </a:xfrm>
          <a:prstGeom prst="rect">
            <a:avLst/>
          </a:prstGeom>
        </p:spPr>
      </p:pic>
    </p:spTree>
    <p:extLst>
      <p:ext uri="{BB962C8B-B14F-4D97-AF65-F5344CB8AC3E}">
        <p14:creationId xmlns:p14="http://schemas.microsoft.com/office/powerpoint/2010/main" val="32478900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88</a:t>
            </a:fld>
            <a:endParaRPr lang="en"/>
          </a:p>
        </p:txBody>
      </p:sp>
      <p:sp>
        <p:nvSpPr>
          <p:cNvPr id="2" name="CuadroTexto 1"/>
          <p:cNvSpPr txBox="1"/>
          <p:nvPr/>
        </p:nvSpPr>
        <p:spPr>
          <a:xfrm>
            <a:off x="1727200" y="0"/>
            <a:ext cx="7075678" cy="1384995"/>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Tema 6  Imagen, reputación, intangibles, gestión del  conocimiento</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pic>
        <p:nvPicPr>
          <p:cNvPr id="5" name="Imagen 4">
            <a:extLst>
              <a:ext uri="{FF2B5EF4-FFF2-40B4-BE49-F238E27FC236}">
                <a16:creationId xmlns:a16="http://schemas.microsoft.com/office/drawing/2014/main" id="{F9FCF9F7-45B9-3C45-B7F4-FA6EC1D53520}"/>
              </a:ext>
            </a:extLst>
          </p:cNvPr>
          <p:cNvPicPr>
            <a:picLocks noChangeAspect="1"/>
          </p:cNvPicPr>
          <p:nvPr/>
        </p:nvPicPr>
        <p:blipFill>
          <a:blip r:embed="rId4"/>
          <a:stretch>
            <a:fillRect/>
          </a:stretch>
        </p:blipFill>
        <p:spPr>
          <a:xfrm>
            <a:off x="1908526" y="1052278"/>
            <a:ext cx="4384873" cy="3288655"/>
          </a:xfrm>
          <a:prstGeom prst="rect">
            <a:avLst/>
          </a:prstGeom>
        </p:spPr>
      </p:pic>
    </p:spTree>
    <p:extLst>
      <p:ext uri="{BB962C8B-B14F-4D97-AF65-F5344CB8AC3E}">
        <p14:creationId xmlns:p14="http://schemas.microsoft.com/office/powerpoint/2010/main" val="10533075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89</a:t>
            </a:fld>
            <a:endParaRPr lang="en"/>
          </a:p>
        </p:txBody>
      </p:sp>
      <p:sp>
        <p:nvSpPr>
          <p:cNvPr id="2" name="CuadroTexto 1"/>
          <p:cNvSpPr txBox="1"/>
          <p:nvPr/>
        </p:nvSpPr>
        <p:spPr>
          <a:xfrm>
            <a:off x="6760192"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Imagen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6" name="Rectangle 2">
            <a:extLst>
              <a:ext uri="{FF2B5EF4-FFF2-40B4-BE49-F238E27FC236}">
                <a16:creationId xmlns:a16="http://schemas.microsoft.com/office/drawing/2014/main" id="{43C2749B-9BF0-A841-A8C0-68438A96F2CA}"/>
              </a:ext>
            </a:extLst>
          </p:cNvPr>
          <p:cNvSpPr>
            <a:spLocks noGrp="1" noChangeArrowheads="1"/>
          </p:cNvSpPr>
          <p:nvPr>
            <p:ph type="body" idx="1"/>
          </p:nvPr>
        </p:nvSpPr>
        <p:spPr>
          <a:xfrm>
            <a:off x="887656" y="1293356"/>
            <a:ext cx="3835004" cy="2591990"/>
          </a:xfrm>
        </p:spPr>
        <p:txBody>
          <a:bodyPr/>
          <a:lstStyle/>
          <a:p>
            <a:pPr marL="342900" indent="-342900" algn="just" eaLnBrk="1" hangingPunct="1">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Las instituciones poseen dos tipos de </a:t>
            </a:r>
            <a:r>
              <a:rPr lang="es-ES" altLang="es-EC" dirty="0">
                <a:solidFill>
                  <a:srgbClr val="C00000"/>
                </a:solidFill>
                <a:latin typeface="Baskerville" panose="02020502070401020303" pitchFamily="18" charset="0"/>
                <a:ea typeface="Baskerville" panose="02020502070401020303" pitchFamily="18" charset="0"/>
              </a:rPr>
              <a:t>activos: </a:t>
            </a:r>
            <a:r>
              <a:rPr lang="es-ES" altLang="es-EC" i="1" dirty="0">
                <a:solidFill>
                  <a:srgbClr val="C00000"/>
                </a:solidFill>
                <a:latin typeface="Baskerville" panose="02020502070401020303" pitchFamily="18" charset="0"/>
                <a:ea typeface="Baskerville" panose="02020502070401020303" pitchFamily="18" charset="0"/>
              </a:rPr>
              <a:t>tangibles</a:t>
            </a:r>
            <a:r>
              <a:rPr lang="es-ES" altLang="es-EC" dirty="0">
                <a:solidFill>
                  <a:srgbClr val="C00000"/>
                </a:solidFill>
                <a:latin typeface="Baskerville" panose="02020502070401020303" pitchFamily="18" charset="0"/>
                <a:ea typeface="Baskerville" panose="02020502070401020303" pitchFamily="18" charset="0"/>
              </a:rPr>
              <a:t> e </a:t>
            </a:r>
            <a:r>
              <a:rPr lang="es-ES" altLang="es-EC" i="1" dirty="0">
                <a:solidFill>
                  <a:srgbClr val="C00000"/>
                </a:solidFill>
                <a:latin typeface="Baskerville" panose="02020502070401020303" pitchFamily="18" charset="0"/>
                <a:ea typeface="Baskerville" panose="02020502070401020303" pitchFamily="18" charset="0"/>
              </a:rPr>
              <a:t>intangibles</a:t>
            </a:r>
            <a:r>
              <a:rPr lang="es-ES" altLang="es-EC" dirty="0">
                <a:solidFill>
                  <a:srgbClr val="C00000"/>
                </a:solidFill>
                <a:latin typeface="Baskerville" panose="02020502070401020303" pitchFamily="18" charset="0"/>
                <a:ea typeface="Baskerville" panose="02020502070401020303" pitchFamily="18" charset="0"/>
              </a:rPr>
              <a:t>. </a:t>
            </a:r>
          </a:p>
          <a:p>
            <a:pPr marL="342900" indent="-342900" algn="just" eaLnBrk="1" hangingPunct="1">
              <a:lnSpc>
                <a:spcPct val="80000"/>
              </a:lnSpc>
              <a:buFont typeface="Wingdings" pitchFamily="2" charset="2"/>
              <a:buChar char="ü"/>
            </a:pPr>
            <a:endParaRPr lang="es-ES" altLang="es-EC" dirty="0">
              <a:solidFill>
                <a:schemeClr val="tx1"/>
              </a:solidFill>
              <a:latin typeface="Baskerville" panose="02020502070401020303" pitchFamily="18" charset="0"/>
              <a:ea typeface="Baskerville" panose="02020502070401020303" pitchFamily="18" charset="0"/>
            </a:endParaRPr>
          </a:p>
          <a:p>
            <a:pPr marL="342900" indent="-342900" algn="just" eaLnBrk="1" hangingPunct="1">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Entre los primeros, de naturaleza material, se encuentran las fábricas, maquinaria, etc.</a:t>
            </a:r>
          </a:p>
          <a:p>
            <a:pPr marL="342900" indent="-342900" algn="just" eaLnBrk="1" hangingPunct="1">
              <a:lnSpc>
                <a:spcPct val="80000"/>
              </a:lnSpc>
              <a:buFont typeface="Wingdings" pitchFamily="2" charset="2"/>
              <a:buChar char="ü"/>
            </a:pPr>
            <a:endParaRPr lang="es-ES" altLang="es-EC" dirty="0">
              <a:solidFill>
                <a:schemeClr val="tx1"/>
              </a:solidFill>
              <a:latin typeface="Baskerville" panose="02020502070401020303" pitchFamily="18" charset="0"/>
              <a:ea typeface="Baskerville" panose="02020502070401020303" pitchFamily="18" charset="0"/>
            </a:endParaRPr>
          </a:p>
          <a:p>
            <a:pPr marL="342900" indent="-342900" algn="just" eaLnBrk="1" hangingPunct="1">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En los segundos, de naturaleza inmaterial, se inscribe </a:t>
            </a:r>
            <a:r>
              <a:rPr lang="es-ES" altLang="es-EC" dirty="0">
                <a:solidFill>
                  <a:srgbClr val="C00000"/>
                </a:solidFill>
                <a:latin typeface="Baskerville" panose="02020502070401020303" pitchFamily="18" charset="0"/>
                <a:ea typeface="Baskerville" panose="02020502070401020303" pitchFamily="18" charset="0"/>
              </a:rPr>
              <a:t>la imagen de marca.</a:t>
            </a:r>
          </a:p>
        </p:txBody>
      </p:sp>
      <p:pic>
        <p:nvPicPr>
          <p:cNvPr id="7" name="Picture 3" descr="harley">
            <a:extLst>
              <a:ext uri="{FF2B5EF4-FFF2-40B4-BE49-F238E27FC236}">
                <a16:creationId xmlns:a16="http://schemas.microsoft.com/office/drawing/2014/main" id="{C7487E6C-E391-924B-A85D-6D4EF0D05D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3613" y="1416225"/>
            <a:ext cx="1869988" cy="267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76939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90</a:t>
            </a:fld>
            <a:endParaRPr lang="en"/>
          </a:p>
        </p:txBody>
      </p:sp>
      <p:sp>
        <p:nvSpPr>
          <p:cNvPr id="2" name="CuadroTexto 1"/>
          <p:cNvSpPr txBox="1"/>
          <p:nvPr/>
        </p:nvSpPr>
        <p:spPr>
          <a:xfrm>
            <a:off x="6760192"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Imagen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1" name="Rectangle 3">
            <a:extLst>
              <a:ext uri="{FF2B5EF4-FFF2-40B4-BE49-F238E27FC236}">
                <a16:creationId xmlns:a16="http://schemas.microsoft.com/office/drawing/2014/main" id="{FA1EC1C5-558B-4D42-AA65-DAB961FC9990}"/>
              </a:ext>
            </a:extLst>
          </p:cNvPr>
          <p:cNvSpPr txBox="1">
            <a:spLocks noChangeArrowheads="1"/>
          </p:cNvSpPr>
          <p:nvPr/>
        </p:nvSpPr>
        <p:spPr>
          <a:xfrm>
            <a:off x="870721" y="1615292"/>
            <a:ext cx="3599677" cy="2397907"/>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marL="342900" indent="-342900" algn="just">
              <a:lnSpc>
                <a:spcPct val="80000"/>
              </a:lnSpc>
              <a:buFont typeface="Wingdings" pitchFamily="2" charset="2"/>
              <a:buChar char="ü"/>
            </a:pPr>
            <a:r>
              <a:rPr lang="es-ES" altLang="es-EC" sz="2100" dirty="0">
                <a:solidFill>
                  <a:schemeClr val="tx1"/>
                </a:solidFill>
                <a:latin typeface="Baskerville" panose="02020502070401020303" pitchFamily="18" charset="0"/>
                <a:ea typeface="Baskerville" panose="02020502070401020303" pitchFamily="18" charset="0"/>
              </a:rPr>
              <a:t>Ayer el valor de la empresa radicaba en su </a:t>
            </a:r>
            <a:r>
              <a:rPr lang="es-ES" altLang="es-EC" sz="2100" i="1" dirty="0">
                <a:solidFill>
                  <a:srgbClr val="C00000"/>
                </a:solidFill>
                <a:latin typeface="Baskerville" panose="02020502070401020303" pitchFamily="18" charset="0"/>
                <a:ea typeface="Baskerville" panose="02020502070401020303" pitchFamily="18" charset="0"/>
              </a:rPr>
              <a:t>capacidad de hacer</a:t>
            </a:r>
            <a:r>
              <a:rPr lang="es-ES" altLang="es-EC" sz="2100" dirty="0">
                <a:solidFill>
                  <a:srgbClr val="C00000"/>
                </a:solidFill>
                <a:latin typeface="Baskerville" panose="02020502070401020303" pitchFamily="18" charset="0"/>
                <a:ea typeface="Baskerville" panose="02020502070401020303" pitchFamily="18" charset="0"/>
              </a:rPr>
              <a:t> </a:t>
            </a:r>
            <a:r>
              <a:rPr lang="es-ES" altLang="es-EC" sz="2100" dirty="0">
                <a:solidFill>
                  <a:schemeClr val="tx1"/>
                </a:solidFill>
                <a:latin typeface="Baskerville" panose="02020502070401020303" pitchFamily="18" charset="0"/>
                <a:ea typeface="Baskerville" panose="02020502070401020303" pitchFamily="18" charset="0"/>
              </a:rPr>
              <a:t>(la exclusividad asociada con los recursos materiales). </a:t>
            </a:r>
          </a:p>
          <a:p>
            <a:pPr marL="342900" indent="-342900" algn="just">
              <a:lnSpc>
                <a:spcPct val="80000"/>
              </a:lnSpc>
              <a:buFont typeface="Wingdings" pitchFamily="2" charset="2"/>
              <a:buChar char="ü"/>
            </a:pPr>
            <a:endParaRPr lang="es-ES" altLang="es-EC" sz="2100" dirty="0">
              <a:solidFill>
                <a:schemeClr val="tx1"/>
              </a:solidFill>
              <a:latin typeface="Baskerville" panose="02020502070401020303" pitchFamily="18" charset="0"/>
              <a:ea typeface="Baskerville" panose="02020502070401020303" pitchFamily="18" charset="0"/>
            </a:endParaRPr>
          </a:p>
          <a:p>
            <a:pPr marL="342900" indent="-342900" algn="just">
              <a:lnSpc>
                <a:spcPct val="80000"/>
              </a:lnSpc>
              <a:buFont typeface="Wingdings" pitchFamily="2" charset="2"/>
              <a:buChar char="ü"/>
            </a:pPr>
            <a:r>
              <a:rPr lang="es-ES" altLang="es-EC" sz="2100" dirty="0">
                <a:solidFill>
                  <a:schemeClr val="tx1"/>
                </a:solidFill>
                <a:latin typeface="Baskerville" panose="02020502070401020303" pitchFamily="18" charset="0"/>
                <a:ea typeface="Baskerville" panose="02020502070401020303" pitchFamily="18" charset="0"/>
              </a:rPr>
              <a:t>Hoy el valor de la marca depende del </a:t>
            </a:r>
            <a:r>
              <a:rPr lang="es-ES" altLang="es-EC" sz="2100" i="1" dirty="0">
                <a:solidFill>
                  <a:srgbClr val="C00000"/>
                </a:solidFill>
                <a:latin typeface="Baskerville" panose="02020502070401020303" pitchFamily="18" charset="0"/>
                <a:ea typeface="Baskerville" panose="02020502070401020303" pitchFamily="18" charset="0"/>
              </a:rPr>
              <a:t>saber hacer</a:t>
            </a:r>
            <a:r>
              <a:rPr lang="es-ES" altLang="es-EC" sz="2100" i="1" dirty="0">
                <a:solidFill>
                  <a:schemeClr val="tx1"/>
                </a:solidFill>
                <a:latin typeface="Baskerville" panose="02020502070401020303" pitchFamily="18" charset="0"/>
                <a:ea typeface="Baskerville" panose="02020502070401020303" pitchFamily="18" charset="0"/>
              </a:rPr>
              <a:t> </a:t>
            </a:r>
            <a:r>
              <a:rPr lang="es-ES" altLang="es-EC" sz="2100" dirty="0">
                <a:solidFill>
                  <a:schemeClr val="tx1"/>
                </a:solidFill>
                <a:latin typeface="Baskerville" panose="02020502070401020303" pitchFamily="18" charset="0"/>
                <a:ea typeface="Baskerville" panose="02020502070401020303" pitchFamily="18" charset="0"/>
              </a:rPr>
              <a:t>(gestión del conocimiento</a:t>
            </a:r>
            <a:r>
              <a:rPr lang="es-ES" altLang="es-EC" sz="2100" dirty="0">
                <a:latin typeface="Baskerville" panose="02020502070401020303" pitchFamily="18" charset="0"/>
                <a:ea typeface="Baskerville" panose="02020502070401020303" pitchFamily="18" charset="0"/>
              </a:rPr>
              <a:t>).</a:t>
            </a:r>
          </a:p>
        </p:txBody>
      </p:sp>
      <p:pic>
        <p:nvPicPr>
          <p:cNvPr id="12" name="Picture 6" descr="lacoste">
            <a:extLst>
              <a:ext uri="{FF2B5EF4-FFF2-40B4-BE49-F238E27FC236}">
                <a16:creationId xmlns:a16="http://schemas.microsoft.com/office/drawing/2014/main" id="{72E4E7B7-53E6-7144-9145-9B00E3D42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050" y="1028700"/>
            <a:ext cx="2311004" cy="3463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02250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91</a:t>
            </a:fld>
            <a:endParaRPr lang="en"/>
          </a:p>
        </p:txBody>
      </p:sp>
      <p:sp>
        <p:nvSpPr>
          <p:cNvPr id="2" name="CuadroTexto 1"/>
          <p:cNvSpPr txBox="1"/>
          <p:nvPr/>
        </p:nvSpPr>
        <p:spPr>
          <a:xfrm>
            <a:off x="6236999"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Rectangle 3">
            <a:extLst>
              <a:ext uri="{FF2B5EF4-FFF2-40B4-BE49-F238E27FC236}">
                <a16:creationId xmlns:a16="http://schemas.microsoft.com/office/drawing/2014/main" id="{3B75DDAF-1CE5-6A4F-8243-141118F3BF57}"/>
              </a:ext>
            </a:extLst>
          </p:cNvPr>
          <p:cNvSpPr>
            <a:spLocks noGrp="1" noChangeArrowheads="1"/>
          </p:cNvSpPr>
          <p:nvPr>
            <p:ph type="body" idx="1"/>
          </p:nvPr>
        </p:nvSpPr>
        <p:spPr>
          <a:xfrm>
            <a:off x="1113322" y="605471"/>
            <a:ext cx="7166363" cy="4068179"/>
          </a:xfrm>
        </p:spPr>
        <p:txBody>
          <a:bodyPr/>
          <a:lstStyle/>
          <a:p>
            <a:pPr algn="ctr" eaLnBrk="1" hangingPunct="1">
              <a:buFontTx/>
              <a:buNone/>
            </a:pPr>
            <a:endParaRPr lang="es-ES" altLang="es-EC" dirty="0">
              <a:solidFill>
                <a:srgbClr val="000066"/>
              </a:solidFill>
              <a:latin typeface="Times New Roman" panose="02020603050405020304" pitchFamily="18" charset="0"/>
            </a:endParaRPr>
          </a:p>
          <a:p>
            <a:pPr eaLnBrk="1" hangingPunct="1">
              <a:buFontTx/>
              <a:buNone/>
            </a:pPr>
            <a:endParaRPr lang="es-ES" altLang="es-EC" sz="2100" dirty="0">
              <a:solidFill>
                <a:schemeClr val="tx1"/>
              </a:solidFill>
              <a:latin typeface="Baskerville" panose="02020502070401020303" pitchFamily="18" charset="0"/>
              <a:ea typeface="Baskerville" panose="02020502070401020303" pitchFamily="18" charset="0"/>
            </a:endParaRPr>
          </a:p>
          <a:p>
            <a:pPr marL="342900" indent="-342900" algn="just" eaLnBrk="1" hangingPunct="1">
              <a:lnSpc>
                <a:spcPct val="100000"/>
              </a:lnSpc>
              <a:buFont typeface="Wingdings" pitchFamily="2" charset="2"/>
              <a:buChar char="ü"/>
            </a:pPr>
            <a:r>
              <a:rPr lang="es-ES" altLang="es-EC" sz="2100" dirty="0">
                <a:solidFill>
                  <a:schemeClr val="tx1"/>
                </a:solidFill>
                <a:latin typeface="Baskerville" panose="02020502070401020303" pitchFamily="18" charset="0"/>
                <a:ea typeface="Baskerville" panose="02020502070401020303" pitchFamily="18" charset="0"/>
              </a:rPr>
              <a:t>La reputación es el </a:t>
            </a:r>
            <a:r>
              <a:rPr lang="es-ES" altLang="es-EC" sz="2100" dirty="0">
                <a:solidFill>
                  <a:srgbClr val="C00000"/>
                </a:solidFill>
                <a:latin typeface="Baskerville" panose="02020502070401020303" pitchFamily="18" charset="0"/>
                <a:ea typeface="Baskerville" panose="02020502070401020303" pitchFamily="18" charset="0"/>
              </a:rPr>
              <a:t>reconocimiento </a:t>
            </a:r>
            <a:r>
              <a:rPr lang="es-ES" altLang="es-EC" sz="2100" dirty="0">
                <a:solidFill>
                  <a:schemeClr val="tx1"/>
                </a:solidFill>
                <a:latin typeface="Baskerville" panose="02020502070401020303" pitchFamily="18" charset="0"/>
                <a:ea typeface="Baskerville" panose="02020502070401020303" pitchFamily="18" charset="0"/>
              </a:rPr>
              <a:t>que los </a:t>
            </a:r>
            <a:r>
              <a:rPr lang="es-ES" altLang="es-EC" sz="2100" i="1" dirty="0" err="1">
                <a:solidFill>
                  <a:schemeClr val="tx1"/>
                </a:solidFill>
                <a:latin typeface="Baskerville" panose="02020502070401020303" pitchFamily="18" charset="0"/>
                <a:ea typeface="Baskerville" panose="02020502070401020303" pitchFamily="18" charset="0"/>
              </a:rPr>
              <a:t>stakeholders</a:t>
            </a:r>
            <a:r>
              <a:rPr lang="es-ES" altLang="es-EC" sz="2100" i="1" dirty="0">
                <a:solidFill>
                  <a:schemeClr val="tx1"/>
                </a:solidFill>
                <a:latin typeface="Baskerville" panose="02020502070401020303" pitchFamily="18" charset="0"/>
                <a:ea typeface="Baskerville" panose="02020502070401020303" pitchFamily="18" charset="0"/>
              </a:rPr>
              <a:t> </a:t>
            </a:r>
            <a:r>
              <a:rPr lang="es-ES" altLang="es-EC" sz="2100" dirty="0">
                <a:solidFill>
                  <a:schemeClr val="tx1"/>
                </a:solidFill>
                <a:latin typeface="Baskerville" panose="02020502070401020303" pitchFamily="18" charset="0"/>
                <a:ea typeface="Baskerville" panose="02020502070401020303" pitchFamily="18" charset="0"/>
              </a:rPr>
              <a:t>(clientes, empleados, accionistas si los hubiere, y la comunidad en general) hacen </a:t>
            </a:r>
            <a:r>
              <a:rPr lang="es-ES" altLang="es-EC" sz="2100" dirty="0">
                <a:solidFill>
                  <a:srgbClr val="C00000"/>
                </a:solidFill>
                <a:latin typeface="Baskerville" panose="02020502070401020303" pitchFamily="18" charset="0"/>
                <a:ea typeface="Baskerville" panose="02020502070401020303" pitchFamily="18" charset="0"/>
              </a:rPr>
              <a:t>de su comportamiento corporativo</a:t>
            </a:r>
            <a:r>
              <a:rPr lang="es-ES" altLang="es-EC" sz="2100" dirty="0">
                <a:solidFill>
                  <a:schemeClr val="tx1"/>
                </a:solidFill>
                <a:latin typeface="Baskerville" panose="02020502070401020303" pitchFamily="18" charset="0"/>
                <a:ea typeface="Baskerville" panose="02020502070401020303" pitchFamily="18" charset="0"/>
              </a:rPr>
              <a:t>, a partir del grado de </a:t>
            </a:r>
            <a:r>
              <a:rPr lang="es-ES" altLang="es-EC" sz="2100" dirty="0">
                <a:solidFill>
                  <a:srgbClr val="C00000"/>
                </a:solidFill>
                <a:latin typeface="Baskerville" panose="02020502070401020303" pitchFamily="18" charset="0"/>
                <a:ea typeface="Baskerville" panose="02020502070401020303" pitchFamily="18" charset="0"/>
              </a:rPr>
              <a:t>cumplimiento de sus compromisos.</a:t>
            </a:r>
          </a:p>
        </p:txBody>
      </p:sp>
      <p:pic>
        <p:nvPicPr>
          <p:cNvPr id="5" name="Imagen 4">
            <a:extLst>
              <a:ext uri="{FF2B5EF4-FFF2-40B4-BE49-F238E27FC236}">
                <a16:creationId xmlns:a16="http://schemas.microsoft.com/office/drawing/2014/main" id="{F00A17D4-897F-084D-9AD2-D0EDFF0B149A}"/>
              </a:ext>
            </a:extLst>
          </p:cNvPr>
          <p:cNvPicPr>
            <a:picLocks noChangeAspect="1"/>
          </p:cNvPicPr>
          <p:nvPr/>
        </p:nvPicPr>
        <p:blipFill>
          <a:blip r:embed="rId4"/>
          <a:stretch>
            <a:fillRect/>
          </a:stretch>
        </p:blipFill>
        <p:spPr>
          <a:xfrm>
            <a:off x="5236045" y="2865419"/>
            <a:ext cx="2858089" cy="1543368"/>
          </a:xfrm>
          <a:prstGeom prst="rect">
            <a:avLst/>
          </a:prstGeom>
        </p:spPr>
      </p:pic>
    </p:spTree>
    <p:extLst>
      <p:ext uri="{BB962C8B-B14F-4D97-AF65-F5344CB8AC3E}">
        <p14:creationId xmlns:p14="http://schemas.microsoft.com/office/powerpoint/2010/main" val="38813271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92</a:t>
            </a:fld>
            <a:endParaRPr lang="en"/>
          </a:p>
        </p:txBody>
      </p:sp>
      <p:sp>
        <p:nvSpPr>
          <p:cNvPr id="2" name="CuadroTexto 1"/>
          <p:cNvSpPr txBox="1"/>
          <p:nvPr/>
        </p:nvSpPr>
        <p:spPr>
          <a:xfrm>
            <a:off x="6236999"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Rectangle 3">
            <a:extLst>
              <a:ext uri="{FF2B5EF4-FFF2-40B4-BE49-F238E27FC236}">
                <a16:creationId xmlns:a16="http://schemas.microsoft.com/office/drawing/2014/main" id="{3B75DDAF-1CE5-6A4F-8243-141118F3BF57}"/>
              </a:ext>
            </a:extLst>
          </p:cNvPr>
          <p:cNvSpPr>
            <a:spLocks noGrp="1" noChangeArrowheads="1"/>
          </p:cNvSpPr>
          <p:nvPr>
            <p:ph type="body" idx="1"/>
          </p:nvPr>
        </p:nvSpPr>
        <p:spPr>
          <a:xfrm>
            <a:off x="887656" y="474132"/>
            <a:ext cx="5885677" cy="4199518"/>
          </a:xfrm>
        </p:spPr>
        <p:txBody>
          <a:bodyPr/>
          <a:lstStyle/>
          <a:p>
            <a:pPr algn="ctr" eaLnBrk="1" hangingPunct="1">
              <a:buFontTx/>
              <a:buNone/>
            </a:pPr>
            <a:endParaRPr lang="es-ES" altLang="es-EC" dirty="0">
              <a:solidFill>
                <a:schemeClr val="tx1"/>
              </a:solidFill>
              <a:latin typeface="Times New Roman" panose="02020603050405020304" pitchFamily="18" charset="0"/>
            </a:endParaRPr>
          </a:p>
          <a:p>
            <a:pPr marL="342900" indent="-342900" algn="just" eaLnBrk="1" hangingPunct="1">
              <a:buFont typeface="Wingdings" pitchFamily="2" charset="2"/>
              <a:buChar char="ü"/>
            </a:pPr>
            <a:r>
              <a:rPr lang="es-ES" altLang="es-EC" sz="2100" dirty="0">
                <a:solidFill>
                  <a:schemeClr val="tx1"/>
                </a:solidFill>
                <a:latin typeface="Baskerville" panose="02020502070401020303" pitchFamily="18" charset="0"/>
                <a:ea typeface="Baskerville" panose="02020502070401020303" pitchFamily="18" charset="0"/>
              </a:rPr>
              <a:t>La </a:t>
            </a:r>
            <a:r>
              <a:rPr lang="es-ES" altLang="es-EC" sz="2100" dirty="0">
                <a:solidFill>
                  <a:srgbClr val="C00000"/>
                </a:solidFill>
                <a:latin typeface="Baskerville" panose="02020502070401020303" pitchFamily="18" charset="0"/>
                <a:ea typeface="Baskerville" panose="02020502070401020303" pitchFamily="18" charset="0"/>
              </a:rPr>
              <a:t>reputación</a:t>
            </a:r>
            <a:r>
              <a:rPr lang="es-ES" altLang="es-EC" sz="2100" dirty="0">
                <a:solidFill>
                  <a:schemeClr val="tx1"/>
                </a:solidFill>
                <a:latin typeface="Baskerville" panose="02020502070401020303" pitchFamily="18" charset="0"/>
                <a:ea typeface="Baskerville" panose="02020502070401020303" pitchFamily="18" charset="0"/>
              </a:rPr>
              <a:t> de una empresa integra la dimensión funcional (comportamiento corporativo) y la social y ética (responsabilidad corporativa). </a:t>
            </a:r>
          </a:p>
          <a:p>
            <a:pPr marL="342900" indent="-342900" algn="just" eaLnBrk="1" hangingPunct="1">
              <a:buFont typeface="Wingdings" pitchFamily="2" charset="2"/>
              <a:buChar char="ü"/>
            </a:pPr>
            <a:r>
              <a:rPr lang="es-ES" altLang="es-EC" sz="2100" dirty="0">
                <a:solidFill>
                  <a:schemeClr val="tx1"/>
                </a:solidFill>
                <a:latin typeface="Baskerville" panose="02020502070401020303" pitchFamily="18" charset="0"/>
                <a:ea typeface="Baskerville" panose="02020502070401020303" pitchFamily="18" charset="0"/>
              </a:rPr>
              <a:t>La imagen positiva es frágil y la reputación es consistente. </a:t>
            </a:r>
          </a:p>
          <a:p>
            <a:pPr marL="342900" indent="-342900" algn="just" eaLnBrk="1" hangingPunct="1">
              <a:buFont typeface="Wingdings" pitchFamily="2" charset="2"/>
              <a:buChar char="ü"/>
            </a:pPr>
            <a:r>
              <a:rPr lang="es-ES" altLang="es-EC" sz="2100" dirty="0">
                <a:solidFill>
                  <a:schemeClr val="tx1"/>
                </a:solidFill>
                <a:latin typeface="Baskerville" panose="02020502070401020303" pitchFamily="18" charset="0"/>
                <a:ea typeface="Baskerville" panose="02020502070401020303" pitchFamily="18" charset="0"/>
              </a:rPr>
              <a:t>Es impensable establecer una reputación sin una imagen positiva. La imagen positiva es el principio de toda estrategia de reputación institucional.</a:t>
            </a:r>
          </a:p>
        </p:txBody>
      </p:sp>
      <p:pic>
        <p:nvPicPr>
          <p:cNvPr id="9" name="Picture 6" descr="mercedes">
            <a:extLst>
              <a:ext uri="{FF2B5EF4-FFF2-40B4-BE49-F238E27FC236}">
                <a16:creationId xmlns:a16="http://schemas.microsoft.com/office/drawing/2014/main" id="{A11403B8-54C1-684D-B991-CE8C48815A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2729" y="948267"/>
            <a:ext cx="605719" cy="342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64010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93</a:t>
            </a:fld>
            <a:endParaRPr lang="en"/>
          </a:p>
        </p:txBody>
      </p:sp>
      <p:sp>
        <p:nvSpPr>
          <p:cNvPr id="2" name="CuadroTexto 1"/>
          <p:cNvSpPr txBox="1"/>
          <p:nvPr/>
        </p:nvSpPr>
        <p:spPr>
          <a:xfrm>
            <a:off x="6236999"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8" name="Rectangle 3">
            <a:extLst>
              <a:ext uri="{FF2B5EF4-FFF2-40B4-BE49-F238E27FC236}">
                <a16:creationId xmlns:a16="http://schemas.microsoft.com/office/drawing/2014/main" id="{3B75DDAF-1CE5-6A4F-8243-141118F3BF57}"/>
              </a:ext>
            </a:extLst>
          </p:cNvPr>
          <p:cNvSpPr>
            <a:spLocks noGrp="1" noChangeArrowheads="1"/>
          </p:cNvSpPr>
          <p:nvPr>
            <p:ph type="body" idx="1"/>
          </p:nvPr>
        </p:nvSpPr>
        <p:spPr>
          <a:xfrm>
            <a:off x="1005900" y="1049867"/>
            <a:ext cx="4999083" cy="4093633"/>
          </a:xfrm>
        </p:spPr>
        <p:txBody>
          <a:bodyPr/>
          <a:lstStyle/>
          <a:p>
            <a:pPr algn="just" eaLnBrk="1" hangingPunct="1">
              <a:lnSpc>
                <a:spcPct val="90000"/>
              </a:lnSpc>
              <a:buFontTx/>
              <a:buNone/>
            </a:pPr>
            <a:r>
              <a:rPr lang="es-ES_tradnl" altLang="es-EC" dirty="0">
                <a:solidFill>
                  <a:srgbClr val="C00000"/>
                </a:solidFill>
                <a:latin typeface="Baskerville" panose="02020502070401020303" pitchFamily="18" charset="0"/>
                <a:ea typeface="Baskerville" panose="02020502070401020303" pitchFamily="18" charset="0"/>
              </a:rPr>
              <a:t>Charles </a:t>
            </a:r>
            <a:r>
              <a:rPr lang="es-ES_tradnl" altLang="es-EC" dirty="0" err="1">
                <a:solidFill>
                  <a:srgbClr val="C00000"/>
                </a:solidFill>
                <a:latin typeface="Baskerville" panose="02020502070401020303" pitchFamily="18" charset="0"/>
                <a:ea typeface="Baskerville" panose="02020502070401020303" pitchFamily="18" charset="0"/>
              </a:rPr>
              <a:t>Fombrun</a:t>
            </a:r>
            <a:r>
              <a:rPr lang="es-ES_tradnl" altLang="es-EC" dirty="0">
                <a:solidFill>
                  <a:srgbClr val="C00000"/>
                </a:solidFill>
                <a:latin typeface="Baskerville" panose="02020502070401020303" pitchFamily="18" charset="0"/>
                <a:ea typeface="Baskerville" panose="02020502070401020303" pitchFamily="18" charset="0"/>
              </a:rPr>
              <a:t> (</a:t>
            </a:r>
            <a:r>
              <a:rPr lang="es-ES_tradnl" altLang="es-EC" dirty="0" err="1">
                <a:solidFill>
                  <a:srgbClr val="C00000"/>
                </a:solidFill>
                <a:latin typeface="Baskerville" panose="02020502070401020303" pitchFamily="18" charset="0"/>
                <a:ea typeface="Baskerville" panose="02020502070401020303" pitchFamily="18" charset="0"/>
              </a:rPr>
              <a:t>Reputation</a:t>
            </a:r>
            <a:r>
              <a:rPr lang="es-ES_tradnl" altLang="es-EC" dirty="0">
                <a:solidFill>
                  <a:srgbClr val="C00000"/>
                </a:solidFill>
                <a:latin typeface="Baskerville" panose="02020502070401020303" pitchFamily="18" charset="0"/>
                <a:ea typeface="Baskerville" panose="02020502070401020303" pitchFamily="18" charset="0"/>
              </a:rPr>
              <a:t> </a:t>
            </a:r>
            <a:r>
              <a:rPr lang="es-ES_tradnl" altLang="es-EC" dirty="0" err="1">
                <a:solidFill>
                  <a:srgbClr val="C00000"/>
                </a:solidFill>
                <a:latin typeface="Baskerville" panose="02020502070401020303" pitchFamily="18" charset="0"/>
                <a:ea typeface="Baskerville" panose="02020502070401020303" pitchFamily="18" charset="0"/>
              </a:rPr>
              <a:t>Institute</a:t>
            </a:r>
            <a:r>
              <a:rPr lang="es-ES_tradnl" altLang="es-EC" dirty="0">
                <a:solidFill>
                  <a:srgbClr val="C00000"/>
                </a:solidFill>
                <a:latin typeface="Baskerville" panose="02020502070401020303" pitchFamily="18" charset="0"/>
                <a:ea typeface="Baskerville" panose="02020502070401020303" pitchFamily="18" charset="0"/>
              </a:rPr>
              <a:t>)</a:t>
            </a:r>
          </a:p>
          <a:p>
            <a:pPr algn="just" eaLnBrk="1" hangingPunct="1">
              <a:lnSpc>
                <a:spcPct val="90000"/>
              </a:lnSpc>
              <a:buFontTx/>
              <a:buNone/>
            </a:pPr>
            <a:endParaRPr lang="es-ES_tradnl" altLang="es-EC" dirty="0">
              <a:solidFill>
                <a:srgbClr val="C00000"/>
              </a:solidFill>
              <a:latin typeface="Baskerville" panose="02020502070401020303" pitchFamily="18" charset="0"/>
              <a:ea typeface="Baskerville" panose="02020502070401020303" pitchFamily="18" charset="0"/>
            </a:endParaRPr>
          </a:p>
          <a:p>
            <a:pPr marL="342900" lvl="1" indent="-342900" algn="just" eaLnBrk="1" hangingPunct="1">
              <a:lnSpc>
                <a:spcPct val="90000"/>
              </a:lnSpc>
              <a:buFont typeface="Wingdings" pitchFamily="2" charset="2"/>
              <a:buChar char="ü"/>
            </a:pPr>
            <a:r>
              <a:rPr lang="es-ES_tradnl" altLang="es-EC" dirty="0">
                <a:solidFill>
                  <a:schemeClr val="tx1"/>
                </a:solidFill>
                <a:latin typeface="Baskerville" panose="02020502070401020303" pitchFamily="18" charset="0"/>
                <a:ea typeface="Baskerville" panose="02020502070401020303" pitchFamily="18" charset="0"/>
              </a:rPr>
              <a:t>La habilidad de una compañía para satisfacer las expectativas de sus </a:t>
            </a:r>
            <a:r>
              <a:rPr lang="es-ES_tradnl" altLang="es-EC" i="1" dirty="0" err="1">
                <a:solidFill>
                  <a:schemeClr val="tx1"/>
                </a:solidFill>
                <a:latin typeface="Baskerville" panose="02020502070401020303" pitchFamily="18" charset="0"/>
                <a:ea typeface="Baskerville" panose="02020502070401020303" pitchFamily="18" charset="0"/>
              </a:rPr>
              <a:t>stakeholders</a:t>
            </a:r>
            <a:r>
              <a:rPr lang="es-ES_tradnl" altLang="es-EC" i="1" dirty="0">
                <a:solidFill>
                  <a:schemeClr val="tx1"/>
                </a:solidFill>
                <a:latin typeface="Baskerville" panose="02020502070401020303" pitchFamily="18" charset="0"/>
                <a:ea typeface="Baskerville" panose="02020502070401020303" pitchFamily="18" charset="0"/>
              </a:rPr>
              <a:t>.</a:t>
            </a:r>
            <a:endParaRPr lang="es-ES_tradnl" altLang="es-EC" dirty="0">
              <a:solidFill>
                <a:schemeClr val="tx1"/>
              </a:solidFill>
              <a:latin typeface="Baskerville" panose="02020502070401020303" pitchFamily="18" charset="0"/>
              <a:ea typeface="Baskerville" panose="02020502070401020303" pitchFamily="18" charset="0"/>
            </a:endParaRPr>
          </a:p>
          <a:p>
            <a:pPr marL="342900" lvl="1" indent="-342900" algn="just" eaLnBrk="1" hangingPunct="1">
              <a:lnSpc>
                <a:spcPct val="90000"/>
              </a:lnSpc>
              <a:buFont typeface="Wingdings" pitchFamily="2" charset="2"/>
              <a:buChar char="ü"/>
            </a:pPr>
            <a:r>
              <a:rPr lang="es-ES_tradnl" altLang="es-EC" dirty="0">
                <a:solidFill>
                  <a:schemeClr val="tx1"/>
                </a:solidFill>
                <a:latin typeface="Baskerville" panose="02020502070401020303" pitchFamily="18" charset="0"/>
                <a:ea typeface="Baskerville" panose="02020502070401020303" pitchFamily="18" charset="0"/>
              </a:rPr>
              <a:t>La unión racional y emocional de una compañía y sus </a:t>
            </a:r>
            <a:r>
              <a:rPr lang="es-ES_tradnl" altLang="es-EC" i="1" dirty="0" err="1">
                <a:solidFill>
                  <a:schemeClr val="tx1"/>
                </a:solidFill>
                <a:latin typeface="Baskerville" panose="02020502070401020303" pitchFamily="18" charset="0"/>
                <a:ea typeface="Baskerville" panose="02020502070401020303" pitchFamily="18" charset="0"/>
              </a:rPr>
              <a:t>stakeholders</a:t>
            </a:r>
            <a:r>
              <a:rPr lang="es-ES_tradnl" altLang="es-EC" i="1" dirty="0">
                <a:solidFill>
                  <a:schemeClr val="tx1"/>
                </a:solidFill>
                <a:latin typeface="Baskerville" panose="02020502070401020303" pitchFamily="18" charset="0"/>
                <a:ea typeface="Baskerville" panose="02020502070401020303" pitchFamily="18" charset="0"/>
              </a:rPr>
              <a:t>.</a:t>
            </a:r>
            <a:endParaRPr lang="es-ES_tradnl" altLang="es-EC" dirty="0">
              <a:solidFill>
                <a:schemeClr val="tx1"/>
              </a:solidFill>
              <a:latin typeface="Baskerville" panose="02020502070401020303" pitchFamily="18" charset="0"/>
              <a:ea typeface="Baskerville" panose="02020502070401020303" pitchFamily="18" charset="0"/>
            </a:endParaRPr>
          </a:p>
          <a:p>
            <a:pPr marL="342900" lvl="1" indent="-342900" algn="just" eaLnBrk="1" hangingPunct="1">
              <a:lnSpc>
                <a:spcPct val="90000"/>
              </a:lnSpc>
              <a:buFont typeface="Wingdings" pitchFamily="2" charset="2"/>
              <a:buChar char="ü"/>
            </a:pPr>
            <a:r>
              <a:rPr lang="es-ES_tradnl" altLang="es-EC" dirty="0">
                <a:solidFill>
                  <a:schemeClr val="tx1"/>
                </a:solidFill>
                <a:latin typeface="Baskerville" panose="02020502070401020303" pitchFamily="18" charset="0"/>
                <a:ea typeface="Baskerville" panose="02020502070401020303" pitchFamily="18" charset="0"/>
              </a:rPr>
              <a:t>La imagen neta de una compañía para sus </a:t>
            </a:r>
            <a:r>
              <a:rPr lang="es-ES_tradnl" altLang="es-EC" i="1" dirty="0" err="1">
                <a:solidFill>
                  <a:schemeClr val="tx1"/>
                </a:solidFill>
                <a:latin typeface="Baskerville" panose="02020502070401020303" pitchFamily="18" charset="0"/>
                <a:ea typeface="Baskerville" panose="02020502070401020303" pitchFamily="18" charset="0"/>
              </a:rPr>
              <a:t>stakeholders</a:t>
            </a:r>
            <a:r>
              <a:rPr lang="es-ES_tradnl" altLang="es-EC" i="1" dirty="0">
                <a:solidFill>
                  <a:schemeClr val="tx1"/>
                </a:solidFill>
                <a:latin typeface="Baskerville" panose="02020502070401020303" pitchFamily="18" charset="0"/>
                <a:ea typeface="Baskerville" panose="02020502070401020303" pitchFamily="18" charset="0"/>
              </a:rPr>
              <a:t>.</a:t>
            </a:r>
          </a:p>
          <a:p>
            <a:pPr lvl="1" algn="just" eaLnBrk="1" hangingPunct="1">
              <a:lnSpc>
                <a:spcPct val="90000"/>
              </a:lnSpc>
              <a:buFontTx/>
              <a:buNone/>
            </a:pPr>
            <a:endParaRPr lang="es-ES_tradnl" altLang="es-EC" dirty="0">
              <a:solidFill>
                <a:schemeClr val="tx1"/>
              </a:solidFill>
              <a:latin typeface="Baskerville" panose="02020502070401020303" pitchFamily="18" charset="0"/>
              <a:ea typeface="Baskerville" panose="02020502070401020303" pitchFamily="18" charset="0"/>
            </a:endParaRPr>
          </a:p>
          <a:p>
            <a:pPr algn="just" eaLnBrk="1" hangingPunct="1">
              <a:lnSpc>
                <a:spcPct val="90000"/>
              </a:lnSpc>
              <a:buFontTx/>
              <a:buNone/>
            </a:pPr>
            <a:r>
              <a:rPr lang="es-ES_tradnl" altLang="es-EC" dirty="0">
                <a:solidFill>
                  <a:srgbClr val="C00000"/>
                </a:solidFill>
                <a:latin typeface="Baskerville" panose="02020502070401020303" pitchFamily="18" charset="0"/>
                <a:ea typeface="Baskerville" panose="02020502070401020303" pitchFamily="18" charset="0"/>
              </a:rPr>
              <a:t>Price </a:t>
            </a:r>
            <a:r>
              <a:rPr lang="es-ES_tradnl" altLang="es-EC" dirty="0" err="1">
                <a:solidFill>
                  <a:srgbClr val="C00000"/>
                </a:solidFill>
                <a:latin typeface="Baskerville" panose="02020502070401020303" pitchFamily="18" charset="0"/>
                <a:ea typeface="Baskerville" panose="02020502070401020303" pitchFamily="18" charset="0"/>
              </a:rPr>
              <a:t>Waterhouse</a:t>
            </a:r>
            <a:r>
              <a:rPr lang="es-ES_tradnl" altLang="es-EC" dirty="0">
                <a:solidFill>
                  <a:srgbClr val="C00000"/>
                </a:solidFill>
                <a:latin typeface="Baskerville" panose="02020502070401020303" pitchFamily="18" charset="0"/>
                <a:ea typeface="Baskerville" panose="02020502070401020303" pitchFamily="18" charset="0"/>
              </a:rPr>
              <a:t> </a:t>
            </a:r>
            <a:r>
              <a:rPr lang="es-ES_tradnl" altLang="es-EC" dirty="0" err="1">
                <a:solidFill>
                  <a:srgbClr val="C00000"/>
                </a:solidFill>
                <a:latin typeface="Baskerville" panose="02020502070401020303" pitchFamily="18" charset="0"/>
                <a:ea typeface="Baskerville" panose="02020502070401020303" pitchFamily="18" charset="0"/>
              </a:rPr>
              <a:t>Coopers</a:t>
            </a:r>
            <a:r>
              <a:rPr lang="es-ES_tradnl" altLang="es-EC" dirty="0">
                <a:solidFill>
                  <a:srgbClr val="C00000"/>
                </a:solidFill>
                <a:latin typeface="Baskerville" panose="02020502070401020303" pitchFamily="18" charset="0"/>
                <a:ea typeface="Baskerville" panose="02020502070401020303" pitchFamily="18" charset="0"/>
              </a:rPr>
              <a:t>.</a:t>
            </a:r>
          </a:p>
          <a:p>
            <a:pPr marL="342900" lvl="1" indent="-342900" algn="just" eaLnBrk="1" hangingPunct="1">
              <a:lnSpc>
                <a:spcPct val="90000"/>
              </a:lnSpc>
              <a:buFont typeface="Wingdings" pitchFamily="2" charset="2"/>
              <a:buChar char="ü"/>
            </a:pPr>
            <a:r>
              <a:rPr lang="es-ES_tradnl" altLang="es-EC" dirty="0">
                <a:solidFill>
                  <a:schemeClr val="tx1"/>
                </a:solidFill>
                <a:latin typeface="Baskerville" panose="02020502070401020303" pitchFamily="18" charset="0"/>
                <a:ea typeface="Baskerville" panose="02020502070401020303" pitchFamily="18" charset="0"/>
              </a:rPr>
              <a:t>Atractivo global de una corporación para sus </a:t>
            </a:r>
            <a:r>
              <a:rPr lang="es-ES_tradnl" altLang="es-EC" i="1" dirty="0" err="1">
                <a:solidFill>
                  <a:schemeClr val="tx1"/>
                </a:solidFill>
                <a:latin typeface="Baskerville" panose="02020502070401020303" pitchFamily="18" charset="0"/>
                <a:ea typeface="Baskerville" panose="02020502070401020303" pitchFamily="18" charset="0"/>
              </a:rPr>
              <a:t>stakeholders</a:t>
            </a:r>
            <a:r>
              <a:rPr lang="es-ES_tradnl" altLang="es-EC" dirty="0">
                <a:solidFill>
                  <a:schemeClr val="tx1"/>
                </a:solidFill>
                <a:latin typeface="Baskerville" panose="02020502070401020303" pitchFamily="18" charset="0"/>
                <a:ea typeface="Baskerville" panose="02020502070401020303" pitchFamily="18" charset="0"/>
              </a:rPr>
              <a:t>.</a:t>
            </a:r>
            <a:endParaRPr lang="es-ES" altLang="es-EC" dirty="0">
              <a:solidFill>
                <a:schemeClr val="tx1"/>
              </a:solidFill>
              <a:latin typeface="Baskerville" panose="02020502070401020303" pitchFamily="18" charset="0"/>
              <a:ea typeface="Baskerville" panose="02020502070401020303" pitchFamily="18" charset="0"/>
            </a:endParaRPr>
          </a:p>
          <a:p>
            <a:pPr algn="ctr" eaLnBrk="1" hangingPunct="1">
              <a:buFontTx/>
              <a:buNone/>
            </a:pPr>
            <a:endParaRPr lang="es-ES" altLang="es-EC" sz="2100" dirty="0">
              <a:solidFill>
                <a:schemeClr val="tx1"/>
              </a:solidFill>
              <a:latin typeface="Baskerville" panose="02020502070401020303" pitchFamily="18" charset="0"/>
              <a:ea typeface="Baskerville" panose="02020502070401020303" pitchFamily="18" charset="0"/>
            </a:endParaRPr>
          </a:p>
        </p:txBody>
      </p:sp>
      <p:pic>
        <p:nvPicPr>
          <p:cNvPr id="5" name="Imagen 4">
            <a:extLst>
              <a:ext uri="{FF2B5EF4-FFF2-40B4-BE49-F238E27FC236}">
                <a16:creationId xmlns:a16="http://schemas.microsoft.com/office/drawing/2014/main" id="{4CC39548-56F5-8149-AD45-F3359048B33F}"/>
              </a:ext>
            </a:extLst>
          </p:cNvPr>
          <p:cNvPicPr>
            <a:picLocks noChangeAspect="1"/>
          </p:cNvPicPr>
          <p:nvPr/>
        </p:nvPicPr>
        <p:blipFill>
          <a:blip r:embed="rId4"/>
          <a:stretch>
            <a:fillRect/>
          </a:stretch>
        </p:blipFill>
        <p:spPr>
          <a:xfrm>
            <a:off x="6004983" y="1673548"/>
            <a:ext cx="3139017" cy="1615751"/>
          </a:xfrm>
          <a:prstGeom prst="rect">
            <a:avLst/>
          </a:prstGeom>
        </p:spPr>
      </p:pic>
    </p:spTree>
    <p:extLst>
      <p:ext uri="{BB962C8B-B14F-4D97-AF65-F5344CB8AC3E}">
        <p14:creationId xmlns:p14="http://schemas.microsoft.com/office/powerpoint/2010/main" val="219777261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94</a:t>
            </a:fld>
            <a:endParaRPr lang="en"/>
          </a:p>
        </p:txBody>
      </p:sp>
      <p:sp>
        <p:nvSpPr>
          <p:cNvPr id="2" name="CuadroTexto 1"/>
          <p:cNvSpPr txBox="1"/>
          <p:nvPr/>
        </p:nvSpPr>
        <p:spPr>
          <a:xfrm>
            <a:off x="6236999"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14D8E15F-D626-094E-A2B0-80D8CF0CE012}"/>
              </a:ext>
            </a:extLst>
          </p:cNvPr>
          <p:cNvSpPr/>
          <p:nvPr/>
        </p:nvSpPr>
        <p:spPr>
          <a:xfrm>
            <a:off x="731550" y="1196614"/>
            <a:ext cx="3738850" cy="2704843"/>
          </a:xfrm>
          <a:prstGeom prst="rect">
            <a:avLst/>
          </a:prstGeom>
        </p:spPr>
        <p:txBody>
          <a:bodyPr wrap="square">
            <a:spAutoFit/>
          </a:bodyPr>
          <a:lstStyle/>
          <a:p>
            <a:pPr>
              <a:lnSpc>
                <a:spcPct val="90000"/>
              </a:lnSpc>
              <a:defRPr/>
            </a:pPr>
            <a:r>
              <a:rPr lang="es-ES_tradnl" sz="2800" dirty="0" err="1">
                <a:solidFill>
                  <a:srgbClr val="C00000"/>
                </a:solidFill>
                <a:latin typeface="Baskerville" panose="02020502070401020303" pitchFamily="18" charset="0"/>
                <a:ea typeface="Baskerville" panose="02020502070401020303" pitchFamily="18" charset="0"/>
              </a:rPr>
              <a:t>Grahame</a:t>
            </a:r>
            <a:r>
              <a:rPr lang="es-ES_tradnl" sz="2800" dirty="0">
                <a:solidFill>
                  <a:srgbClr val="C00000"/>
                </a:solidFill>
                <a:latin typeface="Baskerville" panose="02020502070401020303" pitchFamily="18" charset="0"/>
                <a:ea typeface="Baskerville" panose="02020502070401020303" pitchFamily="18" charset="0"/>
              </a:rPr>
              <a:t> </a:t>
            </a:r>
            <a:r>
              <a:rPr lang="es-ES_tradnl" sz="2800" dirty="0" err="1">
                <a:solidFill>
                  <a:srgbClr val="C00000"/>
                </a:solidFill>
                <a:latin typeface="Baskerville" panose="02020502070401020303" pitchFamily="18" charset="0"/>
                <a:ea typeface="Baskerville" panose="02020502070401020303" pitchFamily="18" charset="0"/>
              </a:rPr>
              <a:t>Dowling</a:t>
            </a:r>
            <a:r>
              <a:rPr lang="es-ES_tradnl" sz="2800" dirty="0">
                <a:solidFill>
                  <a:srgbClr val="C00000"/>
                </a:solidFill>
                <a:latin typeface="Baskerville" panose="02020502070401020303" pitchFamily="18" charset="0"/>
                <a:ea typeface="Baskerville" panose="02020502070401020303" pitchFamily="18" charset="0"/>
              </a:rPr>
              <a:t> </a:t>
            </a:r>
          </a:p>
          <a:p>
            <a:pPr>
              <a:lnSpc>
                <a:spcPct val="90000"/>
              </a:lnSpc>
              <a:defRPr/>
            </a:pPr>
            <a:r>
              <a:rPr lang="es-ES_tradnl" sz="2800" dirty="0" err="1">
                <a:solidFill>
                  <a:srgbClr val="C00000"/>
                </a:solidFill>
                <a:latin typeface="Baskerville" panose="02020502070401020303" pitchFamily="18" charset="0"/>
                <a:ea typeface="Baskerville" panose="02020502070401020303" pitchFamily="18" charset="0"/>
              </a:rPr>
              <a:t>Australian</a:t>
            </a:r>
            <a:r>
              <a:rPr lang="es-ES_tradnl" sz="2800" dirty="0">
                <a:solidFill>
                  <a:srgbClr val="C00000"/>
                </a:solidFill>
                <a:latin typeface="Baskerville" panose="02020502070401020303" pitchFamily="18" charset="0"/>
                <a:ea typeface="Baskerville" panose="02020502070401020303" pitchFamily="18" charset="0"/>
              </a:rPr>
              <a:t> </a:t>
            </a:r>
            <a:r>
              <a:rPr lang="es-ES_tradnl" sz="2800" dirty="0" err="1">
                <a:solidFill>
                  <a:srgbClr val="C00000"/>
                </a:solidFill>
                <a:latin typeface="Baskerville" panose="02020502070401020303" pitchFamily="18" charset="0"/>
                <a:ea typeface="Baskerville" panose="02020502070401020303" pitchFamily="18" charset="0"/>
              </a:rPr>
              <a:t>Graduate</a:t>
            </a:r>
            <a:r>
              <a:rPr lang="es-ES_tradnl" sz="2800" dirty="0">
                <a:solidFill>
                  <a:srgbClr val="C00000"/>
                </a:solidFill>
                <a:latin typeface="Baskerville" panose="02020502070401020303" pitchFamily="18" charset="0"/>
                <a:ea typeface="Baskerville" panose="02020502070401020303" pitchFamily="18" charset="0"/>
              </a:rPr>
              <a:t> </a:t>
            </a:r>
            <a:r>
              <a:rPr lang="es-ES_tradnl" sz="2800" dirty="0" err="1">
                <a:solidFill>
                  <a:srgbClr val="C00000"/>
                </a:solidFill>
                <a:latin typeface="Baskerville" panose="02020502070401020303" pitchFamily="18" charset="0"/>
                <a:ea typeface="Baskerville" panose="02020502070401020303" pitchFamily="18" charset="0"/>
              </a:rPr>
              <a:t>School</a:t>
            </a:r>
            <a:r>
              <a:rPr lang="es-ES_tradnl" sz="2800" dirty="0">
                <a:solidFill>
                  <a:srgbClr val="C00000"/>
                </a:solidFill>
                <a:latin typeface="Baskerville" panose="02020502070401020303" pitchFamily="18" charset="0"/>
                <a:ea typeface="Baskerville" panose="02020502070401020303" pitchFamily="18" charset="0"/>
              </a:rPr>
              <a:t> of Management</a:t>
            </a:r>
            <a:endParaRPr lang="es-ES_tradnl" sz="2800" b="1" dirty="0">
              <a:latin typeface="Baskerville" panose="02020502070401020303" pitchFamily="18" charset="0"/>
              <a:ea typeface="Baskerville" panose="02020502070401020303" pitchFamily="18" charset="0"/>
            </a:endParaRPr>
          </a:p>
          <a:p>
            <a:pPr>
              <a:lnSpc>
                <a:spcPct val="90000"/>
              </a:lnSpc>
              <a:defRPr/>
            </a:pPr>
            <a:endParaRPr lang="es-ES_tradnl" sz="2800" dirty="0">
              <a:latin typeface="Baskerville" panose="02020502070401020303" pitchFamily="18" charset="0"/>
              <a:ea typeface="Baskerville" panose="02020502070401020303" pitchFamily="18" charset="0"/>
            </a:endParaRPr>
          </a:p>
          <a:p>
            <a:pPr lvl="1" eaLnBrk="1" hangingPunct="1">
              <a:lnSpc>
                <a:spcPct val="90000"/>
              </a:lnSpc>
              <a:spcBef>
                <a:spcPts val="500"/>
              </a:spcBef>
              <a:spcAft>
                <a:spcPts val="500"/>
              </a:spcAft>
              <a:defRPr/>
            </a:pPr>
            <a:r>
              <a:rPr lang="es-ES_tradnl" sz="1800" dirty="0">
                <a:latin typeface="Baskerville" panose="02020502070401020303" pitchFamily="18" charset="0"/>
                <a:ea typeface="Baskerville" panose="02020502070401020303" pitchFamily="18" charset="0"/>
              </a:rPr>
              <a:t>Los valores atribuidos a una empresa (tales como autenticidad, honestidad, responsabilidad e integridad) resultantes de su imagen corporativa.</a:t>
            </a:r>
          </a:p>
        </p:txBody>
      </p:sp>
      <p:pic>
        <p:nvPicPr>
          <p:cNvPr id="7" name="Imagen 6">
            <a:extLst>
              <a:ext uri="{FF2B5EF4-FFF2-40B4-BE49-F238E27FC236}">
                <a16:creationId xmlns:a16="http://schemas.microsoft.com/office/drawing/2014/main" id="{002E3617-464A-2546-BDE1-44030C32E5E9}"/>
              </a:ext>
            </a:extLst>
          </p:cNvPr>
          <p:cNvPicPr>
            <a:picLocks noChangeAspect="1"/>
          </p:cNvPicPr>
          <p:nvPr/>
        </p:nvPicPr>
        <p:blipFill>
          <a:blip r:embed="rId4"/>
          <a:stretch>
            <a:fillRect/>
          </a:stretch>
        </p:blipFill>
        <p:spPr>
          <a:xfrm>
            <a:off x="5016500" y="1837956"/>
            <a:ext cx="4127500" cy="1828800"/>
          </a:xfrm>
          <a:prstGeom prst="rect">
            <a:avLst/>
          </a:prstGeom>
        </p:spPr>
      </p:pic>
    </p:spTree>
    <p:extLst>
      <p:ext uri="{BB962C8B-B14F-4D97-AF65-F5344CB8AC3E}">
        <p14:creationId xmlns:p14="http://schemas.microsoft.com/office/powerpoint/2010/main" val="259142159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95</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graphicFrame>
        <p:nvGraphicFramePr>
          <p:cNvPr id="5" name="Tabla 4">
            <a:extLst>
              <a:ext uri="{FF2B5EF4-FFF2-40B4-BE49-F238E27FC236}">
                <a16:creationId xmlns:a16="http://schemas.microsoft.com/office/drawing/2014/main" id="{70D6A056-78A9-8C47-AACF-0F4CE32D6160}"/>
              </a:ext>
            </a:extLst>
          </p:cNvPr>
          <p:cNvGraphicFramePr>
            <a:graphicFrameLocks noGrp="1"/>
          </p:cNvGraphicFramePr>
          <p:nvPr>
            <p:extLst>
              <p:ext uri="{D42A27DB-BD31-4B8C-83A1-F6EECF244321}">
                <p14:modId xmlns:p14="http://schemas.microsoft.com/office/powerpoint/2010/main" val="1102762846"/>
              </p:ext>
            </p:extLst>
          </p:nvPr>
        </p:nvGraphicFramePr>
        <p:xfrm>
          <a:off x="1005900" y="951628"/>
          <a:ext cx="7001931" cy="3527003"/>
        </p:xfrm>
        <a:graphic>
          <a:graphicData uri="http://schemas.openxmlformats.org/drawingml/2006/table">
            <a:tbl>
              <a:tblPr/>
              <a:tblGrid>
                <a:gridCol w="3083004">
                  <a:extLst>
                    <a:ext uri="{9D8B030D-6E8A-4147-A177-3AD203B41FA5}">
                      <a16:colId xmlns:a16="http://schemas.microsoft.com/office/drawing/2014/main" val="3875943084"/>
                    </a:ext>
                  </a:extLst>
                </a:gridCol>
                <a:gridCol w="527184">
                  <a:extLst>
                    <a:ext uri="{9D8B030D-6E8A-4147-A177-3AD203B41FA5}">
                      <a16:colId xmlns:a16="http://schemas.microsoft.com/office/drawing/2014/main" val="3242835677"/>
                    </a:ext>
                  </a:extLst>
                </a:gridCol>
                <a:gridCol w="3391743">
                  <a:extLst>
                    <a:ext uri="{9D8B030D-6E8A-4147-A177-3AD203B41FA5}">
                      <a16:colId xmlns:a16="http://schemas.microsoft.com/office/drawing/2014/main" val="3899329811"/>
                    </a:ext>
                  </a:extLst>
                </a:gridCol>
              </a:tblGrid>
              <a:tr h="589079">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C00000"/>
                          </a:solidFill>
                          <a:effectLst/>
                          <a:latin typeface="Baskerville" panose="02020502070401020303" pitchFamily="18" charset="0"/>
                          <a:ea typeface="Baskerville" panose="02020502070401020303" pitchFamily="18" charset="0"/>
                        </a:rPr>
                        <a:t>Imagen</a:t>
                      </a:r>
                    </a:p>
                  </a:txBody>
                  <a:tcPr anchor="ct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E6E6DC"/>
                    </a:solidFill>
                  </a:tcPr>
                </a:tc>
                <a:tc rowSpan="6">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no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C00000"/>
                          </a:solidFill>
                          <a:effectLst/>
                          <a:latin typeface="Baskerville" panose="02020502070401020303" pitchFamily="18" charset="0"/>
                          <a:ea typeface="Baskerville" panose="02020502070401020303" pitchFamily="18" charset="0"/>
                        </a:rPr>
                        <a:t>Reputación</a:t>
                      </a:r>
                    </a:p>
                  </a:txBody>
                  <a:tcPr anchor="ct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E6E6DC"/>
                    </a:solidFill>
                  </a:tcPr>
                </a:tc>
                <a:extLst>
                  <a:ext uri="{0D108BD9-81ED-4DB2-BD59-A6C34878D82A}">
                    <a16:rowId xmlns:a16="http://schemas.microsoft.com/office/drawing/2014/main" val="2274748764"/>
                  </a:ext>
                </a:extLst>
              </a:tr>
              <a:tr h="625114">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Carácter coyuntural y resultados efímeros </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EC"/>
                    </a:p>
                  </a:txBody>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Carácter estructural y resultados duraderos</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88939707"/>
                  </a:ext>
                </a:extLst>
              </a:tr>
              <a:tr h="676637">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Proyecta la personalidad corporativa</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EC"/>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Es el resultado del comportamiento corporativo</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59618976"/>
                  </a:ext>
                </a:extLst>
              </a:tr>
              <a:tr h="46904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Difícil de objetivar</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EC"/>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Verificable empíricamente</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87510552"/>
                  </a:ext>
                </a:extLst>
              </a:tr>
              <a:tr h="576470">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Se construye fuera de la organización</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EC"/>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C" sz="2000" b="0" i="0" u="none" strike="noStrike" cap="none" normalizeH="0" baseline="0" dirty="0">
                          <a:ln>
                            <a:noFill/>
                          </a:ln>
                          <a:solidFill>
                            <a:srgbClr val="003366"/>
                          </a:solidFill>
                          <a:effectLst/>
                          <a:latin typeface="Baskerville" panose="02020502070401020303" pitchFamily="18" charset="0"/>
                          <a:ea typeface="Baskerville" panose="02020502070401020303" pitchFamily="18" charset="0"/>
                        </a:rPr>
                        <a:t>Se genera en el interior de la organización</a:t>
                      </a:r>
                      <a:endParaRPr kumimoji="0" lang="es-ES" altLang="es-EC" sz="20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3771690"/>
                  </a:ext>
                </a:extLst>
              </a:tr>
              <a:tr h="188196">
                <a:tc>
                  <a:txBody>
                    <a:bodyPr/>
                    <a:lstStyle/>
                    <a:p>
                      <a:endParaRPr lang="es-EC" dirty="0"/>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s-EC"/>
                    </a:p>
                  </a:txBody>
                  <a:tcPr>
                    <a:lnL w="12700" cap="flat" cmpd="sng" algn="ctr">
                      <a:solidFill>
                        <a:schemeClr val="tx1"/>
                      </a:solidFill>
                      <a:prstDash val="solid"/>
                      <a:round/>
                      <a:headEnd type="none" w="med" len="med"/>
                      <a:tailEnd type="none" w="med" len="med"/>
                    </a:lnL>
                    <a:lnT w="28575" cap="flat" cmpd="sng" algn="ctr">
                      <a:no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C" sz="1800" b="0" i="0" u="none" strike="noStrike" cap="none" normalizeH="0" baseline="0" dirty="0">
                        <a:ln>
                          <a:noFill/>
                        </a:ln>
                        <a:solidFill>
                          <a:schemeClr val="tx1"/>
                        </a:solidFill>
                        <a:effectLst/>
                        <a:latin typeface="Baskerville" panose="02020502070401020303" pitchFamily="18" charset="0"/>
                        <a:ea typeface="Baskerville" panose="02020502070401020303" pitchFamily="18" charset="0"/>
                      </a:endParaRPr>
                    </a:p>
                  </a:txBody>
                  <a:tcPr horzOverflow="overflow">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484476886"/>
                  </a:ext>
                </a:extLst>
              </a:tr>
            </a:tbl>
          </a:graphicData>
        </a:graphic>
      </p:graphicFrame>
    </p:spTree>
    <p:extLst>
      <p:ext uri="{BB962C8B-B14F-4D97-AF65-F5344CB8AC3E}">
        <p14:creationId xmlns:p14="http://schemas.microsoft.com/office/powerpoint/2010/main" val="383959357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96</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567DB0A0-D6EF-B849-AE00-0860D14F1B85}"/>
              </a:ext>
            </a:extLst>
          </p:cNvPr>
          <p:cNvSpPr/>
          <p:nvPr/>
        </p:nvSpPr>
        <p:spPr>
          <a:xfrm>
            <a:off x="887656" y="1418450"/>
            <a:ext cx="4572000" cy="2031325"/>
          </a:xfrm>
          <a:prstGeom prst="rect">
            <a:avLst/>
          </a:prstGeom>
        </p:spPr>
        <p:txBody>
          <a:bodyPr>
            <a:spAutoFit/>
          </a:bodyPr>
          <a:lstStyle/>
          <a:p>
            <a:pPr>
              <a:lnSpc>
                <a:spcPct val="90000"/>
              </a:lnSpc>
            </a:pPr>
            <a:r>
              <a:rPr lang="es-ES" altLang="es-EC" sz="2000" dirty="0">
                <a:latin typeface="Baskerville" panose="02020502070401020303" pitchFamily="18" charset="0"/>
                <a:ea typeface="Baskerville" panose="02020502070401020303" pitchFamily="18" charset="0"/>
              </a:rPr>
              <a:t>Toda positiva reputación parte de</a:t>
            </a:r>
            <a:r>
              <a:rPr lang="es-ES" altLang="es-EC" sz="2000" dirty="0">
                <a:solidFill>
                  <a:srgbClr val="C00000"/>
                </a:solidFill>
                <a:latin typeface="Baskerville" panose="02020502070401020303" pitchFamily="18" charset="0"/>
                <a:ea typeface="Baskerville" panose="02020502070401020303" pitchFamily="18" charset="0"/>
              </a:rPr>
              <a:t> tres </a:t>
            </a:r>
            <a:r>
              <a:rPr lang="es-ES" altLang="es-EC" sz="2000" i="1" dirty="0">
                <a:solidFill>
                  <a:srgbClr val="C00000"/>
                </a:solidFill>
                <a:latin typeface="Baskerville" panose="02020502070401020303" pitchFamily="18" charset="0"/>
                <a:ea typeface="Baskerville" panose="02020502070401020303" pitchFamily="18" charset="0"/>
              </a:rPr>
              <a:t>premisas:</a:t>
            </a:r>
          </a:p>
          <a:p>
            <a:pPr>
              <a:lnSpc>
                <a:spcPct val="90000"/>
              </a:lnSpc>
            </a:pPr>
            <a:endParaRPr lang="es-ES" altLang="es-EC" sz="2000" dirty="0">
              <a:solidFill>
                <a:srgbClr val="C00000"/>
              </a:solidFill>
              <a:latin typeface="Baskerville" panose="02020502070401020303" pitchFamily="18" charset="0"/>
              <a:ea typeface="Baskerville" panose="02020502070401020303" pitchFamily="18" charset="0"/>
            </a:endParaRPr>
          </a:p>
          <a:p>
            <a:pPr lvl="1" eaLnBrk="1" hangingPunct="1">
              <a:lnSpc>
                <a:spcPct val="90000"/>
              </a:lnSpc>
              <a:buFont typeface="Wingdings" pitchFamily="2" charset="2"/>
              <a:buAutoNum type="arabicPeriod"/>
            </a:pPr>
            <a:r>
              <a:rPr lang="es-ES" altLang="es-EC" sz="2000" dirty="0">
                <a:latin typeface="Baskerville" panose="02020502070401020303" pitchFamily="18" charset="0"/>
                <a:ea typeface="Baskerville" panose="02020502070401020303" pitchFamily="18" charset="0"/>
              </a:rPr>
              <a:t> Dimensión axiológica.</a:t>
            </a:r>
          </a:p>
          <a:p>
            <a:pPr lvl="1" eaLnBrk="1" hangingPunct="1">
              <a:lnSpc>
                <a:spcPct val="90000"/>
              </a:lnSpc>
              <a:buFont typeface="Wingdings" pitchFamily="2" charset="2"/>
              <a:buAutoNum type="arabicPeriod"/>
            </a:pPr>
            <a:r>
              <a:rPr lang="es-ES" altLang="es-EC" sz="2000" dirty="0">
                <a:latin typeface="Baskerville" panose="02020502070401020303" pitchFamily="18" charset="0"/>
                <a:ea typeface="Baskerville" panose="02020502070401020303" pitchFamily="18" charset="0"/>
              </a:rPr>
              <a:t> Comportamiento corporativo comprometido y explícito.</a:t>
            </a:r>
          </a:p>
          <a:p>
            <a:pPr lvl="1" eaLnBrk="1" hangingPunct="1">
              <a:lnSpc>
                <a:spcPct val="90000"/>
              </a:lnSpc>
              <a:buFont typeface="Wingdings" pitchFamily="2" charset="2"/>
              <a:buAutoNum type="arabicPeriod"/>
            </a:pPr>
            <a:r>
              <a:rPr lang="es-ES" altLang="es-EC" sz="2000" dirty="0">
                <a:latin typeface="Baskerville" panose="02020502070401020303" pitchFamily="18" charset="0"/>
                <a:ea typeface="Baskerville" panose="02020502070401020303" pitchFamily="18" charset="0"/>
              </a:rPr>
              <a:t> Inteligente gestión de la reputación.</a:t>
            </a:r>
          </a:p>
        </p:txBody>
      </p:sp>
      <p:pic>
        <p:nvPicPr>
          <p:cNvPr id="7" name="Imagen 6">
            <a:extLst>
              <a:ext uri="{FF2B5EF4-FFF2-40B4-BE49-F238E27FC236}">
                <a16:creationId xmlns:a16="http://schemas.microsoft.com/office/drawing/2014/main" id="{671C73E8-0FF6-B242-8E25-C2BE55BBDA1B}"/>
              </a:ext>
            </a:extLst>
          </p:cNvPr>
          <p:cNvPicPr>
            <a:picLocks noChangeAspect="1"/>
          </p:cNvPicPr>
          <p:nvPr/>
        </p:nvPicPr>
        <p:blipFill>
          <a:blip r:embed="rId4"/>
          <a:stretch>
            <a:fillRect/>
          </a:stretch>
        </p:blipFill>
        <p:spPr>
          <a:xfrm>
            <a:off x="5562600" y="1551549"/>
            <a:ext cx="3073400" cy="1765128"/>
          </a:xfrm>
          <a:prstGeom prst="rect">
            <a:avLst/>
          </a:prstGeom>
        </p:spPr>
      </p:pic>
    </p:spTree>
    <p:extLst>
      <p:ext uri="{BB962C8B-B14F-4D97-AF65-F5344CB8AC3E}">
        <p14:creationId xmlns:p14="http://schemas.microsoft.com/office/powerpoint/2010/main" val="34225296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97</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5" name="Rectángulo 4">
            <a:extLst>
              <a:ext uri="{FF2B5EF4-FFF2-40B4-BE49-F238E27FC236}">
                <a16:creationId xmlns:a16="http://schemas.microsoft.com/office/drawing/2014/main" id="{41D69EF4-21A5-304A-BD52-4CE600A9A694}"/>
              </a:ext>
            </a:extLst>
          </p:cNvPr>
          <p:cNvSpPr/>
          <p:nvPr/>
        </p:nvSpPr>
        <p:spPr>
          <a:xfrm>
            <a:off x="731550" y="2282595"/>
            <a:ext cx="2553517" cy="1015663"/>
          </a:xfrm>
          <a:prstGeom prst="rect">
            <a:avLst/>
          </a:prstGeom>
        </p:spPr>
        <p:txBody>
          <a:bodyPr wrap="square">
            <a:spAutoFit/>
          </a:bodyPr>
          <a:lstStyle/>
          <a:p>
            <a:pPr algn="just"/>
            <a:r>
              <a:rPr lang="es-ES" altLang="es-EC" sz="2000" dirty="0">
                <a:latin typeface="Baskerville" panose="02020502070401020303" pitchFamily="18" charset="0"/>
                <a:ea typeface="Baskerville" panose="02020502070401020303" pitchFamily="18" charset="0"/>
              </a:rPr>
              <a:t>La dimensión </a:t>
            </a:r>
            <a:r>
              <a:rPr lang="es-ES" altLang="es-EC" sz="2000" i="1" dirty="0">
                <a:solidFill>
                  <a:srgbClr val="C00000"/>
                </a:solidFill>
                <a:latin typeface="Baskerville" panose="02020502070401020303" pitchFamily="18" charset="0"/>
                <a:ea typeface="Baskerville" panose="02020502070401020303" pitchFamily="18" charset="0"/>
              </a:rPr>
              <a:t>axiológica</a:t>
            </a:r>
            <a:r>
              <a:rPr lang="es-ES" altLang="es-EC" sz="2000" dirty="0">
                <a:latin typeface="Baskerville" panose="02020502070401020303" pitchFamily="18" charset="0"/>
                <a:ea typeface="Baskerville" panose="02020502070401020303" pitchFamily="18" charset="0"/>
              </a:rPr>
              <a:t> de la reputación es fundamental.</a:t>
            </a:r>
            <a:endParaRPr lang="es-EC" sz="2000" dirty="0">
              <a:latin typeface="Baskerville" panose="02020502070401020303" pitchFamily="18" charset="0"/>
              <a:ea typeface="Baskerville" panose="02020502070401020303" pitchFamily="18" charset="0"/>
            </a:endParaRPr>
          </a:p>
        </p:txBody>
      </p:sp>
      <p:pic>
        <p:nvPicPr>
          <p:cNvPr id="9" name="Picture 7" descr="Shell 2">
            <a:extLst>
              <a:ext uri="{FF2B5EF4-FFF2-40B4-BE49-F238E27FC236}">
                <a16:creationId xmlns:a16="http://schemas.microsoft.com/office/drawing/2014/main" id="{AB8D1AEC-5F16-164E-A5BA-9AE2348318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2213" y="1031875"/>
            <a:ext cx="2368550" cy="322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Shell 1">
            <a:extLst>
              <a:ext uri="{FF2B5EF4-FFF2-40B4-BE49-F238E27FC236}">
                <a16:creationId xmlns:a16="http://schemas.microsoft.com/office/drawing/2014/main" id="{052618C5-B805-6644-B5D5-7F644DD25C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5375" y="1551549"/>
            <a:ext cx="2146838" cy="2785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42384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98</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5" name="Rectángulo 4">
            <a:extLst>
              <a:ext uri="{FF2B5EF4-FFF2-40B4-BE49-F238E27FC236}">
                <a16:creationId xmlns:a16="http://schemas.microsoft.com/office/drawing/2014/main" id="{41D69EF4-21A5-304A-BD52-4CE600A9A694}"/>
              </a:ext>
            </a:extLst>
          </p:cNvPr>
          <p:cNvSpPr/>
          <p:nvPr/>
        </p:nvSpPr>
        <p:spPr>
          <a:xfrm>
            <a:off x="1005900" y="2188773"/>
            <a:ext cx="3101834" cy="1015663"/>
          </a:xfrm>
          <a:prstGeom prst="rect">
            <a:avLst/>
          </a:prstGeom>
        </p:spPr>
        <p:txBody>
          <a:bodyPr wrap="square">
            <a:spAutoFit/>
          </a:bodyPr>
          <a:lstStyle/>
          <a:p>
            <a:pPr algn="just"/>
            <a:r>
              <a:rPr lang="es-ES" altLang="es-EC" sz="2000" dirty="0">
                <a:latin typeface="Baskerville" panose="02020502070401020303" pitchFamily="18" charset="0"/>
                <a:ea typeface="Baskerville" panose="02020502070401020303" pitchFamily="18" charset="0"/>
              </a:rPr>
              <a:t>Sin </a:t>
            </a:r>
            <a:r>
              <a:rPr lang="es-ES" altLang="es-EC" sz="2000" dirty="0">
                <a:solidFill>
                  <a:srgbClr val="C00000"/>
                </a:solidFill>
                <a:latin typeface="Baskerville" panose="02020502070401020303" pitchFamily="18" charset="0"/>
                <a:ea typeface="Baskerville" panose="02020502070401020303" pitchFamily="18" charset="0"/>
              </a:rPr>
              <a:t>valores</a:t>
            </a:r>
            <a:r>
              <a:rPr lang="es-ES" altLang="es-EC" sz="2000" dirty="0">
                <a:latin typeface="Baskerville" panose="02020502070401020303" pitchFamily="18" charset="0"/>
                <a:ea typeface="Baskerville" panose="02020502070401020303" pitchFamily="18" charset="0"/>
              </a:rPr>
              <a:t> no es posible emprender la arquitectura de una </a:t>
            </a:r>
            <a:r>
              <a:rPr lang="es-ES" altLang="es-EC" sz="2000" dirty="0">
                <a:solidFill>
                  <a:srgbClr val="C00000"/>
                </a:solidFill>
                <a:latin typeface="Baskerville" panose="02020502070401020303" pitchFamily="18" charset="0"/>
                <a:ea typeface="Baskerville" panose="02020502070401020303" pitchFamily="18" charset="0"/>
              </a:rPr>
              <a:t>positiva reputación. </a:t>
            </a:r>
            <a:endParaRPr lang="es-EC" sz="2000" dirty="0">
              <a:latin typeface="Baskerville" panose="02020502070401020303" pitchFamily="18" charset="0"/>
              <a:ea typeface="Baskerville" panose="02020502070401020303" pitchFamily="18" charset="0"/>
            </a:endParaRPr>
          </a:p>
        </p:txBody>
      </p:sp>
      <p:pic>
        <p:nvPicPr>
          <p:cNvPr id="12" name="Picture 3">
            <a:extLst>
              <a:ext uri="{FF2B5EF4-FFF2-40B4-BE49-F238E27FC236}">
                <a16:creationId xmlns:a16="http://schemas.microsoft.com/office/drawing/2014/main" id="{DB68FBF1-0041-EF4F-A74A-C0496B5476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1015" y="1196613"/>
            <a:ext cx="4248150" cy="3079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082429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99</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56D91535-E7A4-664D-BBA2-009D5B4E8C42}"/>
              </a:ext>
            </a:extLst>
          </p:cNvPr>
          <p:cNvSpPr/>
          <p:nvPr/>
        </p:nvSpPr>
        <p:spPr>
          <a:xfrm>
            <a:off x="731550" y="1093590"/>
            <a:ext cx="7142450" cy="3194721"/>
          </a:xfrm>
          <a:prstGeom prst="rect">
            <a:avLst/>
          </a:prstGeom>
        </p:spPr>
        <p:txBody>
          <a:bodyPr wrap="square">
            <a:spAutoFit/>
          </a:bodyPr>
          <a:lstStyle/>
          <a:p>
            <a:pPr marL="342900" indent="-342900">
              <a:lnSpc>
                <a:spcPct val="9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La r</a:t>
            </a:r>
            <a:r>
              <a:rPr lang="es-ES" altLang="es-EC" sz="2000" dirty="0">
                <a:solidFill>
                  <a:srgbClr val="C00000"/>
                </a:solidFill>
                <a:latin typeface="Baskerville" panose="02020502070401020303" pitchFamily="18" charset="0"/>
                <a:ea typeface="Baskerville" panose="02020502070401020303" pitchFamily="18" charset="0"/>
              </a:rPr>
              <a:t>eputación</a:t>
            </a:r>
            <a:r>
              <a:rPr lang="es-ES" altLang="es-EC" sz="2000" dirty="0">
                <a:latin typeface="Baskerville" panose="02020502070401020303" pitchFamily="18" charset="0"/>
                <a:ea typeface="Baskerville" panose="02020502070401020303" pitchFamily="18" charset="0"/>
              </a:rPr>
              <a:t> exige un </a:t>
            </a:r>
            <a:r>
              <a:rPr lang="es-ES" altLang="es-EC" sz="2000" dirty="0">
                <a:solidFill>
                  <a:srgbClr val="C00000"/>
                </a:solidFill>
                <a:latin typeface="Baskerville" panose="02020502070401020303" pitchFamily="18" charset="0"/>
                <a:ea typeface="Baskerville" panose="02020502070401020303" pitchFamily="18" charset="0"/>
              </a:rPr>
              <a:t>comportamiento corporativo comprometido y explícito.</a:t>
            </a:r>
            <a:r>
              <a:rPr lang="es-ES" altLang="es-EC" sz="2000" dirty="0">
                <a:latin typeface="Baskerville" panose="02020502070401020303" pitchFamily="18" charset="0"/>
                <a:ea typeface="Baskerville" panose="02020502070401020303" pitchFamily="18" charset="0"/>
              </a:rPr>
              <a:t> </a:t>
            </a:r>
          </a:p>
          <a:p>
            <a:pPr marL="342900" indent="-342900">
              <a:lnSpc>
                <a:spcPct val="9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342900" indent="-342900">
              <a:lnSpc>
                <a:spcPct val="9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Los </a:t>
            </a:r>
            <a:r>
              <a:rPr lang="es-ES" altLang="es-EC" sz="2000" dirty="0">
                <a:solidFill>
                  <a:srgbClr val="C00000"/>
                </a:solidFill>
                <a:latin typeface="Baskerville" panose="02020502070401020303" pitchFamily="18" charset="0"/>
                <a:ea typeface="Baskerville" panose="02020502070401020303" pitchFamily="18" charset="0"/>
              </a:rPr>
              <a:t>compromisos</a:t>
            </a:r>
            <a:r>
              <a:rPr lang="es-ES" altLang="es-EC" sz="2000" dirty="0">
                <a:latin typeface="Baskerville" panose="02020502070401020303" pitchFamily="18" charset="0"/>
                <a:ea typeface="Baskerville" panose="02020502070401020303" pitchFamily="18" charset="0"/>
              </a:rPr>
              <a:t> deben establecerse con relación a cada público estratégico de la empresa, o al menos con los </a:t>
            </a:r>
            <a:r>
              <a:rPr lang="es-ES" altLang="es-EC" sz="2000" dirty="0">
                <a:solidFill>
                  <a:srgbClr val="C00000"/>
                </a:solidFill>
                <a:latin typeface="Baskerville" panose="02020502070401020303" pitchFamily="18" charset="0"/>
                <a:ea typeface="Baskerville" panose="02020502070401020303" pitchFamily="18" charset="0"/>
              </a:rPr>
              <a:t>principales públicos-meta:</a:t>
            </a:r>
          </a:p>
          <a:p>
            <a:pPr lvl="1" eaLnBrk="1" hangingPunct="1">
              <a:lnSpc>
                <a:spcPct val="90000"/>
              </a:lnSpc>
            </a:pPr>
            <a:r>
              <a:rPr lang="es-ES" altLang="es-EC" sz="2000" dirty="0">
                <a:latin typeface="Baskerville" panose="02020502070401020303" pitchFamily="18" charset="0"/>
                <a:ea typeface="Baskerville" panose="02020502070401020303" pitchFamily="18" charset="0"/>
              </a:rPr>
              <a:t>	Clientes.</a:t>
            </a:r>
          </a:p>
          <a:p>
            <a:pPr lvl="1" eaLnBrk="1" hangingPunct="1">
              <a:lnSpc>
                <a:spcPct val="90000"/>
              </a:lnSpc>
            </a:pPr>
            <a:r>
              <a:rPr lang="es-ES" altLang="es-EC" sz="2000" dirty="0">
                <a:latin typeface="Baskerville" panose="02020502070401020303" pitchFamily="18" charset="0"/>
                <a:ea typeface="Baskerville" panose="02020502070401020303" pitchFamily="18" charset="0"/>
              </a:rPr>
              <a:t>	Empleados.</a:t>
            </a:r>
          </a:p>
          <a:p>
            <a:pPr lvl="1" eaLnBrk="1" hangingPunct="1">
              <a:lnSpc>
                <a:spcPct val="90000"/>
              </a:lnSpc>
            </a:pPr>
            <a:r>
              <a:rPr lang="es-ES" altLang="es-EC" sz="2000" dirty="0">
                <a:latin typeface="Baskerville" panose="02020502070401020303" pitchFamily="18" charset="0"/>
                <a:ea typeface="Baskerville" panose="02020502070401020303" pitchFamily="18" charset="0"/>
              </a:rPr>
              <a:t>	Inversores.	</a:t>
            </a:r>
          </a:p>
          <a:p>
            <a:pPr lvl="1" eaLnBrk="1" hangingPunct="1">
              <a:lnSpc>
                <a:spcPct val="90000"/>
              </a:lnSpc>
            </a:pPr>
            <a:r>
              <a:rPr lang="es-ES" altLang="es-EC" sz="2000" dirty="0">
                <a:latin typeface="Baskerville" panose="02020502070401020303" pitchFamily="18" charset="0"/>
                <a:ea typeface="Baskerville" panose="02020502070401020303" pitchFamily="18" charset="0"/>
              </a:rPr>
              <a:t>	Sociedad.</a:t>
            </a:r>
          </a:p>
          <a:p>
            <a:pPr>
              <a:lnSpc>
                <a:spcPct val="90000"/>
              </a:lnSpc>
            </a:pPr>
            <a:r>
              <a:rPr lang="es-ES" altLang="es-EC" sz="2400" dirty="0">
                <a:latin typeface="Century Schoolbook" panose="02040604050505020304" pitchFamily="18" charset="0"/>
              </a:rPr>
              <a:t>	</a:t>
            </a:r>
          </a:p>
        </p:txBody>
      </p:sp>
      <p:pic>
        <p:nvPicPr>
          <p:cNvPr id="7" name="Imagen 6">
            <a:extLst>
              <a:ext uri="{FF2B5EF4-FFF2-40B4-BE49-F238E27FC236}">
                <a16:creationId xmlns:a16="http://schemas.microsoft.com/office/drawing/2014/main" id="{520F267D-F2F7-BA40-9649-BD79CA7CE9F8}"/>
              </a:ext>
            </a:extLst>
          </p:cNvPr>
          <p:cNvPicPr>
            <a:picLocks noChangeAspect="1"/>
          </p:cNvPicPr>
          <p:nvPr/>
        </p:nvPicPr>
        <p:blipFill>
          <a:blip r:embed="rId4"/>
          <a:stretch>
            <a:fillRect/>
          </a:stretch>
        </p:blipFill>
        <p:spPr>
          <a:xfrm>
            <a:off x="5823431" y="2640540"/>
            <a:ext cx="3320569" cy="1891952"/>
          </a:xfrm>
          <a:prstGeom prst="rect">
            <a:avLst/>
          </a:prstGeom>
        </p:spPr>
      </p:pic>
    </p:spTree>
    <p:extLst>
      <p:ext uri="{BB962C8B-B14F-4D97-AF65-F5344CB8AC3E}">
        <p14:creationId xmlns:p14="http://schemas.microsoft.com/office/powerpoint/2010/main" val="191961062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100</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56D91535-E7A4-664D-BBA2-009D5B4E8C42}"/>
              </a:ext>
            </a:extLst>
          </p:cNvPr>
          <p:cNvSpPr/>
          <p:nvPr/>
        </p:nvSpPr>
        <p:spPr>
          <a:xfrm>
            <a:off x="457200" y="1796776"/>
            <a:ext cx="4216400" cy="1200329"/>
          </a:xfrm>
          <a:prstGeom prst="rect">
            <a:avLst/>
          </a:prstGeom>
        </p:spPr>
        <p:txBody>
          <a:bodyPr wrap="square">
            <a:spAutoFit/>
          </a:bodyPr>
          <a:lstStyle/>
          <a:p>
            <a:pPr marL="342900" indent="-342900" algn="just">
              <a:lnSpc>
                <a:spcPct val="9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El siguiente paso es efectuar un balance del grado de </a:t>
            </a:r>
            <a:r>
              <a:rPr lang="es-ES" altLang="es-EC" sz="2000" dirty="0">
                <a:solidFill>
                  <a:srgbClr val="C00000"/>
                </a:solidFill>
                <a:latin typeface="Baskerville" panose="02020502070401020303" pitchFamily="18" charset="0"/>
                <a:ea typeface="Baskerville" panose="02020502070401020303" pitchFamily="18" charset="0"/>
              </a:rPr>
              <a:t>cumplimiento de los compromisos </a:t>
            </a:r>
            <a:r>
              <a:rPr lang="es-ES" altLang="es-EC" sz="2000" dirty="0">
                <a:latin typeface="Baskerville" panose="02020502070401020303" pitchFamily="18" charset="0"/>
                <a:ea typeface="Baskerville" panose="02020502070401020303" pitchFamily="18" charset="0"/>
              </a:rPr>
              <a:t>con cada uno de sus públicos-meta.</a:t>
            </a:r>
          </a:p>
        </p:txBody>
      </p:sp>
      <p:pic>
        <p:nvPicPr>
          <p:cNvPr id="6" name="Imagen 5">
            <a:extLst>
              <a:ext uri="{FF2B5EF4-FFF2-40B4-BE49-F238E27FC236}">
                <a16:creationId xmlns:a16="http://schemas.microsoft.com/office/drawing/2014/main" id="{71258A94-76A5-5A45-A5B7-6E477A0DD18F}"/>
              </a:ext>
            </a:extLst>
          </p:cNvPr>
          <p:cNvPicPr>
            <a:picLocks noChangeAspect="1"/>
          </p:cNvPicPr>
          <p:nvPr/>
        </p:nvPicPr>
        <p:blipFill>
          <a:blip r:embed="rId4"/>
          <a:stretch>
            <a:fillRect/>
          </a:stretch>
        </p:blipFill>
        <p:spPr>
          <a:xfrm>
            <a:off x="5050367" y="1273429"/>
            <a:ext cx="3407576" cy="2247025"/>
          </a:xfrm>
          <a:prstGeom prst="rect">
            <a:avLst/>
          </a:prstGeom>
        </p:spPr>
      </p:pic>
    </p:spTree>
    <p:extLst>
      <p:ext uri="{BB962C8B-B14F-4D97-AF65-F5344CB8AC3E}">
        <p14:creationId xmlns:p14="http://schemas.microsoft.com/office/powerpoint/2010/main" val="31115590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101</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56D91535-E7A4-664D-BBA2-009D5B4E8C42}"/>
              </a:ext>
            </a:extLst>
          </p:cNvPr>
          <p:cNvSpPr/>
          <p:nvPr/>
        </p:nvSpPr>
        <p:spPr>
          <a:xfrm>
            <a:off x="457199" y="1196613"/>
            <a:ext cx="5723467" cy="3139321"/>
          </a:xfrm>
          <a:prstGeom prst="rect">
            <a:avLst/>
          </a:prstGeom>
        </p:spPr>
        <p:txBody>
          <a:bodyPr wrap="square">
            <a:spAutoFit/>
          </a:bodyPr>
          <a:lstStyle/>
          <a:p>
            <a:pPr marL="342900" indent="-342900" algn="just">
              <a:buFont typeface="Wingdings" pitchFamily="2" charset="2"/>
              <a:buChar char="ü"/>
            </a:pPr>
            <a:r>
              <a:rPr lang="es-ES" altLang="es-EC" sz="2000" dirty="0">
                <a:latin typeface="Baskerville" panose="02020502070401020303" pitchFamily="18" charset="0"/>
                <a:ea typeface="Baskerville" panose="02020502070401020303" pitchFamily="18" charset="0"/>
              </a:rPr>
              <a:t>La</a:t>
            </a:r>
            <a:r>
              <a:rPr lang="es-ES" altLang="es-EC" sz="2000" i="1" dirty="0">
                <a:latin typeface="Baskerville" panose="02020502070401020303" pitchFamily="18" charset="0"/>
                <a:ea typeface="Baskerville" panose="02020502070401020303" pitchFamily="18" charset="0"/>
              </a:rPr>
              <a:t> </a:t>
            </a:r>
            <a:r>
              <a:rPr lang="es-ES" altLang="es-EC" sz="2000" dirty="0">
                <a:solidFill>
                  <a:srgbClr val="C00000"/>
                </a:solidFill>
                <a:latin typeface="Baskerville" panose="02020502070401020303" pitchFamily="18" charset="0"/>
                <a:ea typeface="Baskerville" panose="02020502070401020303" pitchFamily="18" charset="0"/>
              </a:rPr>
              <a:t>proactividad</a:t>
            </a:r>
            <a:r>
              <a:rPr lang="es-ES" altLang="es-EC" sz="2000" i="1" dirty="0">
                <a:solidFill>
                  <a:srgbClr val="C00000"/>
                </a:solidFill>
                <a:latin typeface="Baskerville" panose="02020502070401020303" pitchFamily="18" charset="0"/>
                <a:ea typeface="Baskerville" panose="02020502070401020303" pitchFamily="18" charset="0"/>
              </a:rPr>
              <a:t> </a:t>
            </a:r>
            <a:r>
              <a:rPr lang="es-ES" altLang="es-EC" sz="2000" dirty="0">
                <a:latin typeface="Baskerville" panose="02020502070401020303" pitchFamily="18" charset="0"/>
                <a:ea typeface="Baskerville" panose="02020502070401020303" pitchFamily="18" charset="0"/>
              </a:rPr>
              <a:t>supone hacer más de aquello a lo que se está obligado.</a:t>
            </a:r>
          </a:p>
          <a:p>
            <a:pPr marL="342900" indent="-342900" algn="just">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342900" indent="-342900" algn="just">
              <a:buFont typeface="Wingdings" pitchFamily="2" charset="2"/>
              <a:buChar char="ü"/>
            </a:pPr>
            <a:r>
              <a:rPr lang="es-ES" altLang="es-EC" sz="2000" dirty="0">
                <a:latin typeface="Baskerville" panose="02020502070401020303" pitchFamily="18" charset="0"/>
                <a:ea typeface="Baskerville" panose="02020502070401020303" pitchFamily="18" charset="0"/>
              </a:rPr>
              <a:t>La </a:t>
            </a:r>
            <a:r>
              <a:rPr lang="es-ES" altLang="es-EC" sz="2000" dirty="0">
                <a:solidFill>
                  <a:srgbClr val="C00000"/>
                </a:solidFill>
                <a:latin typeface="Baskerville" panose="02020502070401020303" pitchFamily="18" charset="0"/>
                <a:ea typeface="Baskerville" panose="02020502070401020303" pitchFamily="18" charset="0"/>
              </a:rPr>
              <a:t>gestión de la reputación </a:t>
            </a:r>
            <a:r>
              <a:rPr lang="es-ES" altLang="es-EC" sz="2000" dirty="0">
                <a:latin typeface="Baskerville" panose="02020502070401020303" pitchFamily="18" charset="0"/>
                <a:ea typeface="Baskerville" panose="02020502070401020303" pitchFamily="18" charset="0"/>
              </a:rPr>
              <a:t>suele confrontar la </a:t>
            </a:r>
            <a:r>
              <a:rPr lang="es-ES" altLang="es-EC" sz="2000" i="1" dirty="0">
                <a:latin typeface="Baskerville" panose="02020502070401020303" pitchFamily="18" charset="0"/>
                <a:ea typeface="Baskerville" panose="02020502070401020303" pitchFamily="18" charset="0"/>
              </a:rPr>
              <a:t>posición reactiva</a:t>
            </a:r>
            <a:r>
              <a:rPr lang="es-ES" altLang="es-EC" sz="2000" dirty="0">
                <a:latin typeface="Baskerville" panose="02020502070401020303" pitchFamily="18" charset="0"/>
                <a:ea typeface="Baskerville" panose="02020502070401020303" pitchFamily="18" charset="0"/>
              </a:rPr>
              <a:t>, que enfatiza la importancia de reducir riesgos innecesarios para el desarrollo de la reputación, frente a la posición proactiva, que confía afirmar el valor </a:t>
            </a:r>
            <a:r>
              <a:rPr lang="es-ES" altLang="es-EC" sz="2000" dirty="0" err="1">
                <a:latin typeface="Baskerville" panose="02020502070401020303" pitchFamily="18" charset="0"/>
                <a:ea typeface="Baskerville" panose="02020502070401020303" pitchFamily="18" charset="0"/>
              </a:rPr>
              <a:t>reputacional</a:t>
            </a:r>
            <a:r>
              <a:rPr lang="es-ES" altLang="es-EC" sz="2000" dirty="0">
                <a:latin typeface="Baskerville" panose="02020502070401020303" pitchFamily="18" charset="0"/>
                <a:ea typeface="Baskerville" panose="02020502070401020303" pitchFamily="18" charset="0"/>
              </a:rPr>
              <a:t> en cada acción comunicativa o proyecto institucional.</a:t>
            </a:r>
          </a:p>
          <a:p>
            <a:pPr marL="342900" indent="-342900" algn="just">
              <a:lnSpc>
                <a:spcPct val="9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p:txBody>
      </p:sp>
      <p:pic>
        <p:nvPicPr>
          <p:cNvPr id="8" name="Picture 3" descr="MACWORLD">
            <a:extLst>
              <a:ext uri="{FF2B5EF4-FFF2-40B4-BE49-F238E27FC236}">
                <a16:creationId xmlns:a16="http://schemas.microsoft.com/office/drawing/2014/main" id="{F5A1E99B-DD53-7E47-892C-2FB1F80BBF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06" y="1344612"/>
            <a:ext cx="2101285" cy="26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833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102</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3" name="Rectángulo 2">
            <a:extLst>
              <a:ext uri="{FF2B5EF4-FFF2-40B4-BE49-F238E27FC236}">
                <a16:creationId xmlns:a16="http://schemas.microsoft.com/office/drawing/2014/main" id="{56D91535-E7A4-664D-BBA2-009D5B4E8C42}"/>
              </a:ext>
            </a:extLst>
          </p:cNvPr>
          <p:cNvSpPr/>
          <p:nvPr/>
        </p:nvSpPr>
        <p:spPr>
          <a:xfrm>
            <a:off x="457199" y="1196613"/>
            <a:ext cx="5723467" cy="3139321"/>
          </a:xfrm>
          <a:prstGeom prst="rect">
            <a:avLst/>
          </a:prstGeom>
        </p:spPr>
        <p:txBody>
          <a:bodyPr wrap="square">
            <a:spAutoFit/>
          </a:bodyPr>
          <a:lstStyle/>
          <a:p>
            <a:pPr marL="342900" indent="-342900" algn="just">
              <a:buFont typeface="Wingdings" pitchFamily="2" charset="2"/>
              <a:buChar char="ü"/>
            </a:pPr>
            <a:r>
              <a:rPr lang="es-ES" altLang="es-EC" sz="2000" dirty="0">
                <a:latin typeface="Baskerville" panose="02020502070401020303" pitchFamily="18" charset="0"/>
                <a:ea typeface="Baskerville" panose="02020502070401020303" pitchFamily="18" charset="0"/>
              </a:rPr>
              <a:t>La </a:t>
            </a:r>
            <a:r>
              <a:rPr lang="es-ES" altLang="es-EC" sz="2000" dirty="0">
                <a:solidFill>
                  <a:srgbClr val="C00000"/>
                </a:solidFill>
                <a:latin typeface="Baskerville" panose="02020502070401020303" pitchFamily="18" charset="0"/>
                <a:ea typeface="Baskerville" panose="02020502070401020303" pitchFamily="18" charset="0"/>
              </a:rPr>
              <a:t>proactividad </a:t>
            </a:r>
            <a:r>
              <a:rPr lang="es-ES" altLang="es-EC" sz="2000" dirty="0">
                <a:latin typeface="Baskerville" panose="02020502070401020303" pitchFamily="18" charset="0"/>
                <a:ea typeface="Baskerville" panose="02020502070401020303" pitchFamily="18" charset="0"/>
              </a:rPr>
              <a:t>supone hacer más de aquello a lo que se está obligado.</a:t>
            </a:r>
          </a:p>
          <a:p>
            <a:pPr marL="342900" indent="-342900" algn="just">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342900" indent="-342900" algn="just">
              <a:buFont typeface="Wingdings" pitchFamily="2" charset="2"/>
              <a:buChar char="ü"/>
            </a:pPr>
            <a:r>
              <a:rPr lang="es-ES" altLang="es-EC" sz="2000" dirty="0">
                <a:latin typeface="Baskerville" panose="02020502070401020303" pitchFamily="18" charset="0"/>
                <a:ea typeface="Baskerville" panose="02020502070401020303" pitchFamily="18" charset="0"/>
              </a:rPr>
              <a:t>La </a:t>
            </a:r>
            <a:r>
              <a:rPr lang="es-ES" altLang="es-EC" sz="2000" dirty="0">
                <a:solidFill>
                  <a:srgbClr val="C00000"/>
                </a:solidFill>
                <a:latin typeface="Baskerville" panose="02020502070401020303" pitchFamily="18" charset="0"/>
                <a:ea typeface="Baskerville" panose="02020502070401020303" pitchFamily="18" charset="0"/>
              </a:rPr>
              <a:t>gestión de la reputación </a:t>
            </a:r>
            <a:r>
              <a:rPr lang="es-ES" altLang="es-EC" sz="2000" dirty="0">
                <a:latin typeface="Baskerville" panose="02020502070401020303" pitchFamily="18" charset="0"/>
                <a:ea typeface="Baskerville" panose="02020502070401020303" pitchFamily="18" charset="0"/>
              </a:rPr>
              <a:t>suele confrontar la </a:t>
            </a:r>
            <a:r>
              <a:rPr lang="es-ES" altLang="es-EC" sz="2000" i="1" dirty="0">
                <a:latin typeface="Baskerville" panose="02020502070401020303" pitchFamily="18" charset="0"/>
                <a:ea typeface="Baskerville" panose="02020502070401020303" pitchFamily="18" charset="0"/>
              </a:rPr>
              <a:t>posición reactiva</a:t>
            </a:r>
            <a:r>
              <a:rPr lang="es-ES" altLang="es-EC" sz="2000" dirty="0">
                <a:latin typeface="Baskerville" panose="02020502070401020303" pitchFamily="18" charset="0"/>
                <a:ea typeface="Baskerville" panose="02020502070401020303" pitchFamily="18" charset="0"/>
              </a:rPr>
              <a:t>, que enfatiza la importancia de reducir riesgos innecesarios para el desarrollo de la reputación, frente a la </a:t>
            </a:r>
            <a:r>
              <a:rPr lang="es-ES" altLang="es-EC" sz="2000" i="1" dirty="0">
                <a:latin typeface="Baskerville" panose="02020502070401020303" pitchFamily="18" charset="0"/>
                <a:ea typeface="Baskerville" panose="02020502070401020303" pitchFamily="18" charset="0"/>
              </a:rPr>
              <a:t>posición proactiva,</a:t>
            </a:r>
            <a:r>
              <a:rPr lang="es-ES" altLang="es-EC" sz="2000" dirty="0">
                <a:latin typeface="Baskerville" panose="02020502070401020303" pitchFamily="18" charset="0"/>
                <a:ea typeface="Baskerville" panose="02020502070401020303" pitchFamily="18" charset="0"/>
              </a:rPr>
              <a:t> que confía afirmar el valor </a:t>
            </a:r>
            <a:r>
              <a:rPr lang="es-ES" altLang="es-EC" sz="2000" dirty="0" err="1">
                <a:latin typeface="Baskerville" panose="02020502070401020303" pitchFamily="18" charset="0"/>
                <a:ea typeface="Baskerville" panose="02020502070401020303" pitchFamily="18" charset="0"/>
              </a:rPr>
              <a:t>reputacional</a:t>
            </a:r>
            <a:r>
              <a:rPr lang="es-ES" altLang="es-EC" sz="2000" dirty="0">
                <a:latin typeface="Baskerville" panose="02020502070401020303" pitchFamily="18" charset="0"/>
                <a:ea typeface="Baskerville" panose="02020502070401020303" pitchFamily="18" charset="0"/>
              </a:rPr>
              <a:t> en cada acción comunicativa o proyecto institucional.</a:t>
            </a:r>
          </a:p>
          <a:p>
            <a:pPr marL="342900" indent="-342900" algn="just">
              <a:lnSpc>
                <a:spcPct val="9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p:txBody>
      </p:sp>
      <p:pic>
        <p:nvPicPr>
          <p:cNvPr id="8" name="Picture 3" descr="MACWORLD">
            <a:extLst>
              <a:ext uri="{FF2B5EF4-FFF2-40B4-BE49-F238E27FC236}">
                <a16:creationId xmlns:a16="http://schemas.microsoft.com/office/drawing/2014/main" id="{F5A1E99B-DD53-7E47-892C-2FB1F80BBF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06" y="1344612"/>
            <a:ext cx="2101285" cy="26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45896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103</a:t>
            </a:fld>
            <a:endParaRPr lang="en"/>
          </a:p>
        </p:txBody>
      </p:sp>
      <p:sp>
        <p:nvSpPr>
          <p:cNvPr id="2" name="CuadroTexto 1"/>
          <p:cNvSpPr txBox="1"/>
          <p:nvPr/>
        </p:nvSpPr>
        <p:spPr>
          <a:xfrm>
            <a:off x="5965145" y="242506"/>
            <a:ext cx="2042686"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Reputación</a:t>
            </a: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5" name="Rectángulo 4">
            <a:extLst>
              <a:ext uri="{FF2B5EF4-FFF2-40B4-BE49-F238E27FC236}">
                <a16:creationId xmlns:a16="http://schemas.microsoft.com/office/drawing/2014/main" id="{A0AC8838-043B-A44B-911F-775BC908E41A}"/>
              </a:ext>
            </a:extLst>
          </p:cNvPr>
          <p:cNvSpPr/>
          <p:nvPr/>
        </p:nvSpPr>
        <p:spPr>
          <a:xfrm>
            <a:off x="731550" y="1592818"/>
            <a:ext cx="4572000" cy="1323439"/>
          </a:xfrm>
          <a:prstGeom prst="rect">
            <a:avLst/>
          </a:prstGeom>
        </p:spPr>
        <p:txBody>
          <a:bodyPr>
            <a:spAutoFit/>
          </a:bodyPr>
          <a:lstStyle/>
          <a:p>
            <a:pPr algn="just"/>
            <a:r>
              <a:rPr lang="es-ES" altLang="es-EC" sz="2000" dirty="0">
                <a:latin typeface="Baskerville" panose="02020502070401020303" pitchFamily="18" charset="0"/>
                <a:ea typeface="Baskerville" panose="02020502070401020303" pitchFamily="18" charset="0"/>
              </a:rPr>
              <a:t>La </a:t>
            </a:r>
            <a:r>
              <a:rPr lang="es-ES" altLang="es-EC" sz="2000" dirty="0">
                <a:solidFill>
                  <a:srgbClr val="C00000"/>
                </a:solidFill>
                <a:latin typeface="Baskerville" panose="02020502070401020303" pitchFamily="18" charset="0"/>
                <a:ea typeface="Baskerville" panose="02020502070401020303" pitchFamily="18" charset="0"/>
              </a:rPr>
              <a:t>comunicación de la reputación </a:t>
            </a:r>
            <a:r>
              <a:rPr lang="es-ES" altLang="es-EC" sz="2000" dirty="0">
                <a:latin typeface="Baskerville" panose="02020502070401020303" pitchFamily="18" charset="0"/>
                <a:ea typeface="Baskerville" panose="02020502070401020303" pitchFamily="18" charset="0"/>
              </a:rPr>
              <a:t>es básica, no tanto para la reputación, como para la </a:t>
            </a:r>
            <a:r>
              <a:rPr lang="es-ES" altLang="es-EC" sz="2000" dirty="0">
                <a:solidFill>
                  <a:srgbClr val="C00000"/>
                </a:solidFill>
                <a:latin typeface="Baskerville" panose="02020502070401020303" pitchFamily="18" charset="0"/>
                <a:ea typeface="Baskerville" panose="02020502070401020303" pitchFamily="18" charset="0"/>
              </a:rPr>
              <a:t>creación de valor </a:t>
            </a:r>
            <a:r>
              <a:rPr lang="es-ES" altLang="es-EC" sz="2000" dirty="0">
                <a:latin typeface="Baskerville" panose="02020502070401020303" pitchFamily="18" charset="0"/>
                <a:ea typeface="Baskerville" panose="02020502070401020303" pitchFamily="18" charset="0"/>
              </a:rPr>
              <a:t>a través de esa reputación</a:t>
            </a:r>
            <a:endParaRPr lang="es-EC" sz="2000" dirty="0">
              <a:latin typeface="Baskerville" panose="02020502070401020303" pitchFamily="18" charset="0"/>
              <a:ea typeface="Baskerville" panose="02020502070401020303" pitchFamily="18" charset="0"/>
            </a:endParaRPr>
          </a:p>
        </p:txBody>
      </p:sp>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pic>
        <p:nvPicPr>
          <p:cNvPr id="11" name="Picture 4" descr="Maquillaje">
            <a:extLst>
              <a:ext uri="{FF2B5EF4-FFF2-40B4-BE49-F238E27FC236}">
                <a16:creationId xmlns:a16="http://schemas.microsoft.com/office/drawing/2014/main" id="{8E396AF2-EACC-AA40-A5A3-7342CBBA4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7775" y="1196613"/>
            <a:ext cx="2257425"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45041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104</a:t>
            </a:fld>
            <a:endParaRPr lang="en"/>
          </a:p>
        </p:txBody>
      </p:sp>
      <p:sp>
        <p:nvSpPr>
          <p:cNvPr id="2" name="CuadroTexto 1"/>
          <p:cNvSpPr txBox="1"/>
          <p:nvPr/>
        </p:nvSpPr>
        <p:spPr>
          <a:xfrm>
            <a:off x="3695219" y="265024"/>
            <a:ext cx="4909031" cy="954107"/>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Fuentes de valor </a:t>
            </a:r>
            <a:r>
              <a:rPr lang="es-ES_tradnl" sz="2800" dirty="0" err="1">
                <a:solidFill>
                  <a:srgbClr val="C00000"/>
                </a:solidFill>
                <a:latin typeface="Baskerville" panose="02020502070401020303" pitchFamily="18" charset="0"/>
                <a:ea typeface="Baskerville" panose="02020502070401020303" pitchFamily="18" charset="0"/>
                <a:cs typeface="Century Schoolbook" charset="0"/>
              </a:rPr>
              <a:t>reputacional</a:t>
            </a:r>
            <a:endParaRPr lang="es-ES_tradnl" sz="2800" dirty="0">
              <a:solidFill>
                <a:srgbClr val="C00000"/>
              </a:solidFill>
              <a:latin typeface="Baskerville" panose="02020502070401020303" pitchFamily="18" charset="0"/>
              <a:ea typeface="Baskerville" panose="02020502070401020303" pitchFamily="18" charset="0"/>
              <a:cs typeface="Century Schoolbook" charset="0"/>
            </a:endParaRPr>
          </a:p>
          <a:p>
            <a:endParaRPr lang="es-ES_tradnl" sz="2800" dirty="0">
              <a:solidFill>
                <a:srgbClr val="C00000"/>
              </a:solidFill>
              <a:latin typeface="Century Schoolbook" charset="0"/>
              <a:ea typeface="Century Schoolbook" charset="0"/>
              <a:cs typeface="Century Schoolbook" charset="0"/>
            </a:endParaRP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3" name="Text Box 3">
            <a:extLst>
              <a:ext uri="{FF2B5EF4-FFF2-40B4-BE49-F238E27FC236}">
                <a16:creationId xmlns:a16="http://schemas.microsoft.com/office/drawing/2014/main" id="{D78D0B10-9AD6-3949-A8AD-731DC3DA65E0}"/>
              </a:ext>
            </a:extLst>
          </p:cNvPr>
          <p:cNvSpPr txBox="1">
            <a:spLocks noChangeArrowheads="1"/>
          </p:cNvSpPr>
          <p:nvPr/>
        </p:nvSpPr>
        <p:spPr bwMode="auto">
          <a:xfrm>
            <a:off x="731550" y="1573220"/>
            <a:ext cx="5024818" cy="2246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342900" indent="-342900" eaLnBrk="1" hangingPunct="1">
              <a:buFont typeface="Wingdings" pitchFamily="2" charset="2"/>
              <a:buChar char="ü"/>
            </a:pPr>
            <a:r>
              <a:rPr lang="es-ES_tradnl" altLang="es-EC" sz="2000" dirty="0">
                <a:latin typeface="Baskerville" panose="02020502070401020303" pitchFamily="18" charset="0"/>
                <a:ea typeface="Baskerville" panose="02020502070401020303" pitchFamily="18" charset="0"/>
              </a:rPr>
              <a:t> Existen suficientes evidencias empíricas que justifican que la reputación eleva el </a:t>
            </a:r>
            <a:r>
              <a:rPr lang="es-ES_tradnl" altLang="es-EC" sz="2000" dirty="0">
                <a:solidFill>
                  <a:srgbClr val="C00000"/>
                </a:solidFill>
                <a:latin typeface="Baskerville" panose="02020502070401020303" pitchFamily="18" charset="0"/>
                <a:ea typeface="Baskerville" panose="02020502070401020303" pitchFamily="18" charset="0"/>
              </a:rPr>
              <a:t>valor bursátil </a:t>
            </a:r>
            <a:r>
              <a:rPr lang="es-ES_tradnl" altLang="es-EC" sz="2000" dirty="0">
                <a:latin typeface="Baskerville" panose="02020502070401020303" pitchFamily="18" charset="0"/>
                <a:ea typeface="Baskerville" panose="02020502070401020303" pitchFamily="18" charset="0"/>
              </a:rPr>
              <a:t>y atrae inversiones.</a:t>
            </a:r>
          </a:p>
          <a:p>
            <a:pPr eaLnBrk="1" hangingPunct="1"/>
            <a:endParaRPr lang="es-ES_tradnl" altLang="es-EC" sz="2000" dirty="0">
              <a:latin typeface="Baskerville" panose="02020502070401020303" pitchFamily="18" charset="0"/>
              <a:ea typeface="Baskerville" panose="02020502070401020303" pitchFamily="18" charset="0"/>
            </a:endParaRPr>
          </a:p>
          <a:p>
            <a:pPr marL="342900" indent="-342900" eaLnBrk="1" hangingPunct="1">
              <a:buFont typeface="Wingdings" pitchFamily="2" charset="2"/>
              <a:buChar char="ü"/>
            </a:pPr>
            <a:r>
              <a:rPr lang="es-ES_tradnl" altLang="es-EC" sz="2000" dirty="0">
                <a:solidFill>
                  <a:srgbClr val="C00000"/>
                </a:solidFill>
                <a:latin typeface="Baskerville" panose="02020502070401020303" pitchFamily="18" charset="0"/>
                <a:ea typeface="Baskerville" panose="02020502070401020303" pitchFamily="18" charset="0"/>
              </a:rPr>
              <a:t> Pauta de diferenciación </a:t>
            </a:r>
            <a:r>
              <a:rPr lang="es-ES_tradnl" altLang="es-EC" sz="2000" dirty="0">
                <a:latin typeface="Baskerville" panose="02020502070401020303" pitchFamily="18" charset="0"/>
                <a:ea typeface="Baskerville" panose="02020502070401020303" pitchFamily="18" charset="0"/>
              </a:rPr>
              <a:t>(la diferenciación funcional es cada vez más difícil y hay que recurrir a la </a:t>
            </a:r>
            <a:r>
              <a:rPr lang="es-ES_tradnl" altLang="es-EC" sz="2000" dirty="0">
                <a:solidFill>
                  <a:srgbClr val="C00000"/>
                </a:solidFill>
                <a:latin typeface="Baskerville" panose="02020502070401020303" pitchFamily="18" charset="0"/>
                <a:ea typeface="Baskerville" panose="02020502070401020303" pitchFamily="18" charset="0"/>
              </a:rPr>
              <a:t>diferenciación</a:t>
            </a:r>
            <a:r>
              <a:rPr lang="es-ES_tradnl" altLang="es-EC" sz="2000" dirty="0">
                <a:latin typeface="Baskerville" panose="02020502070401020303" pitchFamily="18" charset="0"/>
                <a:ea typeface="Baskerville" panose="02020502070401020303" pitchFamily="18" charset="0"/>
              </a:rPr>
              <a:t> </a:t>
            </a:r>
            <a:r>
              <a:rPr lang="es-ES_tradnl" altLang="es-EC" sz="2000" dirty="0">
                <a:solidFill>
                  <a:srgbClr val="C00000"/>
                </a:solidFill>
                <a:latin typeface="Baskerville" panose="02020502070401020303" pitchFamily="18" charset="0"/>
                <a:ea typeface="Baskerville" panose="02020502070401020303" pitchFamily="18" charset="0"/>
              </a:rPr>
              <a:t>emocional).</a:t>
            </a:r>
            <a:endParaRPr lang="es-ES" altLang="es-EC" sz="2000" dirty="0">
              <a:latin typeface="Baskerville" panose="02020502070401020303" pitchFamily="18" charset="0"/>
              <a:ea typeface="Baskerville" panose="02020502070401020303" pitchFamily="18" charset="0"/>
            </a:endParaRPr>
          </a:p>
        </p:txBody>
      </p:sp>
      <p:pic>
        <p:nvPicPr>
          <p:cNvPr id="14" name="Picture 5" descr="Pericos">
            <a:extLst>
              <a:ext uri="{FF2B5EF4-FFF2-40B4-BE49-F238E27FC236}">
                <a16:creationId xmlns:a16="http://schemas.microsoft.com/office/drawing/2014/main" id="{48265BEA-AAC3-4A43-B36F-743B8D1415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7690" y="1083732"/>
            <a:ext cx="2712094" cy="3428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62823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105</a:t>
            </a:fld>
            <a:endParaRPr lang="en"/>
          </a:p>
        </p:txBody>
      </p:sp>
      <p:sp>
        <p:nvSpPr>
          <p:cNvPr id="2" name="CuadroTexto 1"/>
          <p:cNvSpPr txBox="1"/>
          <p:nvPr/>
        </p:nvSpPr>
        <p:spPr>
          <a:xfrm>
            <a:off x="6896894" y="162474"/>
            <a:ext cx="1830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Talento</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1" name="Text Box 3">
            <a:extLst>
              <a:ext uri="{FF2B5EF4-FFF2-40B4-BE49-F238E27FC236}">
                <a16:creationId xmlns:a16="http://schemas.microsoft.com/office/drawing/2014/main" id="{AD0B7D82-67AB-EC4C-961B-3C3302E7838A}"/>
              </a:ext>
            </a:extLst>
          </p:cNvPr>
          <p:cNvSpPr txBox="1">
            <a:spLocks noChangeArrowheads="1"/>
          </p:cNvSpPr>
          <p:nvPr/>
        </p:nvSpPr>
        <p:spPr bwMode="auto">
          <a:xfrm>
            <a:off x="4479661" y="1592276"/>
            <a:ext cx="4248150" cy="19389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s-ES_tradnl" altLang="es-EC" sz="2000" dirty="0">
                <a:solidFill>
                  <a:srgbClr val="C00000"/>
                </a:solidFill>
                <a:latin typeface="Baskerville" panose="02020502070401020303" pitchFamily="18" charset="0"/>
                <a:ea typeface="Baskerville" panose="02020502070401020303" pitchFamily="18" charset="0"/>
              </a:rPr>
              <a:t>Atrae el </a:t>
            </a:r>
            <a:r>
              <a:rPr lang="es-ES_tradnl" altLang="es-EC" sz="2000" i="1" dirty="0">
                <a:solidFill>
                  <a:srgbClr val="C00000"/>
                </a:solidFill>
                <a:latin typeface="Baskerville" panose="02020502070401020303" pitchFamily="18" charset="0"/>
                <a:ea typeface="Baskerville" panose="02020502070401020303" pitchFamily="18" charset="0"/>
              </a:rPr>
              <a:t>talento</a:t>
            </a:r>
            <a:r>
              <a:rPr lang="es-ES_tradnl" altLang="es-EC" sz="2000" dirty="0">
                <a:solidFill>
                  <a:srgbClr val="C00000"/>
                </a:solidFill>
                <a:latin typeface="Baskerville" panose="02020502070401020303" pitchFamily="18" charset="0"/>
                <a:ea typeface="Baskerville" panose="02020502070401020303" pitchFamily="18" charset="0"/>
              </a:rPr>
              <a:t> </a:t>
            </a:r>
          </a:p>
          <a:p>
            <a:pPr algn="ctr" eaLnBrk="1" hangingPunct="1"/>
            <a:endParaRPr lang="es-ES_tradnl" altLang="es-EC" sz="2000" dirty="0">
              <a:solidFill>
                <a:srgbClr val="C00000"/>
              </a:solidFill>
              <a:latin typeface="Baskerville" panose="02020502070401020303" pitchFamily="18" charset="0"/>
              <a:ea typeface="Baskerville" panose="02020502070401020303" pitchFamily="18" charset="0"/>
            </a:endParaRPr>
          </a:p>
          <a:p>
            <a:pPr marL="342900" indent="-342900" algn="just" eaLnBrk="1" hangingPunct="1">
              <a:buFont typeface="Wingdings" pitchFamily="2" charset="2"/>
              <a:buChar char="ü"/>
            </a:pPr>
            <a:r>
              <a:rPr lang="es-ES_tradnl" altLang="es-EC" sz="2000" dirty="0">
                <a:latin typeface="Baskerville" panose="02020502070401020303" pitchFamily="18" charset="0"/>
                <a:ea typeface="Baskerville" panose="02020502070401020303" pitchFamily="18" charset="0"/>
              </a:rPr>
              <a:t>Cuanto mayor es el capital intelectual de una institución, más se evidencia y refuerza el binomio </a:t>
            </a:r>
            <a:r>
              <a:rPr lang="es-ES_tradnl" altLang="es-EC" sz="2000" dirty="0">
                <a:solidFill>
                  <a:srgbClr val="C00000"/>
                </a:solidFill>
                <a:latin typeface="Baskerville" panose="02020502070401020303" pitchFamily="18" charset="0"/>
                <a:ea typeface="Baskerville" panose="02020502070401020303" pitchFamily="18" charset="0"/>
              </a:rPr>
              <a:t>reputación - talento.</a:t>
            </a:r>
            <a:endParaRPr lang="es-ES" altLang="es-EC" sz="2000" dirty="0">
              <a:solidFill>
                <a:srgbClr val="C00000"/>
              </a:solidFill>
              <a:latin typeface="Baskerville" panose="02020502070401020303" pitchFamily="18" charset="0"/>
              <a:ea typeface="Baskerville" panose="02020502070401020303" pitchFamily="18" charset="0"/>
            </a:endParaRPr>
          </a:p>
        </p:txBody>
      </p:sp>
      <p:pic>
        <p:nvPicPr>
          <p:cNvPr id="12" name="Picture 8" descr="Joan Costa 5">
            <a:extLst>
              <a:ext uri="{FF2B5EF4-FFF2-40B4-BE49-F238E27FC236}">
                <a16:creationId xmlns:a16="http://schemas.microsoft.com/office/drawing/2014/main" id="{119332E9-F002-3C4C-ABC6-90038C5D3B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2" y="1257842"/>
            <a:ext cx="3887788" cy="29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26508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106</a:t>
            </a:fld>
            <a:endParaRPr lang="en"/>
          </a:p>
        </p:txBody>
      </p:sp>
      <p:sp>
        <p:nvSpPr>
          <p:cNvPr id="2" name="CuadroTexto 1"/>
          <p:cNvSpPr txBox="1"/>
          <p:nvPr/>
        </p:nvSpPr>
        <p:spPr>
          <a:xfrm>
            <a:off x="6551044"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Liderazgo</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3" name="Text Box 3">
            <a:extLst>
              <a:ext uri="{FF2B5EF4-FFF2-40B4-BE49-F238E27FC236}">
                <a16:creationId xmlns:a16="http://schemas.microsoft.com/office/drawing/2014/main" id="{6DB8E433-46E8-2B49-B94C-866B30B3F8ED}"/>
              </a:ext>
            </a:extLst>
          </p:cNvPr>
          <p:cNvSpPr txBox="1">
            <a:spLocks noChangeArrowheads="1"/>
          </p:cNvSpPr>
          <p:nvPr/>
        </p:nvSpPr>
        <p:spPr bwMode="auto">
          <a:xfrm>
            <a:off x="4532273" y="1479323"/>
            <a:ext cx="4103688" cy="26476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s-ES_tradnl" altLang="es-EC" sz="2000" dirty="0">
                <a:solidFill>
                  <a:srgbClr val="C00000"/>
                </a:solidFill>
                <a:latin typeface="Baskerville" panose="02020502070401020303" pitchFamily="18" charset="0"/>
                <a:ea typeface="Baskerville" panose="02020502070401020303" pitchFamily="18" charset="0"/>
              </a:rPr>
              <a:t>Representa un nuevo factor de </a:t>
            </a:r>
            <a:r>
              <a:rPr lang="es-ES_tradnl" altLang="es-EC" sz="2000" i="1" dirty="0">
                <a:solidFill>
                  <a:srgbClr val="C00000"/>
                </a:solidFill>
                <a:latin typeface="Baskerville" panose="02020502070401020303" pitchFamily="18" charset="0"/>
                <a:ea typeface="Baskerville" panose="02020502070401020303" pitchFamily="18" charset="0"/>
              </a:rPr>
              <a:t>liderazgo</a:t>
            </a:r>
          </a:p>
          <a:p>
            <a:pPr algn="ctr" eaLnBrk="1" hangingPunct="1"/>
            <a:endParaRPr lang="es-ES_tradnl" altLang="es-EC" sz="2000" i="1" dirty="0">
              <a:latin typeface="Baskerville" panose="02020502070401020303" pitchFamily="18" charset="0"/>
              <a:ea typeface="Baskerville" panose="02020502070401020303" pitchFamily="18" charset="0"/>
            </a:endParaRPr>
          </a:p>
          <a:p>
            <a:pPr algn="just" eaLnBrk="1" hangingPunct="1">
              <a:lnSpc>
                <a:spcPct val="85000"/>
              </a:lnSpc>
              <a:spcBef>
                <a:spcPct val="20000"/>
              </a:spcBef>
              <a:spcAft>
                <a:spcPct val="20000"/>
              </a:spcAft>
            </a:pPr>
            <a:r>
              <a:rPr lang="es-ES_tradnl" altLang="es-EC" sz="2000" dirty="0">
                <a:latin typeface="Baskerville" panose="02020502070401020303" pitchFamily="18" charset="0"/>
                <a:ea typeface="Baskerville" panose="02020502070401020303" pitchFamily="18" charset="0"/>
              </a:rPr>
              <a:t>El liderazgo </a:t>
            </a:r>
            <a:r>
              <a:rPr lang="es-ES_tradnl" altLang="es-EC" sz="2000" dirty="0" err="1">
                <a:latin typeface="Baskerville" panose="02020502070401020303" pitchFamily="18" charset="0"/>
                <a:ea typeface="Baskerville" panose="02020502070401020303" pitchFamily="18" charset="0"/>
              </a:rPr>
              <a:t>reputacional</a:t>
            </a:r>
            <a:r>
              <a:rPr lang="es-ES_tradnl" altLang="es-EC" sz="2000" dirty="0">
                <a:latin typeface="Baskerville" panose="02020502070401020303" pitchFamily="18" charset="0"/>
                <a:ea typeface="Baskerville" panose="02020502070401020303" pitchFamily="18" charset="0"/>
              </a:rPr>
              <a:t> </a:t>
            </a:r>
            <a:r>
              <a:rPr lang="es-ES" altLang="es-EC" sz="2000" dirty="0">
                <a:latin typeface="Baskerville" panose="02020502070401020303" pitchFamily="18" charset="0"/>
                <a:ea typeface="Baskerville" panose="02020502070401020303" pitchFamily="18" charset="0"/>
              </a:rPr>
              <a:t>es la atracción racional y emocional que hace que una empresa sea la opción preferida para trabajar, comprar, invertir y hasta compartir vecindad en un mismo territorio.</a:t>
            </a:r>
          </a:p>
        </p:txBody>
      </p:sp>
      <p:pic>
        <p:nvPicPr>
          <p:cNvPr id="14" name="Picture 6" descr="desk01_1024x768">
            <a:extLst>
              <a:ext uri="{FF2B5EF4-FFF2-40B4-BE49-F238E27FC236}">
                <a16:creationId xmlns:a16="http://schemas.microsoft.com/office/drawing/2014/main" id="{F5C2C40A-128E-A544-AE97-D76D492730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563" y="1829830"/>
            <a:ext cx="3581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7132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107</a:t>
            </a:fld>
            <a:endParaRPr lang="en"/>
          </a:p>
        </p:txBody>
      </p:sp>
      <p:sp>
        <p:nvSpPr>
          <p:cNvPr id="2" name="CuadroTexto 1"/>
          <p:cNvSpPr txBox="1"/>
          <p:nvPr/>
        </p:nvSpPr>
        <p:spPr>
          <a:xfrm>
            <a:off x="6773333"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Evaluar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3" name="Rectángulo 2">
            <a:extLst>
              <a:ext uri="{FF2B5EF4-FFF2-40B4-BE49-F238E27FC236}">
                <a16:creationId xmlns:a16="http://schemas.microsoft.com/office/drawing/2014/main" id="{326ADFD0-F49D-D84C-81E2-36E8BE803DE0}"/>
              </a:ext>
            </a:extLst>
          </p:cNvPr>
          <p:cNvSpPr/>
          <p:nvPr/>
        </p:nvSpPr>
        <p:spPr>
          <a:xfrm>
            <a:off x="403358" y="1338008"/>
            <a:ext cx="4572000" cy="2591479"/>
          </a:xfrm>
          <a:prstGeom prst="rect">
            <a:avLst/>
          </a:prstGeom>
        </p:spPr>
        <p:txBody>
          <a:bodyPr>
            <a:spAutoFit/>
          </a:bodyPr>
          <a:lstStyle/>
          <a:p>
            <a:r>
              <a:rPr lang="es-ES_tradnl" altLang="es-EC" sz="2800" dirty="0">
                <a:solidFill>
                  <a:srgbClr val="C00000"/>
                </a:solidFill>
                <a:latin typeface="Baskerville" panose="02020502070401020303" pitchFamily="18" charset="0"/>
                <a:ea typeface="Baskerville" panose="02020502070401020303" pitchFamily="18" charset="0"/>
              </a:rPr>
              <a:t>La rigurosa evaluación de la reputación supone:</a:t>
            </a:r>
          </a:p>
          <a:p>
            <a:endParaRPr lang="es-ES_tradnl" altLang="es-EC" sz="2800" dirty="0">
              <a:solidFill>
                <a:srgbClr val="C00000"/>
              </a:solidFill>
              <a:latin typeface="Baskerville" panose="02020502070401020303" pitchFamily="18" charset="0"/>
              <a:ea typeface="Baskerville" panose="02020502070401020303" pitchFamily="18" charset="0"/>
            </a:endParaRPr>
          </a:p>
          <a:p>
            <a:pPr marL="285750" lvl="1" indent="-285750" eaLnBrk="1" hangingPunct="1">
              <a:lnSpc>
                <a:spcPct val="115000"/>
              </a:lnSpc>
              <a:buFont typeface="Wingdings" pitchFamily="2" charset="2"/>
              <a:buChar char="ü"/>
            </a:pPr>
            <a:r>
              <a:rPr lang="es-ES_tradnl" altLang="es-EC" sz="1800" dirty="0">
                <a:latin typeface="Baskerville" panose="02020502070401020303" pitchFamily="18" charset="0"/>
                <a:ea typeface="Baskerville" panose="02020502070401020303" pitchFamily="18" charset="0"/>
              </a:rPr>
              <a:t>Contraste a través de fuentes secundarias.</a:t>
            </a:r>
          </a:p>
          <a:p>
            <a:pPr marL="285750" lvl="1" indent="-285750" eaLnBrk="1" hangingPunct="1">
              <a:lnSpc>
                <a:spcPct val="115000"/>
              </a:lnSpc>
              <a:buFont typeface="Wingdings" pitchFamily="2" charset="2"/>
              <a:buChar char="ü"/>
            </a:pPr>
            <a:r>
              <a:rPr lang="es-ES_tradnl" altLang="es-EC" sz="1800" dirty="0">
                <a:latin typeface="Baskerville" panose="02020502070401020303" pitchFamily="18" charset="0"/>
                <a:ea typeface="Baskerville" panose="02020502070401020303" pitchFamily="18" charset="0"/>
              </a:rPr>
              <a:t>Evaluación complementaria de especialistas.</a:t>
            </a:r>
          </a:p>
          <a:p>
            <a:pPr marL="285750" lvl="1" indent="-285750" eaLnBrk="1" hangingPunct="1">
              <a:lnSpc>
                <a:spcPct val="115000"/>
              </a:lnSpc>
              <a:buFont typeface="Wingdings" pitchFamily="2" charset="2"/>
              <a:buChar char="ü"/>
            </a:pPr>
            <a:r>
              <a:rPr lang="es-ES_tradnl" altLang="es-EC" sz="1800" dirty="0">
                <a:latin typeface="Baskerville" panose="02020502070401020303" pitchFamily="18" charset="0"/>
                <a:ea typeface="Baskerville" panose="02020502070401020303" pitchFamily="18" charset="0"/>
              </a:rPr>
              <a:t>Entrevistas con directivos.</a:t>
            </a:r>
          </a:p>
          <a:p>
            <a:pPr algn="ctr">
              <a:lnSpc>
                <a:spcPct val="80000"/>
              </a:lnSpc>
            </a:pPr>
            <a:endParaRPr lang="es-ES" altLang="es-EC" sz="2000" dirty="0">
              <a:latin typeface="Baskerville" panose="02020502070401020303" pitchFamily="18" charset="0"/>
              <a:ea typeface="Baskerville" panose="02020502070401020303" pitchFamily="18" charset="0"/>
            </a:endParaRPr>
          </a:p>
        </p:txBody>
      </p:sp>
      <p:pic>
        <p:nvPicPr>
          <p:cNvPr id="12" name="Picture 5" descr="Gaston Melo">
            <a:extLst>
              <a:ext uri="{FF2B5EF4-FFF2-40B4-BE49-F238E27FC236}">
                <a16:creationId xmlns:a16="http://schemas.microsoft.com/office/drawing/2014/main" id="{DDE7FDDC-2F70-AB4A-8881-FBA82CCAC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7308" y="1588378"/>
            <a:ext cx="2689225"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047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108</a:t>
            </a:fld>
            <a:endParaRPr lang="en"/>
          </a:p>
        </p:txBody>
      </p:sp>
      <p:sp>
        <p:nvSpPr>
          <p:cNvPr id="2" name="CuadroTexto 1"/>
          <p:cNvSpPr txBox="1"/>
          <p:nvPr/>
        </p:nvSpPr>
        <p:spPr>
          <a:xfrm>
            <a:off x="6570133"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Evaluar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3" name="Rectángulo 2">
            <a:extLst>
              <a:ext uri="{FF2B5EF4-FFF2-40B4-BE49-F238E27FC236}">
                <a16:creationId xmlns:a16="http://schemas.microsoft.com/office/drawing/2014/main" id="{326ADFD0-F49D-D84C-81E2-36E8BE803DE0}"/>
              </a:ext>
            </a:extLst>
          </p:cNvPr>
          <p:cNvSpPr/>
          <p:nvPr/>
        </p:nvSpPr>
        <p:spPr>
          <a:xfrm>
            <a:off x="887656" y="1196941"/>
            <a:ext cx="4572000" cy="3262432"/>
          </a:xfrm>
          <a:prstGeom prst="rect">
            <a:avLst/>
          </a:prstGeom>
        </p:spPr>
        <p:txBody>
          <a:bodyPr>
            <a:spAutoFit/>
          </a:bodyPr>
          <a:lstStyle/>
          <a:p>
            <a:pPr algn="just">
              <a:lnSpc>
                <a:spcPct val="90000"/>
              </a:lnSpc>
            </a:pPr>
            <a:r>
              <a:rPr lang="es-MX" altLang="es-EC" sz="2400" b="1" dirty="0">
                <a:solidFill>
                  <a:srgbClr val="C00000"/>
                </a:solidFill>
                <a:latin typeface="Baskerville" panose="02020502070401020303" pitchFamily="18" charset="0"/>
                <a:ea typeface="Baskerville" panose="02020502070401020303" pitchFamily="18" charset="0"/>
              </a:rPr>
              <a:t>¿</a:t>
            </a:r>
            <a:r>
              <a:rPr lang="es-MX" altLang="es-EC" sz="2400" dirty="0">
                <a:solidFill>
                  <a:srgbClr val="C00000"/>
                </a:solidFill>
                <a:latin typeface="Baskerville" panose="02020502070401020303" pitchFamily="18" charset="0"/>
                <a:ea typeface="Baskerville" panose="02020502070401020303" pitchFamily="18" charset="0"/>
              </a:rPr>
              <a:t>Quiénes deben evaluar?</a:t>
            </a:r>
          </a:p>
          <a:p>
            <a:pPr algn="just">
              <a:lnSpc>
                <a:spcPct val="90000"/>
              </a:lnSpc>
            </a:pPr>
            <a:endParaRPr lang="es-MX" altLang="es-EC" sz="900" b="1" dirty="0">
              <a:latin typeface="Baskerville" panose="02020502070401020303" pitchFamily="18" charset="0"/>
              <a:ea typeface="Baskerville" panose="02020502070401020303" pitchFamily="18" charset="0"/>
            </a:endParaRPr>
          </a:p>
          <a:p>
            <a:pPr algn="just" eaLnBrk="1" hangingPunct="1"/>
            <a:r>
              <a:rPr lang="es-ES_tradnl" altLang="es-EC" sz="2000" dirty="0">
                <a:latin typeface="Baskerville" panose="02020502070401020303" pitchFamily="18" charset="0"/>
                <a:ea typeface="Baskerville" panose="02020502070401020303" pitchFamily="18" charset="0"/>
              </a:rPr>
              <a:t>La perspectiva de los </a:t>
            </a:r>
            <a:r>
              <a:rPr lang="es-ES_tradnl" altLang="es-EC" sz="2000" dirty="0">
                <a:solidFill>
                  <a:srgbClr val="C00000"/>
                </a:solidFill>
                <a:latin typeface="Baskerville" panose="02020502070401020303" pitchFamily="18" charset="0"/>
                <a:ea typeface="Baskerville" panose="02020502070401020303" pitchFamily="18" charset="0"/>
              </a:rPr>
              <a:t>ciudadanos</a:t>
            </a:r>
            <a:r>
              <a:rPr lang="es-ES_tradnl" altLang="es-EC" sz="2000" dirty="0">
                <a:latin typeface="Baskerville" panose="02020502070401020303" pitchFamily="18" charset="0"/>
                <a:ea typeface="Baskerville" panose="02020502070401020303" pitchFamily="18" charset="0"/>
              </a:rPr>
              <a:t> es la de la </a:t>
            </a:r>
            <a:r>
              <a:rPr lang="es-ES_tradnl" altLang="es-EC" sz="2000" dirty="0">
                <a:solidFill>
                  <a:srgbClr val="C00000"/>
                </a:solidFill>
                <a:latin typeface="Baskerville" panose="02020502070401020303" pitchFamily="18" charset="0"/>
                <a:ea typeface="Baskerville" panose="02020502070401020303" pitchFamily="18" charset="0"/>
              </a:rPr>
              <a:t>imagen corporativa. </a:t>
            </a:r>
            <a:r>
              <a:rPr lang="es-ES_tradnl" altLang="es-EC" sz="2000" dirty="0">
                <a:latin typeface="Baskerville" panose="02020502070401020303" pitchFamily="18" charset="0"/>
                <a:ea typeface="Baskerville" panose="02020502070401020303" pitchFamily="18" charset="0"/>
              </a:rPr>
              <a:t>Son escasos los monitores que basan la evaluación </a:t>
            </a:r>
            <a:r>
              <a:rPr lang="es-ES_tradnl" altLang="es-EC" sz="2000" dirty="0" err="1">
                <a:latin typeface="Baskerville" panose="02020502070401020303" pitchFamily="18" charset="0"/>
                <a:ea typeface="Baskerville" panose="02020502070401020303" pitchFamily="18" charset="0"/>
              </a:rPr>
              <a:t>reputacional</a:t>
            </a:r>
            <a:r>
              <a:rPr lang="es-ES_tradnl" altLang="es-EC" sz="2000" dirty="0">
                <a:latin typeface="Baskerville" panose="02020502070401020303" pitchFamily="18" charset="0"/>
                <a:ea typeface="Baskerville" panose="02020502070401020303" pitchFamily="18" charset="0"/>
              </a:rPr>
              <a:t> en la opinión de ciudadanos.</a:t>
            </a:r>
          </a:p>
          <a:p>
            <a:pPr algn="just" eaLnBrk="1" hangingPunct="1"/>
            <a:r>
              <a:rPr lang="es-ES_tradnl" altLang="es-EC" sz="2000" dirty="0">
                <a:latin typeface="Baskerville" panose="02020502070401020303" pitchFamily="18" charset="0"/>
                <a:ea typeface="Baskerville" panose="02020502070401020303" pitchFamily="18" charset="0"/>
              </a:rPr>
              <a:t>Incluso una evaluación </a:t>
            </a:r>
            <a:r>
              <a:rPr lang="es-ES_tradnl" altLang="es-EC" sz="2000" dirty="0">
                <a:solidFill>
                  <a:srgbClr val="C00000"/>
                </a:solidFill>
                <a:latin typeface="Baskerville" panose="02020502070401020303" pitchFamily="18" charset="0"/>
                <a:ea typeface="Baskerville" panose="02020502070401020303" pitchFamily="18" charset="0"/>
              </a:rPr>
              <a:t>directiva </a:t>
            </a:r>
            <a:r>
              <a:rPr lang="es-ES_tradnl" altLang="es-EC" sz="2000" dirty="0">
                <a:latin typeface="Baskerville" panose="02020502070401020303" pitchFamily="18" charset="0"/>
                <a:ea typeface="Baskerville" panose="02020502070401020303" pitchFamily="18" charset="0"/>
              </a:rPr>
              <a:t>resulta insuficiente y es aconsejable contar con una evaluación complementaria de especialistas.</a:t>
            </a:r>
          </a:p>
          <a:p>
            <a:pPr algn="ctr">
              <a:lnSpc>
                <a:spcPct val="80000"/>
              </a:lnSpc>
            </a:pPr>
            <a:endParaRPr lang="es-ES" altLang="es-EC" sz="2000" dirty="0">
              <a:latin typeface="Baskerville" panose="02020502070401020303" pitchFamily="18" charset="0"/>
              <a:ea typeface="Baskerville" panose="02020502070401020303" pitchFamily="18" charset="0"/>
            </a:endParaRPr>
          </a:p>
        </p:txBody>
      </p:sp>
      <p:pic>
        <p:nvPicPr>
          <p:cNvPr id="6" name="Imagen 5">
            <a:extLst>
              <a:ext uri="{FF2B5EF4-FFF2-40B4-BE49-F238E27FC236}">
                <a16:creationId xmlns:a16="http://schemas.microsoft.com/office/drawing/2014/main" id="{A66CD017-0571-9544-9E03-C65C206CDECF}"/>
              </a:ext>
            </a:extLst>
          </p:cNvPr>
          <p:cNvPicPr>
            <a:picLocks noChangeAspect="1"/>
          </p:cNvPicPr>
          <p:nvPr/>
        </p:nvPicPr>
        <p:blipFill>
          <a:blip r:embed="rId4"/>
          <a:stretch>
            <a:fillRect/>
          </a:stretch>
        </p:blipFill>
        <p:spPr>
          <a:xfrm>
            <a:off x="5933790" y="1824857"/>
            <a:ext cx="2721260" cy="1791496"/>
          </a:xfrm>
          <a:prstGeom prst="rect">
            <a:avLst/>
          </a:prstGeom>
        </p:spPr>
      </p:pic>
    </p:spTree>
    <p:extLst>
      <p:ext uri="{BB962C8B-B14F-4D97-AF65-F5344CB8AC3E}">
        <p14:creationId xmlns:p14="http://schemas.microsoft.com/office/powerpoint/2010/main" val="12279790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109</a:t>
            </a:fld>
            <a:endParaRPr lang="en"/>
          </a:p>
        </p:txBody>
      </p:sp>
      <p:sp>
        <p:nvSpPr>
          <p:cNvPr id="2" name="CuadroTexto 1"/>
          <p:cNvSpPr txBox="1"/>
          <p:nvPr/>
        </p:nvSpPr>
        <p:spPr>
          <a:xfrm>
            <a:off x="6982355"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Evaluar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3" name="Rectángulo 2">
            <a:extLst>
              <a:ext uri="{FF2B5EF4-FFF2-40B4-BE49-F238E27FC236}">
                <a16:creationId xmlns:a16="http://schemas.microsoft.com/office/drawing/2014/main" id="{326ADFD0-F49D-D84C-81E2-36E8BE803DE0}"/>
              </a:ext>
            </a:extLst>
          </p:cNvPr>
          <p:cNvSpPr/>
          <p:nvPr/>
        </p:nvSpPr>
        <p:spPr>
          <a:xfrm>
            <a:off x="731550" y="1106898"/>
            <a:ext cx="4619383" cy="3811852"/>
          </a:xfrm>
          <a:prstGeom prst="rect">
            <a:avLst/>
          </a:prstGeom>
        </p:spPr>
        <p:txBody>
          <a:bodyPr wrap="square">
            <a:spAutoFit/>
          </a:bodyPr>
          <a:lstStyle/>
          <a:p>
            <a:pPr marL="342900" indent="-342900" algn="just" eaLnBrk="1" hangingPunct="1">
              <a:lnSpc>
                <a:spcPct val="90000"/>
              </a:lnSpc>
              <a:buFont typeface="Wingdings" pitchFamily="2" charset="2"/>
              <a:buChar char="ü"/>
            </a:pPr>
            <a:r>
              <a:rPr lang="es-ES_tradnl" altLang="es-EC" sz="2000" dirty="0">
                <a:latin typeface="Baskerville" panose="02020502070401020303" pitchFamily="18" charset="0"/>
                <a:ea typeface="Baskerville" panose="02020502070401020303" pitchFamily="18" charset="0"/>
              </a:rPr>
              <a:t>La valoración de los </a:t>
            </a:r>
            <a:r>
              <a:rPr lang="es-ES_tradnl" altLang="es-EC" sz="2000" dirty="0">
                <a:solidFill>
                  <a:srgbClr val="C00000"/>
                </a:solidFill>
                <a:latin typeface="Baskerville" panose="02020502070401020303" pitchFamily="18" charset="0"/>
                <a:ea typeface="Baskerville" panose="02020502070401020303" pitchFamily="18" charset="0"/>
              </a:rPr>
              <a:t>especialistas </a:t>
            </a:r>
            <a:r>
              <a:rPr lang="es-ES_tradnl" altLang="es-EC" sz="2000" dirty="0">
                <a:latin typeface="Baskerville" panose="02020502070401020303" pitchFamily="18" charset="0"/>
                <a:ea typeface="Baskerville" panose="02020502070401020303" pitchFamily="18" charset="0"/>
              </a:rPr>
              <a:t>representa una valoración complementaria, no principal.</a:t>
            </a:r>
          </a:p>
          <a:p>
            <a:pPr marL="342900" indent="-342900" algn="just" eaLnBrk="1" hangingPunct="1">
              <a:lnSpc>
                <a:spcPct val="90000"/>
              </a:lnSpc>
              <a:buFont typeface="Wingdings" pitchFamily="2" charset="2"/>
              <a:buChar char="ü"/>
            </a:pPr>
            <a:r>
              <a:rPr lang="es-ES_tradnl" altLang="es-EC" sz="2000" dirty="0">
                <a:latin typeface="Baskerville" panose="02020502070401020303" pitchFamily="18" charset="0"/>
                <a:ea typeface="Baskerville" panose="02020502070401020303" pitchFamily="18" charset="0"/>
              </a:rPr>
              <a:t>Opiniones de analistas de inversión para las variables económico financieras.</a:t>
            </a:r>
          </a:p>
          <a:p>
            <a:pPr marL="342900" indent="-342900" algn="just" eaLnBrk="1" hangingPunct="1">
              <a:lnSpc>
                <a:spcPct val="90000"/>
              </a:lnSpc>
              <a:buFont typeface="Wingdings" pitchFamily="2" charset="2"/>
              <a:buChar char="ü"/>
            </a:pPr>
            <a:r>
              <a:rPr lang="es-ES_tradnl" altLang="es-EC" sz="2000" dirty="0">
                <a:latin typeface="Baskerville" panose="02020502070401020303" pitchFamily="18" charset="0"/>
                <a:ea typeface="Baskerville" panose="02020502070401020303" pitchFamily="18" charset="0"/>
              </a:rPr>
              <a:t>Asociaciones de consumidores.</a:t>
            </a:r>
          </a:p>
          <a:p>
            <a:pPr marL="342900" indent="-342900" algn="just" eaLnBrk="1" hangingPunct="1">
              <a:lnSpc>
                <a:spcPct val="90000"/>
              </a:lnSpc>
              <a:buFont typeface="Wingdings" pitchFamily="2" charset="2"/>
              <a:buChar char="ü"/>
            </a:pPr>
            <a:r>
              <a:rPr lang="es-ES_tradnl" altLang="es-EC" sz="2000" dirty="0" err="1">
                <a:latin typeface="Baskerville" panose="02020502070401020303" pitchFamily="18" charset="0"/>
                <a:ea typeface="Baskerville" panose="02020502070401020303" pitchFamily="18" charset="0"/>
              </a:rPr>
              <a:t>ONG´s</a:t>
            </a:r>
            <a:r>
              <a:rPr lang="es-ES_tradnl" altLang="es-EC" sz="2000" dirty="0">
                <a:latin typeface="Baskerville" panose="02020502070401020303" pitchFamily="18" charset="0"/>
                <a:ea typeface="Baskerville" panose="02020502070401020303" pitchFamily="18" charset="0"/>
              </a:rPr>
              <a:t> para las variables de RSC y medioambientales.</a:t>
            </a:r>
          </a:p>
          <a:p>
            <a:pPr marL="342900" indent="-342900" algn="just" eaLnBrk="1" hangingPunct="1">
              <a:lnSpc>
                <a:spcPct val="90000"/>
              </a:lnSpc>
              <a:buFont typeface="Wingdings" pitchFamily="2" charset="2"/>
              <a:buChar char="ü"/>
            </a:pPr>
            <a:r>
              <a:rPr lang="es-ES_tradnl" altLang="es-EC" sz="2000" dirty="0">
                <a:latin typeface="Baskerville" panose="02020502070401020303" pitchFamily="18" charset="0"/>
                <a:ea typeface="Baskerville" panose="02020502070401020303" pitchFamily="18" charset="0"/>
              </a:rPr>
              <a:t>Sindicatos para evaluar la calidad laboral.</a:t>
            </a:r>
          </a:p>
          <a:p>
            <a:pPr marL="342900" indent="-342900" eaLnBrk="1" hangingPunct="1">
              <a:lnSpc>
                <a:spcPct val="90000"/>
              </a:lnSpc>
              <a:buFont typeface="Wingdings" pitchFamily="2" charset="2"/>
              <a:buChar char="ü"/>
            </a:pPr>
            <a:r>
              <a:rPr lang="es-MX" altLang="es-EC" sz="2000" b="1" dirty="0">
                <a:solidFill>
                  <a:srgbClr val="C00000"/>
                </a:solidFill>
                <a:latin typeface="Baskerville" panose="02020502070401020303" pitchFamily="18" charset="0"/>
                <a:ea typeface="Baskerville" panose="02020502070401020303" pitchFamily="18" charset="0"/>
              </a:rPr>
              <a:t>Jubilados.</a:t>
            </a:r>
          </a:p>
          <a:p>
            <a:pPr algn="just">
              <a:lnSpc>
                <a:spcPct val="90000"/>
              </a:lnSpc>
            </a:pPr>
            <a:endParaRPr lang="es-ES" altLang="es-EC" sz="2000" dirty="0">
              <a:latin typeface="Baskerville" panose="02020502070401020303" pitchFamily="18" charset="0"/>
              <a:ea typeface="Baskerville" panose="02020502070401020303" pitchFamily="18" charset="0"/>
            </a:endParaRPr>
          </a:p>
        </p:txBody>
      </p:sp>
      <p:pic>
        <p:nvPicPr>
          <p:cNvPr id="6" name="Imagen 5">
            <a:extLst>
              <a:ext uri="{FF2B5EF4-FFF2-40B4-BE49-F238E27FC236}">
                <a16:creationId xmlns:a16="http://schemas.microsoft.com/office/drawing/2014/main" id="{98F8D563-A98D-A544-B337-581CCBD652D9}"/>
              </a:ext>
            </a:extLst>
          </p:cNvPr>
          <p:cNvPicPr>
            <a:picLocks noChangeAspect="1"/>
          </p:cNvPicPr>
          <p:nvPr/>
        </p:nvPicPr>
        <p:blipFill>
          <a:blip r:embed="rId4"/>
          <a:stretch>
            <a:fillRect/>
          </a:stretch>
        </p:blipFill>
        <p:spPr>
          <a:xfrm>
            <a:off x="5617887" y="1947332"/>
            <a:ext cx="3182431" cy="1661583"/>
          </a:xfrm>
          <a:prstGeom prst="rect">
            <a:avLst/>
          </a:prstGeom>
        </p:spPr>
      </p:pic>
    </p:spTree>
    <p:extLst>
      <p:ext uri="{BB962C8B-B14F-4D97-AF65-F5344CB8AC3E}">
        <p14:creationId xmlns:p14="http://schemas.microsoft.com/office/powerpoint/2010/main" val="285442003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110</a:t>
            </a:fld>
            <a:endParaRPr lang="en"/>
          </a:p>
        </p:txBody>
      </p:sp>
      <p:sp>
        <p:nvSpPr>
          <p:cNvPr id="2" name="CuadroTexto 1"/>
          <p:cNvSpPr txBox="1"/>
          <p:nvPr/>
        </p:nvSpPr>
        <p:spPr>
          <a:xfrm>
            <a:off x="6824133"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Evaluar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1" name="Text Box 4">
            <a:extLst>
              <a:ext uri="{FF2B5EF4-FFF2-40B4-BE49-F238E27FC236}">
                <a16:creationId xmlns:a16="http://schemas.microsoft.com/office/drawing/2014/main" id="{6E6CE773-99BD-B542-BD7E-1A2BF92411E4}"/>
              </a:ext>
            </a:extLst>
          </p:cNvPr>
          <p:cNvSpPr txBox="1">
            <a:spLocks noChangeArrowheads="1"/>
          </p:cNvSpPr>
          <p:nvPr/>
        </p:nvSpPr>
        <p:spPr bwMode="auto">
          <a:xfrm>
            <a:off x="4589918" y="1588559"/>
            <a:ext cx="4176712" cy="17851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342900" indent="-342900" algn="just" eaLnBrk="1" hangingPunct="1">
              <a:spcBef>
                <a:spcPct val="50000"/>
              </a:spcBef>
              <a:buFont typeface="Wingdings" pitchFamily="2" charset="2"/>
              <a:buChar char="ü"/>
            </a:pPr>
            <a:r>
              <a:rPr lang="es-MX" altLang="es-EC" sz="2000" dirty="0">
                <a:latin typeface="Baskerville" panose="02020502070401020303" pitchFamily="18" charset="0"/>
                <a:ea typeface="Baskerville" panose="02020502070401020303" pitchFamily="18" charset="0"/>
              </a:rPr>
              <a:t>Existen diferentes consultoras de reputación y </a:t>
            </a:r>
            <a:r>
              <a:rPr lang="es-MX" altLang="es-EC" sz="2000" dirty="0">
                <a:solidFill>
                  <a:srgbClr val="C00000"/>
                </a:solidFill>
                <a:latin typeface="Baskerville" panose="02020502070401020303" pitchFamily="18" charset="0"/>
                <a:ea typeface="Baskerville" panose="02020502070401020303" pitchFamily="18" charset="0"/>
              </a:rPr>
              <a:t>distintos monitores. </a:t>
            </a:r>
          </a:p>
          <a:p>
            <a:pPr marL="342900" indent="-342900" algn="just" eaLnBrk="1" hangingPunct="1">
              <a:spcBef>
                <a:spcPct val="50000"/>
              </a:spcBef>
              <a:buFont typeface="Wingdings" pitchFamily="2" charset="2"/>
              <a:buChar char="ü"/>
            </a:pPr>
            <a:r>
              <a:rPr lang="es-MX" altLang="es-EC" sz="2000" dirty="0">
                <a:latin typeface="Baskerville" panose="02020502070401020303" pitchFamily="18" charset="0"/>
                <a:ea typeface="Baskerville" panose="02020502070401020303" pitchFamily="18" charset="0"/>
              </a:rPr>
              <a:t>Cada monitor implica una </a:t>
            </a:r>
            <a:r>
              <a:rPr lang="es-MX" altLang="es-EC" sz="2000" dirty="0">
                <a:solidFill>
                  <a:srgbClr val="C00000"/>
                </a:solidFill>
                <a:latin typeface="Baskerville" panose="02020502070401020303" pitchFamily="18" charset="0"/>
                <a:ea typeface="Baskerville" panose="02020502070401020303" pitchFamily="18" charset="0"/>
              </a:rPr>
              <a:t>metodología diferente </a:t>
            </a:r>
            <a:r>
              <a:rPr lang="es-MX" altLang="es-EC" sz="2000" dirty="0">
                <a:latin typeface="Baskerville" panose="02020502070401020303" pitchFamily="18" charset="0"/>
                <a:ea typeface="Baskerville" panose="02020502070401020303" pitchFamily="18" charset="0"/>
              </a:rPr>
              <a:t>y distintas </a:t>
            </a:r>
            <a:r>
              <a:rPr lang="es-MX" altLang="es-EC" sz="2000" dirty="0">
                <a:solidFill>
                  <a:srgbClr val="C00000"/>
                </a:solidFill>
                <a:latin typeface="Baskerville" panose="02020502070401020303" pitchFamily="18" charset="0"/>
                <a:ea typeface="Baskerville" panose="02020502070401020303" pitchFamily="18" charset="0"/>
              </a:rPr>
              <a:t>variables.</a:t>
            </a:r>
            <a:endParaRPr lang="es-ES" altLang="es-EC" sz="2800" dirty="0">
              <a:solidFill>
                <a:srgbClr val="C00000"/>
              </a:solidFill>
              <a:latin typeface="Century Schoolbook" panose="02040604050505020304" pitchFamily="18" charset="0"/>
            </a:endParaRPr>
          </a:p>
        </p:txBody>
      </p:sp>
      <p:pic>
        <p:nvPicPr>
          <p:cNvPr id="13" name="Picture 6" descr="menge">
            <a:extLst>
              <a:ext uri="{FF2B5EF4-FFF2-40B4-BE49-F238E27FC236}">
                <a16:creationId xmlns:a16="http://schemas.microsoft.com/office/drawing/2014/main" id="{476543CB-DE07-EA40-9E51-C1BA19B7EC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077" y="1588559"/>
            <a:ext cx="3505200" cy="253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402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111</a:t>
            </a:fld>
            <a:endParaRPr lang="en"/>
          </a:p>
        </p:txBody>
      </p:sp>
      <p:sp>
        <p:nvSpPr>
          <p:cNvPr id="2" name="CuadroTexto 1"/>
          <p:cNvSpPr txBox="1"/>
          <p:nvPr/>
        </p:nvSpPr>
        <p:spPr>
          <a:xfrm>
            <a:off x="6807199"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Evaluar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4"/>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graphicFrame>
        <p:nvGraphicFramePr>
          <p:cNvPr id="12" name="Object 4">
            <a:extLst>
              <a:ext uri="{FF2B5EF4-FFF2-40B4-BE49-F238E27FC236}">
                <a16:creationId xmlns:a16="http://schemas.microsoft.com/office/drawing/2014/main" id="{1A624478-ECC4-7546-B71E-A9E972BC27B9}"/>
              </a:ext>
            </a:extLst>
          </p:cNvPr>
          <p:cNvGraphicFramePr>
            <a:graphicFrameLocks noChangeAspect="1"/>
          </p:cNvGraphicFramePr>
          <p:nvPr>
            <p:extLst>
              <p:ext uri="{D42A27DB-BD31-4B8C-83A1-F6EECF244321}">
                <p14:modId xmlns:p14="http://schemas.microsoft.com/office/powerpoint/2010/main" val="3812303532"/>
              </p:ext>
            </p:extLst>
          </p:nvPr>
        </p:nvGraphicFramePr>
        <p:xfrm>
          <a:off x="1645178" y="1021396"/>
          <a:ext cx="5967413" cy="3350419"/>
        </p:xfrm>
        <a:graphic>
          <a:graphicData uri="http://schemas.openxmlformats.org/presentationml/2006/ole">
            <mc:AlternateContent xmlns:mc="http://schemas.openxmlformats.org/markup-compatibility/2006">
              <mc:Choice xmlns:v="urn:schemas-microsoft-com:vml" Requires="v">
                <p:oleObj spid="_x0000_s80911" name="Documento" r:id="rId5" imgW="34239200" imgH="19062700" progId="Word.Document.8">
                  <p:embed/>
                </p:oleObj>
              </mc:Choice>
              <mc:Fallback>
                <p:oleObj name="Documento" r:id="rId5" imgW="34239200" imgH="19062700" progId="Word.Document.8">
                  <p:embed/>
                  <p:pic>
                    <p:nvPicPr>
                      <p:cNvPr id="28673" name="Object 4">
                        <a:extLst>
                          <a:ext uri="{FF2B5EF4-FFF2-40B4-BE49-F238E27FC236}">
                            <a16:creationId xmlns:a16="http://schemas.microsoft.com/office/drawing/2014/main" id="{99EE260C-0B6D-8848-B6C0-801293732C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5178" y="1021396"/>
                        <a:ext cx="5967413" cy="3350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73186364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112</a:t>
            </a:fld>
            <a:endParaRPr lang="en"/>
          </a:p>
        </p:txBody>
      </p:sp>
      <p:sp>
        <p:nvSpPr>
          <p:cNvPr id="2" name="CuadroTexto 1"/>
          <p:cNvSpPr txBox="1"/>
          <p:nvPr/>
        </p:nvSpPr>
        <p:spPr>
          <a:xfrm>
            <a:off x="6841066"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Evaluar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pic>
        <p:nvPicPr>
          <p:cNvPr id="8" name="Picture 4" descr="2">
            <a:extLst>
              <a:ext uri="{FF2B5EF4-FFF2-40B4-BE49-F238E27FC236}">
                <a16:creationId xmlns:a16="http://schemas.microsoft.com/office/drawing/2014/main" id="{60C10814-3124-A94F-AA6E-5DC449233D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5588" y="887318"/>
            <a:ext cx="2497229" cy="356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2">
            <a:extLst>
              <a:ext uri="{FF2B5EF4-FFF2-40B4-BE49-F238E27FC236}">
                <a16:creationId xmlns:a16="http://schemas.microsoft.com/office/drawing/2014/main" id="{056CC3BF-EBEB-854F-8D97-4B8F66A5F7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7222" y="896700"/>
            <a:ext cx="2529790" cy="360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07119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113</a:t>
            </a:fld>
            <a:endParaRPr lang="en"/>
          </a:p>
        </p:txBody>
      </p:sp>
      <p:sp>
        <p:nvSpPr>
          <p:cNvPr id="2" name="CuadroTexto 1"/>
          <p:cNvSpPr txBox="1"/>
          <p:nvPr/>
        </p:nvSpPr>
        <p:spPr>
          <a:xfrm>
            <a:off x="6715497" y="196340"/>
            <a:ext cx="2084917"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Evaluar</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pic>
        <p:nvPicPr>
          <p:cNvPr id="12" name="Picture 5" descr="3">
            <a:extLst>
              <a:ext uri="{FF2B5EF4-FFF2-40B4-BE49-F238E27FC236}">
                <a16:creationId xmlns:a16="http://schemas.microsoft.com/office/drawing/2014/main" id="{14F1197F-41D5-624E-A7E7-EC334215D6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896" y="969380"/>
            <a:ext cx="2439786" cy="34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4">
            <a:extLst>
              <a:ext uri="{FF2B5EF4-FFF2-40B4-BE49-F238E27FC236}">
                <a16:creationId xmlns:a16="http://schemas.microsoft.com/office/drawing/2014/main" id="{5361C846-6480-B84F-B3C1-1C8EA5CA8B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8717" y="1007620"/>
            <a:ext cx="2333560" cy="34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24303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114</a:t>
            </a:fld>
            <a:endParaRPr lang="en"/>
          </a:p>
        </p:txBody>
      </p:sp>
      <p:sp>
        <p:nvSpPr>
          <p:cNvPr id="2" name="CuadroTexto 1"/>
          <p:cNvSpPr txBox="1"/>
          <p:nvPr/>
        </p:nvSpPr>
        <p:spPr>
          <a:xfrm>
            <a:off x="5960534" y="23020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457200" y="1168400"/>
            <a:ext cx="5164667" cy="397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20000"/>
              </a:spcBef>
            </a:pPr>
            <a:r>
              <a:rPr lang="es-ES_tradnl" altLang="es-EC" sz="2000" dirty="0">
                <a:latin typeface="Baskerville" panose="02020502070401020303" pitchFamily="18" charset="0"/>
                <a:ea typeface="Baskerville" panose="02020502070401020303" pitchFamily="18" charset="0"/>
              </a:rPr>
              <a:t>	</a:t>
            </a:r>
            <a:r>
              <a:rPr lang="es-ES_tradnl" altLang="es-EC" sz="2000" dirty="0">
                <a:solidFill>
                  <a:srgbClr val="C00000"/>
                </a:solidFill>
                <a:latin typeface="Baskerville" panose="02020502070401020303" pitchFamily="18" charset="0"/>
                <a:ea typeface="Baskerville" panose="02020502070401020303" pitchFamily="18" charset="0"/>
              </a:rPr>
              <a:t>Primera evaluación: </a:t>
            </a:r>
            <a:r>
              <a:rPr lang="es-ES_tradnl" altLang="es-EC" sz="2000" dirty="0">
                <a:latin typeface="Baskerville" panose="02020502070401020303" pitchFamily="18" charset="0"/>
                <a:ea typeface="Baskerville" panose="02020502070401020303" pitchFamily="18" charset="0"/>
              </a:rPr>
              <a:t>Encuesta a los principales directivos españoles sobre las empresas con </a:t>
            </a:r>
            <a:r>
              <a:rPr lang="es-ES_tradnl" altLang="es-EC" sz="2000" dirty="0">
                <a:solidFill>
                  <a:srgbClr val="C00000"/>
                </a:solidFill>
                <a:latin typeface="Baskerville" panose="02020502070401020303" pitchFamily="18" charset="0"/>
                <a:ea typeface="Baskerville" panose="02020502070401020303" pitchFamily="18" charset="0"/>
              </a:rPr>
              <a:t>mejor reputación</a:t>
            </a:r>
            <a:r>
              <a:rPr lang="es-ES_tradnl" altLang="es-EC" sz="2000" dirty="0">
                <a:latin typeface="Baskerville" panose="02020502070401020303" pitchFamily="18" charset="0"/>
                <a:ea typeface="Baskerville" panose="02020502070401020303" pitchFamily="18" charset="0"/>
              </a:rPr>
              <a:t>.</a:t>
            </a:r>
          </a:p>
          <a:p>
            <a:pPr marL="800100" lvl="1" indent="-342900" algn="just" eaLnBrk="1" hangingPunct="1">
              <a:spcBef>
                <a:spcPct val="20000"/>
              </a:spcBef>
              <a:buFont typeface="Wingdings" pitchFamily="2" charset="2"/>
              <a:buChar char="ü"/>
            </a:pPr>
            <a:r>
              <a:rPr lang="es-ES_tradnl" altLang="es-EC" sz="2000" dirty="0">
                <a:latin typeface="Baskerville" panose="02020502070401020303" pitchFamily="18" charset="0"/>
                <a:ea typeface="Baskerville" panose="02020502070401020303" pitchFamily="18" charset="0"/>
              </a:rPr>
              <a:t>12,000 directivos de empresas con facturación  mayor a 50M€.</a:t>
            </a:r>
          </a:p>
          <a:p>
            <a:pPr marL="800100" lvl="1" indent="-342900" algn="just" eaLnBrk="1" hangingPunct="1">
              <a:spcBef>
                <a:spcPct val="20000"/>
              </a:spcBef>
              <a:buFont typeface="Wingdings" pitchFamily="2" charset="2"/>
              <a:buChar char="ü"/>
            </a:pPr>
            <a:r>
              <a:rPr lang="es-ES_tradnl" altLang="es-EC" sz="2000" dirty="0">
                <a:latin typeface="Baskerville" panose="02020502070401020303" pitchFamily="18" charset="0"/>
                <a:ea typeface="Baskerville" panose="02020502070401020303" pitchFamily="18" charset="0"/>
              </a:rPr>
              <a:t>Una vez tabuladas las respuestas obtenidas, se elabora un </a:t>
            </a:r>
            <a:r>
              <a:rPr lang="es-ES_tradnl" altLang="es-EC" sz="2000" i="1" dirty="0">
                <a:latin typeface="Baskerville" panose="02020502070401020303" pitchFamily="18" charset="0"/>
                <a:ea typeface="Baskerville" panose="02020502070401020303" pitchFamily="18" charset="0"/>
              </a:rPr>
              <a:t>ranking provisional</a:t>
            </a:r>
            <a:r>
              <a:rPr lang="es-ES_tradnl" altLang="es-EC" sz="2000" dirty="0">
                <a:latin typeface="Baskerville" panose="02020502070401020303" pitchFamily="18" charset="0"/>
                <a:ea typeface="Baskerville" panose="02020502070401020303" pitchFamily="18" charset="0"/>
              </a:rPr>
              <a:t> de 50 empresas con mejor reputación, el cual no se hace público.</a:t>
            </a:r>
          </a:p>
          <a:p>
            <a:pPr eaLnBrk="1" hangingPunct="1">
              <a:spcBef>
                <a:spcPct val="20000"/>
              </a:spcBef>
            </a:pPr>
            <a:r>
              <a:rPr lang="es-ES_tradnl" altLang="es-EC" dirty="0">
                <a:latin typeface="Century Schoolbook" panose="02040604050505020304" pitchFamily="18" charset="0"/>
              </a:rPr>
              <a:t>	</a:t>
            </a:r>
          </a:p>
        </p:txBody>
      </p:sp>
      <p:pic>
        <p:nvPicPr>
          <p:cNvPr id="5" name="Imagen 4">
            <a:extLst>
              <a:ext uri="{FF2B5EF4-FFF2-40B4-BE49-F238E27FC236}">
                <a16:creationId xmlns:a16="http://schemas.microsoft.com/office/drawing/2014/main" id="{C5459F6F-F8B9-0E4F-B5C7-816354EE3E9D}"/>
              </a:ext>
            </a:extLst>
          </p:cNvPr>
          <p:cNvPicPr>
            <a:picLocks noChangeAspect="1"/>
          </p:cNvPicPr>
          <p:nvPr/>
        </p:nvPicPr>
        <p:blipFill>
          <a:blip r:embed="rId4"/>
          <a:stretch>
            <a:fillRect/>
          </a:stretch>
        </p:blipFill>
        <p:spPr>
          <a:xfrm>
            <a:off x="5790387" y="2099469"/>
            <a:ext cx="3108365" cy="1678517"/>
          </a:xfrm>
          <a:prstGeom prst="rect">
            <a:avLst/>
          </a:prstGeom>
        </p:spPr>
      </p:pic>
    </p:spTree>
    <p:extLst>
      <p:ext uri="{BB962C8B-B14F-4D97-AF65-F5344CB8AC3E}">
        <p14:creationId xmlns:p14="http://schemas.microsoft.com/office/powerpoint/2010/main" val="19546644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115</a:t>
            </a:fld>
            <a:endParaRPr lang="en"/>
          </a:p>
        </p:txBody>
      </p:sp>
      <p:sp>
        <p:nvSpPr>
          <p:cNvPr id="2" name="CuadroTexto 1"/>
          <p:cNvSpPr txBox="1"/>
          <p:nvPr/>
        </p:nvSpPr>
        <p:spPr>
          <a:xfrm>
            <a:off x="5960534" y="23020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457200" y="1052493"/>
            <a:ext cx="5164667" cy="397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es-ES_tradnl" altLang="es-EC" sz="2000" dirty="0">
                <a:latin typeface="Baskerville" panose="02020502070401020303" pitchFamily="18" charset="0"/>
                <a:ea typeface="Baskerville" panose="02020502070401020303" pitchFamily="18" charset="0"/>
              </a:rPr>
              <a:t>	</a:t>
            </a:r>
            <a:r>
              <a:rPr lang="es-ES_tradnl" altLang="es-EC" sz="2000" dirty="0">
                <a:solidFill>
                  <a:srgbClr val="C00000"/>
                </a:solidFill>
                <a:latin typeface="Baskerville" panose="02020502070401020303" pitchFamily="18" charset="0"/>
                <a:ea typeface="Baskerville" panose="02020502070401020303" pitchFamily="18" charset="0"/>
              </a:rPr>
              <a:t>Segunda evaluación: </a:t>
            </a:r>
            <a:r>
              <a:rPr lang="es-ES_tradnl" altLang="es-EC" sz="2000" dirty="0">
                <a:latin typeface="Baskerville" panose="02020502070401020303" pitchFamily="18" charset="0"/>
                <a:ea typeface="Baskerville" panose="02020502070401020303" pitchFamily="18" charset="0"/>
              </a:rPr>
              <a:t>Evaluación de las 50 empresas con mejor reputación por cuatro grupos de expertos:</a:t>
            </a:r>
          </a:p>
          <a:p>
            <a:pPr marL="800100" lvl="1" indent="-342900" algn="just" eaLnBrk="1" hangingPunct="1">
              <a:spcBef>
                <a:spcPct val="20000"/>
              </a:spcBef>
              <a:buFont typeface="Wingdings" pitchFamily="2" charset="2"/>
              <a:buChar char="ü"/>
            </a:pPr>
            <a:r>
              <a:rPr lang="es-ES_tradnl" altLang="es-EC" sz="2000" dirty="0">
                <a:latin typeface="Baskerville" panose="02020502070401020303" pitchFamily="18" charset="0"/>
                <a:ea typeface="Baskerville" panose="02020502070401020303" pitchFamily="18" charset="0"/>
              </a:rPr>
              <a:t>Analistas financieros (comportamiento económico financiero)</a:t>
            </a:r>
          </a:p>
          <a:p>
            <a:pPr marL="800100" lvl="1" indent="-342900" algn="just" eaLnBrk="1" hangingPunct="1">
              <a:spcBef>
                <a:spcPct val="20000"/>
              </a:spcBef>
              <a:buFont typeface="Wingdings" pitchFamily="2" charset="2"/>
              <a:buChar char="ü"/>
            </a:pPr>
            <a:r>
              <a:rPr lang="es-ES_tradnl" altLang="es-EC" sz="2000" dirty="0" err="1">
                <a:latin typeface="Baskerville" panose="02020502070401020303" pitchFamily="18" charset="0"/>
                <a:ea typeface="Baskerville" panose="02020502070401020303" pitchFamily="18" charset="0"/>
              </a:rPr>
              <a:t>ONG</a:t>
            </a:r>
            <a:r>
              <a:rPr lang="es-ES_tradnl" altLang="es-ES" sz="2000" dirty="0" err="1">
                <a:latin typeface="Baskerville" panose="02020502070401020303" pitchFamily="18" charset="0"/>
                <a:ea typeface="Baskerville" panose="02020502070401020303" pitchFamily="18" charset="0"/>
              </a:rPr>
              <a:t>’</a:t>
            </a:r>
            <a:r>
              <a:rPr lang="es-ES_tradnl" altLang="es-EC" sz="2000" dirty="0" err="1">
                <a:latin typeface="Baskerville" panose="02020502070401020303" pitchFamily="18" charset="0"/>
                <a:ea typeface="Baskerville" panose="02020502070401020303" pitchFamily="18" charset="0"/>
              </a:rPr>
              <a:t>s</a:t>
            </a:r>
            <a:r>
              <a:rPr lang="es-ES_tradnl" altLang="es-EC" sz="2000" dirty="0">
                <a:latin typeface="Baskerville" panose="02020502070401020303" pitchFamily="18" charset="0"/>
                <a:ea typeface="Baskerville" panose="02020502070401020303" pitchFamily="18" charset="0"/>
              </a:rPr>
              <a:t> (responsabilidad social corporativa).</a:t>
            </a:r>
          </a:p>
          <a:p>
            <a:pPr marL="800100" lvl="1" indent="-342900" algn="just" eaLnBrk="1" hangingPunct="1">
              <a:spcBef>
                <a:spcPct val="20000"/>
              </a:spcBef>
              <a:buFont typeface="Wingdings" pitchFamily="2" charset="2"/>
              <a:buChar char="ü"/>
            </a:pPr>
            <a:r>
              <a:rPr lang="es-ES_tradnl" altLang="es-EC" sz="2000" dirty="0">
                <a:latin typeface="Baskerville" panose="02020502070401020303" pitchFamily="18" charset="0"/>
                <a:ea typeface="Baskerville" panose="02020502070401020303" pitchFamily="18" charset="0"/>
              </a:rPr>
              <a:t>Sindicatos (calidad laboral).</a:t>
            </a:r>
          </a:p>
          <a:p>
            <a:pPr marL="800100" lvl="1" indent="-342900" algn="just" eaLnBrk="1" hangingPunct="1">
              <a:spcBef>
                <a:spcPct val="20000"/>
              </a:spcBef>
              <a:buFont typeface="Wingdings" pitchFamily="2" charset="2"/>
              <a:buChar char="ü"/>
            </a:pPr>
            <a:r>
              <a:rPr lang="es-ES_tradnl" altLang="es-EC" sz="2000" dirty="0">
                <a:latin typeface="Baskerville" panose="02020502070401020303" pitchFamily="18" charset="0"/>
                <a:ea typeface="Baskerville" panose="02020502070401020303" pitchFamily="18" charset="0"/>
              </a:rPr>
              <a:t>Asociaciones de consumidores (calidad de oferta comercial).</a:t>
            </a:r>
          </a:p>
          <a:p>
            <a:pPr algn="just" eaLnBrk="1" hangingPunct="1">
              <a:spcBef>
                <a:spcPct val="20000"/>
              </a:spcBef>
            </a:pPr>
            <a:r>
              <a:rPr lang="es-ES_tradnl" altLang="es-EC" dirty="0">
                <a:latin typeface="Century Schoolbook" panose="02040604050505020304" pitchFamily="18" charset="0"/>
              </a:rPr>
              <a:t>	</a:t>
            </a:r>
          </a:p>
        </p:txBody>
      </p:sp>
      <p:pic>
        <p:nvPicPr>
          <p:cNvPr id="3" name="Imagen 2">
            <a:extLst>
              <a:ext uri="{FF2B5EF4-FFF2-40B4-BE49-F238E27FC236}">
                <a16:creationId xmlns:a16="http://schemas.microsoft.com/office/drawing/2014/main" id="{E0F617C3-BFE6-5D43-AE4E-8F102EB7C7FD}"/>
              </a:ext>
            </a:extLst>
          </p:cNvPr>
          <p:cNvPicPr>
            <a:picLocks noChangeAspect="1"/>
          </p:cNvPicPr>
          <p:nvPr/>
        </p:nvPicPr>
        <p:blipFill>
          <a:blip r:embed="rId4"/>
          <a:stretch>
            <a:fillRect/>
          </a:stretch>
        </p:blipFill>
        <p:spPr>
          <a:xfrm>
            <a:off x="5960534" y="1574536"/>
            <a:ext cx="2829983" cy="2408994"/>
          </a:xfrm>
          <a:prstGeom prst="rect">
            <a:avLst/>
          </a:prstGeom>
        </p:spPr>
      </p:pic>
    </p:spTree>
    <p:extLst>
      <p:ext uri="{BB962C8B-B14F-4D97-AF65-F5344CB8AC3E}">
        <p14:creationId xmlns:p14="http://schemas.microsoft.com/office/powerpoint/2010/main" val="155947373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116</a:t>
            </a:fld>
            <a:endParaRPr lang="en"/>
          </a:p>
        </p:txBody>
      </p:sp>
      <p:sp>
        <p:nvSpPr>
          <p:cNvPr id="2" name="CuadroTexto 1"/>
          <p:cNvSpPr txBox="1"/>
          <p:nvPr/>
        </p:nvSpPr>
        <p:spPr>
          <a:xfrm>
            <a:off x="5960534" y="23020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457200" y="1052493"/>
            <a:ext cx="5164667" cy="397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20000"/>
              </a:spcBef>
            </a:pPr>
            <a:r>
              <a:rPr lang="es-ES_tradnl" altLang="es-EC" sz="2000" dirty="0">
                <a:latin typeface="Baskerville" panose="02020502070401020303" pitchFamily="18" charset="0"/>
                <a:ea typeface="Baskerville" panose="02020502070401020303" pitchFamily="18" charset="0"/>
              </a:rPr>
              <a:t>	</a:t>
            </a:r>
            <a:r>
              <a:rPr lang="es-ES_tradnl" altLang="es-EC" dirty="0">
                <a:solidFill>
                  <a:srgbClr val="C00000"/>
                </a:solidFill>
                <a:latin typeface="Baskerville" panose="02020502070401020303" pitchFamily="18" charset="0"/>
                <a:ea typeface="Baskerville" panose="02020502070401020303" pitchFamily="18" charset="0"/>
              </a:rPr>
              <a:t>Tercera evaluación: </a:t>
            </a:r>
          </a:p>
          <a:p>
            <a:pPr algn="just" eaLnBrk="1" hangingPunct="1">
              <a:spcBef>
                <a:spcPct val="20000"/>
              </a:spcBef>
            </a:pPr>
            <a:r>
              <a:rPr lang="es-ES_tradnl" altLang="es-EC" dirty="0">
                <a:latin typeface="Baskerville" panose="02020502070401020303" pitchFamily="18" charset="0"/>
                <a:ea typeface="Baskerville" panose="02020502070401020303" pitchFamily="18" charset="0"/>
              </a:rPr>
              <a:t>	A cargo de técnicos del Instituto mediante un cuestionario de méritos. </a:t>
            </a:r>
          </a:p>
        </p:txBody>
      </p:sp>
      <p:pic>
        <p:nvPicPr>
          <p:cNvPr id="5" name="Imagen 4">
            <a:extLst>
              <a:ext uri="{FF2B5EF4-FFF2-40B4-BE49-F238E27FC236}">
                <a16:creationId xmlns:a16="http://schemas.microsoft.com/office/drawing/2014/main" id="{4047FE25-E3C5-3846-88D4-5EDDF036049A}"/>
              </a:ext>
            </a:extLst>
          </p:cNvPr>
          <p:cNvPicPr>
            <a:picLocks noChangeAspect="1"/>
          </p:cNvPicPr>
          <p:nvPr/>
        </p:nvPicPr>
        <p:blipFill>
          <a:blip r:embed="rId4"/>
          <a:stretch>
            <a:fillRect/>
          </a:stretch>
        </p:blipFill>
        <p:spPr>
          <a:xfrm>
            <a:off x="6031504" y="1916113"/>
            <a:ext cx="2759013" cy="1832629"/>
          </a:xfrm>
          <a:prstGeom prst="rect">
            <a:avLst/>
          </a:prstGeom>
        </p:spPr>
      </p:pic>
    </p:spTree>
    <p:extLst>
      <p:ext uri="{BB962C8B-B14F-4D97-AF65-F5344CB8AC3E}">
        <p14:creationId xmlns:p14="http://schemas.microsoft.com/office/powerpoint/2010/main" val="152240822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117</a:t>
            </a:fld>
            <a:endParaRPr lang="en"/>
          </a:p>
        </p:txBody>
      </p:sp>
      <p:sp>
        <p:nvSpPr>
          <p:cNvPr id="2" name="CuadroTexto 1"/>
          <p:cNvSpPr txBox="1"/>
          <p:nvPr/>
        </p:nvSpPr>
        <p:spPr>
          <a:xfrm>
            <a:off x="6237289" y="196340"/>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457200" y="1052493"/>
            <a:ext cx="5164667" cy="397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pPr>
            <a:r>
              <a:rPr lang="es-ES_tradnl" altLang="es-EC" sz="2000" dirty="0">
                <a:latin typeface="Baskerville" panose="02020502070401020303" pitchFamily="18" charset="0"/>
                <a:ea typeface="Baskerville" panose="02020502070401020303" pitchFamily="18" charset="0"/>
              </a:rPr>
              <a:t>	</a:t>
            </a:r>
            <a:r>
              <a:rPr lang="es-ES" altLang="es-EC" i="1" dirty="0" err="1">
                <a:solidFill>
                  <a:srgbClr val="C00000"/>
                </a:solidFill>
                <a:latin typeface="Baskerville" panose="02020502070401020303" pitchFamily="18" charset="0"/>
                <a:ea typeface="Baskerville" panose="02020502070401020303" pitchFamily="18" charset="0"/>
              </a:rPr>
              <a:t>The</a:t>
            </a:r>
            <a:r>
              <a:rPr lang="es-ES" altLang="es-EC" i="1" dirty="0">
                <a:solidFill>
                  <a:srgbClr val="C00000"/>
                </a:solidFill>
                <a:latin typeface="Baskerville" panose="02020502070401020303" pitchFamily="18" charset="0"/>
                <a:ea typeface="Baskerville" panose="02020502070401020303" pitchFamily="18" charset="0"/>
              </a:rPr>
              <a:t> </a:t>
            </a:r>
            <a:r>
              <a:rPr lang="es-ES" altLang="es-EC" i="1" dirty="0" err="1">
                <a:solidFill>
                  <a:srgbClr val="C00000"/>
                </a:solidFill>
                <a:latin typeface="Baskerville" panose="02020502070401020303" pitchFamily="18" charset="0"/>
                <a:ea typeface="Baskerville" panose="02020502070401020303" pitchFamily="18" charset="0"/>
              </a:rPr>
              <a:t>World</a:t>
            </a:r>
            <a:r>
              <a:rPr lang="ja-JP" altLang="es-ES" i="1">
                <a:solidFill>
                  <a:srgbClr val="C00000"/>
                </a:solidFill>
                <a:latin typeface="Baskerville" panose="02020502070401020303" pitchFamily="18" charset="0"/>
              </a:rPr>
              <a:t>’</a:t>
            </a:r>
            <a:r>
              <a:rPr lang="es-ES" altLang="ja-JP" i="1" dirty="0">
                <a:solidFill>
                  <a:srgbClr val="C00000"/>
                </a:solidFill>
                <a:latin typeface="Baskerville" panose="02020502070401020303" pitchFamily="18" charset="0"/>
                <a:ea typeface="Baskerville" panose="02020502070401020303" pitchFamily="18" charset="0"/>
              </a:rPr>
              <a:t>s </a:t>
            </a:r>
            <a:r>
              <a:rPr lang="es-ES" altLang="ja-JP" i="1" dirty="0" err="1">
                <a:solidFill>
                  <a:srgbClr val="C00000"/>
                </a:solidFill>
                <a:latin typeface="Baskerville" panose="02020502070401020303" pitchFamily="18" charset="0"/>
                <a:ea typeface="Baskerville" panose="02020502070401020303" pitchFamily="18" charset="0"/>
              </a:rPr>
              <a:t>Most</a:t>
            </a:r>
            <a:r>
              <a:rPr lang="es-ES" altLang="ja-JP" i="1" dirty="0">
                <a:solidFill>
                  <a:srgbClr val="C00000"/>
                </a:solidFill>
                <a:latin typeface="Baskerville" panose="02020502070401020303" pitchFamily="18" charset="0"/>
                <a:ea typeface="Baskerville" panose="02020502070401020303" pitchFamily="18" charset="0"/>
              </a:rPr>
              <a:t> </a:t>
            </a:r>
            <a:r>
              <a:rPr lang="es-ES" altLang="ja-JP" i="1" dirty="0" err="1">
                <a:solidFill>
                  <a:srgbClr val="C00000"/>
                </a:solidFill>
                <a:latin typeface="Baskerville" panose="02020502070401020303" pitchFamily="18" charset="0"/>
                <a:ea typeface="Baskerville" panose="02020502070401020303" pitchFamily="18" charset="0"/>
              </a:rPr>
              <a:t>Admired</a:t>
            </a:r>
            <a:r>
              <a:rPr lang="es-ES" altLang="ja-JP" i="1" dirty="0">
                <a:solidFill>
                  <a:srgbClr val="C00000"/>
                </a:solidFill>
                <a:latin typeface="Baskerville" panose="02020502070401020303" pitchFamily="18" charset="0"/>
                <a:ea typeface="Baskerville" panose="02020502070401020303" pitchFamily="18" charset="0"/>
              </a:rPr>
              <a:t> </a:t>
            </a:r>
            <a:r>
              <a:rPr lang="es-ES" altLang="ja-JP" i="1" dirty="0" err="1">
                <a:solidFill>
                  <a:srgbClr val="C00000"/>
                </a:solidFill>
                <a:latin typeface="Baskerville" panose="02020502070401020303" pitchFamily="18" charset="0"/>
                <a:ea typeface="Baskerville" panose="02020502070401020303" pitchFamily="18" charset="0"/>
              </a:rPr>
              <a:t>Companies</a:t>
            </a:r>
            <a:endParaRPr lang="es-ES" altLang="ja-JP" i="1" dirty="0">
              <a:solidFill>
                <a:srgbClr val="C00000"/>
              </a:solidFill>
              <a:latin typeface="Baskerville" panose="02020502070401020303" pitchFamily="18" charset="0"/>
              <a:ea typeface="Baskerville" panose="02020502070401020303" pitchFamily="18" charset="0"/>
            </a:endParaRPr>
          </a:p>
          <a:p>
            <a:pPr eaLnBrk="1" hangingPunct="1">
              <a:lnSpc>
                <a:spcPct val="90000"/>
              </a:lnSpc>
            </a:pPr>
            <a:endParaRPr lang="es-ES" altLang="ja-JP" b="1" dirty="0">
              <a:latin typeface="Baskerville" panose="02020502070401020303" pitchFamily="18" charset="0"/>
              <a:ea typeface="Baskerville" panose="02020502070401020303" pitchFamily="18" charset="0"/>
            </a:endParaRPr>
          </a:p>
          <a:p>
            <a:pPr marL="762000" lvl="1" indent="-304800" eaLnBrk="1" hangingPunct="1">
              <a:lnSpc>
                <a:spcPct val="90000"/>
              </a:lnSpc>
            </a:pPr>
            <a:r>
              <a:rPr lang="es-ES" altLang="es-EC" dirty="0" err="1">
                <a:latin typeface="Baskerville" panose="02020502070401020303" pitchFamily="18" charset="0"/>
                <a:ea typeface="Baskerville" panose="02020502070401020303" pitchFamily="18" charset="0"/>
              </a:rPr>
              <a:t>Fortune</a:t>
            </a:r>
            <a:r>
              <a:rPr lang="es-ES" altLang="es-EC" dirty="0">
                <a:latin typeface="Baskerville" panose="02020502070401020303" pitchFamily="18" charset="0"/>
                <a:ea typeface="Baskerville" panose="02020502070401020303" pitchFamily="18" charset="0"/>
              </a:rPr>
              <a:t>/Hay </a:t>
            </a:r>
            <a:r>
              <a:rPr lang="es-ES" altLang="es-EC" dirty="0" err="1">
                <a:latin typeface="Baskerville" panose="02020502070401020303" pitchFamily="18" charset="0"/>
                <a:ea typeface="Baskerville" panose="02020502070401020303" pitchFamily="18" charset="0"/>
              </a:rPr>
              <a:t>Group</a:t>
            </a:r>
            <a:r>
              <a:rPr lang="es-ES" altLang="es-EC" dirty="0">
                <a:latin typeface="Baskerville" panose="02020502070401020303" pitchFamily="18" charset="0"/>
                <a:ea typeface="Baskerville" panose="02020502070401020303" pitchFamily="18" charset="0"/>
              </a:rPr>
              <a:t>, </a:t>
            </a:r>
          </a:p>
          <a:p>
            <a:pPr marL="762000" lvl="1" indent="-304800" eaLnBrk="1" hangingPunct="1">
              <a:lnSpc>
                <a:spcPct val="90000"/>
              </a:lnSpc>
            </a:pPr>
            <a:endParaRPr lang="es-ES" altLang="es-EC" dirty="0">
              <a:latin typeface="Baskerville" panose="02020502070401020303" pitchFamily="18" charset="0"/>
              <a:ea typeface="Baskerville" panose="02020502070401020303" pitchFamily="18" charset="0"/>
            </a:endParaRPr>
          </a:p>
          <a:p>
            <a:pPr marL="800100" lvl="1" indent="-342900" eaLnBrk="1" hangingPunct="1">
              <a:lnSpc>
                <a:spcPct val="90000"/>
              </a:lnSpc>
              <a:buFont typeface="Wingdings" pitchFamily="2" charset="2"/>
              <a:buChar char="ü"/>
            </a:pPr>
            <a:r>
              <a:rPr lang="es-ES" altLang="es-EC" dirty="0">
                <a:latin typeface="Baskerville" panose="02020502070401020303" pitchFamily="18" charset="0"/>
                <a:ea typeface="Baskerville" panose="02020502070401020303" pitchFamily="18" charset="0"/>
              </a:rPr>
              <a:t> Desde 1983.</a:t>
            </a:r>
          </a:p>
          <a:p>
            <a:pPr marL="762000" lvl="1" indent="-304800" eaLnBrk="1" hangingPunct="1">
              <a:lnSpc>
                <a:spcPct val="90000"/>
              </a:lnSpc>
            </a:pPr>
            <a:endParaRPr lang="es-ES" altLang="es-EC" dirty="0">
              <a:latin typeface="Baskerville" panose="02020502070401020303" pitchFamily="18" charset="0"/>
              <a:ea typeface="Baskerville" panose="02020502070401020303" pitchFamily="18" charset="0"/>
            </a:endParaRPr>
          </a:p>
          <a:p>
            <a:pPr marL="800100" lvl="1" indent="-342900" algn="just" eaLnBrk="1" hangingPunct="1">
              <a:lnSpc>
                <a:spcPct val="90000"/>
              </a:lnSpc>
              <a:buFont typeface="Wingdings" pitchFamily="2" charset="2"/>
              <a:buChar char="ü"/>
            </a:pPr>
            <a:r>
              <a:rPr lang="es-ES" altLang="es-EC" dirty="0">
                <a:latin typeface="Baskerville" panose="02020502070401020303" pitchFamily="18" charset="0"/>
                <a:ea typeface="Baskerville" panose="02020502070401020303" pitchFamily="18" charset="0"/>
              </a:rPr>
              <a:t>¿Cómo lo mide?  Encuesta a 10,000 ejecutivos de 345 compañías en el mundo</a:t>
            </a:r>
          </a:p>
          <a:p>
            <a:pPr algn="just" eaLnBrk="1" hangingPunct="1">
              <a:spcBef>
                <a:spcPct val="20000"/>
              </a:spcBef>
            </a:pPr>
            <a:endParaRPr lang="es-ES_tradnl" altLang="es-EC" dirty="0">
              <a:latin typeface="Baskerville" panose="02020502070401020303" pitchFamily="18" charset="0"/>
              <a:ea typeface="Baskerville" panose="02020502070401020303" pitchFamily="18" charset="0"/>
            </a:endParaRPr>
          </a:p>
        </p:txBody>
      </p:sp>
      <p:pic>
        <p:nvPicPr>
          <p:cNvPr id="11" name="Picture 5" descr="D02">
            <a:extLst>
              <a:ext uri="{FF2B5EF4-FFF2-40B4-BE49-F238E27FC236}">
                <a16:creationId xmlns:a16="http://schemas.microsoft.com/office/drawing/2014/main" id="{5B45DDD4-09F0-0645-AA8B-BFDF1A8E20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0533" y="1205491"/>
            <a:ext cx="2404533" cy="3385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692692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118</a:t>
            </a:fld>
            <a:endParaRPr lang="en"/>
          </a:p>
        </p:txBody>
      </p:sp>
      <p:sp>
        <p:nvSpPr>
          <p:cNvPr id="2" name="CuadroTexto 1"/>
          <p:cNvSpPr txBox="1"/>
          <p:nvPr/>
        </p:nvSpPr>
        <p:spPr>
          <a:xfrm>
            <a:off x="6171981" y="29204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93660" y="1052493"/>
            <a:ext cx="5164667" cy="397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r>
              <a:rPr lang="es-ES" altLang="es-EC" sz="2000" dirty="0">
                <a:latin typeface="Century" panose="02040604050505020304" pitchFamily="18" charset="0"/>
              </a:rPr>
              <a:t>Calidad de la gestión.</a:t>
            </a:r>
          </a:p>
          <a:p>
            <a:pPr marL="1257300" lvl="2" indent="-342900" eaLnBrk="1" hangingPunct="1">
              <a:buFont typeface="Wingdings" pitchFamily="2" charset="2"/>
              <a:buChar char="ü"/>
            </a:pPr>
            <a:r>
              <a:rPr lang="es-ES" altLang="es-EC" sz="2000" dirty="0">
                <a:latin typeface="Century" panose="02040604050505020304" pitchFamily="18" charset="0"/>
              </a:rPr>
              <a:t>Calidad de producto / servicio.</a:t>
            </a:r>
          </a:p>
          <a:p>
            <a:pPr marL="1257300" lvl="2" indent="-342900" eaLnBrk="1" hangingPunct="1">
              <a:buFont typeface="Wingdings" pitchFamily="2" charset="2"/>
              <a:buChar char="ü"/>
            </a:pPr>
            <a:r>
              <a:rPr lang="es-ES" altLang="es-EC" sz="2000" dirty="0">
                <a:latin typeface="Century" panose="02040604050505020304" pitchFamily="18" charset="0"/>
              </a:rPr>
              <a:t>Innovación.</a:t>
            </a:r>
          </a:p>
          <a:p>
            <a:pPr marL="1257300" lvl="2" indent="-342900" eaLnBrk="1" hangingPunct="1">
              <a:buFont typeface="Wingdings" pitchFamily="2" charset="2"/>
              <a:buChar char="ü"/>
            </a:pPr>
            <a:r>
              <a:rPr lang="es-ES" altLang="es-EC" sz="2000" dirty="0">
                <a:latin typeface="Century" panose="02040604050505020304" pitchFamily="18" charset="0"/>
              </a:rPr>
              <a:t>Solidez financiera.</a:t>
            </a:r>
          </a:p>
          <a:p>
            <a:pPr marL="1257300" lvl="2" indent="-342900" eaLnBrk="1" hangingPunct="1">
              <a:buFont typeface="Wingdings" pitchFamily="2" charset="2"/>
              <a:buChar char="ü"/>
            </a:pPr>
            <a:r>
              <a:rPr lang="es-ES" altLang="es-EC" sz="2000" dirty="0">
                <a:latin typeface="Century" panose="02040604050505020304" pitchFamily="18" charset="0"/>
              </a:rPr>
              <a:t>Buen uso activos corporativos.</a:t>
            </a:r>
          </a:p>
          <a:p>
            <a:pPr marL="1257300" lvl="2" indent="-342900" eaLnBrk="1" hangingPunct="1">
              <a:buFont typeface="Wingdings" pitchFamily="2" charset="2"/>
              <a:buChar char="ü"/>
            </a:pPr>
            <a:r>
              <a:rPr lang="es-ES" altLang="es-EC" sz="2000" dirty="0">
                <a:latin typeface="Century" panose="02040604050505020304" pitchFamily="18" charset="0"/>
              </a:rPr>
              <a:t>Inversiones a largo plazo.</a:t>
            </a:r>
          </a:p>
          <a:p>
            <a:pPr marL="1257300" lvl="2" indent="-342900" eaLnBrk="1" hangingPunct="1">
              <a:buFont typeface="Wingdings" pitchFamily="2" charset="2"/>
              <a:buChar char="ü"/>
            </a:pPr>
            <a:r>
              <a:rPr lang="es-ES" altLang="es-EC" sz="2000" dirty="0">
                <a:latin typeface="Century" panose="02040604050505020304" pitchFamily="18" charset="0"/>
              </a:rPr>
              <a:t>Habilidad para atraer gente con talento.</a:t>
            </a:r>
          </a:p>
          <a:p>
            <a:pPr marL="1257300" lvl="2" indent="-342900" eaLnBrk="1" hangingPunct="1">
              <a:buFont typeface="Wingdings" pitchFamily="2" charset="2"/>
              <a:buChar char="ü"/>
            </a:pPr>
            <a:r>
              <a:rPr lang="es-ES" altLang="es-EC" sz="2000" dirty="0">
                <a:latin typeface="Century" panose="02040604050505020304" pitchFamily="18" charset="0"/>
              </a:rPr>
              <a:t>Responsabilidad social y medioambiental.</a:t>
            </a:r>
          </a:p>
          <a:p>
            <a:pPr marL="1257300" lvl="2" indent="-342900" eaLnBrk="1" hangingPunct="1">
              <a:buFont typeface="Wingdings" pitchFamily="2" charset="2"/>
              <a:buChar char="ü"/>
            </a:pPr>
            <a:r>
              <a:rPr lang="es-ES" altLang="es-EC" sz="2000" dirty="0">
                <a:latin typeface="Century" panose="02040604050505020304" pitchFamily="18" charset="0"/>
              </a:rPr>
              <a:t>Perspectiva de negocio global-</a:t>
            </a:r>
            <a:endParaRPr lang="es-ES_tradnl" altLang="es-EC" dirty="0">
              <a:latin typeface="Baskerville" panose="02020502070401020303" pitchFamily="18" charset="0"/>
              <a:ea typeface="Baskerville" panose="02020502070401020303" pitchFamily="18" charset="0"/>
            </a:endParaRPr>
          </a:p>
        </p:txBody>
      </p:sp>
      <p:pic>
        <p:nvPicPr>
          <p:cNvPr id="3" name="Imagen 2">
            <a:extLst>
              <a:ext uri="{FF2B5EF4-FFF2-40B4-BE49-F238E27FC236}">
                <a16:creationId xmlns:a16="http://schemas.microsoft.com/office/drawing/2014/main" id="{D93DBFD0-B3D9-7643-94D5-01BF1E3D5ABA}"/>
              </a:ext>
            </a:extLst>
          </p:cNvPr>
          <p:cNvPicPr>
            <a:picLocks noChangeAspect="1"/>
          </p:cNvPicPr>
          <p:nvPr/>
        </p:nvPicPr>
        <p:blipFill>
          <a:blip r:embed="rId4"/>
          <a:stretch>
            <a:fillRect/>
          </a:stretch>
        </p:blipFill>
        <p:spPr>
          <a:xfrm>
            <a:off x="6052955" y="1920396"/>
            <a:ext cx="3068036" cy="1686404"/>
          </a:xfrm>
          <a:prstGeom prst="rect">
            <a:avLst/>
          </a:prstGeom>
        </p:spPr>
      </p:pic>
    </p:spTree>
    <p:extLst>
      <p:ext uri="{BB962C8B-B14F-4D97-AF65-F5344CB8AC3E}">
        <p14:creationId xmlns:p14="http://schemas.microsoft.com/office/powerpoint/2010/main" val="37680261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119</a:t>
            </a:fld>
            <a:endParaRPr lang="en"/>
          </a:p>
        </p:txBody>
      </p:sp>
      <p:sp>
        <p:nvSpPr>
          <p:cNvPr id="2" name="CuadroTexto 1"/>
          <p:cNvSpPr txBox="1"/>
          <p:nvPr/>
        </p:nvSpPr>
        <p:spPr>
          <a:xfrm>
            <a:off x="5960534" y="23020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457200" y="880533"/>
            <a:ext cx="5063067" cy="3246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80000"/>
              </a:lnSpc>
            </a:pPr>
            <a:r>
              <a:rPr lang="es-ES" altLang="es-EC" sz="2000" dirty="0" err="1">
                <a:solidFill>
                  <a:srgbClr val="C00000"/>
                </a:solidFill>
                <a:latin typeface="Baskerville" panose="02020502070401020303" pitchFamily="18" charset="0"/>
                <a:ea typeface="Baskerville" panose="02020502070401020303" pitchFamily="18" charset="0"/>
              </a:rPr>
              <a:t>Reputation</a:t>
            </a:r>
            <a:r>
              <a:rPr lang="es-ES" altLang="es-EC" sz="2000" dirty="0">
                <a:solidFill>
                  <a:srgbClr val="C00000"/>
                </a:solidFill>
                <a:latin typeface="Baskerville" panose="02020502070401020303" pitchFamily="18" charset="0"/>
                <a:ea typeface="Baskerville" panose="02020502070401020303" pitchFamily="18" charset="0"/>
              </a:rPr>
              <a:t> </a:t>
            </a:r>
            <a:r>
              <a:rPr lang="es-ES" altLang="es-EC" sz="2000" dirty="0" err="1">
                <a:solidFill>
                  <a:srgbClr val="C00000"/>
                </a:solidFill>
                <a:latin typeface="Baskerville" panose="02020502070401020303" pitchFamily="18" charset="0"/>
                <a:ea typeface="Baskerville" panose="02020502070401020303" pitchFamily="18" charset="0"/>
              </a:rPr>
              <a:t>Quotient</a:t>
            </a:r>
            <a:endParaRPr lang="es-ES" altLang="es-EC" sz="2000" dirty="0">
              <a:solidFill>
                <a:srgbClr val="C00000"/>
              </a:solidFill>
              <a:latin typeface="Baskerville" panose="02020502070401020303" pitchFamily="18" charset="0"/>
              <a:ea typeface="Baskerville" panose="02020502070401020303" pitchFamily="18" charset="0"/>
            </a:endParaRPr>
          </a:p>
          <a:p>
            <a:pPr algn="ctr" eaLnBrk="1" hangingPunct="1">
              <a:lnSpc>
                <a:spcPct val="80000"/>
              </a:lnSpc>
            </a:pPr>
            <a:endParaRPr lang="en-GB" altLang="es-EC" sz="2000" b="1" dirty="0">
              <a:latin typeface="Baskerville" panose="02020502070401020303" pitchFamily="18" charset="0"/>
              <a:ea typeface="Baskerville" panose="02020502070401020303" pitchFamily="18" charset="0"/>
            </a:endParaRPr>
          </a:p>
          <a:p>
            <a:pPr marL="800100" lvl="1" indent="-342900" eaLnBrk="1" hangingPunct="1">
              <a:lnSpc>
                <a:spcPct val="80000"/>
              </a:lnSpc>
              <a:buFont typeface="Wingdings" pitchFamily="2" charset="2"/>
              <a:buChar char="ü"/>
            </a:pPr>
            <a:r>
              <a:rPr lang="en-GB" altLang="es-EC" sz="2000" dirty="0">
                <a:latin typeface="Baskerville" panose="02020502070401020303" pitchFamily="18" charset="0"/>
                <a:ea typeface="Baskerville" panose="02020502070401020303" pitchFamily="18" charset="0"/>
              </a:rPr>
              <a:t>Autor: </a:t>
            </a:r>
            <a:r>
              <a:rPr lang="en-GB" altLang="es-EC" sz="2000" i="1" dirty="0">
                <a:latin typeface="Baskerville" panose="02020502070401020303" pitchFamily="18" charset="0"/>
                <a:ea typeface="Baskerville" panose="02020502070401020303" pitchFamily="18" charset="0"/>
              </a:rPr>
              <a:t>Charles </a:t>
            </a:r>
            <a:r>
              <a:rPr lang="en-GB" altLang="es-EC" sz="2000" i="1" dirty="0" err="1">
                <a:latin typeface="Baskerville" panose="02020502070401020303" pitchFamily="18" charset="0"/>
                <a:ea typeface="Baskerville" panose="02020502070401020303" pitchFamily="18" charset="0"/>
              </a:rPr>
              <a:t>Fombrun</a:t>
            </a:r>
            <a:r>
              <a:rPr lang="en-GB" altLang="es-EC" sz="2000" i="1" dirty="0">
                <a:latin typeface="Baskerville" panose="02020502070401020303" pitchFamily="18" charset="0"/>
                <a:ea typeface="Baskerville" panose="02020502070401020303" pitchFamily="18" charset="0"/>
              </a:rPr>
              <a:t>, </a:t>
            </a:r>
            <a:r>
              <a:rPr lang="en-GB" altLang="es-EC" sz="2000" dirty="0">
                <a:latin typeface="Baskerville" panose="02020502070401020303" pitchFamily="18" charset="0"/>
                <a:ea typeface="Baskerville" panose="02020502070401020303" pitchFamily="18" charset="0"/>
              </a:rPr>
              <a:t>New York University's Stern School of Business </a:t>
            </a:r>
            <a:r>
              <a:rPr lang="es-ES" altLang="es-EC" sz="2000" dirty="0">
                <a:latin typeface="Baskerville" panose="02020502070401020303" pitchFamily="18" charset="0"/>
                <a:ea typeface="Baskerville" panose="02020502070401020303" pitchFamily="18" charset="0"/>
              </a:rPr>
              <a:t>/ Harris </a:t>
            </a:r>
            <a:r>
              <a:rPr lang="es-ES" altLang="es-EC" sz="2000" dirty="0" err="1">
                <a:latin typeface="Baskerville" panose="02020502070401020303" pitchFamily="18" charset="0"/>
                <a:ea typeface="Baskerville" panose="02020502070401020303" pitchFamily="18" charset="0"/>
              </a:rPr>
              <a:t>Interactive</a:t>
            </a:r>
            <a:r>
              <a:rPr lang="es-ES" altLang="es-EC" sz="2000" dirty="0">
                <a:latin typeface="Baskerville" panose="02020502070401020303" pitchFamily="18" charset="0"/>
                <a:ea typeface="Baskerville" panose="02020502070401020303" pitchFamily="18" charset="0"/>
              </a:rPr>
              <a:t>.</a:t>
            </a:r>
          </a:p>
          <a:p>
            <a:pPr marL="800100" lvl="1" indent="-342900" eaLnBrk="1" hangingPunct="1">
              <a:lnSpc>
                <a:spcPct val="8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800100" lvl="1"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Desde 1999 se publica el ranking en Estados Unidos y desde 2002 en 11 países de la Unión Europea.</a:t>
            </a:r>
          </a:p>
          <a:p>
            <a:pPr marL="800100" lvl="1" indent="-342900" eaLnBrk="1" hangingPunct="1">
              <a:lnSpc>
                <a:spcPct val="8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800100" lvl="1"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Atractivo emocional.</a:t>
            </a:r>
          </a:p>
          <a:p>
            <a:pPr marL="800100" lvl="1" indent="-342900" eaLnBrk="1" hangingPunct="1">
              <a:lnSpc>
                <a:spcPct val="8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800100" lvl="1"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Productos y servicios.</a:t>
            </a:r>
          </a:p>
          <a:p>
            <a:pPr marL="800100" lvl="1" indent="-342900" eaLnBrk="1" hangingPunct="1">
              <a:lnSpc>
                <a:spcPct val="8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800100" lvl="1"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Visión y liderazgo.</a:t>
            </a:r>
          </a:p>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pic>
        <p:nvPicPr>
          <p:cNvPr id="6" name="Imagen 5">
            <a:extLst>
              <a:ext uri="{FF2B5EF4-FFF2-40B4-BE49-F238E27FC236}">
                <a16:creationId xmlns:a16="http://schemas.microsoft.com/office/drawing/2014/main" id="{D79A1FB8-AE57-3549-8E84-B0910C9AE15A}"/>
              </a:ext>
            </a:extLst>
          </p:cNvPr>
          <p:cNvPicPr>
            <a:picLocks noChangeAspect="1"/>
          </p:cNvPicPr>
          <p:nvPr/>
        </p:nvPicPr>
        <p:blipFill>
          <a:blip r:embed="rId4"/>
          <a:stretch>
            <a:fillRect/>
          </a:stretch>
        </p:blipFill>
        <p:spPr>
          <a:xfrm>
            <a:off x="5960534" y="1419224"/>
            <a:ext cx="2276475" cy="2276475"/>
          </a:xfrm>
          <a:prstGeom prst="rect">
            <a:avLst/>
          </a:prstGeom>
        </p:spPr>
      </p:pic>
    </p:spTree>
    <p:extLst>
      <p:ext uri="{BB962C8B-B14F-4D97-AF65-F5344CB8AC3E}">
        <p14:creationId xmlns:p14="http://schemas.microsoft.com/office/powerpoint/2010/main" val="9780434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120</a:t>
            </a:fld>
            <a:endParaRPr lang="en"/>
          </a:p>
        </p:txBody>
      </p:sp>
      <p:sp>
        <p:nvSpPr>
          <p:cNvPr id="2" name="CuadroTexto 1"/>
          <p:cNvSpPr txBox="1"/>
          <p:nvPr/>
        </p:nvSpPr>
        <p:spPr>
          <a:xfrm>
            <a:off x="5960534" y="23020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457200" y="1301985"/>
            <a:ext cx="4453467" cy="28249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80000"/>
              </a:lnSpc>
            </a:pPr>
            <a:r>
              <a:rPr lang="es-ES" altLang="es-EC" sz="2000" dirty="0" err="1">
                <a:solidFill>
                  <a:srgbClr val="C00000"/>
                </a:solidFill>
                <a:latin typeface="Baskerville" panose="02020502070401020303" pitchFamily="18" charset="0"/>
                <a:ea typeface="Baskerville" panose="02020502070401020303" pitchFamily="18" charset="0"/>
              </a:rPr>
              <a:t>Reputation</a:t>
            </a:r>
            <a:r>
              <a:rPr lang="es-ES" altLang="es-EC" sz="2000" dirty="0">
                <a:solidFill>
                  <a:srgbClr val="C00000"/>
                </a:solidFill>
                <a:latin typeface="Baskerville" panose="02020502070401020303" pitchFamily="18" charset="0"/>
                <a:ea typeface="Baskerville" panose="02020502070401020303" pitchFamily="18" charset="0"/>
              </a:rPr>
              <a:t> </a:t>
            </a:r>
            <a:r>
              <a:rPr lang="es-ES" altLang="es-EC" sz="2000" dirty="0" err="1">
                <a:solidFill>
                  <a:srgbClr val="C00000"/>
                </a:solidFill>
                <a:latin typeface="Baskerville" panose="02020502070401020303" pitchFamily="18" charset="0"/>
                <a:ea typeface="Baskerville" panose="02020502070401020303" pitchFamily="18" charset="0"/>
              </a:rPr>
              <a:t>Quotient</a:t>
            </a:r>
            <a:endParaRPr lang="es-ES" altLang="es-EC" sz="2000" dirty="0">
              <a:solidFill>
                <a:srgbClr val="C00000"/>
              </a:solidFill>
              <a:latin typeface="Baskerville" panose="02020502070401020303" pitchFamily="18" charset="0"/>
              <a:ea typeface="Baskerville" panose="02020502070401020303" pitchFamily="18" charset="0"/>
            </a:endParaRPr>
          </a:p>
          <a:p>
            <a:pPr marL="1181100" lvl="2" indent="-266700" eaLnBrk="1" hangingPunct="1">
              <a:lnSpc>
                <a:spcPct val="80000"/>
              </a:lnSpc>
            </a:pPr>
            <a:endParaRPr lang="en-GB" altLang="es-EC" sz="2000" b="1" dirty="0">
              <a:latin typeface="Baskerville" panose="02020502070401020303" pitchFamily="18" charset="0"/>
              <a:ea typeface="Baskerville" panose="02020502070401020303" pitchFamily="18" charset="0"/>
            </a:endParaRPr>
          </a:p>
          <a:p>
            <a:pPr marL="1257300" lvl="2"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Ambiente en el trabajo.</a:t>
            </a:r>
            <a:br>
              <a:rPr lang="es-ES" altLang="es-EC" sz="2000" dirty="0">
                <a:latin typeface="Baskerville" panose="02020502070401020303" pitchFamily="18" charset="0"/>
                <a:ea typeface="Baskerville" panose="02020502070401020303" pitchFamily="18" charset="0"/>
              </a:rPr>
            </a:br>
            <a:endParaRPr lang="es-ES" altLang="es-EC" sz="2000" dirty="0">
              <a:latin typeface="Baskerville" panose="02020502070401020303" pitchFamily="18" charset="0"/>
              <a:ea typeface="Baskerville" panose="02020502070401020303" pitchFamily="18" charset="0"/>
            </a:endParaRPr>
          </a:p>
          <a:p>
            <a:pPr marL="1257300" lvl="2"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Responsabilidad social y medioambiental.</a:t>
            </a:r>
            <a:br>
              <a:rPr lang="es-ES" altLang="es-EC" sz="2000" dirty="0">
                <a:latin typeface="Baskerville" panose="02020502070401020303" pitchFamily="18" charset="0"/>
                <a:ea typeface="Baskerville" panose="02020502070401020303" pitchFamily="18" charset="0"/>
              </a:rPr>
            </a:br>
            <a:endParaRPr lang="es-ES" altLang="es-EC" sz="2000" dirty="0">
              <a:latin typeface="Baskerville" panose="02020502070401020303" pitchFamily="18" charset="0"/>
              <a:ea typeface="Baskerville" panose="02020502070401020303" pitchFamily="18" charset="0"/>
            </a:endParaRPr>
          </a:p>
          <a:p>
            <a:pPr marL="1257300" lvl="2"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Comportamiento financiero.</a:t>
            </a:r>
          </a:p>
          <a:p>
            <a:pPr marL="1257300" lvl="2" indent="-342900" eaLnBrk="1" hangingPunct="1">
              <a:lnSpc>
                <a:spcPct val="80000"/>
              </a:lnSpc>
              <a:buFont typeface="Wingdings" pitchFamily="2" charset="2"/>
              <a:buChar char="ü"/>
            </a:pPr>
            <a:endParaRPr lang="es-ES" altLang="es-EC" sz="2000" dirty="0">
              <a:latin typeface="Baskerville" panose="02020502070401020303" pitchFamily="18" charset="0"/>
              <a:ea typeface="Baskerville" panose="02020502070401020303" pitchFamily="18" charset="0"/>
            </a:endParaRPr>
          </a:p>
          <a:p>
            <a:pPr marL="1257300" lvl="2" indent="-342900" eaLnBrk="1" hangingPunct="1">
              <a:lnSpc>
                <a:spcPct val="8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¿Cómo lo mide?: Encuesta en línea y encuesta telefónica a población general.</a:t>
            </a:r>
          </a:p>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pic>
        <p:nvPicPr>
          <p:cNvPr id="5" name="Imagen 4">
            <a:extLst>
              <a:ext uri="{FF2B5EF4-FFF2-40B4-BE49-F238E27FC236}">
                <a16:creationId xmlns:a16="http://schemas.microsoft.com/office/drawing/2014/main" id="{E3F1FD0A-1D44-EA4E-9509-AB527D34414C}"/>
              </a:ext>
            </a:extLst>
          </p:cNvPr>
          <p:cNvPicPr>
            <a:picLocks noChangeAspect="1"/>
          </p:cNvPicPr>
          <p:nvPr/>
        </p:nvPicPr>
        <p:blipFill>
          <a:blip r:embed="rId4"/>
          <a:stretch>
            <a:fillRect/>
          </a:stretch>
        </p:blipFill>
        <p:spPr>
          <a:xfrm>
            <a:off x="5272661" y="1301985"/>
            <a:ext cx="3432616" cy="2503487"/>
          </a:xfrm>
          <a:prstGeom prst="rect">
            <a:avLst/>
          </a:prstGeom>
        </p:spPr>
      </p:pic>
    </p:spTree>
    <p:extLst>
      <p:ext uri="{BB962C8B-B14F-4D97-AF65-F5344CB8AC3E}">
        <p14:creationId xmlns:p14="http://schemas.microsoft.com/office/powerpoint/2010/main" val="144199615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121</a:t>
            </a:fld>
            <a:endParaRPr lang="en"/>
          </a:p>
        </p:txBody>
      </p:sp>
      <p:sp>
        <p:nvSpPr>
          <p:cNvPr id="2" name="CuadroTexto 1"/>
          <p:cNvSpPr txBox="1"/>
          <p:nvPr/>
        </p:nvSpPr>
        <p:spPr>
          <a:xfrm>
            <a:off x="5960534" y="23020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pPr>
            <a:r>
              <a:rPr lang="es-ES" altLang="es-EC" sz="2000" i="1" dirty="0" err="1">
                <a:solidFill>
                  <a:srgbClr val="C00000"/>
                </a:solidFill>
                <a:latin typeface="Baskerville" panose="02020502070401020303" pitchFamily="18" charset="0"/>
                <a:ea typeface="Baskerville" panose="02020502070401020303" pitchFamily="18" charset="0"/>
              </a:rPr>
              <a:t>World</a:t>
            </a:r>
            <a:r>
              <a:rPr lang="ja-JP" altLang="es-ES" sz="2000" i="1">
                <a:solidFill>
                  <a:srgbClr val="C00000"/>
                </a:solidFill>
                <a:latin typeface="Baskerville" panose="02020502070401020303" pitchFamily="18" charset="0"/>
              </a:rPr>
              <a:t>’</a:t>
            </a:r>
            <a:r>
              <a:rPr lang="es-ES" altLang="ja-JP" sz="2000" i="1" dirty="0">
                <a:solidFill>
                  <a:srgbClr val="C00000"/>
                </a:solidFill>
                <a:latin typeface="Baskerville" panose="02020502070401020303" pitchFamily="18" charset="0"/>
                <a:ea typeface="Baskerville" panose="02020502070401020303" pitchFamily="18" charset="0"/>
              </a:rPr>
              <a:t>s </a:t>
            </a:r>
            <a:r>
              <a:rPr lang="es-ES" altLang="ja-JP" sz="2000" i="1" dirty="0" err="1">
                <a:solidFill>
                  <a:srgbClr val="C00000"/>
                </a:solidFill>
                <a:latin typeface="Baskerville" panose="02020502070401020303" pitchFamily="18" charset="0"/>
                <a:ea typeface="Baskerville" panose="02020502070401020303" pitchFamily="18" charset="0"/>
              </a:rPr>
              <a:t>Most</a:t>
            </a:r>
            <a:r>
              <a:rPr lang="es-ES" altLang="ja-JP" sz="2000" i="1" dirty="0">
                <a:solidFill>
                  <a:srgbClr val="C00000"/>
                </a:solidFill>
                <a:latin typeface="Baskerville" panose="02020502070401020303" pitchFamily="18" charset="0"/>
                <a:ea typeface="Baskerville" panose="02020502070401020303" pitchFamily="18" charset="0"/>
              </a:rPr>
              <a:t> </a:t>
            </a:r>
            <a:r>
              <a:rPr lang="es-ES" altLang="ja-JP" sz="2000" i="1" dirty="0" err="1">
                <a:solidFill>
                  <a:srgbClr val="C00000"/>
                </a:solidFill>
                <a:latin typeface="Baskerville" panose="02020502070401020303" pitchFamily="18" charset="0"/>
                <a:ea typeface="Baskerville" panose="02020502070401020303" pitchFamily="18" charset="0"/>
              </a:rPr>
              <a:t>Respected</a:t>
            </a:r>
            <a:r>
              <a:rPr lang="es-ES" altLang="ja-JP" sz="2000" i="1" dirty="0">
                <a:solidFill>
                  <a:srgbClr val="C00000"/>
                </a:solidFill>
                <a:latin typeface="Baskerville" panose="02020502070401020303" pitchFamily="18" charset="0"/>
                <a:ea typeface="Baskerville" panose="02020502070401020303" pitchFamily="18" charset="0"/>
              </a:rPr>
              <a:t> </a:t>
            </a:r>
            <a:r>
              <a:rPr lang="es-ES" altLang="ja-JP" sz="2000" i="1" dirty="0" err="1">
                <a:solidFill>
                  <a:srgbClr val="C00000"/>
                </a:solidFill>
                <a:latin typeface="Baskerville" panose="02020502070401020303" pitchFamily="18" charset="0"/>
                <a:ea typeface="Baskerville" panose="02020502070401020303" pitchFamily="18" charset="0"/>
              </a:rPr>
              <a:t>Companies</a:t>
            </a:r>
            <a:endParaRPr lang="es-ES" altLang="ja-JP" sz="2000" i="1" dirty="0">
              <a:solidFill>
                <a:srgbClr val="C00000"/>
              </a:solidFill>
              <a:latin typeface="Baskerville" panose="02020502070401020303" pitchFamily="18" charset="0"/>
              <a:ea typeface="Baskerville" panose="02020502070401020303" pitchFamily="18" charset="0"/>
            </a:endParaRPr>
          </a:p>
          <a:p>
            <a:pPr eaLnBrk="1" hangingPunct="1">
              <a:lnSpc>
                <a:spcPct val="90000"/>
              </a:lnSpc>
            </a:pPr>
            <a:endParaRPr lang="es-ES" altLang="es-EC" sz="2000" b="1" dirty="0">
              <a:latin typeface="Baskerville" panose="02020502070401020303" pitchFamily="18" charset="0"/>
              <a:ea typeface="Baskerville" panose="02020502070401020303" pitchFamily="18" charset="0"/>
            </a:endParaRPr>
          </a:p>
          <a:p>
            <a:pPr marL="800100" lvl="1" indent="-342900" eaLnBrk="1" hangingPunct="1">
              <a:lnSpc>
                <a:spcPct val="9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Desde 1999</a:t>
            </a:r>
          </a:p>
          <a:p>
            <a:pPr marL="800100" lvl="1" indent="-342900" eaLnBrk="1" hangingPunct="1">
              <a:lnSpc>
                <a:spcPct val="9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¿Qué mide?: La reputación de las empresas europeas, a través de las siguientes variables:</a:t>
            </a:r>
            <a:endParaRPr lang="es-ES" altLang="es-EC" sz="2000" i="1" dirty="0">
              <a:latin typeface="Baskerville" panose="02020502070401020303" pitchFamily="18" charset="0"/>
              <a:ea typeface="Baskerville" panose="02020502070401020303" pitchFamily="18" charset="0"/>
            </a:endParaRPr>
          </a:p>
          <a:p>
            <a:pPr marL="914400" lvl="2" indent="0" eaLnBrk="1" hangingPunct="1">
              <a:lnSpc>
                <a:spcPct val="90000"/>
              </a:lnSpc>
            </a:pPr>
            <a:r>
              <a:rPr lang="es-ES" altLang="es-EC" sz="2000" dirty="0">
                <a:latin typeface="Baskerville" panose="02020502070401020303" pitchFamily="18" charset="0"/>
                <a:ea typeface="Baskerville" panose="02020502070401020303" pitchFamily="18" charset="0"/>
              </a:rPr>
              <a:t>Respeto global.</a:t>
            </a:r>
          </a:p>
          <a:p>
            <a:pPr marL="914400" lvl="2" indent="0" eaLnBrk="1" hangingPunct="1">
              <a:lnSpc>
                <a:spcPct val="90000"/>
              </a:lnSpc>
            </a:pPr>
            <a:r>
              <a:rPr lang="es-ES" altLang="es-EC" sz="2000" dirty="0">
                <a:latin typeface="Baskerville" panose="02020502070401020303" pitchFamily="18" charset="0"/>
                <a:ea typeface="Baskerville" panose="02020502070401020303" pitchFamily="18" charset="0"/>
              </a:rPr>
              <a:t>Respeto sectorial.</a:t>
            </a:r>
          </a:p>
          <a:p>
            <a:pPr marL="914400" lvl="2" indent="0" eaLnBrk="1" hangingPunct="1">
              <a:lnSpc>
                <a:spcPct val="90000"/>
              </a:lnSpc>
            </a:pPr>
            <a:r>
              <a:rPr lang="es-ES" altLang="es-EC" sz="2000" dirty="0">
                <a:latin typeface="Baskerville" panose="02020502070401020303" pitchFamily="18" charset="0"/>
                <a:ea typeface="Baskerville" panose="02020502070401020303" pitchFamily="18" charset="0"/>
              </a:rPr>
              <a:t>Creación valor p/consumidor.</a:t>
            </a:r>
          </a:p>
          <a:p>
            <a:pPr marL="914400" lvl="2" indent="0" eaLnBrk="1" hangingPunct="1">
              <a:lnSpc>
                <a:spcPct val="90000"/>
              </a:lnSpc>
            </a:pPr>
            <a:r>
              <a:rPr lang="es-ES" altLang="es-EC" sz="2000" dirty="0">
                <a:latin typeface="Baskerville" panose="02020502070401020303" pitchFamily="18" charset="0"/>
                <a:ea typeface="Baskerville" panose="02020502070401020303" pitchFamily="18" charset="0"/>
              </a:rPr>
              <a:t>Creación valor p/ accionistas.</a:t>
            </a:r>
          </a:p>
          <a:p>
            <a:pPr marL="914400" lvl="2" indent="0" eaLnBrk="1" hangingPunct="1">
              <a:lnSpc>
                <a:spcPct val="90000"/>
              </a:lnSpc>
            </a:pPr>
            <a:r>
              <a:rPr lang="es-ES" altLang="es-EC" sz="2000" dirty="0">
                <a:latin typeface="Baskerville" panose="02020502070401020303" pitchFamily="18" charset="0"/>
                <a:ea typeface="Baskerville" panose="02020502070401020303" pitchFamily="18" charset="0"/>
              </a:rPr>
              <a:t>Uso eficaz de los recursos medioambientales.</a:t>
            </a:r>
          </a:p>
          <a:p>
            <a:pPr marL="800100" lvl="1" indent="-342900" eaLnBrk="1" hangingPunct="1">
              <a:lnSpc>
                <a:spcPct val="90000"/>
              </a:lnSpc>
              <a:buFont typeface="Wingdings" pitchFamily="2" charset="2"/>
              <a:buChar char="ü"/>
            </a:pPr>
            <a:r>
              <a:rPr lang="es-ES" altLang="es-EC" sz="2000" dirty="0">
                <a:latin typeface="Baskerville" panose="02020502070401020303" pitchFamily="18" charset="0"/>
                <a:ea typeface="Baskerville" panose="02020502070401020303" pitchFamily="18" charset="0"/>
              </a:rPr>
              <a:t>¿Cómo lo mide? Encuesta postal a directivos.</a:t>
            </a:r>
          </a:p>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pic>
        <p:nvPicPr>
          <p:cNvPr id="6" name="Imagen 5">
            <a:extLst>
              <a:ext uri="{FF2B5EF4-FFF2-40B4-BE49-F238E27FC236}">
                <a16:creationId xmlns:a16="http://schemas.microsoft.com/office/drawing/2014/main" id="{1E560096-FAC7-4E44-B0B2-6B7910D277BC}"/>
              </a:ext>
            </a:extLst>
          </p:cNvPr>
          <p:cNvPicPr>
            <a:picLocks noChangeAspect="1"/>
          </p:cNvPicPr>
          <p:nvPr/>
        </p:nvPicPr>
        <p:blipFill>
          <a:blip r:embed="rId4"/>
          <a:stretch>
            <a:fillRect/>
          </a:stretch>
        </p:blipFill>
        <p:spPr>
          <a:xfrm>
            <a:off x="5832475" y="2560599"/>
            <a:ext cx="3086100" cy="660400"/>
          </a:xfrm>
          <a:prstGeom prst="rect">
            <a:avLst/>
          </a:prstGeom>
        </p:spPr>
      </p:pic>
    </p:spTree>
    <p:extLst>
      <p:ext uri="{BB962C8B-B14F-4D97-AF65-F5344CB8AC3E}">
        <p14:creationId xmlns:p14="http://schemas.microsoft.com/office/powerpoint/2010/main" val="62422116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122</a:t>
            </a:fld>
            <a:endParaRPr lang="en"/>
          </a:p>
        </p:txBody>
      </p:sp>
      <p:sp>
        <p:nvSpPr>
          <p:cNvPr id="2" name="CuadroTexto 1"/>
          <p:cNvSpPr txBox="1"/>
          <p:nvPr/>
        </p:nvSpPr>
        <p:spPr>
          <a:xfrm>
            <a:off x="5960534" y="230208"/>
            <a:ext cx="282998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Metodología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pic>
        <p:nvPicPr>
          <p:cNvPr id="6" name="Imagen 5">
            <a:extLst>
              <a:ext uri="{FF2B5EF4-FFF2-40B4-BE49-F238E27FC236}">
                <a16:creationId xmlns:a16="http://schemas.microsoft.com/office/drawing/2014/main" id="{1E560096-FAC7-4E44-B0B2-6B7910D277BC}"/>
              </a:ext>
            </a:extLst>
          </p:cNvPr>
          <p:cNvPicPr>
            <a:picLocks noChangeAspect="1"/>
          </p:cNvPicPr>
          <p:nvPr/>
        </p:nvPicPr>
        <p:blipFill>
          <a:blip r:embed="rId4"/>
          <a:stretch>
            <a:fillRect/>
          </a:stretch>
        </p:blipFill>
        <p:spPr>
          <a:xfrm>
            <a:off x="5832475" y="2560599"/>
            <a:ext cx="3086100" cy="660400"/>
          </a:xfrm>
          <a:prstGeom prst="rect">
            <a:avLst/>
          </a:prstGeom>
        </p:spPr>
      </p:pic>
      <p:sp>
        <p:nvSpPr>
          <p:cNvPr id="11" name="Rectangle 2">
            <a:extLst>
              <a:ext uri="{FF2B5EF4-FFF2-40B4-BE49-F238E27FC236}">
                <a16:creationId xmlns:a16="http://schemas.microsoft.com/office/drawing/2014/main" id="{8EE5D6B3-353C-564A-8130-B0574C040E32}"/>
              </a:ext>
            </a:extLst>
          </p:cNvPr>
          <p:cNvSpPr txBox="1">
            <a:spLocks noChangeArrowheads="1"/>
          </p:cNvSpPr>
          <p:nvPr/>
        </p:nvSpPr>
        <p:spPr>
          <a:xfrm>
            <a:off x="2042023" y="719560"/>
            <a:ext cx="8640762" cy="4681538"/>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marL="342900" indent="-342900" algn="ctr">
              <a:lnSpc>
                <a:spcPct val="80000"/>
              </a:lnSpc>
              <a:buFont typeface="Wingdings" pitchFamily="2" charset="2"/>
              <a:buChar char="ü"/>
            </a:pPr>
            <a:endParaRPr lang="es-MX" altLang="es-EC" sz="2400" b="1" dirty="0">
              <a:solidFill>
                <a:schemeClr val="tx1"/>
              </a:solidFill>
              <a:latin typeface="Baskerville" panose="02020502070401020303" pitchFamily="18" charset="0"/>
              <a:ea typeface="Baskerville" panose="02020502070401020303" pitchFamily="18" charset="0"/>
            </a:endParaRPr>
          </a:p>
          <a:p>
            <a:pPr marL="342900" lvl="1"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Satisfacción demandas sociales</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Calidad del producto o servicio.</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Buen comportamiento financiero.</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Preservación medioambiental.</a:t>
            </a:r>
          </a:p>
          <a:p>
            <a:pPr marL="342900" lvl="1"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Capacidades y buena gestión</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Satisfacción de las necesidades de los </a:t>
            </a:r>
            <a:r>
              <a:rPr lang="es-ES" altLang="es-EC" dirty="0" err="1">
                <a:solidFill>
                  <a:schemeClr val="tx1"/>
                </a:solidFill>
                <a:latin typeface="Baskerville" panose="02020502070401020303" pitchFamily="18" charset="0"/>
                <a:ea typeface="Baskerville" panose="02020502070401020303" pitchFamily="18" charset="0"/>
              </a:rPr>
              <a:t>stakeholders</a:t>
            </a:r>
            <a:r>
              <a:rPr lang="es-ES" altLang="es-EC" dirty="0">
                <a:solidFill>
                  <a:schemeClr val="tx1"/>
                </a:solidFill>
                <a:latin typeface="Baskerville" panose="02020502070401020303" pitchFamily="18" charset="0"/>
                <a:ea typeface="Baskerville" panose="02020502070401020303" pitchFamily="18" charset="0"/>
              </a:rPr>
              <a:t>.</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Competencias.</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Aptitudes.</a:t>
            </a:r>
          </a:p>
          <a:p>
            <a:pPr marL="342900" lvl="1"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Comportamiento ético</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Confianza contractual.</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Confianza en las aptitudes.</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Integridad.</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Credibilidad.</a:t>
            </a:r>
          </a:p>
          <a:p>
            <a:pPr marL="342900" lvl="2" indent="-342900">
              <a:lnSpc>
                <a:spcPct val="80000"/>
              </a:lnSpc>
              <a:buFont typeface="Wingdings" pitchFamily="2" charset="2"/>
              <a:buChar char="ü"/>
            </a:pPr>
            <a:r>
              <a:rPr lang="es-ES" altLang="es-EC" dirty="0">
                <a:solidFill>
                  <a:schemeClr val="tx1"/>
                </a:solidFill>
                <a:latin typeface="Baskerville" panose="02020502070401020303" pitchFamily="18" charset="0"/>
                <a:ea typeface="Baskerville" panose="02020502070401020303" pitchFamily="18" charset="0"/>
              </a:rPr>
              <a:t>Calidad de la oferta comercial.</a:t>
            </a:r>
          </a:p>
          <a:p>
            <a:pPr algn="just">
              <a:lnSpc>
                <a:spcPct val="80000"/>
              </a:lnSpc>
              <a:buFontTx/>
              <a:buNone/>
            </a:pPr>
            <a:endParaRPr lang="es-ES" altLang="es-EC" dirty="0">
              <a:solidFill>
                <a:srgbClr val="800000"/>
              </a:solidFill>
              <a:latin typeface="Century" panose="02040604050505020304" pitchFamily="18" charset="0"/>
            </a:endParaRPr>
          </a:p>
        </p:txBody>
      </p:sp>
      <p:sp>
        <p:nvSpPr>
          <p:cNvPr id="12" name="Rectangle 3">
            <a:extLst>
              <a:ext uri="{FF2B5EF4-FFF2-40B4-BE49-F238E27FC236}">
                <a16:creationId xmlns:a16="http://schemas.microsoft.com/office/drawing/2014/main" id="{608133F5-0C44-6942-8B97-A57444F54F93}"/>
              </a:ext>
            </a:extLst>
          </p:cNvPr>
          <p:cNvSpPr>
            <a:spLocks noChangeArrowheads="1"/>
          </p:cNvSpPr>
          <p:nvPr/>
        </p:nvSpPr>
        <p:spPr bwMode="auto">
          <a:xfrm>
            <a:off x="684213" y="1196975"/>
            <a:ext cx="2305050" cy="3933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20000"/>
              </a:spcBef>
              <a:defRPr/>
            </a:pPr>
            <a:r>
              <a:rPr lang="es-MX" sz="2400" dirty="0">
                <a:solidFill>
                  <a:srgbClr val="C00000"/>
                </a:solidFill>
                <a:latin typeface="Baskerville" panose="02020502070401020303" pitchFamily="18" charset="0"/>
                <a:ea typeface="Baskerville" panose="02020502070401020303" pitchFamily="18" charset="0"/>
              </a:rPr>
              <a:t>Variables</a:t>
            </a:r>
          </a:p>
        </p:txBody>
      </p:sp>
    </p:spTree>
    <p:extLst>
      <p:ext uri="{BB962C8B-B14F-4D97-AF65-F5344CB8AC3E}">
        <p14:creationId xmlns:p14="http://schemas.microsoft.com/office/powerpoint/2010/main" val="42059469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123</a:t>
            </a:fld>
            <a:endParaRPr lang="en"/>
          </a:p>
        </p:txBody>
      </p:sp>
      <p:sp>
        <p:nvSpPr>
          <p:cNvPr id="2" name="CuadroTexto 1"/>
          <p:cNvSpPr txBox="1"/>
          <p:nvPr/>
        </p:nvSpPr>
        <p:spPr>
          <a:xfrm>
            <a:off x="6992329" y="196340"/>
            <a:ext cx="143933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Visión</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13" name="Rectangle 7">
            <a:extLst>
              <a:ext uri="{FF2B5EF4-FFF2-40B4-BE49-F238E27FC236}">
                <a16:creationId xmlns:a16="http://schemas.microsoft.com/office/drawing/2014/main" id="{68E5382D-B5CE-B94E-AE9F-F9409EB12A65}"/>
              </a:ext>
            </a:extLst>
          </p:cNvPr>
          <p:cNvSpPr>
            <a:spLocks noChangeArrowheads="1"/>
          </p:cNvSpPr>
          <p:nvPr/>
        </p:nvSpPr>
        <p:spPr bwMode="auto">
          <a:xfrm>
            <a:off x="655559" y="1015513"/>
            <a:ext cx="7056437" cy="647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es-ES_tradnl" altLang="es-EC" sz="3200" dirty="0">
                <a:latin typeface="Century" panose="02040604050505020304" pitchFamily="18" charset="0"/>
              </a:rPr>
              <a:t>	</a:t>
            </a:r>
            <a:r>
              <a:rPr lang="es-ES_tradnl" altLang="es-EC" dirty="0">
                <a:latin typeface="Baskerville" panose="02020502070401020303" pitchFamily="18" charset="0"/>
                <a:ea typeface="Baskerville" panose="02020502070401020303" pitchFamily="18" charset="0"/>
              </a:rPr>
              <a:t>La </a:t>
            </a:r>
            <a:r>
              <a:rPr lang="es-ES_tradnl" altLang="es-EC" dirty="0">
                <a:solidFill>
                  <a:srgbClr val="C00000"/>
                </a:solidFill>
                <a:latin typeface="Baskerville" panose="02020502070401020303" pitchFamily="18" charset="0"/>
                <a:ea typeface="Baskerville" panose="02020502070401020303" pitchFamily="18" charset="0"/>
              </a:rPr>
              <a:t>visión </a:t>
            </a:r>
            <a:r>
              <a:rPr lang="es-ES_tradnl" altLang="es-EC" dirty="0" err="1">
                <a:solidFill>
                  <a:srgbClr val="C00000"/>
                </a:solidFill>
                <a:latin typeface="Baskerville" panose="02020502070401020303" pitchFamily="18" charset="0"/>
                <a:ea typeface="Baskerville" panose="02020502070401020303" pitchFamily="18" charset="0"/>
              </a:rPr>
              <a:t>reputacional</a:t>
            </a:r>
            <a:r>
              <a:rPr lang="es-ES_tradnl" altLang="es-EC" dirty="0">
                <a:solidFill>
                  <a:srgbClr val="C00000"/>
                </a:solidFill>
                <a:latin typeface="Baskerville" panose="02020502070401020303" pitchFamily="18" charset="0"/>
                <a:ea typeface="Baskerville" panose="02020502070401020303" pitchFamily="18" charset="0"/>
              </a:rPr>
              <a:t> </a:t>
            </a:r>
            <a:r>
              <a:rPr lang="es-ES_tradnl" altLang="es-EC" dirty="0">
                <a:latin typeface="Baskerville" panose="02020502070401020303" pitchFamily="18" charset="0"/>
                <a:ea typeface="Baskerville" panose="02020502070401020303" pitchFamily="18" charset="0"/>
              </a:rPr>
              <a:t>debe identificar:</a:t>
            </a:r>
          </a:p>
        </p:txBody>
      </p:sp>
      <p:sp>
        <p:nvSpPr>
          <p:cNvPr id="16" name="Text Box 8">
            <a:extLst>
              <a:ext uri="{FF2B5EF4-FFF2-40B4-BE49-F238E27FC236}">
                <a16:creationId xmlns:a16="http://schemas.microsoft.com/office/drawing/2014/main" id="{14D8BC53-C70E-9D4B-9A4B-8255CAC5BBA2}"/>
              </a:ext>
            </a:extLst>
          </p:cNvPr>
          <p:cNvSpPr txBox="1">
            <a:spLocks noChangeArrowheads="1"/>
          </p:cNvSpPr>
          <p:nvPr/>
        </p:nvSpPr>
        <p:spPr bwMode="auto">
          <a:xfrm>
            <a:off x="1089024" y="1663213"/>
            <a:ext cx="5244043" cy="16312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800100" indent="-3429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buFontTx/>
              <a:buAutoNum type="arabicPeriod"/>
            </a:pPr>
            <a:r>
              <a:rPr lang="es-ES_tradnl" altLang="es-EC" sz="2000" dirty="0">
                <a:latin typeface="Century" panose="02040604050505020304" pitchFamily="18" charset="0"/>
              </a:rPr>
              <a:t> Los valores de reputación de la empresa.</a:t>
            </a:r>
          </a:p>
          <a:p>
            <a:pPr lvl="1" eaLnBrk="1" hangingPunct="1">
              <a:buFontTx/>
              <a:buAutoNum type="arabicPeriod"/>
            </a:pPr>
            <a:r>
              <a:rPr lang="es-ES_tradnl" altLang="es-EC" sz="2000" dirty="0">
                <a:latin typeface="Century" panose="02040604050505020304" pitchFamily="18" charset="0"/>
              </a:rPr>
              <a:t> Los </a:t>
            </a:r>
            <a:r>
              <a:rPr lang="es-ES_tradnl" altLang="es-EC" sz="2000" i="1" dirty="0" err="1">
                <a:latin typeface="Century" panose="02040604050505020304" pitchFamily="18" charset="0"/>
              </a:rPr>
              <a:t>stakeholders</a:t>
            </a:r>
            <a:r>
              <a:rPr lang="es-ES_tradnl" altLang="es-EC" sz="2000" dirty="0">
                <a:latin typeface="Century" panose="02040604050505020304" pitchFamily="18" charset="0"/>
              </a:rPr>
              <a:t> estratégicos.</a:t>
            </a:r>
          </a:p>
          <a:p>
            <a:pPr lvl="1" eaLnBrk="1" hangingPunct="1"/>
            <a:r>
              <a:rPr lang="es-ES_tradnl" altLang="es-EC" sz="2000" dirty="0">
                <a:latin typeface="Century" panose="02040604050505020304" pitchFamily="18" charset="0"/>
              </a:rPr>
              <a:t>3.   Las variables de reputación a gestionar.</a:t>
            </a:r>
            <a:endParaRPr lang="es-ES" altLang="es-EC" sz="2000" dirty="0">
              <a:latin typeface="Century" panose="02040604050505020304" pitchFamily="18" charset="0"/>
            </a:endParaRPr>
          </a:p>
        </p:txBody>
      </p:sp>
      <p:pic>
        <p:nvPicPr>
          <p:cNvPr id="5" name="Imagen 4">
            <a:extLst>
              <a:ext uri="{FF2B5EF4-FFF2-40B4-BE49-F238E27FC236}">
                <a16:creationId xmlns:a16="http://schemas.microsoft.com/office/drawing/2014/main" id="{38C04271-C9DA-564C-A6A0-6D0C0DACEA88}"/>
              </a:ext>
            </a:extLst>
          </p:cNvPr>
          <p:cNvPicPr>
            <a:picLocks noChangeAspect="1"/>
          </p:cNvPicPr>
          <p:nvPr/>
        </p:nvPicPr>
        <p:blipFill>
          <a:blip r:embed="rId4"/>
          <a:stretch>
            <a:fillRect/>
          </a:stretch>
        </p:blipFill>
        <p:spPr>
          <a:xfrm>
            <a:off x="6289596" y="1482989"/>
            <a:ext cx="2465917" cy="1232959"/>
          </a:xfrm>
          <a:prstGeom prst="rect">
            <a:avLst/>
          </a:prstGeom>
        </p:spPr>
      </p:pic>
    </p:spTree>
    <p:extLst>
      <p:ext uri="{BB962C8B-B14F-4D97-AF65-F5344CB8AC3E}">
        <p14:creationId xmlns:p14="http://schemas.microsoft.com/office/powerpoint/2010/main" val="135964445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124</a:t>
            </a:fld>
            <a:endParaRPr lang="en"/>
          </a:p>
        </p:txBody>
      </p:sp>
      <p:sp>
        <p:nvSpPr>
          <p:cNvPr id="2" name="CuadroTexto 1"/>
          <p:cNvSpPr txBox="1"/>
          <p:nvPr/>
        </p:nvSpPr>
        <p:spPr>
          <a:xfrm>
            <a:off x="6921499" y="148970"/>
            <a:ext cx="1439333"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Visión</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13" name="Rectangle 7">
            <a:extLst>
              <a:ext uri="{FF2B5EF4-FFF2-40B4-BE49-F238E27FC236}">
                <a16:creationId xmlns:a16="http://schemas.microsoft.com/office/drawing/2014/main" id="{68E5382D-B5CE-B94E-AE9F-F9409EB12A65}"/>
              </a:ext>
            </a:extLst>
          </p:cNvPr>
          <p:cNvSpPr>
            <a:spLocks noChangeArrowheads="1"/>
          </p:cNvSpPr>
          <p:nvPr/>
        </p:nvSpPr>
        <p:spPr bwMode="auto">
          <a:xfrm>
            <a:off x="457200" y="1221140"/>
            <a:ext cx="5288041" cy="4778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20000"/>
              </a:spcBef>
            </a:pPr>
            <a:r>
              <a:rPr lang="es-ES_tradnl" altLang="es-EC" sz="3200" dirty="0">
                <a:latin typeface="Century" panose="02040604050505020304" pitchFamily="18" charset="0"/>
              </a:rPr>
              <a:t>	</a:t>
            </a:r>
            <a:r>
              <a:rPr lang="es-ES" altLang="es-EC" sz="2000" dirty="0">
                <a:latin typeface="Century" panose="02040604050505020304" pitchFamily="18" charset="0"/>
              </a:rPr>
              <a:t>Una empresa multinacional, líder en el sector, que concibe su actividad como un multiservicio orientado a mejorar la calidad de vida de sus clientes, mediante la proyección de una cultura corporativa humanista, basada en los principios de solvencia, seriedad, veracidad, cohesión, austeridad e independencia</a:t>
            </a:r>
            <a:r>
              <a:rPr lang="es-ES" altLang="es-EC" sz="2000" b="1" dirty="0">
                <a:latin typeface="Century" panose="02040604050505020304" pitchFamily="18" charset="0"/>
              </a:rPr>
              <a:t>.</a:t>
            </a:r>
          </a:p>
        </p:txBody>
      </p:sp>
      <p:pic>
        <p:nvPicPr>
          <p:cNvPr id="3" name="Imagen 2">
            <a:extLst>
              <a:ext uri="{FF2B5EF4-FFF2-40B4-BE49-F238E27FC236}">
                <a16:creationId xmlns:a16="http://schemas.microsoft.com/office/drawing/2014/main" id="{5CF9A8E2-0D6F-BD4A-848F-9BC53CCD03FE}"/>
              </a:ext>
            </a:extLst>
          </p:cNvPr>
          <p:cNvPicPr>
            <a:picLocks noChangeAspect="1"/>
          </p:cNvPicPr>
          <p:nvPr/>
        </p:nvPicPr>
        <p:blipFill>
          <a:blip r:embed="rId4"/>
          <a:stretch>
            <a:fillRect/>
          </a:stretch>
        </p:blipFill>
        <p:spPr>
          <a:xfrm>
            <a:off x="6188318" y="2048934"/>
            <a:ext cx="2818816" cy="1430444"/>
          </a:xfrm>
          <a:prstGeom prst="rect">
            <a:avLst/>
          </a:prstGeom>
        </p:spPr>
      </p:pic>
    </p:spTree>
    <p:extLst>
      <p:ext uri="{BB962C8B-B14F-4D97-AF65-F5344CB8AC3E}">
        <p14:creationId xmlns:p14="http://schemas.microsoft.com/office/powerpoint/2010/main" val="408069713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125</a:t>
            </a:fld>
            <a:endParaRPr lang="en"/>
          </a:p>
        </p:txBody>
      </p:sp>
      <p:sp>
        <p:nvSpPr>
          <p:cNvPr id="2" name="CuadroTexto 1"/>
          <p:cNvSpPr txBox="1"/>
          <p:nvPr/>
        </p:nvSpPr>
        <p:spPr>
          <a:xfrm>
            <a:off x="6614583" y="237183"/>
            <a:ext cx="2044699" cy="523220"/>
          </a:xfrm>
          <a:prstGeom prst="rect">
            <a:avLst/>
          </a:prstGeom>
          <a:noFill/>
        </p:spPr>
        <p:txBody>
          <a:bodyPr wrap="square" rtlCol="0">
            <a:spAutoFit/>
          </a:bodyPr>
          <a:lstStyle/>
          <a:p>
            <a:r>
              <a:rPr lang="es-ES_tradnl" sz="2800" dirty="0">
                <a:solidFill>
                  <a:srgbClr val="C00000"/>
                </a:solidFill>
                <a:latin typeface="Baskerville" panose="02020502070401020303" pitchFamily="18" charset="0"/>
                <a:ea typeface="Baskerville" panose="02020502070401020303" pitchFamily="18" charset="0"/>
                <a:cs typeface="Century Schoolbook" charset="0"/>
              </a:rPr>
              <a:t>Auditoría</a:t>
            </a:r>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13" name="Rectangle 7">
            <a:extLst>
              <a:ext uri="{FF2B5EF4-FFF2-40B4-BE49-F238E27FC236}">
                <a16:creationId xmlns:a16="http://schemas.microsoft.com/office/drawing/2014/main" id="{68E5382D-B5CE-B94E-AE9F-F9409EB12A65}"/>
              </a:ext>
            </a:extLst>
          </p:cNvPr>
          <p:cNvSpPr>
            <a:spLocks noChangeArrowheads="1"/>
          </p:cNvSpPr>
          <p:nvPr/>
        </p:nvSpPr>
        <p:spPr bwMode="auto">
          <a:xfrm>
            <a:off x="457200" y="1221140"/>
            <a:ext cx="5288041" cy="4778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MX" altLang="es-EC" sz="2000" dirty="0">
                <a:solidFill>
                  <a:srgbClr val="C00000"/>
                </a:solidFill>
                <a:latin typeface="Baskerville" panose="02020502070401020303" pitchFamily="18" charset="0"/>
                <a:ea typeface="Baskerville" panose="02020502070401020303" pitchFamily="18" charset="0"/>
              </a:rPr>
              <a:t>Diagnóstico de la reputación</a:t>
            </a:r>
          </a:p>
          <a:p>
            <a:pPr eaLnBrk="1" hangingPunct="1"/>
            <a:endParaRPr lang="es-MX" altLang="es-EC" sz="2000" b="1" dirty="0">
              <a:latin typeface="Century" panose="02040604050505020304" pitchFamily="18" charset="0"/>
            </a:endParaRPr>
          </a:p>
          <a:p>
            <a:pPr algn="just" eaLnBrk="1" hangingPunct="1"/>
            <a:r>
              <a:rPr lang="es-ES_tradnl" altLang="es-EC" sz="2000" dirty="0">
                <a:latin typeface="Century" panose="02040604050505020304" pitchFamily="18" charset="0"/>
              </a:rPr>
              <a:t>	</a:t>
            </a:r>
            <a:r>
              <a:rPr lang="es-ES_tradnl" altLang="es-EC" sz="2000" dirty="0">
                <a:latin typeface="Baskerville" panose="02020502070401020303" pitchFamily="18" charset="0"/>
                <a:ea typeface="Baskerville" panose="02020502070401020303" pitchFamily="18" charset="0"/>
              </a:rPr>
              <a:t>Establecida la meta </a:t>
            </a:r>
            <a:r>
              <a:rPr lang="es-ES_tradnl" altLang="es-EC" sz="2000" dirty="0" err="1">
                <a:latin typeface="Baskerville" panose="02020502070401020303" pitchFamily="18" charset="0"/>
                <a:ea typeface="Baskerville" panose="02020502070401020303" pitchFamily="18" charset="0"/>
              </a:rPr>
              <a:t>aspiracional</a:t>
            </a:r>
            <a:r>
              <a:rPr lang="es-ES_tradnl" altLang="es-EC" sz="2000" dirty="0">
                <a:latin typeface="Baskerville" panose="02020502070401020303" pitchFamily="18" charset="0"/>
                <a:ea typeface="Baskerville" panose="02020502070401020303" pitchFamily="18" charset="0"/>
              </a:rPr>
              <a:t> de la reputación de la compañía la siguiente etapa debe establecer cuál es la reputación actual.</a:t>
            </a:r>
            <a:endParaRPr lang="es-ES" altLang="es-EC" sz="2000" dirty="0">
              <a:latin typeface="Baskerville" panose="02020502070401020303" pitchFamily="18" charset="0"/>
              <a:ea typeface="Baskerville" panose="02020502070401020303" pitchFamily="18" charset="0"/>
            </a:endParaRPr>
          </a:p>
          <a:p>
            <a:pPr algn="just" eaLnBrk="1" hangingPunct="1">
              <a:spcBef>
                <a:spcPct val="20000"/>
              </a:spcBef>
            </a:pPr>
            <a:endParaRPr lang="es-ES" altLang="es-EC" sz="2000" b="1" dirty="0">
              <a:latin typeface="Century" panose="02040604050505020304" pitchFamily="18" charset="0"/>
            </a:endParaRPr>
          </a:p>
        </p:txBody>
      </p:sp>
      <p:pic>
        <p:nvPicPr>
          <p:cNvPr id="6" name="Imagen 5">
            <a:extLst>
              <a:ext uri="{FF2B5EF4-FFF2-40B4-BE49-F238E27FC236}">
                <a16:creationId xmlns:a16="http://schemas.microsoft.com/office/drawing/2014/main" id="{706FA922-38B4-5B4C-9041-576C4F7CE113}"/>
              </a:ext>
            </a:extLst>
          </p:cNvPr>
          <p:cNvPicPr>
            <a:picLocks noChangeAspect="1"/>
          </p:cNvPicPr>
          <p:nvPr/>
        </p:nvPicPr>
        <p:blipFill>
          <a:blip r:embed="rId4"/>
          <a:stretch>
            <a:fillRect/>
          </a:stretch>
        </p:blipFill>
        <p:spPr>
          <a:xfrm>
            <a:off x="6017682" y="1498178"/>
            <a:ext cx="2641600" cy="1981200"/>
          </a:xfrm>
          <a:prstGeom prst="rect">
            <a:avLst/>
          </a:prstGeom>
        </p:spPr>
      </p:pic>
    </p:spTree>
    <p:extLst>
      <p:ext uri="{BB962C8B-B14F-4D97-AF65-F5344CB8AC3E}">
        <p14:creationId xmlns:p14="http://schemas.microsoft.com/office/powerpoint/2010/main" val="1765369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126</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pic>
        <p:nvPicPr>
          <p:cNvPr id="12" name="Picture 5" descr="Caesars Palace">
            <a:extLst>
              <a:ext uri="{FF2B5EF4-FFF2-40B4-BE49-F238E27FC236}">
                <a16:creationId xmlns:a16="http://schemas.microsoft.com/office/drawing/2014/main" id="{89763BF2-3593-1949-AD91-1A34DDDC88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407" y="1151466"/>
            <a:ext cx="2467283" cy="339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6">
            <a:extLst>
              <a:ext uri="{FF2B5EF4-FFF2-40B4-BE49-F238E27FC236}">
                <a16:creationId xmlns:a16="http://schemas.microsoft.com/office/drawing/2014/main" id="{F332B6B8-421B-4A48-A8D9-7DB1C759C210}"/>
              </a:ext>
            </a:extLst>
          </p:cNvPr>
          <p:cNvSpPr>
            <a:spLocks noChangeArrowheads="1"/>
          </p:cNvSpPr>
          <p:nvPr/>
        </p:nvSpPr>
        <p:spPr bwMode="auto">
          <a:xfrm>
            <a:off x="4206402" y="1540386"/>
            <a:ext cx="4572000" cy="2246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r>
              <a:rPr lang="es-ES_tradnl" altLang="es-EC" sz="2000" dirty="0">
                <a:latin typeface="Baskerville" panose="02020502070401020303" pitchFamily="18" charset="0"/>
                <a:ea typeface="Baskerville" panose="02020502070401020303" pitchFamily="18" charset="0"/>
              </a:rPr>
              <a:t>Constituye la </a:t>
            </a:r>
            <a:r>
              <a:rPr lang="es-ES_tradnl" altLang="es-EC" sz="2000" dirty="0">
                <a:solidFill>
                  <a:srgbClr val="C00000"/>
                </a:solidFill>
                <a:latin typeface="Baskerville" panose="02020502070401020303" pitchFamily="18" charset="0"/>
                <a:ea typeface="Baskerville" panose="02020502070401020303" pitchFamily="18" charset="0"/>
              </a:rPr>
              <a:t>estrategia</a:t>
            </a:r>
            <a:r>
              <a:rPr lang="es-ES_tradnl" altLang="es-EC" sz="2000" dirty="0">
                <a:latin typeface="Baskerville" panose="02020502070401020303" pitchFamily="18" charset="0"/>
                <a:ea typeface="Baskerville" panose="02020502070401020303" pitchFamily="18" charset="0"/>
              </a:rPr>
              <a:t> para eliminar la </a:t>
            </a:r>
            <a:r>
              <a:rPr lang="es-ES_tradnl" altLang="es-EC" sz="2000" dirty="0">
                <a:solidFill>
                  <a:srgbClr val="C00000"/>
                </a:solidFill>
                <a:latin typeface="Baskerville" panose="02020502070401020303" pitchFamily="18" charset="0"/>
                <a:ea typeface="Baskerville" panose="02020502070401020303" pitchFamily="18" charset="0"/>
              </a:rPr>
              <a:t>distancia </a:t>
            </a:r>
            <a:r>
              <a:rPr lang="es-ES_tradnl" altLang="es-EC" sz="2000" dirty="0">
                <a:latin typeface="Baskerville" panose="02020502070401020303" pitchFamily="18" charset="0"/>
                <a:ea typeface="Baskerville" panose="02020502070401020303" pitchFamily="18" charset="0"/>
              </a:rPr>
              <a:t>entre la reputación actual y la exigida por la visión </a:t>
            </a:r>
            <a:r>
              <a:rPr lang="es-ES_tradnl" altLang="es-EC" sz="2000" dirty="0" err="1">
                <a:latin typeface="Baskerville" panose="02020502070401020303" pitchFamily="18" charset="0"/>
                <a:ea typeface="Baskerville" panose="02020502070401020303" pitchFamily="18" charset="0"/>
              </a:rPr>
              <a:t>reputacional</a:t>
            </a:r>
            <a:r>
              <a:rPr lang="es-ES_tradnl" altLang="es-EC" sz="2000" dirty="0">
                <a:latin typeface="Baskerville" panose="02020502070401020303" pitchFamily="18" charset="0"/>
                <a:ea typeface="Baskerville" panose="02020502070401020303" pitchFamily="18" charset="0"/>
              </a:rPr>
              <a:t>:</a:t>
            </a:r>
          </a:p>
          <a:p>
            <a:pPr algn="just" eaLnBrk="1" hangingPunct="1"/>
            <a:endParaRPr lang="es-ES" altLang="es-EC" sz="2000" dirty="0">
              <a:latin typeface="Baskerville" panose="02020502070401020303" pitchFamily="18" charset="0"/>
              <a:ea typeface="Baskerville" panose="02020502070401020303" pitchFamily="18" charset="0"/>
            </a:endParaRPr>
          </a:p>
          <a:p>
            <a:pPr marL="342900" lvl="1" indent="-342900" algn="just" eaLnBrk="1" hangingPunct="1">
              <a:buFont typeface="Wingdings" pitchFamily="2" charset="2"/>
              <a:buChar char="ü"/>
            </a:pPr>
            <a:r>
              <a:rPr lang="es-ES_tradnl" altLang="es-EC" sz="2000" dirty="0">
                <a:latin typeface="Baskerville" panose="02020502070401020303" pitchFamily="18" charset="0"/>
                <a:ea typeface="Baskerville" panose="02020502070401020303" pitchFamily="18" charset="0"/>
              </a:rPr>
              <a:t>Programas de mejora de la reputación.</a:t>
            </a:r>
          </a:p>
          <a:p>
            <a:pPr marL="342900" lvl="1" indent="-342900" algn="just" eaLnBrk="1" hangingPunct="1">
              <a:buFont typeface="Wingdings" pitchFamily="2" charset="2"/>
              <a:buChar char="ü"/>
            </a:pPr>
            <a:r>
              <a:rPr lang="es-ES_tradnl" altLang="es-EC" sz="2000" dirty="0">
                <a:latin typeface="Baskerville" panose="02020502070401020303" pitchFamily="18" charset="0"/>
                <a:ea typeface="Baskerville" panose="02020502070401020303" pitchFamily="18" charset="0"/>
              </a:rPr>
              <a:t>Estrategia de comunicación de la reputación.</a:t>
            </a:r>
            <a:endParaRPr lang="es-ES" altLang="es-EC" sz="2000"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406626" y="230699"/>
            <a:ext cx="3853940" cy="523220"/>
          </a:xfrm>
          <a:prstGeom prst="rect">
            <a:avLst/>
          </a:prstGeom>
        </p:spPr>
        <p:txBody>
          <a:bodyPr wrap="non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Plan rector de reputación</a:t>
            </a:r>
          </a:p>
        </p:txBody>
      </p:sp>
    </p:spTree>
    <p:extLst>
      <p:ext uri="{BB962C8B-B14F-4D97-AF65-F5344CB8AC3E}">
        <p14:creationId xmlns:p14="http://schemas.microsoft.com/office/powerpoint/2010/main" val="248858161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127</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9" name="Rectangle 2">
            <a:extLst>
              <a:ext uri="{FF2B5EF4-FFF2-40B4-BE49-F238E27FC236}">
                <a16:creationId xmlns:a16="http://schemas.microsoft.com/office/drawing/2014/main" id="{D839A03A-DBC8-1648-BC0B-E59BA000B2AF}"/>
              </a:ext>
            </a:extLst>
          </p:cNvPr>
          <p:cNvSpPr>
            <a:spLocks noGrp="1" noChangeArrowheads="1"/>
          </p:cNvSpPr>
          <p:nvPr>
            <p:ph type="body" idx="1"/>
          </p:nvPr>
        </p:nvSpPr>
        <p:spPr>
          <a:xfrm>
            <a:off x="9067272" y="4126971"/>
            <a:ext cx="4392612" cy="3024187"/>
          </a:xfrm>
        </p:spPr>
        <p:txBody>
          <a:bodyPr/>
          <a:lstStyle/>
          <a:p>
            <a:pPr eaLnBrk="1" hangingPunct="1">
              <a:lnSpc>
                <a:spcPct val="90000"/>
              </a:lnSpc>
              <a:buFontTx/>
              <a:buNone/>
            </a:pPr>
            <a:r>
              <a:rPr lang="es-ES" altLang="es-EC" sz="3000" dirty="0">
                <a:latin typeface="Times New Roman" panose="02020603050405020304" pitchFamily="18" charset="0"/>
              </a:rPr>
              <a:t>	</a:t>
            </a:r>
            <a:r>
              <a:rPr lang="es-ES" altLang="es-EC" sz="3000" dirty="0">
                <a:latin typeface="Century Schoolbook" panose="02040604050505020304" pitchFamily="18" charset="0"/>
              </a:rPr>
              <a:t>La comunicación de la reputación es básica, no tanto para la reputación, como para la creación de valor a través de esa reputación.</a:t>
            </a:r>
          </a:p>
        </p:txBody>
      </p:sp>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406626" y="230699"/>
            <a:ext cx="3853940" cy="523220"/>
          </a:xfrm>
          <a:prstGeom prst="rect">
            <a:avLst/>
          </a:prstGeom>
        </p:spPr>
        <p:txBody>
          <a:bodyPr wrap="non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Plan rector de reputación</a:t>
            </a:r>
          </a:p>
        </p:txBody>
      </p:sp>
      <p:sp>
        <p:nvSpPr>
          <p:cNvPr id="2" name="Rectángulo 1">
            <a:extLst>
              <a:ext uri="{FF2B5EF4-FFF2-40B4-BE49-F238E27FC236}">
                <a16:creationId xmlns:a16="http://schemas.microsoft.com/office/drawing/2014/main" id="{5820D167-5414-BF4E-8A08-20F221A95D49}"/>
              </a:ext>
            </a:extLst>
          </p:cNvPr>
          <p:cNvSpPr/>
          <p:nvPr/>
        </p:nvSpPr>
        <p:spPr>
          <a:xfrm>
            <a:off x="4100963" y="1040687"/>
            <a:ext cx="4572000" cy="3477875"/>
          </a:xfrm>
          <a:prstGeom prst="rect">
            <a:avLst/>
          </a:prstGeom>
        </p:spPr>
        <p:txBody>
          <a:bodyPr>
            <a:spAutoFit/>
          </a:bodyPr>
          <a:lstStyle/>
          <a:p>
            <a:pPr algn="just" eaLnBrk="1" hangingPunct="1"/>
            <a:r>
              <a:rPr lang="es-ES_tradnl" altLang="es-EC" sz="2000" dirty="0">
                <a:latin typeface="Baskerville" panose="02020502070401020303" pitchFamily="18" charset="0"/>
                <a:ea typeface="Baskerville" panose="02020502070401020303" pitchFamily="18" charset="0"/>
              </a:rPr>
              <a:t>Independientemente de las acciones de comunicación dirigidas a los </a:t>
            </a:r>
            <a:r>
              <a:rPr lang="es-ES_tradnl" altLang="es-EC" sz="2000" dirty="0">
                <a:solidFill>
                  <a:srgbClr val="C00000"/>
                </a:solidFill>
                <a:latin typeface="Baskerville" panose="02020502070401020303" pitchFamily="18" charset="0"/>
                <a:ea typeface="Baskerville" panose="02020502070401020303" pitchFamily="18" charset="0"/>
              </a:rPr>
              <a:t>públicos fundamentales,</a:t>
            </a:r>
            <a:r>
              <a:rPr lang="es-ES_tradnl" altLang="es-EC" sz="2000" dirty="0">
                <a:latin typeface="Baskerville" panose="02020502070401020303" pitchFamily="18" charset="0"/>
                <a:ea typeface="Baskerville" panose="02020502070401020303" pitchFamily="18" charset="0"/>
              </a:rPr>
              <a:t> la comunicación de la reputación exige </a:t>
            </a:r>
            <a:r>
              <a:rPr lang="es-ES_tradnl" altLang="es-EC" sz="2000" dirty="0">
                <a:solidFill>
                  <a:srgbClr val="C00000"/>
                </a:solidFill>
                <a:latin typeface="Baskerville" panose="02020502070401020303" pitchFamily="18" charset="0"/>
                <a:ea typeface="Baskerville" panose="02020502070401020303" pitchFamily="18" charset="0"/>
              </a:rPr>
              <a:t>acciones comunicativas congruentes</a:t>
            </a:r>
            <a:r>
              <a:rPr lang="es-ES_tradnl" altLang="es-EC" sz="2000" dirty="0">
                <a:latin typeface="Baskerville" panose="02020502070401020303" pitchFamily="18" charset="0"/>
                <a:ea typeface="Baskerville" panose="02020502070401020303" pitchFamily="18" charset="0"/>
              </a:rPr>
              <a:t> hacia algunos destinatarios fijos:</a:t>
            </a:r>
          </a:p>
          <a:p>
            <a:pPr lvl="1" eaLnBrk="1" hangingPunct="1"/>
            <a:endParaRPr lang="es-ES_tradnl" altLang="es-EC" sz="2000" dirty="0">
              <a:latin typeface="Baskerville" panose="02020502070401020303" pitchFamily="18" charset="0"/>
              <a:ea typeface="Baskerville" panose="02020502070401020303" pitchFamily="18" charset="0"/>
            </a:endParaRPr>
          </a:p>
          <a:p>
            <a:pPr marL="342900" lvl="1" indent="-342900" eaLnBrk="1" hangingPunct="1">
              <a:buFont typeface="Wingdings" pitchFamily="2" charset="2"/>
              <a:buChar char="ü"/>
            </a:pPr>
            <a:r>
              <a:rPr lang="es-ES_tradnl" altLang="es-EC" sz="2000" dirty="0">
                <a:latin typeface="Baskerville" panose="02020502070401020303" pitchFamily="18" charset="0"/>
                <a:ea typeface="Baskerville" panose="02020502070401020303" pitchFamily="18" charset="0"/>
              </a:rPr>
              <a:t>Organismos de certificación y calificación.</a:t>
            </a:r>
          </a:p>
          <a:p>
            <a:pPr marL="342900" lvl="1" indent="-342900" eaLnBrk="1" hangingPunct="1">
              <a:buFont typeface="Wingdings" pitchFamily="2" charset="2"/>
              <a:buChar char="ü"/>
            </a:pPr>
            <a:r>
              <a:rPr lang="es-ES_tradnl" altLang="es-EC" sz="2000" dirty="0">
                <a:latin typeface="Baskerville" panose="02020502070401020303" pitchFamily="18" charset="0"/>
                <a:ea typeface="Baskerville" panose="02020502070401020303" pitchFamily="18" charset="0"/>
              </a:rPr>
              <a:t>Medios de comunicación.</a:t>
            </a:r>
          </a:p>
          <a:p>
            <a:pPr marL="342900" lvl="1" indent="-342900" eaLnBrk="1" hangingPunct="1">
              <a:buFont typeface="Wingdings" pitchFamily="2" charset="2"/>
              <a:buChar char="ü"/>
            </a:pPr>
            <a:r>
              <a:rPr lang="es-ES_tradnl" altLang="es-EC" sz="2000" dirty="0">
                <a:latin typeface="Baskerville" panose="02020502070401020303" pitchFamily="18" charset="0"/>
                <a:ea typeface="Baskerville" panose="02020502070401020303" pitchFamily="18" charset="0"/>
              </a:rPr>
              <a:t>Monitores de reputación y RSC.</a:t>
            </a:r>
          </a:p>
        </p:txBody>
      </p:sp>
      <p:pic>
        <p:nvPicPr>
          <p:cNvPr id="6" name="Imagen 5">
            <a:extLst>
              <a:ext uri="{FF2B5EF4-FFF2-40B4-BE49-F238E27FC236}">
                <a16:creationId xmlns:a16="http://schemas.microsoft.com/office/drawing/2014/main" id="{4636D021-DC1B-0948-BDC7-A7C073351369}"/>
              </a:ext>
            </a:extLst>
          </p:cNvPr>
          <p:cNvPicPr>
            <a:picLocks noChangeAspect="1"/>
          </p:cNvPicPr>
          <p:nvPr/>
        </p:nvPicPr>
        <p:blipFill>
          <a:blip r:embed="rId4"/>
          <a:stretch>
            <a:fillRect/>
          </a:stretch>
        </p:blipFill>
        <p:spPr>
          <a:xfrm>
            <a:off x="0" y="1709649"/>
            <a:ext cx="3821338" cy="2139949"/>
          </a:xfrm>
          <a:prstGeom prst="rect">
            <a:avLst/>
          </a:prstGeom>
        </p:spPr>
      </p:pic>
    </p:spTree>
    <p:extLst>
      <p:ext uri="{BB962C8B-B14F-4D97-AF65-F5344CB8AC3E}">
        <p14:creationId xmlns:p14="http://schemas.microsoft.com/office/powerpoint/2010/main" val="406159151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128</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731544" y="249745"/>
            <a:ext cx="3299301" cy="523220"/>
          </a:xfrm>
          <a:prstGeom prst="rect">
            <a:avLst/>
          </a:prstGeom>
        </p:spPr>
        <p:txBody>
          <a:bodyPr wrap="non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Reputación de marca</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16" name="Text Box 5">
            <a:extLst>
              <a:ext uri="{FF2B5EF4-FFF2-40B4-BE49-F238E27FC236}">
                <a16:creationId xmlns:a16="http://schemas.microsoft.com/office/drawing/2014/main" id="{0637B2D9-9488-E042-ABC1-62E82B5A068B}"/>
              </a:ext>
            </a:extLst>
          </p:cNvPr>
          <p:cNvSpPr txBox="1">
            <a:spLocks noChangeArrowheads="1"/>
          </p:cNvSpPr>
          <p:nvPr/>
        </p:nvSpPr>
        <p:spPr bwMode="auto">
          <a:xfrm>
            <a:off x="539750" y="1262973"/>
            <a:ext cx="7777163"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r>
              <a:rPr lang="es-ES" altLang="es-EC" sz="2000" dirty="0">
                <a:latin typeface="Baskerville" panose="02020502070401020303" pitchFamily="18" charset="0"/>
                <a:ea typeface="Baskerville" panose="02020502070401020303" pitchFamily="18" charset="0"/>
              </a:rPr>
              <a:t>Es la </a:t>
            </a:r>
            <a:r>
              <a:rPr lang="es-ES" altLang="es-EC" sz="2000" dirty="0">
                <a:solidFill>
                  <a:srgbClr val="C00000"/>
                </a:solidFill>
                <a:latin typeface="Baskerville" panose="02020502070401020303" pitchFamily="18" charset="0"/>
                <a:ea typeface="Baskerville" panose="02020502070401020303" pitchFamily="18" charset="0"/>
              </a:rPr>
              <a:t>identificación racional y emocional </a:t>
            </a:r>
            <a:r>
              <a:rPr lang="es-ES" altLang="es-EC" sz="2000" dirty="0">
                <a:latin typeface="Baskerville" panose="02020502070401020303" pitchFamily="18" charset="0"/>
                <a:ea typeface="Baskerville" panose="02020502070401020303" pitchFamily="18" charset="0"/>
              </a:rPr>
              <a:t>de un consumidor con una marca cuando reconoce en ésta valores que le proporcionan una experiencia positiva</a:t>
            </a:r>
            <a:r>
              <a:rPr lang="es-ES" altLang="es-EC" sz="2000" dirty="0">
                <a:solidFill>
                  <a:srgbClr val="800000"/>
                </a:solidFill>
                <a:latin typeface="Baskerville" panose="02020502070401020303" pitchFamily="18" charset="0"/>
                <a:ea typeface="Baskerville" panose="02020502070401020303" pitchFamily="18" charset="0"/>
              </a:rPr>
              <a:t>.</a:t>
            </a:r>
          </a:p>
        </p:txBody>
      </p:sp>
      <p:sp>
        <p:nvSpPr>
          <p:cNvPr id="17" name="Oval 6">
            <a:extLst>
              <a:ext uri="{FF2B5EF4-FFF2-40B4-BE49-F238E27FC236}">
                <a16:creationId xmlns:a16="http://schemas.microsoft.com/office/drawing/2014/main" id="{F7564621-8A29-FB4B-A72A-7EF6EF80BC10}"/>
              </a:ext>
            </a:extLst>
          </p:cNvPr>
          <p:cNvSpPr>
            <a:spLocks noChangeArrowheads="1"/>
          </p:cNvSpPr>
          <p:nvPr/>
        </p:nvSpPr>
        <p:spPr bwMode="auto">
          <a:xfrm>
            <a:off x="2718991" y="2345885"/>
            <a:ext cx="2663825" cy="1943100"/>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latin typeface="Arial" charset="0"/>
              <a:ea typeface="ＭＳ Ｐゴシック" charset="0"/>
            </a:endParaRPr>
          </a:p>
        </p:txBody>
      </p:sp>
      <p:sp>
        <p:nvSpPr>
          <p:cNvPr id="18" name="Text Box 7">
            <a:extLst>
              <a:ext uri="{FF2B5EF4-FFF2-40B4-BE49-F238E27FC236}">
                <a16:creationId xmlns:a16="http://schemas.microsoft.com/office/drawing/2014/main" id="{E4A38330-C997-8B46-9D94-FC193B7F52CA}"/>
              </a:ext>
            </a:extLst>
          </p:cNvPr>
          <p:cNvSpPr txBox="1">
            <a:spLocks noChangeArrowheads="1"/>
          </p:cNvSpPr>
          <p:nvPr/>
        </p:nvSpPr>
        <p:spPr bwMode="auto">
          <a:xfrm>
            <a:off x="2591593" y="3305612"/>
            <a:ext cx="11525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s-ES" sz="1200" dirty="0">
                <a:latin typeface="Times New Roman" charset="0"/>
                <a:ea typeface="ＭＳ Ｐゴシック" charset="0"/>
              </a:rPr>
              <a:t>Valores funcionales</a:t>
            </a:r>
          </a:p>
        </p:txBody>
      </p:sp>
      <p:sp>
        <p:nvSpPr>
          <p:cNvPr id="19" name="Text Box 8">
            <a:extLst>
              <a:ext uri="{FF2B5EF4-FFF2-40B4-BE49-F238E27FC236}">
                <a16:creationId xmlns:a16="http://schemas.microsoft.com/office/drawing/2014/main" id="{C376AFEA-2374-714C-AFFD-456118EA18A5}"/>
              </a:ext>
            </a:extLst>
          </p:cNvPr>
          <p:cNvSpPr txBox="1">
            <a:spLocks noChangeArrowheads="1"/>
          </p:cNvSpPr>
          <p:nvPr/>
        </p:nvSpPr>
        <p:spPr bwMode="auto">
          <a:xfrm>
            <a:off x="4806156" y="3319224"/>
            <a:ext cx="10080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s-ES" sz="1200">
                <a:latin typeface="Times New Roman" charset="0"/>
                <a:ea typeface="ＭＳ Ｐゴシック" charset="0"/>
              </a:rPr>
              <a:t>Valores sociales</a:t>
            </a:r>
          </a:p>
        </p:txBody>
      </p:sp>
      <p:sp>
        <p:nvSpPr>
          <p:cNvPr id="20" name="Text Box 9">
            <a:extLst>
              <a:ext uri="{FF2B5EF4-FFF2-40B4-BE49-F238E27FC236}">
                <a16:creationId xmlns:a16="http://schemas.microsoft.com/office/drawing/2014/main" id="{86F55835-4415-854E-A48E-FDE9F8AF7DBD}"/>
              </a:ext>
            </a:extLst>
          </p:cNvPr>
          <p:cNvSpPr txBox="1">
            <a:spLocks noChangeArrowheads="1"/>
          </p:cNvSpPr>
          <p:nvPr/>
        </p:nvSpPr>
        <p:spPr bwMode="auto">
          <a:xfrm>
            <a:off x="3527228" y="2570653"/>
            <a:ext cx="122396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s-ES" sz="1200" dirty="0">
                <a:latin typeface="Times New Roman" charset="0"/>
                <a:ea typeface="ＭＳ Ｐゴシック" charset="0"/>
              </a:rPr>
              <a:t>Valores emocionales</a:t>
            </a:r>
          </a:p>
        </p:txBody>
      </p:sp>
      <p:sp>
        <p:nvSpPr>
          <p:cNvPr id="21" name="Text Box 10">
            <a:extLst>
              <a:ext uri="{FF2B5EF4-FFF2-40B4-BE49-F238E27FC236}">
                <a16:creationId xmlns:a16="http://schemas.microsoft.com/office/drawing/2014/main" id="{DFF1E72C-9224-6649-AB12-A6AF2128360B}"/>
              </a:ext>
            </a:extLst>
          </p:cNvPr>
          <p:cNvSpPr txBox="1">
            <a:spLocks noChangeArrowheads="1"/>
          </p:cNvSpPr>
          <p:nvPr/>
        </p:nvSpPr>
        <p:spPr bwMode="auto">
          <a:xfrm>
            <a:off x="4119563" y="4508500"/>
            <a:ext cx="1223962" cy="517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s-ES" altLang="es-EC" sz="1400" b="1">
                <a:latin typeface="Times New Roman" panose="02020603050405020304" pitchFamily="18" charset="0"/>
              </a:rPr>
              <a:t>Reputación de marca</a:t>
            </a:r>
          </a:p>
        </p:txBody>
      </p:sp>
      <p:sp>
        <p:nvSpPr>
          <p:cNvPr id="22" name="Oval 11">
            <a:extLst>
              <a:ext uri="{FF2B5EF4-FFF2-40B4-BE49-F238E27FC236}">
                <a16:creationId xmlns:a16="http://schemas.microsoft.com/office/drawing/2014/main" id="{D81AA347-537D-C744-87CA-1ECF1D4A212C}"/>
              </a:ext>
            </a:extLst>
          </p:cNvPr>
          <p:cNvSpPr>
            <a:spLocks noChangeArrowheads="1"/>
          </p:cNvSpPr>
          <p:nvPr/>
        </p:nvSpPr>
        <p:spPr bwMode="auto">
          <a:xfrm>
            <a:off x="3669771" y="2516098"/>
            <a:ext cx="2663825" cy="1943100"/>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latin typeface="Arial" charset="0"/>
              <a:ea typeface="ＭＳ Ｐゴシック" charset="0"/>
            </a:endParaRPr>
          </a:p>
        </p:txBody>
      </p:sp>
      <p:sp>
        <p:nvSpPr>
          <p:cNvPr id="23" name="Oval 12">
            <a:extLst>
              <a:ext uri="{FF2B5EF4-FFF2-40B4-BE49-F238E27FC236}">
                <a16:creationId xmlns:a16="http://schemas.microsoft.com/office/drawing/2014/main" id="{85E16E4B-6C33-DA43-A157-69C4848D81A0}"/>
              </a:ext>
            </a:extLst>
          </p:cNvPr>
          <p:cNvSpPr>
            <a:spLocks noChangeArrowheads="1"/>
          </p:cNvSpPr>
          <p:nvPr/>
        </p:nvSpPr>
        <p:spPr bwMode="auto">
          <a:xfrm>
            <a:off x="1871663" y="2447975"/>
            <a:ext cx="2663825" cy="1943100"/>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latin typeface="Arial" charset="0"/>
              <a:ea typeface="ＭＳ Ｐゴシック" charset="0"/>
            </a:endParaRPr>
          </a:p>
        </p:txBody>
      </p:sp>
    </p:spTree>
    <p:extLst>
      <p:ext uri="{BB962C8B-B14F-4D97-AF65-F5344CB8AC3E}">
        <p14:creationId xmlns:p14="http://schemas.microsoft.com/office/powerpoint/2010/main" val="354263844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129</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3657600" y="268213"/>
            <a:ext cx="5673280"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Índice de reputación de marca</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a:latin typeface="Times New Roman" panose="02020603050405020304" pitchFamily="18" charset="0"/>
              </a:rPr>
              <a:t>Índice de reputación de marca (IRMA)</a:t>
            </a:r>
            <a:endParaRPr lang="es-ES" altLang="es-EC" b="1">
              <a:latin typeface="Times New Roman" panose="02020603050405020304" pitchFamily="18" charset="0"/>
            </a:endParaRPr>
          </a:p>
        </p:txBody>
      </p:sp>
      <p:sp>
        <p:nvSpPr>
          <p:cNvPr id="27" name="Text Box 5">
            <a:extLst>
              <a:ext uri="{FF2B5EF4-FFF2-40B4-BE49-F238E27FC236}">
                <a16:creationId xmlns:a16="http://schemas.microsoft.com/office/drawing/2014/main" id="{CFACF1AC-B24E-454A-97CD-24EC2FBAF99E}"/>
              </a:ext>
            </a:extLst>
          </p:cNvPr>
          <p:cNvSpPr txBox="1">
            <a:spLocks noChangeArrowheads="1"/>
          </p:cNvSpPr>
          <p:nvPr/>
        </p:nvSpPr>
        <p:spPr bwMode="auto">
          <a:xfrm>
            <a:off x="371342" y="1006328"/>
            <a:ext cx="6572516" cy="3847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s-ES" altLang="es-EC" sz="2000" dirty="0">
                <a:latin typeface="Baskerville" panose="02020502070401020303" pitchFamily="18" charset="0"/>
                <a:ea typeface="Baskerville" panose="02020502070401020303" pitchFamily="18" charset="0"/>
              </a:rPr>
              <a:t>Es una metodología de evaluación de la reputación de las marcas.</a:t>
            </a:r>
          </a:p>
          <a:p>
            <a:pPr eaLnBrk="1" hangingPunct="1"/>
            <a:endParaRPr lang="es-ES" altLang="es-EC" sz="2000" dirty="0">
              <a:latin typeface="Baskerville" panose="02020502070401020303" pitchFamily="18" charset="0"/>
              <a:ea typeface="Baskerville" panose="02020502070401020303" pitchFamily="18" charset="0"/>
            </a:endParaRPr>
          </a:p>
          <a:p>
            <a:pPr marL="342900" lvl="2" indent="-342900" eaLnBrk="1" hangingPunct="1">
              <a:buFont typeface="Wingdings" pitchFamily="2" charset="2"/>
              <a:buChar char="ü"/>
            </a:pPr>
            <a:r>
              <a:rPr lang="es-ES" altLang="es-EC" sz="2000" dirty="0">
                <a:latin typeface="Baskerville" panose="02020502070401020303" pitchFamily="18" charset="0"/>
                <a:ea typeface="Baskerville" panose="02020502070401020303" pitchFamily="18" charset="0"/>
              </a:rPr>
              <a:t> Evalúa las marcas sectorialmente.</a:t>
            </a:r>
          </a:p>
          <a:p>
            <a:pPr marL="342900" lvl="2" indent="-342900" eaLnBrk="1" hangingPunct="1">
              <a:buFont typeface="Wingdings" pitchFamily="2" charset="2"/>
              <a:buChar char="ü"/>
            </a:pPr>
            <a:r>
              <a:rPr lang="es-ES" altLang="es-EC" sz="2000" dirty="0">
                <a:latin typeface="Baskerville" panose="02020502070401020303" pitchFamily="18" charset="0"/>
                <a:ea typeface="Baskerville" panose="02020502070401020303" pitchFamily="18" charset="0"/>
              </a:rPr>
              <a:t> El público informante son consumidores.</a:t>
            </a:r>
          </a:p>
          <a:p>
            <a:pPr marL="342900" lvl="2" indent="-342900" eaLnBrk="1" hangingPunct="1">
              <a:buFont typeface="Wingdings" pitchFamily="2" charset="2"/>
              <a:buChar char="ü"/>
            </a:pPr>
            <a:r>
              <a:rPr lang="es-ES" altLang="es-EC" sz="2000" dirty="0">
                <a:latin typeface="Baskerville" panose="02020502070401020303" pitchFamily="18" charset="0"/>
                <a:ea typeface="Baskerville" panose="02020502070401020303" pitchFamily="18" charset="0"/>
              </a:rPr>
              <a:t> Las variables de análisis son de tres tipos: funcionales, sociales y emocionales.</a:t>
            </a:r>
          </a:p>
          <a:p>
            <a:pPr marL="342900" lvl="2" indent="-342900" eaLnBrk="1" hangingPunct="1">
              <a:buFont typeface="Wingdings" pitchFamily="2" charset="2"/>
              <a:buChar char="ü"/>
            </a:pPr>
            <a:r>
              <a:rPr lang="es-ES" altLang="es-EC" sz="2000" dirty="0">
                <a:latin typeface="Baskerville" panose="02020502070401020303" pitchFamily="18" charset="0"/>
                <a:ea typeface="Baskerville" panose="02020502070401020303" pitchFamily="18" charset="0"/>
              </a:rPr>
              <a:t> Existen 6 variables primeras que se utilizan para todos los sectores y 12 secundarias específicas de cada uno de ellos</a:t>
            </a:r>
          </a:p>
          <a:p>
            <a:pPr marL="342900" lvl="2" indent="-342900" eaLnBrk="1" hangingPunct="1">
              <a:buFont typeface="Wingdings" pitchFamily="2" charset="2"/>
              <a:buChar char="ü"/>
            </a:pPr>
            <a:r>
              <a:rPr lang="es-ES" altLang="es-EC" sz="2000" dirty="0">
                <a:latin typeface="Baskerville" panose="02020502070401020303" pitchFamily="18" charset="0"/>
                <a:ea typeface="Baskerville" panose="02020502070401020303" pitchFamily="18" charset="0"/>
              </a:rPr>
              <a:t> La técnica de investigación es la encuesta telefónica a 1,500 consumidores.</a:t>
            </a:r>
          </a:p>
          <a:p>
            <a:pPr eaLnBrk="1" hangingPunct="1"/>
            <a:endParaRPr lang="es-ES" altLang="es-EC" dirty="0">
              <a:latin typeface="Times New Roman" panose="02020603050405020304" pitchFamily="18" charset="0"/>
            </a:endParaRPr>
          </a:p>
        </p:txBody>
      </p:sp>
      <p:pic>
        <p:nvPicPr>
          <p:cNvPr id="5" name="Imagen 4">
            <a:extLst>
              <a:ext uri="{FF2B5EF4-FFF2-40B4-BE49-F238E27FC236}">
                <a16:creationId xmlns:a16="http://schemas.microsoft.com/office/drawing/2014/main" id="{B3D8C644-CF15-8E4F-9CA1-66B35753888D}"/>
              </a:ext>
            </a:extLst>
          </p:cNvPr>
          <p:cNvPicPr>
            <a:picLocks noChangeAspect="1"/>
          </p:cNvPicPr>
          <p:nvPr/>
        </p:nvPicPr>
        <p:blipFill>
          <a:blip r:embed="rId4"/>
          <a:stretch>
            <a:fillRect/>
          </a:stretch>
        </p:blipFill>
        <p:spPr>
          <a:xfrm>
            <a:off x="7101153" y="1902350"/>
            <a:ext cx="2066659" cy="1537979"/>
          </a:xfrm>
          <a:prstGeom prst="rect">
            <a:avLst/>
          </a:prstGeom>
        </p:spPr>
      </p:pic>
    </p:spTree>
    <p:extLst>
      <p:ext uri="{BB962C8B-B14F-4D97-AF65-F5344CB8AC3E}">
        <p14:creationId xmlns:p14="http://schemas.microsoft.com/office/powerpoint/2010/main" val="249044482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130</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3657600" y="268213"/>
            <a:ext cx="5673280"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Índice de reputación de marca</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a:latin typeface="Times New Roman" panose="02020603050405020304" pitchFamily="18" charset="0"/>
              </a:rPr>
              <a:t>Índice de reputación de marca (IRMA)</a:t>
            </a:r>
            <a:endParaRPr lang="es-ES" altLang="es-EC" b="1">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720725" y="1150790"/>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pic>
        <p:nvPicPr>
          <p:cNvPr id="19" name="Picture 7">
            <a:extLst>
              <a:ext uri="{FF2B5EF4-FFF2-40B4-BE49-F238E27FC236}">
                <a16:creationId xmlns:a16="http://schemas.microsoft.com/office/drawing/2014/main" id="{84CC0B72-E154-7E4D-802A-02F4CFA945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6618" y="1019851"/>
            <a:ext cx="6955366" cy="38709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25544889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131</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4"/>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3657600" y="268213"/>
            <a:ext cx="5673280"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Índice de reputación de marca</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a:latin typeface="Times New Roman" panose="02020603050405020304" pitchFamily="18" charset="0"/>
              </a:rPr>
              <a:t>Índice de reputación de marca (IRMA)</a:t>
            </a:r>
            <a:endParaRPr lang="es-ES" altLang="es-EC" b="1">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720725" y="1150790"/>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2" name="Text Box 4">
            <a:extLst>
              <a:ext uri="{FF2B5EF4-FFF2-40B4-BE49-F238E27FC236}">
                <a16:creationId xmlns:a16="http://schemas.microsoft.com/office/drawing/2014/main" id="{4E36196A-984B-3742-B043-8BFE5CE2B138}"/>
              </a:ext>
            </a:extLst>
          </p:cNvPr>
          <p:cNvSpPr txBox="1">
            <a:spLocks noChangeArrowheads="1"/>
          </p:cNvSpPr>
          <p:nvPr/>
        </p:nvSpPr>
        <p:spPr bwMode="auto">
          <a:xfrm>
            <a:off x="539750" y="2060575"/>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graphicFrame>
        <p:nvGraphicFramePr>
          <p:cNvPr id="23" name="Object 6">
            <a:extLst>
              <a:ext uri="{FF2B5EF4-FFF2-40B4-BE49-F238E27FC236}">
                <a16:creationId xmlns:a16="http://schemas.microsoft.com/office/drawing/2014/main" id="{FEDE0162-BC56-A244-86A6-289C51B22E83}"/>
              </a:ext>
            </a:extLst>
          </p:cNvPr>
          <p:cNvGraphicFramePr>
            <a:graphicFrameLocks noChangeAspect="1"/>
          </p:cNvGraphicFramePr>
          <p:nvPr>
            <p:extLst>
              <p:ext uri="{D42A27DB-BD31-4B8C-83A1-F6EECF244321}">
                <p14:modId xmlns:p14="http://schemas.microsoft.com/office/powerpoint/2010/main" val="3414635686"/>
              </p:ext>
            </p:extLst>
          </p:nvPr>
        </p:nvGraphicFramePr>
        <p:xfrm>
          <a:off x="1733614" y="1041084"/>
          <a:ext cx="4991763" cy="3729282"/>
        </p:xfrm>
        <a:graphic>
          <a:graphicData uri="http://schemas.openxmlformats.org/presentationml/2006/ole">
            <mc:AlternateContent xmlns:mc="http://schemas.openxmlformats.org/markup-compatibility/2006">
              <mc:Choice xmlns:v="urn:schemas-microsoft-com:vml" Requires="v">
                <p:oleObj spid="_x0000_s101389" name="Documento" r:id="rId5" imgW="9334500" imgH="6972300" progId="Word.Document.8">
                  <p:embed/>
                </p:oleObj>
              </mc:Choice>
              <mc:Fallback>
                <p:oleObj name="Documento" r:id="rId5" imgW="9334500" imgH="6972300" progId="Word.Document.8">
                  <p:embed/>
                  <p:pic>
                    <p:nvPicPr>
                      <p:cNvPr id="49156" name="Object 6">
                        <a:extLst>
                          <a:ext uri="{FF2B5EF4-FFF2-40B4-BE49-F238E27FC236}">
                            <a16:creationId xmlns:a16="http://schemas.microsoft.com/office/drawing/2014/main" id="{E2F6AD45-3BCD-DB42-AB93-807FB85835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33614" y="1041084"/>
                        <a:ext cx="4991763" cy="372928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98308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132</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4"/>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3657600" y="268213"/>
            <a:ext cx="5673280"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Índice de reputación de marca</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a:latin typeface="Times New Roman" panose="02020603050405020304" pitchFamily="18" charset="0"/>
              </a:rPr>
              <a:t>Índice de reputación de marca (IRMA)</a:t>
            </a:r>
            <a:endParaRPr lang="es-ES" altLang="es-EC" b="1">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720725" y="1150790"/>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2" name="Text Box 4">
            <a:extLst>
              <a:ext uri="{FF2B5EF4-FFF2-40B4-BE49-F238E27FC236}">
                <a16:creationId xmlns:a16="http://schemas.microsoft.com/office/drawing/2014/main" id="{4E36196A-984B-3742-B043-8BFE5CE2B138}"/>
              </a:ext>
            </a:extLst>
          </p:cNvPr>
          <p:cNvSpPr txBox="1">
            <a:spLocks noChangeArrowheads="1"/>
          </p:cNvSpPr>
          <p:nvPr/>
        </p:nvSpPr>
        <p:spPr bwMode="auto">
          <a:xfrm>
            <a:off x="539750" y="2060575"/>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graphicFrame>
        <p:nvGraphicFramePr>
          <p:cNvPr id="23" name="Object 6">
            <a:extLst>
              <a:ext uri="{FF2B5EF4-FFF2-40B4-BE49-F238E27FC236}">
                <a16:creationId xmlns:a16="http://schemas.microsoft.com/office/drawing/2014/main" id="{FEDE0162-BC56-A244-86A6-289C51B22E83}"/>
              </a:ext>
            </a:extLst>
          </p:cNvPr>
          <p:cNvGraphicFramePr>
            <a:graphicFrameLocks noChangeAspect="1"/>
          </p:cNvGraphicFramePr>
          <p:nvPr/>
        </p:nvGraphicFramePr>
        <p:xfrm>
          <a:off x="1733614" y="1041084"/>
          <a:ext cx="4991763" cy="3729282"/>
        </p:xfrm>
        <a:graphic>
          <a:graphicData uri="http://schemas.openxmlformats.org/presentationml/2006/ole">
            <mc:AlternateContent xmlns:mc="http://schemas.openxmlformats.org/markup-compatibility/2006">
              <mc:Choice xmlns:v="urn:schemas-microsoft-com:vml" Requires="v">
                <p:oleObj spid="_x0000_s102413" name="Documento" r:id="rId5" imgW="9334500" imgH="6972300" progId="Word.Document.8">
                  <p:embed/>
                </p:oleObj>
              </mc:Choice>
              <mc:Fallback>
                <p:oleObj name="Documento" r:id="rId5" imgW="9334500" imgH="6972300" progId="Word.Document.8">
                  <p:embed/>
                  <p:pic>
                    <p:nvPicPr>
                      <p:cNvPr id="23" name="Object 6">
                        <a:extLst>
                          <a:ext uri="{FF2B5EF4-FFF2-40B4-BE49-F238E27FC236}">
                            <a16:creationId xmlns:a16="http://schemas.microsoft.com/office/drawing/2014/main" id="{FEDE0162-BC56-A244-86A6-289C51B22E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33614" y="1041084"/>
                        <a:ext cx="4991763" cy="372928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0789213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133</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731026" y="179190"/>
            <a:ext cx="459985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Sociedad reputacional</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720725" y="1150790"/>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2" name="Text Box 4">
            <a:extLst>
              <a:ext uri="{FF2B5EF4-FFF2-40B4-BE49-F238E27FC236}">
                <a16:creationId xmlns:a16="http://schemas.microsoft.com/office/drawing/2014/main" id="{4E36196A-984B-3742-B043-8BFE5CE2B138}"/>
              </a:ext>
            </a:extLst>
          </p:cNvPr>
          <p:cNvSpPr txBox="1">
            <a:spLocks noChangeArrowheads="1"/>
          </p:cNvSpPr>
          <p:nvPr/>
        </p:nvSpPr>
        <p:spPr bwMode="auto">
          <a:xfrm>
            <a:off x="539750" y="2060575"/>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 name="Rectángulo 1">
            <a:extLst>
              <a:ext uri="{FF2B5EF4-FFF2-40B4-BE49-F238E27FC236}">
                <a16:creationId xmlns:a16="http://schemas.microsoft.com/office/drawing/2014/main" id="{1909BBE3-4200-534C-B8A7-9742C99C9DF8}"/>
              </a:ext>
            </a:extLst>
          </p:cNvPr>
          <p:cNvSpPr/>
          <p:nvPr/>
        </p:nvSpPr>
        <p:spPr>
          <a:xfrm>
            <a:off x="503238" y="1275120"/>
            <a:ext cx="4572000" cy="1323439"/>
          </a:xfrm>
          <a:prstGeom prst="rect">
            <a:avLst/>
          </a:prstGeom>
        </p:spPr>
        <p:txBody>
          <a:bodyPr>
            <a:spAutoFit/>
          </a:bodyPr>
          <a:lstStyle/>
          <a:p>
            <a:pPr algn="ctr"/>
            <a:r>
              <a:rPr lang="en-US" sz="2000" i="1" dirty="0">
                <a:solidFill>
                  <a:schemeClr val="accent6">
                    <a:lumMod val="50000"/>
                  </a:schemeClr>
                </a:solidFill>
                <a:latin typeface="Baskerville" panose="02020502070401020303" pitchFamily="18" charset="0"/>
                <a:ea typeface="Baskerville" panose="02020502070401020303" pitchFamily="18" charset="0"/>
              </a:rPr>
              <a:t>The Reputation Society </a:t>
            </a:r>
          </a:p>
          <a:p>
            <a:pPr algn="ctr"/>
            <a:r>
              <a:rPr lang="en-US" sz="2000" i="1" dirty="0">
                <a:solidFill>
                  <a:schemeClr val="accent6">
                    <a:lumMod val="50000"/>
                  </a:schemeClr>
                </a:solidFill>
                <a:latin typeface="Baskerville" panose="02020502070401020303" pitchFamily="18" charset="0"/>
                <a:ea typeface="Baskerville" panose="02020502070401020303" pitchFamily="18" charset="0"/>
              </a:rPr>
              <a:t>How online opinions are reshaping the offline world </a:t>
            </a:r>
            <a:r>
              <a:rPr lang="en-US" sz="2000" dirty="0">
                <a:solidFill>
                  <a:schemeClr val="accent6">
                    <a:lumMod val="50000"/>
                  </a:schemeClr>
                </a:solidFill>
                <a:latin typeface="Baskerville" panose="02020502070401020303" pitchFamily="18" charset="0"/>
                <a:ea typeface="Baskerville" panose="02020502070401020303" pitchFamily="18" charset="0"/>
              </a:rPr>
              <a:t>- </a:t>
            </a:r>
            <a:r>
              <a:rPr lang="en-US" sz="2000" dirty="0" err="1">
                <a:solidFill>
                  <a:schemeClr val="accent6">
                    <a:lumMod val="50000"/>
                  </a:schemeClr>
                </a:solidFill>
                <a:latin typeface="Baskerville" panose="02020502070401020303" pitchFamily="18" charset="0"/>
                <a:ea typeface="Baskerville" panose="02020502070401020303" pitchFamily="18" charset="0"/>
              </a:rPr>
              <a:t>Massachussets</a:t>
            </a:r>
            <a:r>
              <a:rPr lang="en-US" sz="2000" dirty="0">
                <a:solidFill>
                  <a:schemeClr val="accent6">
                    <a:lumMod val="50000"/>
                  </a:schemeClr>
                </a:solidFill>
                <a:latin typeface="Baskerville" panose="02020502070401020303" pitchFamily="18" charset="0"/>
                <a:ea typeface="Baskerville" panose="02020502070401020303" pitchFamily="18" charset="0"/>
              </a:rPr>
              <a:t> Institute of Technology</a:t>
            </a:r>
          </a:p>
        </p:txBody>
      </p:sp>
      <p:pic>
        <p:nvPicPr>
          <p:cNvPr id="6" name="Imagen 5">
            <a:extLst>
              <a:ext uri="{FF2B5EF4-FFF2-40B4-BE49-F238E27FC236}">
                <a16:creationId xmlns:a16="http://schemas.microsoft.com/office/drawing/2014/main" id="{F231B397-8647-2841-BA14-495EE32F8749}"/>
              </a:ext>
            </a:extLst>
          </p:cNvPr>
          <p:cNvPicPr>
            <a:picLocks noChangeAspect="1"/>
          </p:cNvPicPr>
          <p:nvPr/>
        </p:nvPicPr>
        <p:blipFill>
          <a:blip r:embed="rId4"/>
          <a:stretch>
            <a:fillRect/>
          </a:stretch>
        </p:blipFill>
        <p:spPr>
          <a:xfrm>
            <a:off x="5507509" y="1118246"/>
            <a:ext cx="2286000" cy="3009900"/>
          </a:xfrm>
          <a:prstGeom prst="rect">
            <a:avLst/>
          </a:prstGeom>
        </p:spPr>
      </p:pic>
    </p:spTree>
    <p:extLst>
      <p:ext uri="{BB962C8B-B14F-4D97-AF65-F5344CB8AC3E}">
        <p14:creationId xmlns:p14="http://schemas.microsoft.com/office/powerpoint/2010/main" val="30872311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134</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731026" y="179190"/>
            <a:ext cx="459985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Sociedad reputacional</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720725" y="1150790"/>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2" name="Text Box 4">
            <a:extLst>
              <a:ext uri="{FF2B5EF4-FFF2-40B4-BE49-F238E27FC236}">
                <a16:creationId xmlns:a16="http://schemas.microsoft.com/office/drawing/2014/main" id="{4E36196A-984B-3742-B043-8BFE5CE2B138}"/>
              </a:ext>
            </a:extLst>
          </p:cNvPr>
          <p:cNvSpPr txBox="1">
            <a:spLocks noChangeArrowheads="1"/>
          </p:cNvSpPr>
          <p:nvPr/>
        </p:nvSpPr>
        <p:spPr bwMode="auto">
          <a:xfrm>
            <a:off x="539750" y="2060575"/>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3" name="1 Título">
            <a:extLst>
              <a:ext uri="{FF2B5EF4-FFF2-40B4-BE49-F238E27FC236}">
                <a16:creationId xmlns:a16="http://schemas.microsoft.com/office/drawing/2014/main" id="{E605A186-8377-1F42-A6F0-3CCD86ECA759}"/>
              </a:ext>
            </a:extLst>
          </p:cNvPr>
          <p:cNvSpPr txBox="1">
            <a:spLocks/>
          </p:cNvSpPr>
          <p:nvPr/>
        </p:nvSpPr>
        <p:spPr>
          <a:xfrm>
            <a:off x="1380243" y="3992412"/>
            <a:ext cx="2256235" cy="914400"/>
          </a:xfrm>
          <a:prstGeom prst="rect">
            <a:avLst/>
          </a:prstGeom>
          <a:noFill/>
          <a:ln>
            <a:noFill/>
          </a:ln>
        </p:spPr>
        <p:txBody>
          <a:bodyPr wrap="square" lIns="91425" tIns="91425" rIns="91425" bIns="91425" anchor="b" anchorCtr="0">
            <a:normAutofit fontScale="9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Encode Sans"/>
              <a:buNone/>
              <a:defRPr sz="1800" b="1" i="0" u="none" strike="noStrike" cap="none">
                <a:solidFill>
                  <a:srgbClr val="FFFFFF"/>
                </a:solidFill>
                <a:latin typeface="Encode Sans"/>
                <a:ea typeface="Encode Sans"/>
                <a:cs typeface="Encode Sans"/>
                <a:sym typeface="Encode Sans"/>
              </a:defRPr>
            </a:lvl1pPr>
            <a:lvl2pPr lvl="1">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2pPr>
            <a:lvl3pPr lvl="2">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3pPr>
            <a:lvl4pPr lvl="3">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4pPr>
            <a:lvl5pPr lvl="4">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5pPr>
            <a:lvl6pPr lvl="5">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6pPr>
            <a:lvl7pPr lvl="6">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7pPr>
            <a:lvl8pPr lvl="7">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8pPr>
            <a:lvl9pPr lvl="8">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9pPr>
          </a:lstStyle>
          <a:p>
            <a:r>
              <a:rPr lang="es-ES" sz="2100" cap="all" dirty="0" err="1">
                <a:solidFill>
                  <a:srgbClr val="C00000"/>
                </a:solidFill>
                <a:latin typeface="Century Gothic"/>
                <a:cs typeface="Century Gothic"/>
              </a:rPr>
              <a:t>Craik</a:t>
            </a:r>
            <a:r>
              <a:rPr lang="es-ES" sz="2100" cap="all" dirty="0">
                <a:solidFill>
                  <a:srgbClr val="C00000"/>
                </a:solidFill>
                <a:latin typeface="Century Gothic"/>
                <a:cs typeface="Century Gothic"/>
              </a:rPr>
              <a:t> </a:t>
            </a:r>
            <a:r>
              <a:rPr lang="es-ES" sz="2100" cap="all" dirty="0" err="1">
                <a:solidFill>
                  <a:srgbClr val="C00000"/>
                </a:solidFill>
                <a:latin typeface="Century Gothic"/>
                <a:cs typeface="Century Gothic"/>
              </a:rPr>
              <a:t>Newmark</a:t>
            </a:r>
            <a:br>
              <a:rPr lang="es-ES" sz="2100" dirty="0"/>
            </a:br>
            <a:br>
              <a:rPr lang="es-ES" sz="2100" dirty="0"/>
            </a:br>
            <a:r>
              <a:rPr lang="es-ES" sz="2100" dirty="0"/>
              <a:t> </a:t>
            </a:r>
          </a:p>
        </p:txBody>
      </p:sp>
      <p:sp>
        <p:nvSpPr>
          <p:cNvPr id="27" name="2 Marcador de contenido">
            <a:extLst>
              <a:ext uri="{FF2B5EF4-FFF2-40B4-BE49-F238E27FC236}">
                <a16:creationId xmlns:a16="http://schemas.microsoft.com/office/drawing/2014/main" id="{08D21D92-22F0-BB4C-A964-9C5E38FFF830}"/>
              </a:ext>
            </a:extLst>
          </p:cNvPr>
          <p:cNvSpPr txBox="1">
            <a:spLocks/>
          </p:cNvSpPr>
          <p:nvPr/>
        </p:nvSpPr>
        <p:spPr>
          <a:xfrm>
            <a:off x="3856110" y="1291396"/>
            <a:ext cx="4707754" cy="3382254"/>
          </a:xfrm>
          <a:prstGeom prst="rect">
            <a:avLst/>
          </a:prstGeom>
          <a:noFill/>
          <a:ln>
            <a:noFill/>
          </a:ln>
        </p:spPr>
        <p:txBody>
          <a:bodyPr wrap="square" lIns="91425" tIns="91425" rIns="91425" bIns="91425" anchor="t" anchorCtr="0">
            <a:normAutofit fontScale="92500" lnSpcReduction="10000"/>
          </a:bodyPr>
          <a:lstStyle>
            <a:defPPr marR="0" lvl="0" algn="l" rtl="0">
              <a:lnSpc>
                <a:spcPct val="100000"/>
              </a:lnSpc>
              <a:spcBef>
                <a:spcPts val="0"/>
              </a:spcBef>
              <a:spcAft>
                <a:spcPts val="0"/>
              </a:spcAft>
            </a:defPPr>
            <a:lvl1pPr marR="0" lvl="0" algn="l" rtl="0">
              <a:lnSpc>
                <a:spcPct val="115000"/>
              </a:lnSpc>
              <a:spcBef>
                <a:spcPts val="600"/>
              </a:spcBef>
              <a:spcAft>
                <a:spcPts val="0"/>
              </a:spcAft>
              <a:buClr>
                <a:srgbClr val="F55C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48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48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36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36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36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36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36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360"/>
              </a:spcBef>
              <a:spcAft>
                <a:spcPts val="0"/>
              </a:spcAft>
              <a:buClr>
                <a:srgbClr val="BA3B21"/>
              </a:buClr>
              <a:buSzPct val="1000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9pPr>
          </a:lstStyle>
          <a:p>
            <a:pPr marL="342900" indent="-342900" algn="just">
              <a:buFont typeface="Wingdings" pitchFamily="2" charset="2"/>
              <a:buChar char="ü"/>
            </a:pPr>
            <a:r>
              <a:rPr lang="es-ES_tradnl" sz="2200" dirty="0">
                <a:solidFill>
                  <a:schemeClr val="tx1"/>
                </a:solidFill>
                <a:latin typeface="Baskerville" panose="02020502070401020303" pitchFamily="18" charset="0"/>
                <a:ea typeface="Baskerville" panose="02020502070401020303" pitchFamily="18" charset="0"/>
                <a:cs typeface="Bookman Old Style"/>
              </a:rPr>
              <a:t>Hoy en día el poder de influencia es ejercido por aquellas personas que han construido una sólida reputación.</a:t>
            </a:r>
          </a:p>
          <a:p>
            <a:pPr marL="342900" indent="-342900" algn="just">
              <a:buFont typeface="Wingdings" pitchFamily="2" charset="2"/>
              <a:buChar char="ü"/>
            </a:pPr>
            <a:endParaRPr lang="es-ES_tradnl" sz="2200" dirty="0">
              <a:solidFill>
                <a:schemeClr val="tx1"/>
              </a:solidFill>
              <a:latin typeface="Baskerville" panose="02020502070401020303" pitchFamily="18" charset="0"/>
              <a:ea typeface="Baskerville" panose="02020502070401020303" pitchFamily="18" charset="0"/>
              <a:cs typeface="Bookman Old Style"/>
            </a:endParaRPr>
          </a:p>
          <a:p>
            <a:pPr marL="342900" indent="-342900" algn="just">
              <a:buFont typeface="Wingdings" pitchFamily="2" charset="2"/>
              <a:buChar char="ü"/>
            </a:pPr>
            <a:r>
              <a:rPr lang="es-ES_tradnl" sz="2200" dirty="0">
                <a:solidFill>
                  <a:schemeClr val="tx1"/>
                </a:solidFill>
                <a:latin typeface="Baskerville" panose="02020502070401020303" pitchFamily="18" charset="0"/>
                <a:ea typeface="Baskerville" panose="02020502070401020303" pitchFamily="18" charset="0"/>
                <a:cs typeface="Bookman Old Style"/>
              </a:rPr>
              <a:t>La reputación y la confianza son los aspectos fundamentales para construir un “</a:t>
            </a:r>
            <a:r>
              <a:rPr lang="es-ES_tradnl" sz="2200" i="1" dirty="0">
                <a:solidFill>
                  <a:schemeClr val="tx1"/>
                </a:solidFill>
                <a:latin typeface="Baskerville" panose="02020502070401020303" pitchFamily="18" charset="0"/>
                <a:ea typeface="Baskerville" panose="02020502070401020303" pitchFamily="18" charset="0"/>
                <a:cs typeface="Bookman Old Style"/>
              </a:rPr>
              <a:t>sistema inmunológico de la democracia</a:t>
            </a:r>
            <a:r>
              <a:rPr lang="es-ES_tradnl" sz="2200" dirty="0">
                <a:solidFill>
                  <a:schemeClr val="tx1"/>
                </a:solidFill>
                <a:latin typeface="Baskerville" panose="02020502070401020303" pitchFamily="18" charset="0"/>
                <a:ea typeface="Baskerville" panose="02020502070401020303" pitchFamily="18" charset="0"/>
                <a:cs typeface="Bookman Old Style"/>
              </a:rPr>
              <a:t>” que aporte legitimidad al sistema político de los ciudadanos.  </a:t>
            </a:r>
            <a:endParaRPr lang="es-ES" sz="2200" dirty="0">
              <a:solidFill>
                <a:schemeClr val="tx1"/>
              </a:solidFill>
              <a:latin typeface="Baskerville" panose="02020502070401020303" pitchFamily="18" charset="0"/>
              <a:ea typeface="Baskerville" panose="02020502070401020303" pitchFamily="18" charset="0"/>
              <a:cs typeface="Bookman Old Style"/>
            </a:endParaRPr>
          </a:p>
          <a:p>
            <a:endParaRPr lang="es-ES" dirty="0"/>
          </a:p>
        </p:txBody>
      </p:sp>
      <p:pic>
        <p:nvPicPr>
          <p:cNvPr id="28" name="Imagen 27" descr="post_full_1272408590Craig_Newmark.jpg">
            <a:extLst>
              <a:ext uri="{FF2B5EF4-FFF2-40B4-BE49-F238E27FC236}">
                <a16:creationId xmlns:a16="http://schemas.microsoft.com/office/drawing/2014/main" id="{D6770793-CA51-5743-B34E-3949E4D569FB}"/>
              </a:ext>
            </a:extLst>
          </p:cNvPr>
          <p:cNvPicPr>
            <a:picLocks noChangeAspect="1"/>
          </p:cNvPicPr>
          <p:nvPr/>
        </p:nvPicPr>
        <p:blipFill>
          <a:blip r:embed="rId4"/>
          <a:stretch>
            <a:fillRect/>
          </a:stretch>
        </p:blipFill>
        <p:spPr>
          <a:xfrm>
            <a:off x="1548492" y="1098747"/>
            <a:ext cx="1943100" cy="2925249"/>
          </a:xfrm>
          <a:prstGeom prst="rect">
            <a:avLst/>
          </a:prstGeom>
        </p:spPr>
      </p:pic>
    </p:spTree>
    <p:extLst>
      <p:ext uri="{BB962C8B-B14F-4D97-AF65-F5344CB8AC3E}">
        <p14:creationId xmlns:p14="http://schemas.microsoft.com/office/powerpoint/2010/main" val="327942758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135</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731026" y="179190"/>
            <a:ext cx="459985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Sociedad reputacional</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720725" y="1150790"/>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2" name="Text Box 4">
            <a:extLst>
              <a:ext uri="{FF2B5EF4-FFF2-40B4-BE49-F238E27FC236}">
                <a16:creationId xmlns:a16="http://schemas.microsoft.com/office/drawing/2014/main" id="{4E36196A-984B-3742-B043-8BFE5CE2B138}"/>
              </a:ext>
            </a:extLst>
          </p:cNvPr>
          <p:cNvSpPr txBox="1">
            <a:spLocks noChangeArrowheads="1"/>
          </p:cNvSpPr>
          <p:nvPr/>
        </p:nvSpPr>
        <p:spPr bwMode="auto">
          <a:xfrm>
            <a:off x="539750" y="2060575"/>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9" name="Título 10">
            <a:extLst>
              <a:ext uri="{FF2B5EF4-FFF2-40B4-BE49-F238E27FC236}">
                <a16:creationId xmlns:a16="http://schemas.microsoft.com/office/drawing/2014/main" id="{A507EDDA-F6D2-594D-AF23-B3A795737983}"/>
              </a:ext>
            </a:extLst>
          </p:cNvPr>
          <p:cNvSpPr>
            <a:spLocks noGrp="1"/>
          </p:cNvSpPr>
          <p:nvPr>
            <p:ph type="title"/>
          </p:nvPr>
        </p:nvSpPr>
        <p:spPr>
          <a:xfrm>
            <a:off x="1428750" y="573528"/>
            <a:ext cx="6286500" cy="756084"/>
          </a:xfrm>
        </p:spPr>
        <p:txBody>
          <a:bodyPr/>
          <a:lstStyle/>
          <a:p>
            <a:r>
              <a:rPr lang="es-ES_tradnl" sz="2400" dirty="0">
                <a:solidFill>
                  <a:schemeClr val="accent6">
                    <a:lumMod val="50000"/>
                  </a:schemeClr>
                </a:solidFill>
                <a:latin typeface="Century Gothic"/>
                <a:cs typeface="Century Gothic"/>
              </a:rPr>
              <a:t>INTERNET</a:t>
            </a:r>
          </a:p>
        </p:txBody>
      </p:sp>
      <p:sp>
        <p:nvSpPr>
          <p:cNvPr id="30" name="3 Marcador de contenido">
            <a:extLst>
              <a:ext uri="{FF2B5EF4-FFF2-40B4-BE49-F238E27FC236}">
                <a16:creationId xmlns:a16="http://schemas.microsoft.com/office/drawing/2014/main" id="{2AF6942A-C46B-AC40-9CC2-8A5C2EF00BE3}"/>
              </a:ext>
            </a:extLst>
          </p:cNvPr>
          <p:cNvSpPr txBox="1">
            <a:spLocks/>
          </p:cNvSpPr>
          <p:nvPr/>
        </p:nvSpPr>
        <p:spPr>
          <a:xfrm>
            <a:off x="1428750" y="1545636"/>
            <a:ext cx="3031236" cy="480992"/>
          </a:xfrm>
          <a:prstGeom prst="rect">
            <a:avLst/>
          </a:prstGeom>
          <a:noFill/>
          <a:ln>
            <a:noFill/>
          </a:ln>
        </p:spPr>
        <p:txBody>
          <a:bodyPr wrap="square" lIns="91425" tIns="91425" rIns="91425" bIns="91425" anchor="t" anchorCtr="0">
            <a:normAutofit fontScale="92500" lnSpcReduction="20000"/>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endParaRPr lang="es-ES"/>
          </a:p>
          <a:p>
            <a:endParaRPr lang="es-ES" dirty="0"/>
          </a:p>
        </p:txBody>
      </p:sp>
      <p:sp>
        <p:nvSpPr>
          <p:cNvPr id="31" name="Marcador de texto 12">
            <a:extLst>
              <a:ext uri="{FF2B5EF4-FFF2-40B4-BE49-F238E27FC236}">
                <a16:creationId xmlns:a16="http://schemas.microsoft.com/office/drawing/2014/main" id="{7E082F4C-6056-8341-827E-C91B31E00664}"/>
              </a:ext>
            </a:extLst>
          </p:cNvPr>
          <p:cNvSpPr txBox="1">
            <a:spLocks/>
          </p:cNvSpPr>
          <p:nvPr/>
        </p:nvSpPr>
        <p:spPr>
          <a:xfrm>
            <a:off x="4683919" y="1545636"/>
            <a:ext cx="3031331" cy="48099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s-ES_tradnl" sz="2000" dirty="0">
                <a:latin typeface="Baskerville" panose="02020502070401020303" pitchFamily="18" charset="0"/>
                <a:ea typeface="Baskerville" panose="02020502070401020303" pitchFamily="18" charset="0"/>
                <a:cs typeface="Bookman Old Style"/>
              </a:rPr>
              <a:t>24 Horas </a:t>
            </a:r>
          </a:p>
        </p:txBody>
      </p:sp>
      <p:sp>
        <p:nvSpPr>
          <p:cNvPr id="32" name="Marcador de contenido 13">
            <a:extLst>
              <a:ext uri="{FF2B5EF4-FFF2-40B4-BE49-F238E27FC236}">
                <a16:creationId xmlns:a16="http://schemas.microsoft.com/office/drawing/2014/main" id="{7E65314D-BC2E-A242-B9C1-04E30EC88A4B}"/>
              </a:ext>
            </a:extLst>
          </p:cNvPr>
          <p:cNvSpPr txBox="1">
            <a:spLocks/>
          </p:cNvSpPr>
          <p:nvPr/>
        </p:nvSpPr>
        <p:spPr>
          <a:xfrm>
            <a:off x="4681729" y="1977684"/>
            <a:ext cx="2914607" cy="291465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85750" indent="-285750" algn="just">
              <a:buFont typeface="Wingdings" pitchFamily="2" charset="2"/>
              <a:buChar char="ü"/>
            </a:pPr>
            <a:r>
              <a:rPr lang="es-ES_tradnl" sz="1600" dirty="0">
                <a:latin typeface="Baskerville" panose="02020502070401020303" pitchFamily="18" charset="0"/>
                <a:ea typeface="Baskerville" panose="02020502070401020303" pitchFamily="18" charset="0"/>
                <a:cs typeface="Bookman Old Style"/>
              </a:rPr>
              <a:t>Espacio Abierto</a:t>
            </a:r>
          </a:p>
          <a:p>
            <a:pPr marL="368046" indent="-285750" algn="just">
              <a:buFont typeface="Wingdings" pitchFamily="2" charset="2"/>
              <a:buChar char="ü"/>
            </a:pPr>
            <a:endParaRPr lang="es-ES_tradnl" sz="1600" dirty="0">
              <a:latin typeface="Baskerville" panose="02020502070401020303" pitchFamily="18" charset="0"/>
              <a:ea typeface="Baskerville" panose="02020502070401020303" pitchFamily="18" charset="0"/>
              <a:cs typeface="Bookman Old Style"/>
            </a:endParaRPr>
          </a:p>
          <a:p>
            <a:pPr marL="285750" indent="-285750" algn="just">
              <a:buFont typeface="Wingdings" pitchFamily="2" charset="2"/>
              <a:buChar char="ü"/>
            </a:pPr>
            <a:r>
              <a:rPr lang="es-ES_tradnl" sz="1600" dirty="0">
                <a:latin typeface="Baskerville" panose="02020502070401020303" pitchFamily="18" charset="0"/>
                <a:ea typeface="Baskerville" panose="02020502070401020303" pitchFamily="18" charset="0"/>
                <a:cs typeface="Bookman Old Style"/>
              </a:rPr>
              <a:t>Saturación de la información.</a:t>
            </a:r>
          </a:p>
          <a:p>
            <a:pPr marL="368046" indent="-285750" algn="just">
              <a:buFont typeface="Wingdings" pitchFamily="2" charset="2"/>
              <a:buChar char="ü"/>
            </a:pPr>
            <a:endParaRPr lang="es-ES_tradnl" sz="1600" dirty="0">
              <a:latin typeface="Baskerville" panose="02020502070401020303" pitchFamily="18" charset="0"/>
              <a:ea typeface="Baskerville" panose="02020502070401020303" pitchFamily="18" charset="0"/>
              <a:cs typeface="Bookman Old Style"/>
            </a:endParaRPr>
          </a:p>
          <a:p>
            <a:pPr marL="285750" indent="-285750" algn="just">
              <a:buFont typeface="Wingdings" pitchFamily="2" charset="2"/>
              <a:buChar char="ü"/>
            </a:pPr>
            <a:r>
              <a:rPr lang="es-ES_tradnl" sz="1600" dirty="0">
                <a:latin typeface="Baskerville" panose="02020502070401020303" pitchFamily="18" charset="0"/>
                <a:ea typeface="Baskerville" panose="02020502070401020303" pitchFamily="18" charset="0"/>
                <a:cs typeface="Bookman Old Style"/>
              </a:rPr>
              <a:t>Miles y millones de información, comunicados y opiniones sobre personas, productos, servicios y empresas.   </a:t>
            </a:r>
          </a:p>
        </p:txBody>
      </p:sp>
      <p:pic>
        <p:nvPicPr>
          <p:cNvPr id="33" name="Imagen 32" descr="internet.jpg">
            <a:extLst>
              <a:ext uri="{FF2B5EF4-FFF2-40B4-BE49-F238E27FC236}">
                <a16:creationId xmlns:a16="http://schemas.microsoft.com/office/drawing/2014/main" id="{4AC0EC94-9AB1-2946-B242-0CD60999B3D3}"/>
              </a:ext>
            </a:extLst>
          </p:cNvPr>
          <p:cNvPicPr>
            <a:picLocks noChangeAspect="1"/>
          </p:cNvPicPr>
          <p:nvPr/>
        </p:nvPicPr>
        <p:blipFill>
          <a:blip r:embed="rId4"/>
          <a:stretch>
            <a:fillRect/>
          </a:stretch>
        </p:blipFill>
        <p:spPr>
          <a:xfrm>
            <a:off x="1264859" y="1484161"/>
            <a:ext cx="3069772" cy="2930928"/>
          </a:xfrm>
          <a:prstGeom prst="rect">
            <a:avLst/>
          </a:prstGeom>
        </p:spPr>
      </p:pic>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spTree>
    <p:extLst>
      <p:ext uri="{BB962C8B-B14F-4D97-AF65-F5344CB8AC3E}">
        <p14:creationId xmlns:p14="http://schemas.microsoft.com/office/powerpoint/2010/main" val="10265349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136</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459986" y="204434"/>
            <a:ext cx="459985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Sociedad de la ubicuidad</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720725" y="1150790"/>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2" name="Text Box 4">
            <a:extLst>
              <a:ext uri="{FF2B5EF4-FFF2-40B4-BE49-F238E27FC236}">
                <a16:creationId xmlns:a16="http://schemas.microsoft.com/office/drawing/2014/main" id="{4E36196A-984B-3742-B043-8BFE5CE2B138}"/>
              </a:ext>
            </a:extLst>
          </p:cNvPr>
          <p:cNvSpPr txBox="1">
            <a:spLocks noChangeArrowheads="1"/>
          </p:cNvSpPr>
          <p:nvPr/>
        </p:nvSpPr>
        <p:spPr bwMode="auto">
          <a:xfrm>
            <a:off x="539750" y="2060575"/>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30" name="3 Marcador de contenido">
            <a:extLst>
              <a:ext uri="{FF2B5EF4-FFF2-40B4-BE49-F238E27FC236}">
                <a16:creationId xmlns:a16="http://schemas.microsoft.com/office/drawing/2014/main" id="{2AF6942A-C46B-AC40-9CC2-8A5C2EF00BE3}"/>
              </a:ext>
            </a:extLst>
          </p:cNvPr>
          <p:cNvSpPr txBox="1">
            <a:spLocks/>
          </p:cNvSpPr>
          <p:nvPr/>
        </p:nvSpPr>
        <p:spPr>
          <a:xfrm>
            <a:off x="1428750" y="1545636"/>
            <a:ext cx="3031236" cy="480992"/>
          </a:xfrm>
          <a:prstGeom prst="rect">
            <a:avLst/>
          </a:prstGeom>
          <a:noFill/>
          <a:ln>
            <a:noFill/>
          </a:ln>
        </p:spPr>
        <p:txBody>
          <a:bodyPr wrap="square" lIns="91425" tIns="91425" rIns="91425" bIns="91425" anchor="t" anchorCtr="0">
            <a:normAutofit fontScale="92500" lnSpcReduction="20000"/>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endParaRPr lang="es-ES"/>
          </a:p>
          <a:p>
            <a:endParaRPr lang="es-ES" dirty="0"/>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sp>
        <p:nvSpPr>
          <p:cNvPr id="28" name="1 Título">
            <a:extLst>
              <a:ext uri="{FF2B5EF4-FFF2-40B4-BE49-F238E27FC236}">
                <a16:creationId xmlns:a16="http://schemas.microsoft.com/office/drawing/2014/main" id="{2A0531C9-D6EC-A84D-9B50-0F1271B96009}"/>
              </a:ext>
            </a:extLst>
          </p:cNvPr>
          <p:cNvSpPr txBox="1">
            <a:spLocks/>
          </p:cNvSpPr>
          <p:nvPr/>
        </p:nvSpPr>
        <p:spPr>
          <a:xfrm rot="10800000" flipV="1">
            <a:off x="481807" y="1080579"/>
            <a:ext cx="742950" cy="1771650"/>
          </a:xfrm>
          <a:prstGeom prst="rect">
            <a:avLst/>
          </a:prstGeom>
          <a:noFill/>
          <a:ln>
            <a:noFill/>
          </a:ln>
        </p:spPr>
        <p:txBody>
          <a:bodyPr wrap="square" lIns="91425" tIns="91425" rIns="91425" bIns="91425" anchor="b"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Encode Sans"/>
              <a:buNone/>
              <a:defRPr sz="1800" b="1" i="0" u="none" strike="noStrike" cap="none">
                <a:solidFill>
                  <a:srgbClr val="FFFFFF"/>
                </a:solidFill>
                <a:latin typeface="Encode Sans"/>
                <a:ea typeface="Encode Sans"/>
                <a:cs typeface="Encode Sans"/>
                <a:sym typeface="Encode Sans"/>
              </a:defRPr>
            </a:lvl1pPr>
            <a:lvl2pPr lvl="1">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2pPr>
            <a:lvl3pPr lvl="2">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3pPr>
            <a:lvl4pPr lvl="3">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4pPr>
            <a:lvl5pPr lvl="4">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5pPr>
            <a:lvl6pPr lvl="5">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6pPr>
            <a:lvl7pPr lvl="6">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7pPr>
            <a:lvl8pPr lvl="7">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8pPr>
            <a:lvl9pPr lvl="8">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9pPr>
          </a:lstStyle>
          <a:p>
            <a:r>
              <a:rPr lang="es-MX" dirty="0"/>
              <a:t>   </a:t>
            </a:r>
            <a:br>
              <a:rPr lang="es-MX" dirty="0"/>
            </a:br>
            <a:r>
              <a:rPr lang="es-MX" sz="2900" dirty="0">
                <a:solidFill>
                  <a:srgbClr val="C00000"/>
                </a:solidFill>
              </a:rPr>
              <a:t>  LA RED</a:t>
            </a:r>
            <a:br>
              <a:rPr lang="es-MX" dirty="0"/>
            </a:br>
            <a:br>
              <a:rPr lang="es-MX" dirty="0"/>
            </a:br>
            <a:endParaRPr lang="es-ES" dirty="0"/>
          </a:p>
        </p:txBody>
      </p:sp>
      <p:pic>
        <p:nvPicPr>
          <p:cNvPr id="35" name="Marcador de contenido 10" descr="420773_1.jpg">
            <a:extLst>
              <a:ext uri="{FF2B5EF4-FFF2-40B4-BE49-F238E27FC236}">
                <a16:creationId xmlns:a16="http://schemas.microsoft.com/office/drawing/2014/main" id="{B94F8F0F-6F98-A149-888E-65974291DEC0}"/>
              </a:ext>
            </a:extLst>
          </p:cNvPr>
          <p:cNvPicPr>
            <a:picLocks noChangeAspect="1"/>
          </p:cNvPicPr>
          <p:nvPr/>
        </p:nvPicPr>
        <p:blipFill>
          <a:blip r:embed="rId5"/>
          <a:srcRect t="1450" b="1450"/>
          <a:stretch>
            <a:fillRect/>
          </a:stretch>
        </p:blipFill>
        <p:spPr>
          <a:xfrm rot="240000">
            <a:off x="1472576" y="1306048"/>
            <a:ext cx="3612262" cy="2042627"/>
          </a:xfrm>
          <a:prstGeom prst="rect">
            <a:avLst/>
          </a:prstGeom>
          <a:noFill/>
          <a:ln>
            <a:noFill/>
          </a:ln>
        </p:spPr>
      </p:pic>
      <p:sp>
        <p:nvSpPr>
          <p:cNvPr id="36" name="Marcador de texto 16">
            <a:extLst>
              <a:ext uri="{FF2B5EF4-FFF2-40B4-BE49-F238E27FC236}">
                <a16:creationId xmlns:a16="http://schemas.microsoft.com/office/drawing/2014/main" id="{1AD61E31-6549-064A-A58A-2447E08B8E28}"/>
              </a:ext>
            </a:extLst>
          </p:cNvPr>
          <p:cNvSpPr>
            <a:spLocks noGrp="1"/>
          </p:cNvSpPr>
          <p:nvPr>
            <p:ph type="body" sz="half" idx="2"/>
          </p:nvPr>
        </p:nvSpPr>
        <p:spPr>
          <a:xfrm>
            <a:off x="4913159" y="2335213"/>
            <a:ext cx="4114800" cy="1314450"/>
          </a:xfrm>
        </p:spPr>
        <p:txBody>
          <a:bodyPr>
            <a:noAutofit/>
          </a:bodyPr>
          <a:lstStyle/>
          <a:p>
            <a:pPr marL="342900" indent="-342900" algn="just">
              <a:buFont typeface="Wingdings" pitchFamily="2" charset="2"/>
              <a:buChar char="ü"/>
            </a:pPr>
            <a:r>
              <a:rPr lang="es-ES_tradnl" dirty="0">
                <a:solidFill>
                  <a:schemeClr val="tx1"/>
                </a:solidFill>
                <a:latin typeface="Baskerville" panose="02020502070401020303" pitchFamily="18" charset="0"/>
                <a:ea typeface="Baskerville" panose="02020502070401020303" pitchFamily="18" charset="0"/>
                <a:cs typeface="Bookman Old Style"/>
              </a:rPr>
              <a:t> Muchos la ven como un mundo paralelo pero en realidad avanza a un ritmo frenético logrando tener una alta influencia en nuestra esfera “off-line” </a:t>
            </a:r>
          </a:p>
        </p:txBody>
      </p:sp>
    </p:spTree>
    <p:extLst>
      <p:ext uri="{BB962C8B-B14F-4D97-AF65-F5344CB8AC3E}">
        <p14:creationId xmlns:p14="http://schemas.microsoft.com/office/powerpoint/2010/main" val="169042612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137</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4459986" y="204434"/>
            <a:ext cx="459985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Sociedad de la ubicuidad</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7" name="Rectangle 3">
            <a:extLst>
              <a:ext uri="{FF2B5EF4-FFF2-40B4-BE49-F238E27FC236}">
                <a16:creationId xmlns:a16="http://schemas.microsoft.com/office/drawing/2014/main" id="{3693C6BA-557D-4747-8E49-4920A4CEDCCF}"/>
              </a:ext>
            </a:extLst>
          </p:cNvPr>
          <p:cNvSpPr>
            <a:spLocks noChangeArrowheads="1"/>
          </p:cNvSpPr>
          <p:nvPr/>
        </p:nvSpPr>
        <p:spPr bwMode="auto">
          <a:xfrm>
            <a:off x="1296988" y="934890"/>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2" name="Text Box 4">
            <a:extLst>
              <a:ext uri="{FF2B5EF4-FFF2-40B4-BE49-F238E27FC236}">
                <a16:creationId xmlns:a16="http://schemas.microsoft.com/office/drawing/2014/main" id="{4E36196A-984B-3742-B043-8BFE5CE2B138}"/>
              </a:ext>
            </a:extLst>
          </p:cNvPr>
          <p:cNvSpPr txBox="1">
            <a:spLocks noChangeArrowheads="1"/>
          </p:cNvSpPr>
          <p:nvPr/>
        </p:nvSpPr>
        <p:spPr bwMode="auto">
          <a:xfrm>
            <a:off x="539750" y="2060575"/>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30" name="3 Marcador de contenido">
            <a:extLst>
              <a:ext uri="{FF2B5EF4-FFF2-40B4-BE49-F238E27FC236}">
                <a16:creationId xmlns:a16="http://schemas.microsoft.com/office/drawing/2014/main" id="{2AF6942A-C46B-AC40-9CC2-8A5C2EF00BE3}"/>
              </a:ext>
            </a:extLst>
          </p:cNvPr>
          <p:cNvSpPr txBox="1">
            <a:spLocks/>
          </p:cNvSpPr>
          <p:nvPr/>
        </p:nvSpPr>
        <p:spPr>
          <a:xfrm>
            <a:off x="1428750" y="1545636"/>
            <a:ext cx="3031236" cy="480992"/>
          </a:xfrm>
          <a:prstGeom prst="rect">
            <a:avLst/>
          </a:prstGeom>
          <a:noFill/>
          <a:ln>
            <a:noFill/>
          </a:ln>
        </p:spPr>
        <p:txBody>
          <a:bodyPr wrap="square" lIns="91425" tIns="91425" rIns="91425" bIns="91425" anchor="t" anchorCtr="0">
            <a:normAutofit fontScale="92500" lnSpcReduction="20000"/>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endParaRPr lang="es-ES"/>
          </a:p>
          <a:p>
            <a:endParaRPr lang="es-ES" dirty="0"/>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sp>
        <p:nvSpPr>
          <p:cNvPr id="6" name="Rectángulo 5">
            <a:extLst>
              <a:ext uri="{FF2B5EF4-FFF2-40B4-BE49-F238E27FC236}">
                <a16:creationId xmlns:a16="http://schemas.microsoft.com/office/drawing/2014/main" id="{F59F9959-BD35-0342-AC9E-7971AE67AF94}"/>
              </a:ext>
            </a:extLst>
          </p:cNvPr>
          <p:cNvSpPr/>
          <p:nvPr/>
        </p:nvSpPr>
        <p:spPr>
          <a:xfrm>
            <a:off x="1761235" y="1187723"/>
            <a:ext cx="6524625" cy="3416320"/>
          </a:xfrm>
          <a:prstGeom prst="rect">
            <a:avLst/>
          </a:prstGeom>
        </p:spPr>
        <p:txBody>
          <a:bodyPr wrap="square">
            <a:spAutoFit/>
          </a:bodyPr>
          <a:lstStyle/>
          <a:p>
            <a:endParaRPr lang="es-ES_tradnl" sz="1600" dirty="0">
              <a:latin typeface="Bookman Old Style"/>
              <a:cs typeface="Bookman Old Style"/>
            </a:endParaRPr>
          </a:p>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Las organizaciones se ven en la obligación de controlar la información que interviene en su reputación.</a:t>
            </a:r>
          </a:p>
          <a:p>
            <a:pPr marL="342900" indent="-342900" algn="just">
              <a:buFont typeface="Wingdings" pitchFamily="2" charset="2"/>
              <a:buChar char="ü"/>
            </a:pPr>
            <a:endParaRPr lang="es-ES_tradnl" sz="2000" dirty="0">
              <a:latin typeface="Baskerville" panose="02020502070401020303" pitchFamily="18" charset="0"/>
              <a:ea typeface="Baskerville" panose="02020502070401020303" pitchFamily="18" charset="0"/>
              <a:cs typeface="Bookman Old Style"/>
            </a:endParaRPr>
          </a:p>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Cada vez son más los ciudadanos y consumidores que acceden a la red para obtener datos sobre aquello que les interesa o en busca de opinión.</a:t>
            </a:r>
          </a:p>
          <a:p>
            <a:pPr marL="342900" indent="-342900" algn="just">
              <a:buFont typeface="Wingdings" pitchFamily="2" charset="2"/>
              <a:buChar char="ü"/>
            </a:pPr>
            <a:endParaRPr lang="es-ES_tradnl" sz="2000" dirty="0">
              <a:latin typeface="Baskerville" panose="02020502070401020303" pitchFamily="18" charset="0"/>
              <a:ea typeface="Baskerville" panose="02020502070401020303" pitchFamily="18" charset="0"/>
              <a:cs typeface="Bookman Old Style"/>
            </a:endParaRPr>
          </a:p>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Los usuarios de Internet suelen ser más rápidos mentalmente pero también son menos cuidadosos y profundos con sus pensamientos.</a:t>
            </a:r>
            <a:endParaRPr lang="es-EC" sz="2000" dirty="0">
              <a:latin typeface="Baskerville" panose="02020502070401020303" pitchFamily="18" charset="0"/>
              <a:ea typeface="Baskerville" panose="02020502070401020303" pitchFamily="18" charset="0"/>
            </a:endParaRPr>
          </a:p>
        </p:txBody>
      </p:sp>
      <p:sp>
        <p:nvSpPr>
          <p:cNvPr id="7" name="Rectángulo 6">
            <a:extLst>
              <a:ext uri="{FF2B5EF4-FFF2-40B4-BE49-F238E27FC236}">
                <a16:creationId xmlns:a16="http://schemas.microsoft.com/office/drawing/2014/main" id="{7FEC3226-F47D-8F45-8ECE-41D3F8AF4980}"/>
              </a:ext>
            </a:extLst>
          </p:cNvPr>
          <p:cNvSpPr/>
          <p:nvPr/>
        </p:nvSpPr>
        <p:spPr>
          <a:xfrm>
            <a:off x="104974" y="935125"/>
            <a:ext cx="3373039" cy="400110"/>
          </a:xfrm>
          <a:prstGeom prst="rect">
            <a:avLst/>
          </a:prstGeom>
        </p:spPr>
        <p:txBody>
          <a:bodyPr wrap="none">
            <a:spAutoFit/>
          </a:bodyPr>
          <a:lstStyle/>
          <a:p>
            <a:r>
              <a:rPr lang="es-ES" sz="2000" b="1" dirty="0">
                <a:solidFill>
                  <a:srgbClr val="C00000"/>
                </a:solidFill>
                <a:latin typeface="Century Gothic"/>
                <a:cs typeface="Century Gothic"/>
              </a:rPr>
              <a:t>CUIDADO CON UN CLICK </a:t>
            </a:r>
            <a:endParaRPr lang="es-EC" sz="2000" b="1" dirty="0">
              <a:solidFill>
                <a:srgbClr val="C00000"/>
              </a:solidFill>
            </a:endParaRPr>
          </a:p>
        </p:txBody>
      </p:sp>
    </p:spTree>
    <p:extLst>
      <p:ext uri="{BB962C8B-B14F-4D97-AF65-F5344CB8AC3E}">
        <p14:creationId xmlns:p14="http://schemas.microsoft.com/office/powerpoint/2010/main" val="6028197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138</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6591046" y="155452"/>
            <a:ext cx="2100240" cy="529364"/>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Expertos</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1646201" y="1443597"/>
            <a:ext cx="77771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400">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30" name="3 Marcador de contenido">
            <a:extLst>
              <a:ext uri="{FF2B5EF4-FFF2-40B4-BE49-F238E27FC236}">
                <a16:creationId xmlns:a16="http://schemas.microsoft.com/office/drawing/2014/main" id="{2AF6942A-C46B-AC40-9CC2-8A5C2EF00BE3}"/>
              </a:ext>
            </a:extLst>
          </p:cNvPr>
          <p:cNvSpPr txBox="1">
            <a:spLocks/>
          </p:cNvSpPr>
          <p:nvPr/>
        </p:nvSpPr>
        <p:spPr>
          <a:xfrm>
            <a:off x="1428750" y="1545636"/>
            <a:ext cx="3031236" cy="480992"/>
          </a:xfrm>
          <a:prstGeom prst="rect">
            <a:avLst/>
          </a:prstGeom>
          <a:noFill/>
          <a:ln>
            <a:noFill/>
          </a:ln>
        </p:spPr>
        <p:txBody>
          <a:bodyPr wrap="square" lIns="91425" tIns="91425" rIns="91425" bIns="91425" anchor="t" anchorCtr="0">
            <a:normAutofit fontScale="92500" lnSpcReduction="20000"/>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endParaRPr lang="es-ES"/>
          </a:p>
          <a:p>
            <a:endParaRPr lang="es-ES" dirty="0"/>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sp>
        <p:nvSpPr>
          <p:cNvPr id="29" name="2 Marcador de contenido">
            <a:extLst>
              <a:ext uri="{FF2B5EF4-FFF2-40B4-BE49-F238E27FC236}">
                <a16:creationId xmlns:a16="http://schemas.microsoft.com/office/drawing/2014/main" id="{AEFED130-42A8-194E-9827-482398002790}"/>
              </a:ext>
            </a:extLst>
          </p:cNvPr>
          <p:cNvSpPr txBox="1">
            <a:spLocks/>
          </p:cNvSpPr>
          <p:nvPr/>
        </p:nvSpPr>
        <p:spPr>
          <a:xfrm>
            <a:off x="4073783" y="1075674"/>
            <a:ext cx="3999183" cy="2646293"/>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buNone/>
            </a:pPr>
            <a:r>
              <a:rPr lang="es-ES_tradnl" dirty="0">
                <a:solidFill>
                  <a:srgbClr val="C00000"/>
                </a:solidFill>
                <a:latin typeface="Baskerville" panose="02020502070401020303" pitchFamily="18" charset="0"/>
                <a:ea typeface="Baskerville" panose="02020502070401020303" pitchFamily="18" charset="0"/>
                <a:cs typeface="Century Gothic"/>
              </a:rPr>
              <a:t>CHYSANTHOS DELLORCAS, destaca: </a:t>
            </a:r>
            <a:endParaRPr lang="es-ES_tradnl" dirty="0">
              <a:solidFill>
                <a:srgbClr val="C00000"/>
              </a:solidFill>
              <a:latin typeface="Baskerville" panose="02020502070401020303" pitchFamily="18" charset="0"/>
              <a:ea typeface="Baskerville" panose="02020502070401020303" pitchFamily="18" charset="0"/>
            </a:endParaRPr>
          </a:p>
          <a:p>
            <a:pPr algn="ctr">
              <a:buNone/>
            </a:pPr>
            <a:r>
              <a:rPr lang="es-ES_tradnl" dirty="0">
                <a:latin typeface="Bookman Old Style"/>
                <a:cs typeface="Bookman Old Style"/>
              </a:rPr>
              <a:t>s sistemas de gestión de la reputación tienen que perseguir el buen comportamiento de una organización,  acabando con la manipulación de los mensajes y apostar por una información veraz. </a:t>
            </a:r>
          </a:p>
          <a:p>
            <a:pPr marL="342900" indent="-342900" algn="just">
              <a:buFont typeface="Wingdings" pitchFamily="2" charset="2"/>
              <a:buChar char="ü"/>
            </a:pPr>
            <a:endParaRPr lang="es-ES" dirty="0">
              <a:solidFill>
                <a:schemeClr val="tx1"/>
              </a:solidFill>
              <a:latin typeface="Baskerville" panose="02020502070401020303" pitchFamily="18" charset="0"/>
              <a:ea typeface="Baskerville" panose="02020502070401020303" pitchFamily="18" charset="0"/>
              <a:cs typeface="Bookman Old Style"/>
            </a:endParaRPr>
          </a:p>
        </p:txBody>
      </p:sp>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pic>
        <p:nvPicPr>
          <p:cNvPr id="27" name="Imagen 26" descr="chy.jpg">
            <a:extLst>
              <a:ext uri="{FF2B5EF4-FFF2-40B4-BE49-F238E27FC236}">
                <a16:creationId xmlns:a16="http://schemas.microsoft.com/office/drawing/2014/main" id="{424C72DB-D66C-4043-8D75-17ED00404909}"/>
              </a:ext>
            </a:extLst>
          </p:cNvPr>
          <p:cNvPicPr>
            <a:picLocks noChangeAspect="1"/>
          </p:cNvPicPr>
          <p:nvPr/>
        </p:nvPicPr>
        <p:blipFill>
          <a:blip r:embed="rId7"/>
          <a:stretch>
            <a:fillRect/>
          </a:stretch>
        </p:blipFill>
        <p:spPr>
          <a:xfrm>
            <a:off x="5540919" y="1601206"/>
            <a:ext cx="2171684" cy="2686053"/>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658368" y="2061392"/>
            <a:ext cx="4572000" cy="2246769"/>
          </a:xfrm>
          <a:prstGeom prst="rect">
            <a:avLst/>
          </a:prstGeom>
        </p:spPr>
        <p:txBody>
          <a:bodyPr>
            <a:spAutoFit/>
          </a:bodyPr>
          <a:lstStyle/>
          <a:p>
            <a:pPr algn="just"/>
            <a:endParaRPr lang="es-ES_tradnl" sz="2000" dirty="0">
              <a:solidFill>
                <a:schemeClr val="accent6">
                  <a:lumMod val="50000"/>
                </a:schemeClr>
              </a:solidFill>
              <a:latin typeface="Baskerville" panose="02020502070401020303" pitchFamily="18" charset="0"/>
              <a:ea typeface="Baskerville" panose="02020502070401020303" pitchFamily="18" charset="0"/>
            </a:endParaRPr>
          </a:p>
          <a:p>
            <a:pPr algn="just"/>
            <a:r>
              <a:rPr lang="es-ES_tradnl" sz="2000" dirty="0">
                <a:latin typeface="Baskerville" panose="02020502070401020303" pitchFamily="18" charset="0"/>
                <a:ea typeface="Baskerville" panose="02020502070401020303" pitchFamily="18" charset="0"/>
                <a:cs typeface="Bookman Old Style"/>
              </a:rPr>
              <a:t>Los sistemas de gestión de la reputación tienen que perseguir el buen comportamiento de una organización,  acabando con la manipulación de los mensajes y apostar por una información veraz. </a:t>
            </a:r>
          </a:p>
        </p:txBody>
      </p:sp>
    </p:spTree>
    <p:extLst>
      <p:ext uri="{BB962C8B-B14F-4D97-AF65-F5344CB8AC3E}">
        <p14:creationId xmlns:p14="http://schemas.microsoft.com/office/powerpoint/2010/main" val="14966353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139</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6591046" y="155452"/>
            <a:ext cx="2100240" cy="529364"/>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Expertos</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8" name="Text Box 5">
            <a:extLst>
              <a:ext uri="{FF2B5EF4-FFF2-40B4-BE49-F238E27FC236}">
                <a16:creationId xmlns:a16="http://schemas.microsoft.com/office/drawing/2014/main" id="{120C0178-0B56-F74E-91EE-B0E547D37158}"/>
              </a:ext>
            </a:extLst>
          </p:cNvPr>
          <p:cNvSpPr txBox="1">
            <a:spLocks noChangeArrowheads="1"/>
          </p:cNvSpPr>
          <p:nvPr/>
        </p:nvSpPr>
        <p:spPr bwMode="auto">
          <a:xfrm>
            <a:off x="5722937" y="1099612"/>
            <a:ext cx="2738438" cy="13234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es-MX" sz="2000" cap="all" dirty="0">
                <a:solidFill>
                  <a:schemeClr val="tx1"/>
                </a:solidFill>
                <a:latin typeface="Baskerville" panose="02020502070401020303" pitchFamily="18" charset="0"/>
                <a:ea typeface="Baskerville" panose="02020502070401020303" pitchFamily="18" charset="0"/>
                <a:cs typeface="Century Gothic"/>
              </a:rPr>
              <a:t>ric Golden </a:t>
            </a:r>
            <a:br>
              <a:rPr lang="es-MX" sz="2000" dirty="0">
                <a:solidFill>
                  <a:schemeClr val="tx1"/>
                </a:solidFill>
                <a:latin typeface="Baskerville" panose="02020502070401020303" pitchFamily="18" charset="0"/>
                <a:ea typeface="Baskerville" panose="02020502070401020303" pitchFamily="18" charset="0"/>
                <a:cs typeface="Century Gothic"/>
              </a:rPr>
            </a:br>
            <a:r>
              <a:rPr lang="es-MX" sz="2000" dirty="0">
                <a:solidFill>
                  <a:schemeClr val="tx1"/>
                </a:solidFill>
                <a:latin typeface="Baskerville" panose="02020502070401020303" pitchFamily="18" charset="0"/>
                <a:ea typeface="Baskerville" panose="02020502070401020303" pitchFamily="18" charset="0"/>
                <a:cs typeface="Century Gothic"/>
              </a:rPr>
              <a:t>Uno de los autores del libro “</a:t>
            </a:r>
            <a:r>
              <a:rPr lang="es-MX" sz="2000" i="1" dirty="0">
                <a:solidFill>
                  <a:schemeClr val="tx1"/>
                </a:solidFill>
                <a:latin typeface="Baskerville" panose="02020502070401020303" pitchFamily="18" charset="0"/>
                <a:ea typeface="Baskerville" panose="02020502070401020303" pitchFamily="18" charset="0"/>
                <a:cs typeface="Century Gothic"/>
              </a:rPr>
              <a:t>the reputation society-MIT</a:t>
            </a:r>
            <a:endParaRPr lang="es-MX" sz="2000" dirty="0">
              <a:solidFill>
                <a:schemeClr val="tx1"/>
              </a:solidFill>
              <a:latin typeface="Baskerville" panose="02020502070401020303" pitchFamily="18" charset="0"/>
              <a:ea typeface="Baskerville" panose="02020502070401020303" pitchFamily="18"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612776" y="1099612"/>
            <a:ext cx="4572000" cy="3785652"/>
          </a:xfrm>
          <a:prstGeom prst="rect">
            <a:avLst/>
          </a:prstGeom>
        </p:spPr>
        <p:txBody>
          <a:bodyPr>
            <a:spAutoFit/>
          </a:bodyPr>
          <a:lstStyle/>
          <a:p>
            <a:pPr marL="342900" indent="-342900" algn="just">
              <a:buFont typeface="Wingdings" pitchFamily="2" charset="2"/>
              <a:buChar char="ü"/>
            </a:pPr>
            <a:r>
              <a:rPr lang="es-ES_tradnl" sz="2000" dirty="0">
                <a:solidFill>
                  <a:srgbClr val="C00000"/>
                </a:solidFill>
                <a:latin typeface="Baskerville" panose="02020502070401020303" pitchFamily="18" charset="0"/>
                <a:ea typeface="Baskerville" panose="02020502070401020303" pitchFamily="18" charset="0"/>
                <a:cs typeface="Bookman Old Style"/>
              </a:rPr>
              <a:t>“Información </a:t>
            </a:r>
            <a:r>
              <a:rPr lang="es-ES_tradnl" sz="2000" dirty="0" err="1">
                <a:solidFill>
                  <a:srgbClr val="C00000"/>
                </a:solidFill>
                <a:latin typeface="Baskerville" panose="02020502070401020303" pitchFamily="18" charset="0"/>
                <a:ea typeface="Baskerville" panose="02020502070401020303" pitchFamily="18" charset="0"/>
                <a:cs typeface="Bookman Old Style"/>
              </a:rPr>
              <a:t>reputacional</a:t>
            </a:r>
            <a:r>
              <a:rPr lang="es-ES_tradnl" sz="2000" dirty="0">
                <a:solidFill>
                  <a:srgbClr val="C00000"/>
                </a:solidFill>
                <a:latin typeface="Baskerville" panose="02020502070401020303" pitchFamily="18" charset="0"/>
                <a:ea typeface="Baskerville" panose="02020502070401020303" pitchFamily="18" charset="0"/>
                <a:cs typeface="Bookman Old Style"/>
              </a:rPr>
              <a:t> es la pieza fundamental para lograr el buen funcionamiento de los mercados”  </a:t>
            </a:r>
            <a:r>
              <a:rPr lang="es-ES_tradnl" sz="2000" dirty="0">
                <a:solidFill>
                  <a:schemeClr val="accent6">
                    <a:lumMod val="50000"/>
                  </a:schemeClr>
                </a:solidFill>
                <a:latin typeface="Baskerville" panose="02020502070401020303" pitchFamily="18" charset="0"/>
                <a:ea typeface="Baskerville" panose="02020502070401020303" pitchFamily="18" charset="0"/>
                <a:cs typeface="Bookman Old Style"/>
              </a:rPr>
              <a:t>y de esta manera, hacer que la reputación se sostenga. </a:t>
            </a:r>
          </a:p>
          <a:p>
            <a:pPr marL="342900" indent="-342900" algn="just">
              <a:buFont typeface="Wingdings" pitchFamily="2" charset="2"/>
              <a:buChar char="ü"/>
            </a:pPr>
            <a:endParaRPr lang="es-ES_tradnl" sz="2000" dirty="0">
              <a:solidFill>
                <a:schemeClr val="accent6">
                  <a:lumMod val="50000"/>
                </a:schemeClr>
              </a:solidFill>
              <a:latin typeface="Baskerville" panose="02020502070401020303" pitchFamily="18" charset="0"/>
              <a:ea typeface="Baskerville" panose="02020502070401020303" pitchFamily="18" charset="0"/>
              <a:cs typeface="Bookman Old Style"/>
            </a:endParaRPr>
          </a:p>
          <a:p>
            <a:pPr marL="342900" indent="-342900" algn="just">
              <a:buFont typeface="Wingdings" pitchFamily="2" charset="2"/>
              <a:buChar char="ü"/>
            </a:pPr>
            <a:r>
              <a:rPr lang="es-ES_tradnl" sz="2000" dirty="0">
                <a:solidFill>
                  <a:schemeClr val="accent6">
                    <a:lumMod val="50000"/>
                  </a:schemeClr>
                </a:solidFill>
                <a:latin typeface="Baskerville" panose="02020502070401020303" pitchFamily="18" charset="0"/>
                <a:ea typeface="Baskerville" panose="02020502070401020303" pitchFamily="18" charset="0"/>
                <a:cs typeface="Bookman Old Style"/>
              </a:rPr>
              <a:t>La </a:t>
            </a:r>
            <a:r>
              <a:rPr lang="es-ES_tradnl" sz="2000" dirty="0">
                <a:solidFill>
                  <a:srgbClr val="C00000"/>
                </a:solidFill>
                <a:latin typeface="Baskerville" panose="02020502070401020303" pitchFamily="18" charset="0"/>
                <a:ea typeface="Baskerville" panose="02020502070401020303" pitchFamily="18" charset="0"/>
                <a:cs typeface="Bookman Old Style"/>
              </a:rPr>
              <a:t>información</a:t>
            </a:r>
            <a:r>
              <a:rPr lang="es-ES_tradnl" sz="2000" dirty="0">
                <a:solidFill>
                  <a:schemeClr val="accent6">
                    <a:lumMod val="50000"/>
                  </a:schemeClr>
                </a:solidFill>
                <a:latin typeface="Baskerville" panose="02020502070401020303" pitchFamily="18" charset="0"/>
                <a:ea typeface="Baskerville" panose="02020502070401020303" pitchFamily="18" charset="0"/>
                <a:cs typeface="Bookman Old Style"/>
              </a:rPr>
              <a:t> puede ser la clave para que los consumidores encuentren los mejores productos, así como para que premien a los buenos y castiguen a los no tan buenos</a:t>
            </a:r>
          </a:p>
          <a:p>
            <a:pPr algn="just"/>
            <a:endParaRPr lang="es-ES_tradnl" sz="2000" dirty="0">
              <a:solidFill>
                <a:schemeClr val="accent6">
                  <a:lumMod val="50000"/>
                </a:schemeClr>
              </a:solidFill>
              <a:latin typeface="Baskerville" panose="02020502070401020303" pitchFamily="18" charset="0"/>
              <a:ea typeface="Baskerville" panose="02020502070401020303" pitchFamily="18" charset="0"/>
            </a:endParaRPr>
          </a:p>
        </p:txBody>
      </p:sp>
      <p:pic>
        <p:nvPicPr>
          <p:cNvPr id="28" name="Marcador de contenido 17" descr="goldman.jpg">
            <a:extLst>
              <a:ext uri="{FF2B5EF4-FFF2-40B4-BE49-F238E27FC236}">
                <a16:creationId xmlns:a16="http://schemas.microsoft.com/office/drawing/2014/main" id="{48BFA010-047A-FF42-81A8-5C4ADE2837C6}"/>
              </a:ext>
            </a:extLst>
          </p:cNvPr>
          <p:cNvPicPr>
            <a:picLocks noChangeAspect="1"/>
          </p:cNvPicPr>
          <p:nvPr/>
        </p:nvPicPr>
        <p:blipFill>
          <a:blip r:embed="rId7"/>
          <a:stretch>
            <a:fillRect/>
          </a:stretch>
        </p:blipFill>
        <p:spPr>
          <a:xfrm>
            <a:off x="6571166" y="2128431"/>
            <a:ext cx="1890209" cy="2389622"/>
          </a:xfrm>
          <a:prstGeom prst="rect">
            <a:avLst/>
          </a:prstGeom>
        </p:spPr>
      </p:pic>
    </p:spTree>
    <p:extLst>
      <p:ext uri="{BB962C8B-B14F-4D97-AF65-F5344CB8AC3E}">
        <p14:creationId xmlns:p14="http://schemas.microsoft.com/office/powerpoint/2010/main" val="377722035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140</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6591046" y="155452"/>
            <a:ext cx="2100240" cy="529364"/>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Expertos</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4119286" y="1272234"/>
            <a:ext cx="4572000" cy="2554545"/>
          </a:xfrm>
          <a:prstGeom prst="rect">
            <a:avLst/>
          </a:prstGeom>
        </p:spPr>
        <p:txBody>
          <a:bodyPr>
            <a:spAutoFit/>
          </a:bodyPr>
          <a:lstStyle/>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Sobrecarga de información.</a:t>
            </a:r>
          </a:p>
          <a:p>
            <a:pPr marL="342900" indent="-342900" algn="just">
              <a:buFont typeface="Wingdings" pitchFamily="2" charset="2"/>
              <a:buChar char="ü"/>
            </a:pPr>
            <a:endParaRPr lang="es-ES_tradnl" sz="2000" dirty="0">
              <a:latin typeface="Baskerville" panose="02020502070401020303" pitchFamily="18" charset="0"/>
              <a:ea typeface="Baskerville" panose="02020502070401020303" pitchFamily="18" charset="0"/>
              <a:cs typeface="Bookman Old Style"/>
            </a:endParaRPr>
          </a:p>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 El desconocimiento que existe sobre la calidad o veracidad de ésta.</a:t>
            </a:r>
          </a:p>
          <a:p>
            <a:pPr marL="342900" indent="-342900" algn="just">
              <a:buFont typeface="Wingdings" pitchFamily="2" charset="2"/>
              <a:buChar char="ü"/>
            </a:pPr>
            <a:endParaRPr lang="es-ES_tradnl" sz="2000" dirty="0">
              <a:latin typeface="Baskerville" panose="02020502070401020303" pitchFamily="18" charset="0"/>
              <a:ea typeface="Baskerville" panose="02020502070401020303" pitchFamily="18" charset="0"/>
              <a:cs typeface="Bookman Old Style"/>
            </a:endParaRPr>
          </a:p>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Poder de influencia que ejercen las opiniones expuestas en la red en los futuros consumidores.</a:t>
            </a:r>
            <a:endParaRPr lang="es-ES_tradnl" sz="2000" dirty="0">
              <a:solidFill>
                <a:schemeClr val="accent6">
                  <a:lumMod val="50000"/>
                </a:schemeClr>
              </a:solidFill>
              <a:latin typeface="Baskerville" panose="02020502070401020303" pitchFamily="18" charset="0"/>
              <a:ea typeface="Baskerville" panose="02020502070401020303" pitchFamily="18" charset="0"/>
            </a:endParaRPr>
          </a:p>
        </p:txBody>
      </p:sp>
      <p:sp>
        <p:nvSpPr>
          <p:cNvPr id="5" name="Rectángulo 4">
            <a:extLst>
              <a:ext uri="{FF2B5EF4-FFF2-40B4-BE49-F238E27FC236}">
                <a16:creationId xmlns:a16="http://schemas.microsoft.com/office/drawing/2014/main" id="{A141E670-630F-4B42-9D6A-9BABF41E7BF5}"/>
              </a:ext>
            </a:extLst>
          </p:cNvPr>
          <p:cNvSpPr/>
          <p:nvPr/>
        </p:nvSpPr>
        <p:spPr>
          <a:xfrm>
            <a:off x="374094" y="1668760"/>
            <a:ext cx="2254143" cy="307777"/>
          </a:xfrm>
          <a:prstGeom prst="rect">
            <a:avLst/>
          </a:prstGeom>
        </p:spPr>
        <p:txBody>
          <a:bodyPr wrap="none">
            <a:spAutoFit/>
          </a:bodyPr>
          <a:lstStyle/>
          <a:p>
            <a:r>
              <a:rPr lang="es-ES_tradnl" dirty="0">
                <a:solidFill>
                  <a:srgbClr val="C00000"/>
                </a:solidFill>
                <a:latin typeface="Century Gothic"/>
                <a:cs typeface="Century Gothic"/>
              </a:rPr>
              <a:t>DELLAROCAS &amp; NIELSEN</a:t>
            </a:r>
            <a:endParaRPr lang="es-EC" dirty="0">
              <a:solidFill>
                <a:srgbClr val="C00000"/>
              </a:solidFill>
            </a:endParaRPr>
          </a:p>
        </p:txBody>
      </p:sp>
      <p:pic>
        <p:nvPicPr>
          <p:cNvPr id="7" name="Imagen 6">
            <a:extLst>
              <a:ext uri="{FF2B5EF4-FFF2-40B4-BE49-F238E27FC236}">
                <a16:creationId xmlns:a16="http://schemas.microsoft.com/office/drawing/2014/main" id="{BE73C210-7CBB-8F41-B15C-5A9FE9E9D54E}"/>
              </a:ext>
            </a:extLst>
          </p:cNvPr>
          <p:cNvPicPr>
            <a:picLocks noChangeAspect="1"/>
          </p:cNvPicPr>
          <p:nvPr/>
        </p:nvPicPr>
        <p:blipFill>
          <a:blip r:embed="rId7"/>
          <a:stretch>
            <a:fillRect/>
          </a:stretch>
        </p:blipFill>
        <p:spPr>
          <a:xfrm>
            <a:off x="289681" y="2354263"/>
            <a:ext cx="3679877" cy="1844538"/>
          </a:xfrm>
          <a:prstGeom prst="rect">
            <a:avLst/>
          </a:prstGeom>
        </p:spPr>
      </p:pic>
    </p:spTree>
    <p:extLst>
      <p:ext uri="{BB962C8B-B14F-4D97-AF65-F5344CB8AC3E}">
        <p14:creationId xmlns:p14="http://schemas.microsoft.com/office/powerpoint/2010/main" val="5398655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141</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6591046" y="155452"/>
            <a:ext cx="2100240" cy="529364"/>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Expertos</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4119286" y="1412874"/>
            <a:ext cx="3931030" cy="1938992"/>
          </a:xfrm>
          <a:prstGeom prst="rect">
            <a:avLst/>
          </a:prstGeom>
        </p:spPr>
        <p:txBody>
          <a:bodyPr wrap="square">
            <a:spAutoFit/>
          </a:bodyPr>
          <a:lstStyle/>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Utilizar técnicas de medición de la </a:t>
            </a:r>
            <a:r>
              <a:rPr lang="es-ES_tradnl" sz="2000" dirty="0">
                <a:solidFill>
                  <a:srgbClr val="C00000"/>
                </a:solidFill>
                <a:latin typeface="Baskerville" panose="02020502070401020303" pitchFamily="18" charset="0"/>
                <a:ea typeface="Baskerville" panose="02020502070401020303" pitchFamily="18" charset="0"/>
                <a:cs typeface="Bookman Old Style"/>
              </a:rPr>
              <a:t>reputación </a:t>
            </a:r>
            <a:r>
              <a:rPr lang="es-ES_tradnl" sz="2000" i="1" dirty="0">
                <a:solidFill>
                  <a:srgbClr val="C00000"/>
                </a:solidFill>
                <a:latin typeface="Baskerville" panose="02020502070401020303" pitchFamily="18" charset="0"/>
                <a:ea typeface="Baskerville" panose="02020502070401020303" pitchFamily="18" charset="0"/>
                <a:cs typeface="Bookman Old Style"/>
              </a:rPr>
              <a:t>on-line.</a:t>
            </a:r>
          </a:p>
          <a:p>
            <a:pPr marL="342900" indent="-342900" algn="just">
              <a:buFont typeface="Wingdings" pitchFamily="2" charset="2"/>
              <a:buChar char="ü"/>
            </a:pPr>
            <a:endParaRPr lang="es-ES_tradnl" sz="2000" i="1" dirty="0">
              <a:solidFill>
                <a:srgbClr val="C00000"/>
              </a:solidFill>
              <a:latin typeface="Baskerville" panose="02020502070401020303" pitchFamily="18" charset="0"/>
              <a:ea typeface="Baskerville" panose="02020502070401020303" pitchFamily="18" charset="0"/>
              <a:cs typeface="Bookman Old Style"/>
            </a:endParaRPr>
          </a:p>
          <a:p>
            <a:pPr marL="342900" indent="-342900" algn="just">
              <a:buFont typeface="Wingdings" pitchFamily="2" charset="2"/>
              <a:buChar char="ü"/>
            </a:pPr>
            <a:r>
              <a:rPr lang="es-ES_tradnl" sz="2000" dirty="0">
                <a:solidFill>
                  <a:schemeClr val="tx1"/>
                </a:solidFill>
                <a:latin typeface="Baskerville" panose="02020502070401020303" pitchFamily="18" charset="0"/>
                <a:ea typeface="Baskerville" panose="02020502070401020303" pitchFamily="18" charset="0"/>
                <a:cs typeface="Bookman Old Style"/>
              </a:rPr>
              <a:t>Todo empieza con nuestros </a:t>
            </a:r>
            <a:r>
              <a:rPr lang="es-ES_tradnl" sz="2000" dirty="0">
                <a:solidFill>
                  <a:srgbClr val="C00000"/>
                </a:solidFill>
                <a:latin typeface="Baskerville" panose="02020502070401020303" pitchFamily="18" charset="0"/>
                <a:ea typeface="Baskerville" panose="02020502070401020303" pitchFamily="18" charset="0"/>
                <a:cs typeface="Bookman Old Style"/>
              </a:rPr>
              <a:t>contenidos. </a:t>
            </a:r>
          </a:p>
          <a:p>
            <a:pPr algn="just"/>
            <a:endParaRPr lang="es-ES_tradnl" sz="2000" dirty="0">
              <a:solidFill>
                <a:schemeClr val="accent6">
                  <a:lumMod val="50000"/>
                </a:schemeClr>
              </a:solidFill>
              <a:latin typeface="Baskerville" panose="02020502070401020303" pitchFamily="18" charset="0"/>
              <a:ea typeface="Baskerville" panose="02020502070401020303" pitchFamily="18" charset="0"/>
            </a:endParaRPr>
          </a:p>
        </p:txBody>
      </p:sp>
      <p:pic>
        <p:nvPicPr>
          <p:cNvPr id="8" name="Imagen 7">
            <a:extLst>
              <a:ext uri="{FF2B5EF4-FFF2-40B4-BE49-F238E27FC236}">
                <a16:creationId xmlns:a16="http://schemas.microsoft.com/office/drawing/2014/main" id="{75938F6F-A5D6-8640-8165-D44164F1264C}"/>
              </a:ext>
            </a:extLst>
          </p:cNvPr>
          <p:cNvPicPr>
            <a:picLocks noChangeAspect="1"/>
          </p:cNvPicPr>
          <p:nvPr/>
        </p:nvPicPr>
        <p:blipFill>
          <a:blip r:embed="rId7"/>
          <a:stretch>
            <a:fillRect/>
          </a:stretch>
        </p:blipFill>
        <p:spPr>
          <a:xfrm>
            <a:off x="616583" y="1543696"/>
            <a:ext cx="3264313" cy="2479866"/>
          </a:xfrm>
          <a:prstGeom prst="rect">
            <a:avLst/>
          </a:prstGeom>
        </p:spPr>
      </p:pic>
    </p:spTree>
    <p:extLst>
      <p:ext uri="{BB962C8B-B14F-4D97-AF65-F5344CB8AC3E}">
        <p14:creationId xmlns:p14="http://schemas.microsoft.com/office/powerpoint/2010/main" val="2693626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142</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6591046" y="155452"/>
            <a:ext cx="2100240" cy="529364"/>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Expertos</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3676915" y="1251596"/>
            <a:ext cx="4572000" cy="2215991"/>
          </a:xfrm>
          <a:prstGeom prst="rect">
            <a:avLst/>
          </a:prstGeom>
        </p:spPr>
        <p:txBody>
          <a:bodyPr>
            <a:spAutoFit/>
          </a:bodyPr>
          <a:lstStyle/>
          <a:p>
            <a:endParaRPr lang="es-ES_tradnl" sz="1800" dirty="0"/>
          </a:p>
          <a:p>
            <a:pPr marL="342900" indent="-342900" algn="just">
              <a:buFont typeface="Wingdings" pitchFamily="2" charset="2"/>
              <a:buChar char="ü"/>
            </a:pPr>
            <a:r>
              <a:rPr lang="es-ES_tradnl" sz="2000" dirty="0">
                <a:latin typeface="Baskerville" panose="02020502070401020303" pitchFamily="18" charset="0"/>
                <a:ea typeface="Baskerville" panose="02020502070401020303" pitchFamily="18" charset="0"/>
                <a:cs typeface="Bookman Old Style"/>
              </a:rPr>
              <a:t>Asegura que los sistemas de recomendación aparte de ser útiles, también pueden servir para sacar conclusiones valiosas del </a:t>
            </a:r>
            <a:r>
              <a:rPr lang="es-ES_tradnl" sz="2000" dirty="0">
                <a:solidFill>
                  <a:srgbClr val="C00000"/>
                </a:solidFill>
                <a:latin typeface="Baskerville" panose="02020502070401020303" pitchFamily="18" charset="0"/>
                <a:ea typeface="Baskerville" panose="02020502070401020303" pitchFamily="18" charset="0"/>
                <a:cs typeface="Bookman Old Style"/>
              </a:rPr>
              <a:t>diálogo</a:t>
            </a:r>
            <a:r>
              <a:rPr lang="es-ES_tradnl" sz="2000" dirty="0">
                <a:latin typeface="Baskerville" panose="02020502070401020303" pitchFamily="18" charset="0"/>
                <a:ea typeface="Baskerville" panose="02020502070401020303" pitchFamily="18" charset="0"/>
                <a:cs typeface="Bookman Old Style"/>
              </a:rPr>
              <a:t> que se establece entre una marca y sus </a:t>
            </a:r>
            <a:r>
              <a:rPr lang="es-ES_tradnl" sz="2000" dirty="0">
                <a:solidFill>
                  <a:srgbClr val="C00000"/>
                </a:solidFill>
                <a:latin typeface="Baskerville" panose="02020502070401020303" pitchFamily="18" charset="0"/>
                <a:ea typeface="Baskerville" panose="02020502070401020303" pitchFamily="18" charset="0"/>
                <a:cs typeface="Bookman Old Style"/>
              </a:rPr>
              <a:t>públicos fundamentales.</a:t>
            </a:r>
            <a:endParaRPr lang="es-ES_tradnl" sz="2000" dirty="0">
              <a:solidFill>
                <a:srgbClr val="C00000"/>
              </a:solidFill>
              <a:latin typeface="Baskerville" panose="02020502070401020303" pitchFamily="18" charset="0"/>
              <a:ea typeface="Baskerville" panose="02020502070401020303" pitchFamily="18" charset="0"/>
            </a:endParaRPr>
          </a:p>
        </p:txBody>
      </p:sp>
      <p:pic>
        <p:nvPicPr>
          <p:cNvPr id="22" name="Marcador de contenido 10" descr="cliff_urelations.jpg">
            <a:extLst>
              <a:ext uri="{FF2B5EF4-FFF2-40B4-BE49-F238E27FC236}">
                <a16:creationId xmlns:a16="http://schemas.microsoft.com/office/drawing/2014/main" id="{06E45EFF-5425-6D48-9F1E-50F23A524F7D}"/>
              </a:ext>
            </a:extLst>
          </p:cNvPr>
          <p:cNvPicPr>
            <a:picLocks noChangeAspect="1"/>
          </p:cNvPicPr>
          <p:nvPr/>
        </p:nvPicPr>
        <p:blipFill>
          <a:blip r:embed="rId7"/>
          <a:stretch>
            <a:fillRect/>
          </a:stretch>
        </p:blipFill>
        <p:spPr>
          <a:xfrm>
            <a:off x="1338527" y="1537032"/>
            <a:ext cx="1943100" cy="2825186"/>
          </a:xfrm>
          <a:prstGeom prst="rect">
            <a:avLst/>
          </a:prstGeom>
          <a:noFill/>
          <a:ln>
            <a:noFill/>
          </a:ln>
        </p:spPr>
      </p:pic>
      <p:sp>
        <p:nvSpPr>
          <p:cNvPr id="5" name="Rectángulo 4">
            <a:extLst>
              <a:ext uri="{FF2B5EF4-FFF2-40B4-BE49-F238E27FC236}">
                <a16:creationId xmlns:a16="http://schemas.microsoft.com/office/drawing/2014/main" id="{61B8A117-40A4-1C40-8961-5B3AFA62E529}"/>
              </a:ext>
            </a:extLst>
          </p:cNvPr>
          <p:cNvSpPr/>
          <p:nvPr/>
        </p:nvSpPr>
        <p:spPr>
          <a:xfrm>
            <a:off x="1333728" y="1080804"/>
            <a:ext cx="1922321" cy="400110"/>
          </a:xfrm>
          <a:prstGeom prst="rect">
            <a:avLst/>
          </a:prstGeom>
        </p:spPr>
        <p:txBody>
          <a:bodyPr wrap="none">
            <a:spAutoFit/>
          </a:bodyPr>
          <a:lstStyle/>
          <a:p>
            <a:r>
              <a:rPr lang="es-ES_tradnl" sz="2000" b="1" dirty="0">
                <a:solidFill>
                  <a:srgbClr val="C00000"/>
                </a:solidFill>
                <a:latin typeface="Baskerville" panose="02020502070401020303" pitchFamily="18" charset="0"/>
                <a:ea typeface="Baskerville" panose="02020502070401020303" pitchFamily="18" charset="0"/>
                <a:cs typeface="Century Gothic"/>
              </a:rPr>
              <a:t>CLIFF LAMPE</a:t>
            </a:r>
            <a:endParaRPr lang="es-EC" sz="2000" dirty="0">
              <a:solidFill>
                <a:srgbClr val="C00000"/>
              </a:solidFill>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39421282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143</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6591046" y="155452"/>
            <a:ext cx="2100240" cy="529364"/>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Expertos</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468313" y="1341438"/>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4446794" y="1594601"/>
            <a:ext cx="3749352" cy="1754326"/>
          </a:xfrm>
          <a:prstGeom prst="rect">
            <a:avLst/>
          </a:prstGeom>
        </p:spPr>
        <p:txBody>
          <a:bodyPr wrap="square">
            <a:spAutoFit/>
          </a:bodyPr>
          <a:lstStyle/>
          <a:p>
            <a:pPr marL="285750" indent="-285750" algn="just">
              <a:buFont typeface="Wingdings" pitchFamily="2" charset="2"/>
              <a:buChar char="ü"/>
            </a:pPr>
            <a:r>
              <a:rPr lang="es-ES_tradnl" sz="1800" dirty="0">
                <a:latin typeface="Baskerville" panose="02020502070401020303" pitchFamily="18" charset="0"/>
                <a:ea typeface="Baskerville" panose="02020502070401020303" pitchFamily="18" charset="0"/>
                <a:cs typeface="Bookman Old Style"/>
              </a:rPr>
              <a:t>Gracias al desarrollo de la cultura digital, las organizaciones pueden </a:t>
            </a:r>
            <a:r>
              <a:rPr lang="es-ES_tradnl" sz="1800" dirty="0">
                <a:solidFill>
                  <a:srgbClr val="C00000"/>
                </a:solidFill>
                <a:latin typeface="Baskerville" panose="02020502070401020303" pitchFamily="18" charset="0"/>
                <a:ea typeface="Baskerville" panose="02020502070401020303" pitchFamily="18" charset="0"/>
                <a:cs typeface="Bookman Old Style"/>
              </a:rPr>
              <a:t>identificar, acercarse y responder </a:t>
            </a:r>
            <a:r>
              <a:rPr lang="es-ES_tradnl" sz="1800" dirty="0">
                <a:solidFill>
                  <a:schemeClr val="tx1"/>
                </a:solidFill>
                <a:latin typeface="Baskerville" panose="02020502070401020303" pitchFamily="18" charset="0"/>
                <a:ea typeface="Baskerville" panose="02020502070401020303" pitchFamily="18" charset="0"/>
                <a:cs typeface="Bookman Old Style"/>
              </a:rPr>
              <a:t>a las necesidades y demandas de los consumidores y ciudadanos.</a:t>
            </a:r>
          </a:p>
          <a:p>
            <a:endParaRPr lang="es-ES_tradnl" sz="1800" dirty="0"/>
          </a:p>
        </p:txBody>
      </p:sp>
      <p:pic>
        <p:nvPicPr>
          <p:cNvPr id="7" name="Imagen 6">
            <a:extLst>
              <a:ext uri="{FF2B5EF4-FFF2-40B4-BE49-F238E27FC236}">
                <a16:creationId xmlns:a16="http://schemas.microsoft.com/office/drawing/2014/main" id="{9E4F702A-B115-4C4E-A431-65F674B3E071}"/>
              </a:ext>
            </a:extLst>
          </p:cNvPr>
          <p:cNvPicPr>
            <a:picLocks noChangeAspect="1"/>
          </p:cNvPicPr>
          <p:nvPr/>
        </p:nvPicPr>
        <p:blipFill>
          <a:blip r:embed="rId7"/>
          <a:stretch>
            <a:fillRect/>
          </a:stretch>
        </p:blipFill>
        <p:spPr>
          <a:xfrm>
            <a:off x="602721" y="1442832"/>
            <a:ext cx="3532716" cy="1978321"/>
          </a:xfrm>
          <a:prstGeom prst="rect">
            <a:avLst/>
          </a:prstGeom>
        </p:spPr>
      </p:pic>
    </p:spTree>
    <p:extLst>
      <p:ext uri="{BB962C8B-B14F-4D97-AF65-F5344CB8AC3E}">
        <p14:creationId xmlns:p14="http://schemas.microsoft.com/office/powerpoint/2010/main" val="98211059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144</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5732992" y="126854"/>
            <a:ext cx="295829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Temas Dircom</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539750" y="1251162"/>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740965" y="441489"/>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330422" y="729021"/>
            <a:ext cx="4858454" cy="3693319"/>
          </a:xfrm>
          <a:prstGeom prst="rect">
            <a:avLst/>
          </a:prstGeom>
        </p:spPr>
        <p:txBody>
          <a:bodyPr wrap="square">
            <a:spAutoFit/>
          </a:bodyPr>
          <a:lstStyle/>
          <a:p>
            <a:endParaRPr lang="es-MX" sz="1800" dirty="0">
              <a:latin typeface="Baskerville" panose="02020502070401020303" pitchFamily="18" charset="0"/>
              <a:ea typeface="Baskerville" panose="02020502070401020303" pitchFamily="18" charset="0"/>
            </a:endParaRP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rPr>
              <a:t>Manejar la evolución digital y la web social.</a:t>
            </a: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rPr>
              <a:t>Vincular las estrategias de comunicación y los negocios.</a:t>
            </a: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rPr>
              <a:t>Manejar el desarrollo sostenible y la responsabilidad social..</a:t>
            </a: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rPr>
              <a:t>Manejar la demanda de nueva transparencia y las audiencias activas. </a:t>
            </a: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rPr>
              <a:t>Construcción y mantenimiento de  confianza. </a:t>
            </a: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cs typeface="Arial" pitchFamily="34" charset="0"/>
              </a:rPr>
              <a:t>Apoyar el cambio organizacional.</a:t>
            </a: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cs typeface="Arial" pitchFamily="34" charset="0"/>
              </a:rPr>
              <a:t>Globalizar las estrategias de comunicación.</a:t>
            </a:r>
          </a:p>
          <a:p>
            <a:pPr indent="-285750" algn="just">
              <a:buFont typeface="Wingdings" pitchFamily="2" charset="2"/>
              <a:buChar char="ü"/>
            </a:pPr>
            <a:r>
              <a:rPr lang="es-MX" sz="1800" dirty="0">
                <a:latin typeface="Baskerville" panose="02020502070401020303" pitchFamily="18" charset="0"/>
                <a:ea typeface="Baskerville" panose="02020502070401020303" pitchFamily="18" charset="0"/>
                <a:cs typeface="Arial" pitchFamily="34" charset="0"/>
              </a:rPr>
              <a:t>Establecer nuevos métodos para evaluar la comunicación. </a:t>
            </a:r>
            <a:endParaRPr lang="es-ES_tradnl" sz="1800" dirty="0"/>
          </a:p>
        </p:txBody>
      </p:sp>
      <p:pic>
        <p:nvPicPr>
          <p:cNvPr id="6" name="Imagen 5">
            <a:extLst>
              <a:ext uri="{FF2B5EF4-FFF2-40B4-BE49-F238E27FC236}">
                <a16:creationId xmlns:a16="http://schemas.microsoft.com/office/drawing/2014/main" id="{45AFA980-FB91-2E43-9D4B-B5157C3881BE}"/>
              </a:ext>
            </a:extLst>
          </p:cNvPr>
          <p:cNvPicPr>
            <a:picLocks noChangeAspect="1"/>
          </p:cNvPicPr>
          <p:nvPr/>
        </p:nvPicPr>
        <p:blipFill>
          <a:blip r:embed="rId7"/>
          <a:stretch>
            <a:fillRect/>
          </a:stretch>
        </p:blipFill>
        <p:spPr>
          <a:xfrm>
            <a:off x="5245628" y="1138231"/>
            <a:ext cx="3304169" cy="1478615"/>
          </a:xfrm>
          <a:prstGeom prst="rect">
            <a:avLst/>
          </a:prstGeom>
        </p:spPr>
      </p:pic>
    </p:spTree>
    <p:extLst>
      <p:ext uri="{BB962C8B-B14F-4D97-AF65-F5344CB8AC3E}">
        <p14:creationId xmlns:p14="http://schemas.microsoft.com/office/powerpoint/2010/main" val="192429243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145</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5732992" y="126854"/>
            <a:ext cx="295829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Temas Dircom</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13" name="Rectangle 4">
            <a:extLst>
              <a:ext uri="{FF2B5EF4-FFF2-40B4-BE49-F238E27FC236}">
                <a16:creationId xmlns:a16="http://schemas.microsoft.com/office/drawing/2014/main" id="{209A3672-A832-B74C-B39F-8A49940F9096}"/>
              </a:ext>
            </a:extLst>
          </p:cNvPr>
          <p:cNvSpPr txBox="1">
            <a:spLocks noChangeArrowheads="1"/>
          </p:cNvSpPr>
          <p:nvPr/>
        </p:nvSpPr>
        <p:spPr>
          <a:xfrm>
            <a:off x="0" y="1412875"/>
            <a:ext cx="8856663" cy="56515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a:lnSpc>
                <a:spcPct val="90000"/>
              </a:lnSpc>
              <a:buFontTx/>
              <a:buNone/>
            </a:pPr>
            <a:r>
              <a:rPr lang="es-MX" altLang="es-EC" b="1">
                <a:latin typeface="Century" panose="02040604050505020304" pitchFamily="18" charset="0"/>
              </a:rPr>
              <a:t>La reputación de marca</a:t>
            </a:r>
            <a:endParaRPr lang="es-ES" altLang="es-EC" b="1">
              <a:latin typeface="Century" panose="02040604050505020304"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539750" y="1251162"/>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740965" y="441489"/>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 name="Rectángulo 1">
            <a:extLst>
              <a:ext uri="{FF2B5EF4-FFF2-40B4-BE49-F238E27FC236}">
                <a16:creationId xmlns:a16="http://schemas.microsoft.com/office/drawing/2014/main" id="{9B06325A-7A12-0940-B9BB-88B75BCD94A4}"/>
              </a:ext>
            </a:extLst>
          </p:cNvPr>
          <p:cNvSpPr/>
          <p:nvPr/>
        </p:nvSpPr>
        <p:spPr>
          <a:xfrm>
            <a:off x="330422" y="729021"/>
            <a:ext cx="4858454" cy="2585323"/>
          </a:xfrm>
          <a:prstGeom prst="rect">
            <a:avLst/>
          </a:prstGeom>
        </p:spPr>
        <p:txBody>
          <a:bodyPr wrap="square">
            <a:spAutoFit/>
          </a:bodyPr>
          <a:lstStyle/>
          <a:p>
            <a:pPr indent="-285750" algn="just">
              <a:buFont typeface="Wingdings" pitchFamily="2" charset="2"/>
              <a:buChar char="ü"/>
            </a:pPr>
            <a:endParaRPr lang="es-MX" sz="1800" dirty="0">
              <a:latin typeface="Baskerville" panose="02020502070401020303" pitchFamily="18" charset="0"/>
              <a:ea typeface="Baskerville" panose="02020502070401020303" pitchFamily="18" charset="0"/>
              <a:cs typeface="Arial" pitchFamily="34" charset="0"/>
            </a:endParaRPr>
          </a:p>
          <a:p>
            <a:pPr marL="457200" indent="-457200" algn="just">
              <a:buFont typeface="Wingdings" pitchFamily="2" charset="2"/>
              <a:buChar char="ü"/>
            </a:pPr>
            <a:r>
              <a:rPr lang="es-MX" sz="1800" dirty="0">
                <a:latin typeface="Baskerville" panose="02020502070401020303" pitchFamily="18" charset="0"/>
                <a:ea typeface="Baskerville" panose="02020502070401020303" pitchFamily="18" charset="0"/>
                <a:cs typeface="Arial" pitchFamily="34" charset="0"/>
              </a:rPr>
              <a:t>Gestión de los temas conflictos y la previsión empresarial.</a:t>
            </a:r>
          </a:p>
          <a:p>
            <a:pPr marL="457200" indent="-457200" algn="just">
              <a:buFont typeface="Wingdings" pitchFamily="2" charset="2"/>
              <a:buChar char="ü"/>
            </a:pPr>
            <a:r>
              <a:rPr lang="es-MX" sz="1800" dirty="0">
                <a:latin typeface="Baskerville" panose="02020502070401020303" pitchFamily="18" charset="0"/>
                <a:ea typeface="Baskerville" panose="02020502070401020303" pitchFamily="18" charset="0"/>
                <a:cs typeface="Arial" pitchFamily="34" charset="0"/>
              </a:rPr>
              <a:t>Posicionamiento y la comunicación del máximo ejecutivo.</a:t>
            </a:r>
          </a:p>
          <a:p>
            <a:pPr marL="457200" indent="-457200" algn="just">
              <a:buFont typeface="Wingdings" pitchFamily="2" charset="2"/>
              <a:buChar char="ü"/>
            </a:pPr>
            <a:r>
              <a:rPr lang="es-MX" sz="1800" dirty="0">
                <a:latin typeface="Baskerville" panose="02020502070401020303" pitchFamily="18" charset="0"/>
                <a:ea typeface="Baskerville" panose="02020502070401020303" pitchFamily="18" charset="0"/>
                <a:cs typeface="Arial" pitchFamily="34" charset="0"/>
              </a:rPr>
              <a:t>Apoyar la integración cultural.</a:t>
            </a:r>
          </a:p>
          <a:p>
            <a:pPr marL="457200" indent="-457200" algn="just">
              <a:buFont typeface="Wingdings" pitchFamily="2" charset="2"/>
              <a:buChar char="ü"/>
            </a:pPr>
            <a:r>
              <a:rPr lang="es-MX" sz="1800" dirty="0">
                <a:solidFill>
                  <a:schemeClr val="tx1"/>
                </a:solidFill>
                <a:latin typeface="Baskerville" panose="02020502070401020303" pitchFamily="18" charset="0"/>
                <a:ea typeface="Baskerville" panose="02020502070401020303" pitchFamily="18" charset="0"/>
              </a:rPr>
              <a:t>Asuntos públicos y comunicación política</a:t>
            </a:r>
            <a:r>
              <a:rPr lang="es-MX" sz="1800" dirty="0">
                <a:solidFill>
                  <a:schemeClr val="tx1"/>
                </a:solidFill>
              </a:rPr>
              <a:t>.</a:t>
            </a:r>
            <a:endParaRPr lang="es-MX" sz="1800" dirty="0">
              <a:latin typeface="Baskerville" panose="02020502070401020303" pitchFamily="18" charset="0"/>
              <a:ea typeface="Baskerville" panose="02020502070401020303" pitchFamily="18" charset="0"/>
              <a:cs typeface="Arial" pitchFamily="34" charset="0"/>
            </a:endParaRPr>
          </a:p>
          <a:p>
            <a:pPr indent="-285750" algn="just">
              <a:buFont typeface="Wingdings" pitchFamily="2" charset="2"/>
              <a:buChar char="ü"/>
            </a:pPr>
            <a:endParaRPr lang="es-MX" sz="1800" dirty="0">
              <a:latin typeface="Baskerville" panose="02020502070401020303" pitchFamily="18" charset="0"/>
              <a:ea typeface="Baskerville" panose="02020502070401020303" pitchFamily="18" charset="0"/>
            </a:endParaRPr>
          </a:p>
          <a:p>
            <a:endParaRPr lang="es-MX" sz="1800" dirty="0">
              <a:latin typeface="Baskerville" panose="02020502070401020303" pitchFamily="18" charset="0"/>
              <a:ea typeface="Baskerville" panose="02020502070401020303" pitchFamily="18" charset="0"/>
            </a:endParaRPr>
          </a:p>
        </p:txBody>
      </p:sp>
      <p:pic>
        <p:nvPicPr>
          <p:cNvPr id="9" name="Imagen 8">
            <a:extLst>
              <a:ext uri="{FF2B5EF4-FFF2-40B4-BE49-F238E27FC236}">
                <a16:creationId xmlns:a16="http://schemas.microsoft.com/office/drawing/2014/main" id="{172D5037-D647-0E42-BA08-1075ECF98756}"/>
              </a:ext>
            </a:extLst>
          </p:cNvPr>
          <p:cNvPicPr>
            <a:picLocks noChangeAspect="1"/>
          </p:cNvPicPr>
          <p:nvPr/>
        </p:nvPicPr>
        <p:blipFill>
          <a:blip r:embed="rId7"/>
          <a:stretch>
            <a:fillRect/>
          </a:stretch>
        </p:blipFill>
        <p:spPr>
          <a:xfrm>
            <a:off x="5658505" y="1369865"/>
            <a:ext cx="2844800" cy="2717800"/>
          </a:xfrm>
          <a:prstGeom prst="rect">
            <a:avLst/>
          </a:prstGeom>
        </p:spPr>
      </p:pic>
    </p:spTree>
    <p:extLst>
      <p:ext uri="{BB962C8B-B14F-4D97-AF65-F5344CB8AC3E}">
        <p14:creationId xmlns:p14="http://schemas.microsoft.com/office/powerpoint/2010/main" val="176291483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146</a:t>
            </a:fld>
            <a:endParaRPr lang="en"/>
          </a:p>
        </p:txBody>
      </p:sp>
      <p:sp>
        <p:nvSpPr>
          <p:cNvPr id="4" name="CuadroTexto 3"/>
          <p:cNvSpPr txBox="1"/>
          <p:nvPr/>
        </p:nvSpPr>
        <p:spPr>
          <a:xfrm>
            <a:off x="1277754" y="4673650"/>
            <a:ext cx="2823209" cy="707886"/>
          </a:xfrm>
          <a:prstGeom prst="rect">
            <a:avLst/>
          </a:prstGeom>
          <a:noFill/>
        </p:spPr>
        <p:txBody>
          <a:bodyPr wrap="none" rtlCol="0">
            <a:spAutoFit/>
          </a:bodyPr>
          <a:lstStyle/>
          <a:p>
            <a:r>
              <a:rPr lang="es-ES_tradnl" sz="2000" i="1" dirty="0" err="1">
                <a:solidFill>
                  <a:schemeClr val="bg1"/>
                </a:solidFill>
                <a:latin typeface="Gabriola" pitchFamily="82" charset="0"/>
                <a:ea typeface="Brush Script MT" charset="0"/>
                <a:cs typeface="Brush Script MT" charset="0"/>
              </a:rPr>
              <a:t>octavio.islas@uhemisferios.edu.ec</a:t>
            </a:r>
            <a:endParaRPr lang="es-ES_tradnl" sz="2000" i="1" dirty="0">
              <a:solidFill>
                <a:schemeClr val="bg1"/>
              </a:solidFill>
              <a:latin typeface="Gabriola" pitchFamily="82" charset="0"/>
              <a:ea typeface="Brush Script MT" charset="0"/>
              <a:cs typeface="Brush Script MT" charset="0"/>
            </a:endParaRPr>
          </a:p>
          <a:p>
            <a:endParaRPr lang="es-ES_tradnl" sz="2000" i="1" dirty="0">
              <a:solidFill>
                <a:schemeClr val="bg1"/>
              </a:solidFill>
              <a:latin typeface="Brush Script MT" charset="0"/>
              <a:ea typeface="Brush Script MT"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Arial" charset="0"/>
              <a:ea typeface="ＭＳ Ｐゴシック"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5732992" y="126854"/>
            <a:ext cx="295829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Temas Dircom</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539750" y="1251162"/>
            <a:ext cx="8388350" cy="636587"/>
          </a:xfrm>
        </p:spPr>
        <p:txBody>
          <a:bodyPr/>
          <a:lstStyle/>
          <a:p>
            <a:pPr eaLnBrk="1" hangingPunct="1">
              <a:buFontTx/>
              <a:buNone/>
            </a:pPr>
            <a:r>
              <a:rPr lang="es-MX" altLang="es-EC" b="1" dirty="0">
                <a:latin typeface="Times New Roman" panose="02020603050405020304" pitchFamily="18" charset="0"/>
              </a:rPr>
              <a:t>Índice de reputación de marca (IRMA)</a:t>
            </a:r>
            <a:endParaRPr lang="es-ES" altLang="es-EC" b="1" dirty="0">
              <a:latin typeface="Times New Roman" panose="02020603050405020304"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740965" y="441489"/>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Times New Roman" charset="0"/>
              <a:ea typeface="ＭＳ Ｐゴシック" charset="0"/>
            </a:endParaRPr>
          </a:p>
          <a:p>
            <a:pPr>
              <a:defRPr/>
            </a:pPr>
            <a:endParaRPr lang="es-MX" sz="2800">
              <a:solidFill>
                <a:srgbClr val="800000"/>
              </a:solidFill>
              <a:latin typeface="Times New Roman" charset="0"/>
              <a:ea typeface="ＭＳ Ｐゴシック" charset="0"/>
            </a:endParaRPr>
          </a:p>
          <a:p>
            <a:pPr>
              <a:defRPr/>
            </a:pPr>
            <a:endParaRPr lang="es-MX" sz="2800" b="1">
              <a:solidFill>
                <a:srgbClr val="800000"/>
              </a:solidFill>
              <a:latin typeface="Times New Roman" charset="0"/>
              <a:ea typeface="ＭＳ Ｐゴシック" charset="0"/>
            </a:endParaRPr>
          </a:p>
          <a:p>
            <a:pPr>
              <a:defRPr/>
            </a:pPr>
            <a:endParaRPr lang="es-ES_tradnl"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a:solidFill>
                <a:srgbClr val="800000"/>
              </a:solidFill>
              <a:latin typeface="Times New Roman" charset="0"/>
              <a:ea typeface="ＭＳ Ｐゴシック" charset="0"/>
            </a:endParaRPr>
          </a:p>
          <a:p>
            <a:pPr>
              <a:defRPr/>
            </a:pPr>
            <a:endParaRPr lang="es-ES" sz="2800" b="1" i="1">
              <a:solidFill>
                <a:srgbClr val="800000"/>
              </a:solidFill>
              <a:latin typeface="Times New Roman" charset="0"/>
              <a:ea typeface="ＭＳ Ｐゴシック"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Arial" charset="0"/>
              <a:ea typeface="ＭＳ Ｐゴシック"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2" name="1 Título">
            <a:extLst>
              <a:ext uri="{FF2B5EF4-FFF2-40B4-BE49-F238E27FC236}">
                <a16:creationId xmlns:a16="http://schemas.microsoft.com/office/drawing/2014/main" id="{D224586E-3EC5-2C45-BCB2-2FC200C42B2A}"/>
              </a:ext>
            </a:extLst>
          </p:cNvPr>
          <p:cNvSpPr>
            <a:spLocks noGrp="1"/>
          </p:cNvSpPr>
          <p:nvPr>
            <p:ph type="title"/>
          </p:nvPr>
        </p:nvSpPr>
        <p:spPr>
          <a:xfrm>
            <a:off x="684213" y="1612949"/>
            <a:ext cx="7497000" cy="549600"/>
          </a:xfrm>
        </p:spPr>
        <p:txBody>
          <a:bodyPr>
            <a:normAutofit fontScale="90000"/>
          </a:bodyPr>
          <a:lstStyle/>
          <a:p>
            <a:r>
              <a:rPr lang="es-MX" sz="2100" dirty="0"/>
              <a:t>Actividades sobre la gestión de los social media.                </a:t>
            </a:r>
            <a:br>
              <a:rPr lang="es-MX" sz="2100" dirty="0"/>
            </a:br>
            <a:r>
              <a:rPr lang="es-MX" sz="2100" dirty="0"/>
              <a:t>                                                             DIRCOM</a:t>
            </a:r>
          </a:p>
        </p:txBody>
      </p:sp>
      <p:sp>
        <p:nvSpPr>
          <p:cNvPr id="23" name="3 Marcador de contenido">
            <a:extLst>
              <a:ext uri="{FF2B5EF4-FFF2-40B4-BE49-F238E27FC236}">
                <a16:creationId xmlns:a16="http://schemas.microsoft.com/office/drawing/2014/main" id="{827D8138-7327-4540-A0C5-6FEC47F2A3FD}"/>
              </a:ext>
            </a:extLst>
          </p:cNvPr>
          <p:cNvSpPr txBox="1">
            <a:spLocks/>
          </p:cNvSpPr>
          <p:nvPr/>
        </p:nvSpPr>
        <p:spPr>
          <a:xfrm>
            <a:off x="616742" y="1313370"/>
            <a:ext cx="3803904" cy="2907792"/>
          </a:xfrm>
          <a:prstGeom prst="rect">
            <a:avLst/>
          </a:prstGeo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82296"/>
            <a:r>
              <a:rPr lang="es-MX" sz="2550" dirty="0">
                <a:latin typeface="Baskerville" panose="02020502070401020303" pitchFamily="18" charset="0"/>
                <a:ea typeface="Baskerville" panose="02020502070401020303" pitchFamily="18" charset="0"/>
              </a:rPr>
              <a:t>EUROPA</a:t>
            </a:r>
          </a:p>
          <a:p>
            <a:pPr marL="82296"/>
            <a:endParaRPr lang="es-MX" sz="2550" dirty="0">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dirty="0">
                <a:latin typeface="Baskerville" panose="02020502070401020303" pitchFamily="18" charset="0"/>
                <a:ea typeface="Baskerville" panose="02020502070401020303" pitchFamily="18" charset="0"/>
              </a:rPr>
              <a:t>Implantación de manuales de uso y pautas para la comunicación en redes sociales</a:t>
            </a:r>
          </a:p>
          <a:p>
            <a:pPr marL="368046" indent="-285750">
              <a:buFont typeface="Wingdings" pitchFamily="2" charset="2"/>
              <a:buChar char="ü"/>
            </a:pPr>
            <a:endParaRPr lang="es-MX" dirty="0">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dirty="0">
                <a:latin typeface="Baskerville" panose="02020502070401020303" pitchFamily="18" charset="0"/>
                <a:ea typeface="Baskerville" panose="02020502070401020303" pitchFamily="18" charset="0"/>
              </a:rPr>
              <a:t>Desarrollo de herramientas de monitorización.</a:t>
            </a:r>
          </a:p>
          <a:p>
            <a:pPr marL="368046" indent="-285750">
              <a:buFont typeface="Wingdings" pitchFamily="2" charset="2"/>
              <a:buChar char="ü"/>
            </a:pPr>
            <a:endParaRPr lang="es-MX" dirty="0">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dirty="0">
                <a:latin typeface="Baskerville" panose="02020502070401020303" pitchFamily="18" charset="0"/>
                <a:ea typeface="Baskerville" panose="02020502070401020303" pitchFamily="18" charset="0"/>
              </a:rPr>
              <a:t>Programación de formación de los medios sociales.</a:t>
            </a:r>
          </a:p>
          <a:p>
            <a:pPr marL="368046" indent="-285750">
              <a:buFont typeface="Wingdings" pitchFamily="2" charset="2"/>
              <a:buChar char="ü"/>
            </a:pPr>
            <a:endParaRPr lang="es-MX" dirty="0">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dirty="0">
                <a:latin typeface="Baskerville" panose="02020502070401020303" pitchFamily="18" charset="0"/>
                <a:ea typeface="Baskerville" panose="02020502070401020303" pitchFamily="18" charset="0"/>
              </a:rPr>
              <a:t>Identificación de rendimiento clave para medir las actividades de la Web Social.</a:t>
            </a:r>
          </a:p>
        </p:txBody>
      </p:sp>
      <p:sp>
        <p:nvSpPr>
          <p:cNvPr id="27" name="4 Marcador de contenido">
            <a:extLst>
              <a:ext uri="{FF2B5EF4-FFF2-40B4-BE49-F238E27FC236}">
                <a16:creationId xmlns:a16="http://schemas.microsoft.com/office/drawing/2014/main" id="{9BA377F0-A1EC-7F48-8A49-4DD9B1DED84C}"/>
              </a:ext>
            </a:extLst>
          </p:cNvPr>
          <p:cNvSpPr txBox="1">
            <a:spLocks/>
          </p:cNvSpPr>
          <p:nvPr/>
        </p:nvSpPr>
        <p:spPr>
          <a:xfrm>
            <a:off x="4517390" y="1328027"/>
            <a:ext cx="3803904" cy="290779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82296"/>
            <a:r>
              <a:rPr lang="es-MX" dirty="0">
                <a:latin typeface="Baskerville" panose="02020502070401020303" pitchFamily="18" charset="0"/>
                <a:ea typeface="Baskerville" panose="02020502070401020303" pitchFamily="18" charset="0"/>
              </a:rPr>
              <a:t>  ESPAÑA</a:t>
            </a:r>
          </a:p>
          <a:p>
            <a:endParaRPr lang="es-MX" dirty="0">
              <a:latin typeface="Baskerville" panose="02020502070401020303" pitchFamily="18" charset="0"/>
              <a:ea typeface="Baskerville" panose="02020502070401020303" pitchFamily="18" charset="0"/>
            </a:endParaRPr>
          </a:p>
          <a:p>
            <a:r>
              <a:rPr lang="es-MX" dirty="0">
                <a:latin typeface="Baskerville" panose="02020502070401020303" pitchFamily="18" charset="0"/>
                <a:ea typeface="Baskerville" panose="02020502070401020303" pitchFamily="18" charset="0"/>
              </a:rPr>
              <a:t>Empleo de las mejores herramientas de seguimiento y control.</a:t>
            </a:r>
          </a:p>
          <a:p>
            <a:pPr marL="82296"/>
            <a:endParaRPr lang="es-MX" dirty="0">
              <a:latin typeface="Baskerville" panose="02020502070401020303" pitchFamily="18" charset="0"/>
              <a:ea typeface="Baskerville" panose="02020502070401020303" pitchFamily="18" charset="0"/>
            </a:endParaRPr>
          </a:p>
          <a:p>
            <a:pPr marL="82296"/>
            <a:endParaRPr lang="es-MX" dirty="0">
              <a:latin typeface="Baskerville" panose="02020502070401020303" pitchFamily="18" charset="0"/>
              <a:ea typeface="Baskerville" panose="02020502070401020303" pitchFamily="18" charset="0"/>
            </a:endParaRPr>
          </a:p>
          <a:p>
            <a:r>
              <a:rPr lang="es-MX" dirty="0">
                <a:latin typeface="Baskerville" panose="02020502070401020303" pitchFamily="18" charset="0"/>
                <a:ea typeface="Baskerville" panose="02020502070401020303" pitchFamily="18" charset="0"/>
              </a:rPr>
              <a:t>Implantación de manuales de uso para la comunicación en los medios sociales. </a:t>
            </a:r>
          </a:p>
          <a:p>
            <a:pPr marL="82296"/>
            <a:endParaRPr lang="es-MX" dirty="0"/>
          </a:p>
        </p:txBody>
      </p:sp>
    </p:spTree>
    <p:extLst>
      <p:ext uri="{BB962C8B-B14F-4D97-AF65-F5344CB8AC3E}">
        <p14:creationId xmlns:p14="http://schemas.microsoft.com/office/powerpoint/2010/main" val="4282703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latin typeface="Baskerville" panose="02020502070401020303" pitchFamily="18" charset="0"/>
                <a:ea typeface="Baskerville" panose="02020502070401020303" pitchFamily="18" charset="0"/>
              </a:rPr>
              <a:t>147</a:t>
            </a:fld>
            <a:endParaRPr lang="en">
              <a:latin typeface="Baskerville" panose="02020502070401020303" pitchFamily="18" charset="0"/>
              <a:ea typeface="Baskerville" panose="02020502070401020303" pitchFamily="18" charset="0"/>
            </a:endParaRPr>
          </a:p>
        </p:txBody>
      </p:sp>
      <p:sp>
        <p:nvSpPr>
          <p:cNvPr id="4" name="CuadroTexto 3"/>
          <p:cNvSpPr txBox="1"/>
          <p:nvPr/>
        </p:nvSpPr>
        <p:spPr>
          <a:xfrm>
            <a:off x="1277754" y="4673650"/>
            <a:ext cx="3084499" cy="707886"/>
          </a:xfrm>
          <a:prstGeom prst="rect">
            <a:avLst/>
          </a:prstGeom>
          <a:noFill/>
        </p:spPr>
        <p:txBody>
          <a:bodyPr wrap="none" rtlCol="0">
            <a:spAutoFit/>
          </a:bodyPr>
          <a:lstStyle/>
          <a:p>
            <a:r>
              <a:rPr lang="es-ES_tradnl" sz="2000" i="1" dirty="0" err="1">
                <a:solidFill>
                  <a:schemeClr val="bg1"/>
                </a:solidFill>
                <a:latin typeface="Baskerville" panose="02020502070401020303" pitchFamily="18" charset="0"/>
                <a:ea typeface="Baskerville" panose="02020502070401020303" pitchFamily="18" charset="0"/>
                <a:cs typeface="Brush Script MT" charset="0"/>
              </a:rPr>
              <a:t>octavio.islas@uhemisferios.edu.ec</a:t>
            </a:r>
            <a:endParaRPr lang="es-ES_tradnl" sz="2000" i="1" dirty="0">
              <a:solidFill>
                <a:schemeClr val="bg1"/>
              </a:solidFill>
              <a:latin typeface="Baskerville" panose="02020502070401020303" pitchFamily="18" charset="0"/>
              <a:ea typeface="Baskerville" panose="02020502070401020303" pitchFamily="18" charset="0"/>
              <a:cs typeface="Brush Script MT" charset="0"/>
            </a:endParaRPr>
          </a:p>
          <a:p>
            <a:endParaRPr lang="es-ES_tradnl" sz="2000" i="1" dirty="0">
              <a:solidFill>
                <a:schemeClr val="bg1"/>
              </a:solidFill>
              <a:latin typeface="Baskerville" panose="02020502070401020303" pitchFamily="18" charset="0"/>
              <a:ea typeface="Baskerville" panose="02020502070401020303" pitchFamily="18"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Baskerville" panose="02020502070401020303" pitchFamily="18" charset="0"/>
              <a:ea typeface="Baskerville" panose="02020502070401020303" pitchFamily="18"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5732992" y="126854"/>
            <a:ext cx="295829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Temas Dircom</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Baskerville" panose="02020502070401020303" pitchFamily="18" charset="0"/>
              <a:ea typeface="Baskerville" panose="02020502070401020303"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Baskerville" panose="02020502070401020303" pitchFamily="18" charset="0"/>
              <a:ea typeface="Baskerville" panose="02020502070401020303" pitchFamily="18"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539750" y="1251162"/>
            <a:ext cx="8388350" cy="636587"/>
          </a:xfrm>
        </p:spPr>
        <p:txBody>
          <a:bodyPr/>
          <a:lstStyle/>
          <a:p>
            <a:pPr eaLnBrk="1" hangingPunct="1">
              <a:buFontTx/>
              <a:buNone/>
            </a:pPr>
            <a:r>
              <a:rPr lang="es-MX" altLang="es-EC" b="1" dirty="0">
                <a:latin typeface="Baskerville" panose="02020502070401020303" pitchFamily="18" charset="0"/>
                <a:ea typeface="Baskerville" panose="02020502070401020303" pitchFamily="18" charset="0"/>
              </a:rPr>
              <a:t>Índice de reputación de marca (IRMA)</a:t>
            </a:r>
            <a:endParaRPr lang="es-ES" altLang="es-EC" b="1" dirty="0">
              <a:latin typeface="Baskerville" panose="02020502070401020303" pitchFamily="18" charset="0"/>
              <a:ea typeface="Baskerville" panose="02020502070401020303"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740965" y="441489"/>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Baskerville" panose="02020502070401020303" pitchFamily="18" charset="0"/>
              <a:ea typeface="Baskerville" panose="02020502070401020303" pitchFamily="18"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ext uri="{D42A27DB-BD31-4B8C-83A1-F6EECF244321}">
                <p14:modId xmlns:p14="http://schemas.microsoft.com/office/powerpoint/2010/main" val="245871083"/>
              </p:ext>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2" name="1 Título">
            <a:extLst>
              <a:ext uri="{FF2B5EF4-FFF2-40B4-BE49-F238E27FC236}">
                <a16:creationId xmlns:a16="http://schemas.microsoft.com/office/drawing/2014/main" id="{D224586E-3EC5-2C45-BCB2-2FC200C42B2A}"/>
              </a:ext>
            </a:extLst>
          </p:cNvPr>
          <p:cNvSpPr>
            <a:spLocks noGrp="1"/>
          </p:cNvSpPr>
          <p:nvPr>
            <p:ph type="title"/>
          </p:nvPr>
        </p:nvSpPr>
        <p:spPr>
          <a:xfrm>
            <a:off x="684213" y="1612949"/>
            <a:ext cx="7497000" cy="549600"/>
          </a:xfrm>
        </p:spPr>
        <p:txBody>
          <a:bodyPr>
            <a:normAutofit fontScale="90000"/>
          </a:bodyPr>
          <a:lstStyle/>
          <a:p>
            <a:r>
              <a:rPr lang="es-MX" sz="2100" dirty="0">
                <a:latin typeface="Baskerville" panose="02020502070401020303" pitchFamily="18" charset="0"/>
                <a:ea typeface="Baskerville" panose="02020502070401020303" pitchFamily="18" charset="0"/>
              </a:rPr>
              <a:t>Actividades sobre la gestión de los social media.                </a:t>
            </a:r>
            <a:br>
              <a:rPr lang="es-MX" sz="2100" dirty="0">
                <a:latin typeface="Baskerville" panose="02020502070401020303" pitchFamily="18" charset="0"/>
                <a:ea typeface="Baskerville" panose="02020502070401020303" pitchFamily="18" charset="0"/>
              </a:rPr>
            </a:br>
            <a:r>
              <a:rPr lang="es-MX" sz="2100" dirty="0">
                <a:latin typeface="Baskerville" panose="02020502070401020303" pitchFamily="18" charset="0"/>
                <a:ea typeface="Baskerville" panose="02020502070401020303" pitchFamily="18" charset="0"/>
              </a:rPr>
              <a:t>                                                             DIRCOM</a:t>
            </a:r>
          </a:p>
        </p:txBody>
      </p:sp>
      <p:sp>
        <p:nvSpPr>
          <p:cNvPr id="28" name="5 Marcador de contenido">
            <a:extLst>
              <a:ext uri="{FF2B5EF4-FFF2-40B4-BE49-F238E27FC236}">
                <a16:creationId xmlns:a16="http://schemas.microsoft.com/office/drawing/2014/main" id="{A46FA359-0A6F-AF4C-8AB1-1AB084606E61}"/>
              </a:ext>
            </a:extLst>
          </p:cNvPr>
          <p:cNvSpPr txBox="1">
            <a:spLocks/>
          </p:cNvSpPr>
          <p:nvPr/>
        </p:nvSpPr>
        <p:spPr>
          <a:xfrm>
            <a:off x="708953" y="1848088"/>
            <a:ext cx="7497000" cy="2946300"/>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55C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1pPr>
            <a:lvl2pPr marR="0" lvl="1"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2pPr>
            <a:lvl3pPr marR="0" lvl="2"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3pPr>
            <a:lvl4pPr marR="0" lvl="3"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4pPr>
            <a:lvl5pPr marR="0" lvl="4"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5pPr>
            <a:lvl6pPr marR="0" lvl="5"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6pPr>
            <a:lvl7pPr marR="0" lvl="6"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7pPr>
            <a:lvl8pPr marR="0" lvl="7"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8pPr>
            <a:lvl9pPr marR="0" lvl="8" algn="l" rtl="0">
              <a:lnSpc>
                <a:spcPct val="115000"/>
              </a:lnSpc>
              <a:spcBef>
                <a:spcPts val="0"/>
              </a:spcBef>
              <a:spcAft>
                <a:spcPts val="0"/>
              </a:spcAft>
              <a:buClr>
                <a:srgbClr val="BA3B21"/>
              </a:buClr>
              <a:buSzPct val="100000"/>
              <a:buFont typeface="Encode Sans ExtraLight"/>
              <a:buChar char="▫"/>
              <a:defRPr sz="2000" b="0" i="0" u="none" strike="noStrike" cap="none">
                <a:solidFill>
                  <a:srgbClr val="FFFFFF"/>
                </a:solidFill>
                <a:latin typeface="Encode Sans ExtraLight"/>
                <a:ea typeface="Encode Sans ExtraLight"/>
                <a:cs typeface="Encode Sans ExtraLight"/>
                <a:sym typeface="Encode Sans ExtraLight"/>
              </a:defRPr>
            </a:lvl9pPr>
          </a:lstStyle>
          <a:p>
            <a:pPr marL="82296">
              <a:buFont typeface="Encode Sans ExtraLight"/>
              <a:buNone/>
            </a:pPr>
            <a:r>
              <a:rPr lang="es-MX" dirty="0">
                <a:solidFill>
                  <a:schemeClr val="tx1"/>
                </a:solidFill>
                <a:latin typeface="Baskerville" panose="02020502070401020303" pitchFamily="18" charset="0"/>
                <a:ea typeface="Baskerville" panose="02020502070401020303" pitchFamily="18" charset="0"/>
              </a:rPr>
              <a:t>Según el </a:t>
            </a:r>
            <a:r>
              <a:rPr lang="es-MX" i="1" dirty="0">
                <a:solidFill>
                  <a:schemeClr val="tx1"/>
                </a:solidFill>
                <a:latin typeface="Baskerville" panose="02020502070401020303" pitchFamily="18" charset="0"/>
                <a:ea typeface="Baskerville" panose="02020502070401020303" pitchFamily="18" charset="0"/>
              </a:rPr>
              <a:t>“European Communication Monitor” , </a:t>
            </a:r>
            <a:r>
              <a:rPr lang="es-MX" dirty="0">
                <a:solidFill>
                  <a:schemeClr val="tx1"/>
                </a:solidFill>
                <a:latin typeface="Baskerville" panose="02020502070401020303" pitchFamily="18" charset="0"/>
                <a:ea typeface="Baskerville" panose="02020502070401020303" pitchFamily="18" charset="0"/>
              </a:rPr>
              <a:t>el </a:t>
            </a:r>
            <a:r>
              <a:rPr lang="es-MX" b="1" dirty="0">
                <a:solidFill>
                  <a:schemeClr val="tx1"/>
                </a:solidFill>
                <a:latin typeface="Baskerville" panose="02020502070401020303" pitchFamily="18" charset="0"/>
                <a:ea typeface="Baskerville" panose="02020502070401020303" pitchFamily="18" charset="0"/>
              </a:rPr>
              <a:t>DirCom</a:t>
            </a:r>
          </a:p>
          <a:p>
            <a:pPr marL="82296">
              <a:buFont typeface="Encode Sans ExtraLight"/>
              <a:buNone/>
            </a:pPr>
            <a:endParaRPr lang="es-MX" dirty="0">
              <a:solidFill>
                <a:schemeClr val="tx1"/>
              </a:solidFill>
              <a:latin typeface="Baskerville" panose="02020502070401020303" pitchFamily="18" charset="0"/>
              <a:ea typeface="Baskerville" panose="02020502070401020303" pitchFamily="18" charset="0"/>
            </a:endParaRPr>
          </a:p>
          <a:p>
            <a:pPr algn="just"/>
            <a:r>
              <a:rPr lang="es-MX" dirty="0">
                <a:solidFill>
                  <a:schemeClr val="tx1"/>
                </a:solidFill>
                <a:latin typeface="Baskerville" panose="02020502070401020303" pitchFamily="18" charset="0"/>
                <a:ea typeface="Baskerville" panose="02020502070401020303" pitchFamily="18" charset="0"/>
              </a:rPr>
              <a:t> Es responsable de apoyar a los líderes de gestión del cambio, ejerciendo como un asesor clave, tanto por su mirada global y estratégica como por su visión de largo alcance. </a:t>
            </a:r>
          </a:p>
          <a:p>
            <a:endParaRPr lang="es-MX" dirty="0">
              <a:solidFill>
                <a:schemeClr val="tx1"/>
              </a:solidFill>
              <a:latin typeface="Baskerville" panose="02020502070401020303" pitchFamily="18" charset="0"/>
              <a:ea typeface="Baskerville" panose="02020502070401020303" pitchFamily="18" charset="0"/>
            </a:endParaRPr>
          </a:p>
        </p:txBody>
      </p:sp>
      <p:sp>
        <p:nvSpPr>
          <p:cNvPr id="29" name="4 Título">
            <a:extLst>
              <a:ext uri="{FF2B5EF4-FFF2-40B4-BE49-F238E27FC236}">
                <a16:creationId xmlns:a16="http://schemas.microsoft.com/office/drawing/2014/main" id="{E119C694-01D4-6A4E-9ECA-094ABC084F37}"/>
              </a:ext>
            </a:extLst>
          </p:cNvPr>
          <p:cNvSpPr txBox="1">
            <a:spLocks/>
          </p:cNvSpPr>
          <p:nvPr/>
        </p:nvSpPr>
        <p:spPr>
          <a:xfrm>
            <a:off x="1761023" y="1059448"/>
            <a:ext cx="5874895" cy="806795"/>
          </a:xfrm>
          <a:prstGeom prst="rect">
            <a:avLst/>
          </a:prstGeom>
          <a:noFill/>
          <a:ln>
            <a:noFill/>
          </a:ln>
        </p:spPr>
        <p:txBody>
          <a:bodyPr wrap="square"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Encode Sans"/>
              <a:buNone/>
              <a:defRPr sz="1800" b="1" i="0" u="none" strike="noStrike" cap="none">
                <a:solidFill>
                  <a:srgbClr val="FFFFFF"/>
                </a:solidFill>
                <a:latin typeface="Encode Sans"/>
                <a:ea typeface="Encode Sans"/>
                <a:cs typeface="Encode Sans"/>
                <a:sym typeface="Encode Sans"/>
              </a:defRPr>
            </a:lvl1pPr>
            <a:lvl2pPr lvl="1">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2pPr>
            <a:lvl3pPr lvl="2">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3pPr>
            <a:lvl4pPr lvl="3">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4pPr>
            <a:lvl5pPr lvl="4">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5pPr>
            <a:lvl6pPr lvl="5">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6pPr>
            <a:lvl7pPr lvl="6">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7pPr>
            <a:lvl8pPr lvl="7">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8pPr>
            <a:lvl9pPr lvl="8">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9pPr>
          </a:lstStyle>
          <a:p>
            <a:r>
              <a:rPr lang="es-MX" sz="2400" dirty="0">
                <a:solidFill>
                  <a:srgbClr val="C00000"/>
                </a:solidFill>
                <a:latin typeface="Baskerville" panose="02020502070401020303" pitchFamily="18" charset="0"/>
                <a:ea typeface="Baskerville" panose="02020502070401020303" pitchFamily="18" charset="0"/>
              </a:rPr>
              <a:t>ESTRATEGIA GESTIÓN DEL CAMBIO </a:t>
            </a:r>
          </a:p>
        </p:txBody>
      </p:sp>
    </p:spTree>
    <p:extLst>
      <p:ext uri="{BB962C8B-B14F-4D97-AF65-F5344CB8AC3E}">
        <p14:creationId xmlns:p14="http://schemas.microsoft.com/office/powerpoint/2010/main" val="305302166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27272D">
            <a:alpha val="0"/>
          </a:srgbClr>
        </a:solidFill>
        <a:effectLst/>
      </p:bgPr>
    </p:bg>
    <p:spTree>
      <p:nvGrpSpPr>
        <p:cNvPr id="1" name="Shape 67"/>
        <p:cNvGrpSpPr/>
        <p:nvPr/>
      </p:nvGrpSpPr>
      <p:grpSpPr>
        <a:xfrm>
          <a:off x="0" y="0"/>
          <a:ext cx="0" cy="0"/>
          <a:chOff x="0" y="0"/>
          <a:chExt cx="0" cy="0"/>
        </a:xfrm>
      </p:grpSpPr>
      <p:sp>
        <p:nvSpPr>
          <p:cNvPr id="71" name="Shape 71"/>
          <p:cNvSpPr txBox="1">
            <a:spLocks noGrp="1"/>
          </p:cNvSpPr>
          <p:nvPr>
            <p:ph type="sldNum" idx="12"/>
          </p:nvPr>
        </p:nvSpPr>
        <p:spPr>
          <a:xfrm>
            <a:off x="457200" y="4673650"/>
            <a:ext cx="548700" cy="2451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latin typeface="Baskerville" panose="02020502070401020303" pitchFamily="18" charset="0"/>
                <a:ea typeface="Baskerville" panose="02020502070401020303" pitchFamily="18" charset="0"/>
              </a:rPr>
              <a:t>148</a:t>
            </a:fld>
            <a:endParaRPr lang="en">
              <a:latin typeface="Baskerville" panose="02020502070401020303" pitchFamily="18" charset="0"/>
              <a:ea typeface="Baskerville" panose="02020502070401020303" pitchFamily="18" charset="0"/>
            </a:endParaRPr>
          </a:p>
        </p:txBody>
      </p:sp>
      <p:sp>
        <p:nvSpPr>
          <p:cNvPr id="4" name="CuadroTexto 3"/>
          <p:cNvSpPr txBox="1"/>
          <p:nvPr/>
        </p:nvSpPr>
        <p:spPr>
          <a:xfrm>
            <a:off x="1277754" y="4673650"/>
            <a:ext cx="3084499" cy="707886"/>
          </a:xfrm>
          <a:prstGeom prst="rect">
            <a:avLst/>
          </a:prstGeom>
          <a:noFill/>
        </p:spPr>
        <p:txBody>
          <a:bodyPr wrap="none" rtlCol="0">
            <a:spAutoFit/>
          </a:bodyPr>
          <a:lstStyle/>
          <a:p>
            <a:r>
              <a:rPr lang="es-ES_tradnl" sz="2000" i="1" dirty="0" err="1">
                <a:solidFill>
                  <a:schemeClr val="bg1"/>
                </a:solidFill>
                <a:latin typeface="Baskerville" panose="02020502070401020303" pitchFamily="18" charset="0"/>
                <a:ea typeface="Baskerville" panose="02020502070401020303" pitchFamily="18" charset="0"/>
                <a:cs typeface="Brush Script MT" charset="0"/>
              </a:rPr>
              <a:t>octavio.islas@uhemisferios.edu.ec</a:t>
            </a:r>
            <a:endParaRPr lang="es-ES_tradnl" sz="2000" i="1" dirty="0">
              <a:solidFill>
                <a:schemeClr val="bg1"/>
              </a:solidFill>
              <a:latin typeface="Baskerville" panose="02020502070401020303" pitchFamily="18" charset="0"/>
              <a:ea typeface="Baskerville" panose="02020502070401020303" pitchFamily="18" charset="0"/>
              <a:cs typeface="Brush Script MT" charset="0"/>
            </a:endParaRPr>
          </a:p>
          <a:p>
            <a:endParaRPr lang="es-ES_tradnl" sz="2000" i="1" dirty="0">
              <a:solidFill>
                <a:schemeClr val="bg1"/>
              </a:solidFill>
              <a:latin typeface="Baskerville" panose="02020502070401020303" pitchFamily="18" charset="0"/>
              <a:ea typeface="Baskerville" panose="02020502070401020303" pitchFamily="18" charset="0"/>
              <a:cs typeface="Brush Script MT" charset="0"/>
            </a:endParaRPr>
          </a:p>
        </p:txBody>
      </p:sp>
      <p:pic>
        <p:nvPicPr>
          <p:cNvPr id="10" name="Imagen 9">
            <a:extLst>
              <a:ext uri="{FF2B5EF4-FFF2-40B4-BE49-F238E27FC236}">
                <a16:creationId xmlns:a16="http://schemas.microsoft.com/office/drawing/2014/main" id="{B0AE6B33-A3FA-614E-B6D8-2A6826133F14}"/>
              </a:ext>
            </a:extLst>
          </p:cNvPr>
          <p:cNvPicPr>
            <a:picLocks noChangeAspect="1"/>
          </p:cNvPicPr>
          <p:nvPr/>
        </p:nvPicPr>
        <p:blipFill>
          <a:blip r:embed="rId3"/>
          <a:stretch>
            <a:fillRect/>
          </a:stretch>
        </p:blipFill>
        <p:spPr>
          <a:xfrm>
            <a:off x="210070" y="101601"/>
            <a:ext cx="1355173" cy="617959"/>
          </a:xfrm>
          <a:prstGeom prst="rect">
            <a:avLst/>
          </a:prstGeom>
        </p:spPr>
      </p:pic>
      <p:sp>
        <p:nvSpPr>
          <p:cNvPr id="14" name="Text Box 3">
            <a:extLst>
              <a:ext uri="{FF2B5EF4-FFF2-40B4-BE49-F238E27FC236}">
                <a16:creationId xmlns:a16="http://schemas.microsoft.com/office/drawing/2014/main" id="{5776DED0-362C-5742-A4F6-2D3359AF1B4F}"/>
              </a:ext>
            </a:extLst>
          </p:cNvPr>
          <p:cNvSpPr txBox="1">
            <a:spLocks noChangeArrowheads="1"/>
          </p:cNvSpPr>
          <p:nvPr/>
        </p:nvSpPr>
        <p:spPr bwMode="auto">
          <a:xfrm>
            <a:off x="539750" y="1916113"/>
            <a:ext cx="3384550"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s-MX">
              <a:latin typeface="Baskerville" panose="02020502070401020303" pitchFamily="18" charset="0"/>
              <a:ea typeface="Baskerville" panose="02020502070401020303" pitchFamily="18" charset="0"/>
            </a:endParaRPr>
          </a:p>
        </p:txBody>
      </p:sp>
      <p:sp>
        <p:nvSpPr>
          <p:cNvPr id="15" name="Rectangle 4">
            <a:extLst>
              <a:ext uri="{FF2B5EF4-FFF2-40B4-BE49-F238E27FC236}">
                <a16:creationId xmlns:a16="http://schemas.microsoft.com/office/drawing/2014/main" id="{F1263013-6242-F44F-853C-DB5D1FC2A08F}"/>
              </a:ext>
            </a:extLst>
          </p:cNvPr>
          <p:cNvSpPr>
            <a:spLocks noChangeArrowheads="1"/>
          </p:cNvSpPr>
          <p:nvPr/>
        </p:nvSpPr>
        <p:spPr bwMode="auto">
          <a:xfrm>
            <a:off x="207433" y="1006328"/>
            <a:ext cx="7433733" cy="2186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257300" lvl="2" indent="-342900" eaLnBrk="1" hangingPunct="1">
              <a:buFont typeface="Wingdings" pitchFamily="2" charset="2"/>
              <a:buChar char="ü"/>
            </a:pPr>
            <a:endParaRPr lang="es-ES_tradnl" altLang="es-EC" dirty="0">
              <a:latin typeface="Baskerville" panose="02020502070401020303" pitchFamily="18" charset="0"/>
              <a:ea typeface="Baskerville" panose="02020502070401020303" pitchFamily="18" charset="0"/>
            </a:endParaRPr>
          </a:p>
        </p:txBody>
      </p:sp>
      <p:sp>
        <p:nvSpPr>
          <p:cNvPr id="3" name="Rectángulo 2">
            <a:extLst>
              <a:ext uri="{FF2B5EF4-FFF2-40B4-BE49-F238E27FC236}">
                <a16:creationId xmlns:a16="http://schemas.microsoft.com/office/drawing/2014/main" id="{6BFC0ABC-7629-DC47-ACF2-19631B9AF05C}"/>
              </a:ext>
            </a:extLst>
          </p:cNvPr>
          <p:cNvSpPr/>
          <p:nvPr/>
        </p:nvSpPr>
        <p:spPr>
          <a:xfrm>
            <a:off x="5732992" y="126854"/>
            <a:ext cx="2958294" cy="523220"/>
          </a:xfrm>
          <a:prstGeom prst="rect">
            <a:avLst/>
          </a:prstGeom>
        </p:spPr>
        <p:txBody>
          <a:bodyPr wrap="square">
            <a:spAutoFit/>
          </a:bodyPr>
          <a:lstStyle/>
          <a:p>
            <a:pPr eaLnBrk="1" hangingPunct="1"/>
            <a:r>
              <a:rPr lang="es-MX" altLang="es-EC" sz="2800" dirty="0">
                <a:solidFill>
                  <a:srgbClr val="C00000"/>
                </a:solidFill>
                <a:latin typeface="Baskerville" panose="02020502070401020303" pitchFamily="18" charset="0"/>
                <a:ea typeface="Baskerville" panose="02020502070401020303" pitchFamily="18" charset="0"/>
              </a:rPr>
              <a:t>Temas Dircom</a:t>
            </a:r>
          </a:p>
        </p:txBody>
      </p:sp>
      <p:sp>
        <p:nvSpPr>
          <p:cNvPr id="11" name="Rectangle 2">
            <a:extLst>
              <a:ext uri="{FF2B5EF4-FFF2-40B4-BE49-F238E27FC236}">
                <a16:creationId xmlns:a16="http://schemas.microsoft.com/office/drawing/2014/main" id="{7EAF70E5-2BB3-1940-978E-EE64D6670384}"/>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12" name="Rectangle 3">
            <a:extLst>
              <a:ext uri="{FF2B5EF4-FFF2-40B4-BE49-F238E27FC236}">
                <a16:creationId xmlns:a16="http://schemas.microsoft.com/office/drawing/2014/main" id="{DD61DCDE-7C43-DD45-B4AC-37E3221080D5}"/>
              </a:ext>
            </a:extLst>
          </p:cNvPr>
          <p:cNvSpPr>
            <a:spLocks noChangeArrowheads="1"/>
          </p:cNvSpPr>
          <p:nvPr/>
        </p:nvSpPr>
        <p:spPr bwMode="auto">
          <a:xfrm>
            <a:off x="1116013" y="1844675"/>
            <a:ext cx="7345362"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Baskerville" panose="02020502070401020303" pitchFamily="18" charset="0"/>
              <a:ea typeface="Baskerville" panose="02020502070401020303" pitchFamily="18" charset="0"/>
            </a:endParaRPr>
          </a:p>
        </p:txBody>
      </p:sp>
      <p:sp>
        <p:nvSpPr>
          <p:cNvPr id="24" name="Rectangle 2">
            <a:extLst>
              <a:ext uri="{FF2B5EF4-FFF2-40B4-BE49-F238E27FC236}">
                <a16:creationId xmlns:a16="http://schemas.microsoft.com/office/drawing/2014/main" id="{5B73E09D-7D16-7348-A317-02623610DEA8}"/>
              </a:ext>
            </a:extLst>
          </p:cNvPr>
          <p:cNvSpPr>
            <a:spLocks noChangeArrowheads="1"/>
          </p:cNvSpPr>
          <p:nvPr/>
        </p:nvSpPr>
        <p:spPr bwMode="auto">
          <a:xfrm>
            <a:off x="684213" y="620713"/>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25" name="Rectangle 3">
            <a:extLst>
              <a:ext uri="{FF2B5EF4-FFF2-40B4-BE49-F238E27FC236}">
                <a16:creationId xmlns:a16="http://schemas.microsoft.com/office/drawing/2014/main" id="{140AB682-4F40-CA49-876A-A2F82D35512B}"/>
              </a:ext>
            </a:extLst>
          </p:cNvPr>
          <p:cNvSpPr>
            <a:spLocks noChangeArrowheads="1"/>
          </p:cNvSpPr>
          <p:nvPr/>
        </p:nvSpPr>
        <p:spPr bwMode="auto">
          <a:xfrm>
            <a:off x="1116013" y="1844675"/>
            <a:ext cx="7345362"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Baskerville" panose="02020502070401020303" pitchFamily="18" charset="0"/>
              <a:ea typeface="Baskerville" panose="02020502070401020303" pitchFamily="18" charset="0"/>
            </a:endParaRPr>
          </a:p>
        </p:txBody>
      </p:sp>
      <p:sp>
        <p:nvSpPr>
          <p:cNvPr id="26" name="Rectangle 4">
            <a:extLst>
              <a:ext uri="{FF2B5EF4-FFF2-40B4-BE49-F238E27FC236}">
                <a16:creationId xmlns:a16="http://schemas.microsoft.com/office/drawing/2014/main" id="{C104AB2A-2536-5A47-A253-ECDEFEB95FD1}"/>
              </a:ext>
            </a:extLst>
          </p:cNvPr>
          <p:cNvSpPr>
            <a:spLocks noGrp="1" noChangeArrowheads="1"/>
          </p:cNvSpPr>
          <p:nvPr>
            <p:ph type="body" idx="1"/>
          </p:nvPr>
        </p:nvSpPr>
        <p:spPr>
          <a:xfrm>
            <a:off x="539750" y="1251162"/>
            <a:ext cx="8388350" cy="636587"/>
          </a:xfrm>
        </p:spPr>
        <p:txBody>
          <a:bodyPr/>
          <a:lstStyle/>
          <a:p>
            <a:pPr eaLnBrk="1" hangingPunct="1">
              <a:buFontTx/>
              <a:buNone/>
            </a:pPr>
            <a:r>
              <a:rPr lang="es-MX" altLang="es-EC" b="1" dirty="0">
                <a:latin typeface="Baskerville" panose="02020502070401020303" pitchFamily="18" charset="0"/>
                <a:ea typeface="Baskerville" panose="02020502070401020303" pitchFamily="18" charset="0"/>
              </a:rPr>
              <a:t>Índice de reputación de marca (IRMA)</a:t>
            </a:r>
            <a:endParaRPr lang="es-ES" altLang="es-EC" b="1" dirty="0">
              <a:latin typeface="Baskerville" panose="02020502070401020303" pitchFamily="18" charset="0"/>
              <a:ea typeface="Baskerville" panose="02020502070401020303" pitchFamily="18" charset="0"/>
            </a:endParaRPr>
          </a:p>
        </p:txBody>
      </p:sp>
      <p:sp>
        <p:nvSpPr>
          <p:cNvPr id="16" name="Rectangle 2">
            <a:extLst>
              <a:ext uri="{FF2B5EF4-FFF2-40B4-BE49-F238E27FC236}">
                <a16:creationId xmlns:a16="http://schemas.microsoft.com/office/drawing/2014/main" id="{CE229329-BB9F-F045-9C4E-9E2CC9DE4D66}"/>
              </a:ext>
            </a:extLst>
          </p:cNvPr>
          <p:cNvSpPr>
            <a:spLocks noChangeArrowheads="1"/>
          </p:cNvSpPr>
          <p:nvPr/>
        </p:nvSpPr>
        <p:spPr bwMode="auto">
          <a:xfrm>
            <a:off x="865188" y="-289072"/>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20" name="Rectangle 2">
            <a:extLst>
              <a:ext uri="{FF2B5EF4-FFF2-40B4-BE49-F238E27FC236}">
                <a16:creationId xmlns:a16="http://schemas.microsoft.com/office/drawing/2014/main" id="{4ECE5915-93EF-6642-90B1-B7A9AAAE5590}"/>
              </a:ext>
            </a:extLst>
          </p:cNvPr>
          <p:cNvSpPr>
            <a:spLocks noChangeArrowheads="1"/>
          </p:cNvSpPr>
          <p:nvPr/>
        </p:nvSpPr>
        <p:spPr bwMode="auto">
          <a:xfrm>
            <a:off x="740965" y="441489"/>
            <a:ext cx="4967287" cy="30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a:solidFill>
                <a:srgbClr val="800000"/>
              </a:solidFill>
              <a:latin typeface="Baskerville" panose="02020502070401020303" pitchFamily="18" charset="0"/>
              <a:ea typeface="Baskerville" panose="02020502070401020303" pitchFamily="18" charset="0"/>
            </a:endParaRPr>
          </a:p>
          <a:p>
            <a:pPr>
              <a:defRPr/>
            </a:pPr>
            <a:endParaRPr lang="es-MX" sz="2800" b="1">
              <a:solidFill>
                <a:srgbClr val="800000"/>
              </a:solidFill>
              <a:latin typeface="Baskerville" panose="02020502070401020303" pitchFamily="18" charset="0"/>
              <a:ea typeface="Baskerville" panose="02020502070401020303" pitchFamily="18" charset="0"/>
            </a:endParaRPr>
          </a:p>
          <a:p>
            <a:pPr>
              <a:defRPr/>
            </a:pPr>
            <a:endParaRPr lang="es-ES_tradnl"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a:solidFill>
                <a:srgbClr val="800000"/>
              </a:solidFill>
              <a:latin typeface="Baskerville" panose="02020502070401020303" pitchFamily="18" charset="0"/>
              <a:ea typeface="Baskerville" panose="02020502070401020303" pitchFamily="18" charset="0"/>
            </a:endParaRPr>
          </a:p>
          <a:p>
            <a:pPr>
              <a:defRPr/>
            </a:pPr>
            <a:endParaRPr lang="es-ES" sz="2800" b="1" i="1">
              <a:solidFill>
                <a:srgbClr val="800000"/>
              </a:solidFill>
              <a:latin typeface="Baskerville" panose="02020502070401020303" pitchFamily="18" charset="0"/>
              <a:ea typeface="Baskerville" panose="02020502070401020303" pitchFamily="18" charset="0"/>
            </a:endParaRPr>
          </a:p>
        </p:txBody>
      </p:sp>
      <p:sp>
        <p:nvSpPr>
          <p:cNvPr id="21" name="Rectangle 3">
            <a:extLst>
              <a:ext uri="{FF2B5EF4-FFF2-40B4-BE49-F238E27FC236}">
                <a16:creationId xmlns:a16="http://schemas.microsoft.com/office/drawing/2014/main" id="{72960346-6700-7749-BF97-80D9C9F56F38}"/>
              </a:ext>
            </a:extLst>
          </p:cNvPr>
          <p:cNvSpPr>
            <a:spLocks noChangeArrowheads="1"/>
          </p:cNvSpPr>
          <p:nvPr/>
        </p:nvSpPr>
        <p:spPr bwMode="auto">
          <a:xfrm>
            <a:off x="1116013" y="1844675"/>
            <a:ext cx="7345362"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s-ES_tradnl">
              <a:solidFill>
                <a:srgbClr val="800000"/>
              </a:solidFill>
              <a:latin typeface="Baskerville" panose="02020502070401020303" pitchFamily="18" charset="0"/>
              <a:ea typeface="Baskerville" panose="02020502070401020303" pitchFamily="18" charset="0"/>
            </a:endParaRPr>
          </a:p>
        </p:txBody>
      </p:sp>
      <p:pic>
        <p:nvPicPr>
          <p:cNvPr id="34" name="14 Imagen">
            <a:extLst>
              <a:ext uri="{FF2B5EF4-FFF2-40B4-BE49-F238E27FC236}">
                <a16:creationId xmlns:a16="http://schemas.microsoft.com/office/drawing/2014/main" id="{3813006E-ED54-5A41-940A-E0F611053B9E}"/>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143000" y="1"/>
            <a:ext cx="1052736" cy="389132"/>
          </a:xfrm>
          <a:prstGeom prst="rect">
            <a:avLst/>
          </a:prstGeom>
        </p:spPr>
      </p:pic>
      <p:graphicFrame>
        <p:nvGraphicFramePr>
          <p:cNvPr id="32" name="5 Marcador de contenido">
            <a:extLst>
              <a:ext uri="{FF2B5EF4-FFF2-40B4-BE49-F238E27FC236}">
                <a16:creationId xmlns:a16="http://schemas.microsoft.com/office/drawing/2014/main" id="{CD4E1790-02DC-DF42-83F1-EFAF3EC30F6C}"/>
              </a:ext>
            </a:extLst>
          </p:cNvPr>
          <p:cNvGraphicFramePr>
            <a:graphicFrameLocks/>
          </p:cNvGraphicFramePr>
          <p:nvPr>
            <p:extLst/>
          </p:nvPr>
        </p:nvGraphicFramePr>
        <p:xfrm>
          <a:off x="9495420" y="1923678"/>
          <a:ext cx="3031331" cy="2963466"/>
        </p:xfrm>
        <a:graphic>
          <a:graphicData uri="http://schemas.openxmlformats.org/drawingml/2006/chart">
            <c:chart xmlns:c="http://schemas.openxmlformats.org/drawingml/2006/chart" xmlns:r="http://schemas.openxmlformats.org/officeDocument/2006/relationships" r:id="rId5"/>
          </a:graphicData>
        </a:graphic>
      </p:graphicFrame>
      <p:pic>
        <p:nvPicPr>
          <p:cNvPr id="33" name="14 Imagen">
            <a:extLst>
              <a:ext uri="{FF2B5EF4-FFF2-40B4-BE49-F238E27FC236}">
                <a16:creationId xmlns:a16="http://schemas.microsoft.com/office/drawing/2014/main" id="{9965ED49-83BE-2D4F-8AAA-1A2E2F48DF16}"/>
              </a:ext>
            </a:extLst>
          </p:cNvPr>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143000" y="0"/>
            <a:ext cx="1052736" cy="285750"/>
          </a:xfrm>
          <a:prstGeom prst="rect">
            <a:avLst/>
          </a:prstGeom>
        </p:spPr>
      </p:pic>
      <p:sp>
        <p:nvSpPr>
          <p:cNvPr id="29" name="4 Título">
            <a:extLst>
              <a:ext uri="{FF2B5EF4-FFF2-40B4-BE49-F238E27FC236}">
                <a16:creationId xmlns:a16="http://schemas.microsoft.com/office/drawing/2014/main" id="{E119C694-01D4-6A4E-9ECA-094ABC084F37}"/>
              </a:ext>
            </a:extLst>
          </p:cNvPr>
          <p:cNvSpPr txBox="1">
            <a:spLocks/>
          </p:cNvSpPr>
          <p:nvPr/>
        </p:nvSpPr>
        <p:spPr>
          <a:xfrm>
            <a:off x="539750" y="904889"/>
            <a:ext cx="5874895" cy="806795"/>
          </a:xfrm>
          <a:prstGeom prst="rect">
            <a:avLst/>
          </a:prstGeom>
          <a:noFill/>
          <a:ln>
            <a:noFill/>
          </a:ln>
        </p:spPr>
        <p:txBody>
          <a:bodyPr wrap="square" lIns="91425" tIns="91425" rIns="91425" bIns="91425" anchor="b"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Encode Sans"/>
              <a:buNone/>
              <a:defRPr sz="1800" b="1" i="0" u="none" strike="noStrike" cap="none">
                <a:solidFill>
                  <a:srgbClr val="FFFFFF"/>
                </a:solidFill>
                <a:latin typeface="Encode Sans"/>
                <a:ea typeface="Encode Sans"/>
                <a:cs typeface="Encode Sans"/>
                <a:sym typeface="Encode Sans"/>
              </a:defRPr>
            </a:lvl1pPr>
            <a:lvl2pPr lvl="1">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2pPr>
            <a:lvl3pPr lvl="2">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3pPr>
            <a:lvl4pPr lvl="3">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4pPr>
            <a:lvl5pPr lvl="4">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5pPr>
            <a:lvl6pPr lvl="5">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6pPr>
            <a:lvl7pPr lvl="6">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7pPr>
            <a:lvl8pPr lvl="7">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8pPr>
            <a:lvl9pPr lvl="8">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9pPr>
          </a:lstStyle>
          <a:p>
            <a:r>
              <a:rPr lang="es-MX" sz="2400" dirty="0">
                <a:solidFill>
                  <a:srgbClr val="C00000"/>
                </a:solidFill>
                <a:latin typeface="Baskerville" panose="02020502070401020303" pitchFamily="18" charset="0"/>
                <a:ea typeface="Baskerville" panose="02020502070401020303" pitchFamily="18" charset="0"/>
              </a:rPr>
              <a:t>ESTRATEGIA GESTIÓN DEL CAMBIO </a:t>
            </a:r>
          </a:p>
        </p:txBody>
      </p:sp>
      <p:sp>
        <p:nvSpPr>
          <p:cNvPr id="23" name="1 Título">
            <a:extLst>
              <a:ext uri="{FF2B5EF4-FFF2-40B4-BE49-F238E27FC236}">
                <a16:creationId xmlns:a16="http://schemas.microsoft.com/office/drawing/2014/main" id="{8CB93FC6-7108-F74B-B17C-552231C9A0CB}"/>
              </a:ext>
            </a:extLst>
          </p:cNvPr>
          <p:cNvSpPr txBox="1">
            <a:spLocks/>
          </p:cNvSpPr>
          <p:nvPr/>
        </p:nvSpPr>
        <p:spPr>
          <a:xfrm>
            <a:off x="549600" y="361375"/>
            <a:ext cx="7497000" cy="54960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Encode Sans"/>
              <a:buNone/>
              <a:defRPr sz="1800" b="1" i="0" u="none" strike="noStrike" cap="none">
                <a:solidFill>
                  <a:srgbClr val="FFFFFF"/>
                </a:solidFill>
                <a:latin typeface="Encode Sans"/>
                <a:ea typeface="Encode Sans"/>
                <a:cs typeface="Encode Sans"/>
                <a:sym typeface="Encode Sans"/>
              </a:defRPr>
            </a:lvl1pPr>
            <a:lvl2pPr lvl="1">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2pPr>
            <a:lvl3pPr lvl="2">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3pPr>
            <a:lvl4pPr lvl="3">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4pPr>
            <a:lvl5pPr lvl="4">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5pPr>
            <a:lvl6pPr lvl="5">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6pPr>
            <a:lvl7pPr lvl="6">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7pPr>
            <a:lvl8pPr lvl="7">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8pPr>
            <a:lvl9pPr lvl="8">
              <a:spcBef>
                <a:spcPts val="0"/>
              </a:spcBef>
              <a:buClr>
                <a:srgbClr val="FFFFFF"/>
              </a:buClr>
              <a:buSzPct val="100000"/>
              <a:buFont typeface="Encode Sans"/>
              <a:buNone/>
              <a:defRPr sz="1800" b="1">
                <a:solidFill>
                  <a:srgbClr val="FFFFFF"/>
                </a:solidFill>
                <a:latin typeface="Encode Sans"/>
                <a:ea typeface="Encode Sans"/>
                <a:cs typeface="Encode Sans"/>
                <a:sym typeface="Encode Sans"/>
              </a:defRPr>
            </a:lvl9pPr>
          </a:lstStyle>
          <a:p>
            <a:r>
              <a:rPr lang="es-MX" sz="2400"/>
              <a:t>LA GESTIÓN ESTRATÉGICA SEÑALA 5 TIPOS DE CAMBIO QUE SON :</a:t>
            </a:r>
            <a:endParaRPr lang="es-MX" sz="2400" dirty="0"/>
          </a:p>
        </p:txBody>
      </p:sp>
      <p:sp>
        <p:nvSpPr>
          <p:cNvPr id="27" name="3 Marcador de contenido">
            <a:extLst>
              <a:ext uri="{FF2B5EF4-FFF2-40B4-BE49-F238E27FC236}">
                <a16:creationId xmlns:a16="http://schemas.microsoft.com/office/drawing/2014/main" id="{F1728041-DF81-7D4E-B3FE-27946F85E1DE}"/>
              </a:ext>
            </a:extLst>
          </p:cNvPr>
          <p:cNvSpPr txBox="1">
            <a:spLocks/>
          </p:cNvSpPr>
          <p:nvPr/>
        </p:nvSpPr>
        <p:spPr>
          <a:xfrm>
            <a:off x="1455912" y="1737957"/>
            <a:ext cx="3028950" cy="3103856"/>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ü"/>
            </a:pPr>
            <a:r>
              <a:rPr lang="es-MX" sz="1800" dirty="0">
                <a:solidFill>
                  <a:schemeClr val="tx1"/>
                </a:solidFill>
                <a:latin typeface="Baskerville" panose="02020502070401020303" pitchFamily="18" charset="0"/>
                <a:ea typeface="Baskerville" panose="02020502070401020303" pitchFamily="18" charset="0"/>
              </a:rPr>
              <a:t>Cambio visionario</a:t>
            </a:r>
          </a:p>
          <a:p>
            <a:pPr marL="368046" indent="-285750">
              <a:buFont typeface="Wingdings" pitchFamily="2" charset="2"/>
              <a:buChar char="ü"/>
            </a:pPr>
            <a:endParaRPr lang="es-MX" sz="1800" dirty="0">
              <a:solidFill>
                <a:schemeClr val="tx1"/>
              </a:solidFill>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sz="1800" dirty="0">
                <a:solidFill>
                  <a:schemeClr val="tx1"/>
                </a:solidFill>
                <a:latin typeface="Baskerville" panose="02020502070401020303" pitchFamily="18" charset="0"/>
                <a:ea typeface="Baskerville" panose="02020502070401020303" pitchFamily="18" charset="0"/>
              </a:rPr>
              <a:t>Cambio a raíz de una crisis</a:t>
            </a:r>
          </a:p>
          <a:p>
            <a:pPr marL="368046" indent="-285750">
              <a:buFont typeface="Wingdings" pitchFamily="2" charset="2"/>
              <a:buChar char="ü"/>
            </a:pPr>
            <a:endParaRPr lang="es-MX" sz="1800" dirty="0">
              <a:solidFill>
                <a:schemeClr val="tx1"/>
              </a:solidFill>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sz="1800" dirty="0">
                <a:solidFill>
                  <a:schemeClr val="tx1"/>
                </a:solidFill>
                <a:latin typeface="Baskerville" panose="02020502070401020303" pitchFamily="18" charset="0"/>
                <a:ea typeface="Baskerville" panose="02020502070401020303" pitchFamily="18" charset="0"/>
              </a:rPr>
              <a:t>Cambio energético</a:t>
            </a:r>
          </a:p>
          <a:p>
            <a:pPr marL="368046" indent="-285750">
              <a:buFont typeface="Wingdings" pitchFamily="2" charset="2"/>
              <a:buChar char="ü"/>
            </a:pPr>
            <a:endParaRPr lang="es-MX" sz="1800" dirty="0">
              <a:solidFill>
                <a:schemeClr val="tx1"/>
              </a:solidFill>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sz="1800" dirty="0">
                <a:solidFill>
                  <a:schemeClr val="tx1"/>
                </a:solidFill>
                <a:latin typeface="Baskerville" panose="02020502070401020303" pitchFamily="18" charset="0"/>
                <a:ea typeface="Baskerville" panose="02020502070401020303" pitchFamily="18" charset="0"/>
              </a:rPr>
              <a:t>Cambio procedimental</a:t>
            </a:r>
          </a:p>
          <a:p>
            <a:pPr marL="368046" indent="-285750">
              <a:buFont typeface="Wingdings" pitchFamily="2" charset="2"/>
              <a:buChar char="ü"/>
            </a:pPr>
            <a:endParaRPr lang="es-MX" sz="1800" dirty="0">
              <a:solidFill>
                <a:schemeClr val="tx1"/>
              </a:solidFill>
              <a:latin typeface="Baskerville" panose="02020502070401020303" pitchFamily="18" charset="0"/>
              <a:ea typeface="Baskerville" panose="02020502070401020303" pitchFamily="18" charset="0"/>
            </a:endParaRPr>
          </a:p>
          <a:p>
            <a:pPr marL="285750" indent="-285750">
              <a:buFont typeface="Wingdings" pitchFamily="2" charset="2"/>
              <a:buChar char="ü"/>
            </a:pPr>
            <a:r>
              <a:rPr lang="es-MX" sz="1800" dirty="0">
                <a:solidFill>
                  <a:schemeClr val="tx1"/>
                </a:solidFill>
                <a:latin typeface="Baskerville" panose="02020502070401020303" pitchFamily="18" charset="0"/>
                <a:ea typeface="Baskerville" panose="02020502070401020303" pitchFamily="18" charset="0"/>
              </a:rPr>
              <a:t>Cambio organizacional </a:t>
            </a:r>
          </a:p>
          <a:p>
            <a:pPr marL="82296"/>
            <a:endParaRPr lang="es-MX" dirty="0"/>
          </a:p>
        </p:txBody>
      </p:sp>
      <p:pic>
        <p:nvPicPr>
          <p:cNvPr id="31" name="Picture 3">
            <a:extLst>
              <a:ext uri="{FF2B5EF4-FFF2-40B4-BE49-F238E27FC236}">
                <a16:creationId xmlns:a16="http://schemas.microsoft.com/office/drawing/2014/main" id="{27F05EE0-0732-8C4E-9E1C-619D5247A2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1" y="-74544"/>
            <a:ext cx="1051322" cy="5214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ítulo 4">
            <a:extLst>
              <a:ext uri="{FF2B5EF4-FFF2-40B4-BE49-F238E27FC236}">
                <a16:creationId xmlns:a16="http://schemas.microsoft.com/office/drawing/2014/main" id="{C505386C-99C5-3C4F-9061-B8F8D967B12E}"/>
              </a:ext>
            </a:extLst>
          </p:cNvPr>
          <p:cNvSpPr>
            <a:spLocks noGrp="1"/>
          </p:cNvSpPr>
          <p:nvPr>
            <p:ph type="title"/>
          </p:nvPr>
        </p:nvSpPr>
        <p:spPr/>
        <p:txBody>
          <a:bodyPr/>
          <a:lstStyle/>
          <a:p>
            <a:endParaRPr lang="es-EC"/>
          </a:p>
        </p:txBody>
      </p:sp>
      <p:pic>
        <p:nvPicPr>
          <p:cNvPr id="7" name="Imagen 6">
            <a:extLst>
              <a:ext uri="{FF2B5EF4-FFF2-40B4-BE49-F238E27FC236}">
                <a16:creationId xmlns:a16="http://schemas.microsoft.com/office/drawing/2014/main" id="{A10F3756-E664-D04E-8373-C5B43DF02A92}"/>
              </a:ext>
            </a:extLst>
          </p:cNvPr>
          <p:cNvPicPr>
            <a:picLocks noChangeAspect="1"/>
          </p:cNvPicPr>
          <p:nvPr/>
        </p:nvPicPr>
        <p:blipFill>
          <a:blip r:embed="rId8"/>
          <a:stretch>
            <a:fillRect/>
          </a:stretch>
        </p:blipFill>
        <p:spPr>
          <a:xfrm>
            <a:off x="5094690" y="2244750"/>
            <a:ext cx="4064000" cy="1943100"/>
          </a:xfrm>
          <a:prstGeom prst="rect">
            <a:avLst/>
          </a:prstGeom>
        </p:spPr>
      </p:pic>
    </p:spTree>
    <p:extLst>
      <p:ext uri="{BB962C8B-B14F-4D97-AF65-F5344CB8AC3E}">
        <p14:creationId xmlns:p14="http://schemas.microsoft.com/office/powerpoint/2010/main" val="335914490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heme/theme1.xml><?xml version="1.0" encoding="utf-8"?>
<a:theme xmlns:a="http://schemas.openxmlformats.org/drawingml/2006/main" name="Laertes template">
  <a:themeElements>
    <a:clrScheme name="Personalizar 1">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1926</TotalTime>
  <Words>11966</Words>
  <Application>Microsoft Macintosh PowerPoint</Application>
  <PresentationFormat>Presentación en pantalla (16:9)</PresentationFormat>
  <Paragraphs>2922</Paragraphs>
  <Slides>148</Slides>
  <Notes>148</Notes>
  <HiddenSlides>0</HiddenSlides>
  <MMClips>0</MMClips>
  <ScaleCrop>false</ScaleCrop>
  <HeadingPairs>
    <vt:vector size="8" baseType="variant">
      <vt:variant>
        <vt:lpstr>Fuentes usadas</vt:lpstr>
      </vt:variant>
      <vt:variant>
        <vt:i4>18</vt:i4>
      </vt:variant>
      <vt:variant>
        <vt:lpstr>Tema</vt:lpstr>
      </vt:variant>
      <vt:variant>
        <vt:i4>1</vt:i4>
      </vt:variant>
      <vt:variant>
        <vt:lpstr>Servidores OLE incrustados</vt:lpstr>
      </vt:variant>
      <vt:variant>
        <vt:i4>1</vt:i4>
      </vt:variant>
      <vt:variant>
        <vt:lpstr>Títulos de diapositiva</vt:lpstr>
      </vt:variant>
      <vt:variant>
        <vt:i4>148</vt:i4>
      </vt:variant>
    </vt:vector>
  </HeadingPairs>
  <TitlesOfParts>
    <vt:vector size="168" baseType="lpstr">
      <vt:lpstr>Brush Script MT</vt:lpstr>
      <vt:lpstr>ＭＳ 明朝</vt:lpstr>
      <vt:lpstr>ＭＳ Ｐゴシック</vt:lpstr>
      <vt:lpstr>Arial</vt:lpstr>
      <vt:lpstr>Baskerville</vt:lpstr>
      <vt:lpstr>Baskerville Old Face</vt:lpstr>
      <vt:lpstr>Bell MT</vt:lpstr>
      <vt:lpstr>Bookman Old Style</vt:lpstr>
      <vt:lpstr>Calibri</vt:lpstr>
      <vt:lpstr>Century</vt:lpstr>
      <vt:lpstr>Century Gothic</vt:lpstr>
      <vt:lpstr>Century Schoolbook</vt:lpstr>
      <vt:lpstr>Edwardian Script ITC</vt:lpstr>
      <vt:lpstr>Encode Sans</vt:lpstr>
      <vt:lpstr>Encode Sans ExtraLight</vt:lpstr>
      <vt:lpstr>Gabriola</vt:lpstr>
      <vt:lpstr>Times New Roman</vt:lpstr>
      <vt:lpstr>Wingdings</vt:lpstr>
      <vt:lpstr>Laertes template</vt:lpstr>
      <vt:lpstr>Documento</vt:lpstr>
      <vt:lpstr>Presentación de PowerPoint</vt:lpstr>
      <vt:lpstr>INSTRUCTIONS FOR USE</vt:lpstr>
      <vt:lpstr>INSTRUCTIONS FOR USE</vt:lpstr>
      <vt:lpstr>INSTRUCTIONS FOR 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INTERNET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Actividades sobre la gestión de los social media.                                                                              DIRCOM</vt:lpstr>
      <vt:lpstr>Actividades sobre la gestión de los social media.                                                                              DIRCOM</vt:lpstr>
      <vt:lpstr>Presentación de PowerPoint</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BRECHAS Y BRECHASDIGITALES DE ECUADOR  Dr. Octavio Islas Universidad de Los Hemisferios, Ecuador  </dc:title>
  <cp:lastModifiedBy>Octavio Islas</cp:lastModifiedBy>
  <cp:revision>140</cp:revision>
  <dcterms:modified xsi:type="dcterms:W3CDTF">2018-07-25T21:22:06Z</dcterms:modified>
</cp:coreProperties>
</file>