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7"/>
  </p:notesMasterIdLst>
  <p:sldIdLst>
    <p:sldId id="256" r:id="rId2"/>
    <p:sldId id="537" r:id="rId3"/>
    <p:sldId id="546" r:id="rId4"/>
    <p:sldId id="542" r:id="rId5"/>
    <p:sldId id="553" r:id="rId6"/>
    <p:sldId id="539" r:id="rId7"/>
    <p:sldId id="543" r:id="rId8"/>
    <p:sldId id="541" r:id="rId9"/>
    <p:sldId id="544" r:id="rId10"/>
    <p:sldId id="545" r:id="rId11"/>
    <p:sldId id="548" r:id="rId12"/>
    <p:sldId id="549" r:id="rId13"/>
    <p:sldId id="551" r:id="rId14"/>
    <p:sldId id="552" r:id="rId15"/>
    <p:sldId id="502" r:id="rId16"/>
    <p:sldId id="554" r:id="rId17"/>
    <p:sldId id="556" r:id="rId18"/>
    <p:sldId id="557" r:id="rId19"/>
    <p:sldId id="558" r:id="rId20"/>
    <p:sldId id="559" r:id="rId21"/>
    <p:sldId id="560" r:id="rId22"/>
    <p:sldId id="561" r:id="rId23"/>
    <p:sldId id="562" r:id="rId24"/>
    <p:sldId id="564" r:id="rId25"/>
    <p:sldId id="565" r:id="rId26"/>
    <p:sldId id="566" r:id="rId27"/>
    <p:sldId id="567" r:id="rId28"/>
    <p:sldId id="568" r:id="rId29"/>
    <p:sldId id="569" r:id="rId30"/>
    <p:sldId id="570" r:id="rId31"/>
    <p:sldId id="571" r:id="rId32"/>
    <p:sldId id="573" r:id="rId33"/>
    <p:sldId id="574" r:id="rId34"/>
    <p:sldId id="575" r:id="rId35"/>
    <p:sldId id="576" r:id="rId36"/>
    <p:sldId id="577" r:id="rId37"/>
    <p:sldId id="578" r:id="rId38"/>
    <p:sldId id="579" r:id="rId39"/>
    <p:sldId id="580" r:id="rId40"/>
    <p:sldId id="581" r:id="rId41"/>
    <p:sldId id="582" r:id="rId42"/>
    <p:sldId id="583" r:id="rId43"/>
    <p:sldId id="584" r:id="rId44"/>
    <p:sldId id="585" r:id="rId45"/>
    <p:sldId id="586" r:id="rId46"/>
    <p:sldId id="587" r:id="rId47"/>
    <p:sldId id="588" r:id="rId48"/>
    <p:sldId id="589" r:id="rId49"/>
    <p:sldId id="590" r:id="rId50"/>
    <p:sldId id="591" r:id="rId51"/>
    <p:sldId id="592" r:id="rId52"/>
    <p:sldId id="593" r:id="rId53"/>
    <p:sldId id="594" r:id="rId54"/>
    <p:sldId id="595" r:id="rId55"/>
    <p:sldId id="596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37"/>
    <p:restoredTop sz="86432"/>
  </p:normalViewPr>
  <p:slideViewPr>
    <p:cSldViewPr snapToGrid="0" snapToObjects="1">
      <p:cViewPr varScale="1">
        <p:scale>
          <a:sx n="68" d="100"/>
          <a:sy n="68" d="100"/>
        </p:scale>
        <p:origin x="208" y="6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88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>
        <p:scale>
          <a:sx n="100" d="100"/>
          <a:sy n="100" d="100"/>
        </p:scale>
        <p:origin x="1768" y="-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7A505-6236-164B-BF27-6B8F67A2B97F}" type="datetimeFigureOut">
              <a:rPr lang="es-ES" smtClean="0"/>
              <a:t>8/6/18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6BB9F-192B-A64E-B86D-63142ED6A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7757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Agradecimiento </a:t>
            </a:r>
            <a:r>
              <a:rPr lang="es-EC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 María Durán </a:t>
            </a:r>
          </a:p>
          <a:p>
            <a:r>
              <a:rPr lang="es-EC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Universidad del Azuay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185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/>
              <a:t>Complejidad, insuficiencias explicativas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3313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3810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8574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6631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8627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5232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9937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/>
              <a:t>Intangibles: Economía del Conocimiento, tránsito a la IV Revolución Industrial, conocimiento.</a:t>
            </a:r>
          </a:p>
          <a:p>
            <a:pPr lvl="0">
              <a:spcBef>
                <a:spcPts val="0"/>
              </a:spcBef>
              <a:buNone/>
            </a:pPr>
            <a:r>
              <a:rPr lang="es-ES" dirty="0"/>
              <a:t>Gestión del conocimiento.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54696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72323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78284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56010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55626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9285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/>
              <a:t>Apenas el año pasado, el acceso a Internet fue posible para la mitad de la población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07000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/>
              <a:t>Centroamérica, donde los expertos de la IWS ubican a México, penetración de Internet en Costa Rica (86.4%), Panamá 69%</a:t>
            </a:r>
          </a:p>
          <a:p>
            <a:pPr lvl="0">
              <a:spcBef>
                <a:spcPts val="0"/>
              </a:spcBef>
              <a:buNone/>
            </a:pPr>
            <a:r>
              <a:rPr lang="es-ES" dirty="0"/>
              <a:t>Usuarios de Facebook, usuarios redes sociales 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10444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/>
              <a:t>Argentina 93%, </a:t>
            </a:r>
          </a:p>
          <a:p>
            <a:pPr lvl="0">
              <a:spcBef>
                <a:spcPts val="0"/>
              </a:spcBef>
              <a:buNone/>
            </a:pPr>
            <a:r>
              <a:rPr lang="es-ES" dirty="0"/>
              <a:t>Paraguay 89.6 </a:t>
            </a:r>
            <a:br>
              <a:rPr lang="es-ES" dirty="0"/>
            </a:br>
            <a:r>
              <a:rPr lang="es-ES" dirty="0"/>
              <a:t>Uruguay 88.2 </a:t>
            </a:r>
            <a:br>
              <a:rPr lang="es-ES" dirty="0"/>
            </a:br>
            <a:r>
              <a:rPr lang="es-ES" dirty="0"/>
              <a:t>Ecuador 79.9</a:t>
            </a:r>
          </a:p>
          <a:p>
            <a:pPr lvl="0">
              <a:spcBef>
                <a:spcPts val="0"/>
              </a:spcBef>
              <a:buNone/>
            </a:pPr>
            <a:r>
              <a:rPr lang="es-ES" dirty="0"/>
              <a:t>Chile 77.5 </a:t>
            </a:r>
            <a:br>
              <a:rPr lang="es-ES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686124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/>
              <a:t>Argentina 93%, </a:t>
            </a:r>
          </a:p>
          <a:p>
            <a:pPr lvl="0">
              <a:spcBef>
                <a:spcPts val="0"/>
              </a:spcBef>
              <a:buNone/>
            </a:pPr>
            <a:r>
              <a:rPr lang="es-ES" dirty="0"/>
              <a:t>Paraguay 89.6 </a:t>
            </a:r>
            <a:br>
              <a:rPr lang="es-ES" dirty="0"/>
            </a:br>
            <a:r>
              <a:rPr lang="es-ES" dirty="0"/>
              <a:t>Uruguay 88.2 </a:t>
            </a:r>
            <a:br>
              <a:rPr lang="es-ES" dirty="0"/>
            </a:br>
            <a:r>
              <a:rPr lang="es-ES" dirty="0"/>
              <a:t>Ecuador 79.9</a:t>
            </a:r>
          </a:p>
          <a:p>
            <a:pPr lvl="0">
              <a:spcBef>
                <a:spcPts val="0"/>
              </a:spcBef>
              <a:buNone/>
            </a:pPr>
            <a:r>
              <a:rPr lang="es-ES" dirty="0"/>
              <a:t>Chile 77.5 </a:t>
            </a:r>
            <a:br>
              <a:rPr lang="es-ES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53913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dirty="0">
                <a:solidFill>
                  <a:schemeClr val="bg1"/>
                </a:solidFill>
              </a:rPr>
              <a:t>EÍ Índice comprende 3 subíndices: 1. Requerimientos básicos, 2. potenciadores de eficiencia, 3. factores de innovación y sofisticación;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dirty="0">
                <a:solidFill>
                  <a:schemeClr val="bg1"/>
                </a:solidFill>
              </a:rPr>
              <a:t>y 12 pilares: 1.- instituciones, 2.- infraestructura, 3.- ambiente macroeconómico, 4.- salud y educación primaria, 5.- educación superior y capacitación, 6.- eficiencia en el mercado de bienes, 7.- eficiencia en el mercado de trabajo, 8.- desarrollo del mercado financiero, 9.- preparación tecnológica, 10.- tamaño del mercado 11-. sofisticación en los negocios, 12.- innovación</a:t>
            </a:r>
          </a:p>
          <a:p>
            <a:pPr lvl="0">
              <a:spcBef>
                <a:spcPts val="0"/>
              </a:spcBef>
              <a:buNone/>
            </a:pPr>
            <a:br>
              <a:rPr lang="es-ES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488072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dirty="0">
                <a:solidFill>
                  <a:srgbClr val="C00000"/>
                </a:solidFill>
              </a:rPr>
              <a:t>Estados Unidos (2), Canadá (14), Chile (33), España (34)</a:t>
            </a:r>
            <a:endParaRPr lang="es-ES_tradnl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s-ES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455835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Costa Rica (47), Panamá (50), México (51), Colombia (66), Jamaica (70), Perú (72), Uruguay (76), Brasil (80), Argentina (92), Ecuador (97).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s-ES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773709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dirty="0">
                <a:solidFill>
                  <a:schemeClr val="bg1"/>
                </a:solidFill>
              </a:rPr>
              <a:t>PRIMER SUB INDICE Requerimientos básicos (87),  pilares: 1.- instituciones (128) 2.- infraestructura (72), 3.- ambiente macroeconómico (91), 4.- salud y educación primaria (61)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dirty="0">
                <a:solidFill>
                  <a:schemeClr val="bg1"/>
                </a:solidFill>
              </a:rPr>
              <a:t>SEGUNDO SUB INDICE Potenciadores de eficiencia  5.- educación superior y capacitación (77), 6.- eficiencia en el mercado de bienes (128), 7.- eficiencia en el mercado de trabajo (126), 8.- desarrollo del mercado financiero (113), 9.- preparación tecnológica (92), 10.- tamaño del mercado (66)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dirty="0">
                <a:solidFill>
                  <a:schemeClr val="bg1"/>
                </a:solidFill>
              </a:rPr>
              <a:t>TERCER SUB INDICE INNOVACIÓN Y FACTORES DE SOFISTICACIÓN 11-. sofisticación en los negocios (105), 12.- innovación (111)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s-ES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93199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s-ES" dirty="0"/>
            </a:br>
            <a:r>
              <a:rPr lang="es-ES" dirty="0"/>
              <a:t>1. Inestabilidad política, 2. tasas impositivas, 3. regulaciones laborales restrictivas, 4. corrupción. 5 ineficiencia de la burocracia gubernamental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813042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s-ES" dirty="0"/>
            </a:br>
            <a:r>
              <a:rPr lang="es-ES" dirty="0"/>
              <a:t>1. Inestabilidad política, 2. tasas impositivas, 3. regulaciones laborales restrictivas, 4. corrupción. 5 ineficiencia de la burocracia gubernamental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648343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s-ES" sz="1200" dirty="0"/>
              <a:t>2.01 Calidad de la infraestructura general   49</a:t>
            </a:r>
          </a:p>
          <a:p>
            <a:pPr lvl="0">
              <a:buNone/>
            </a:pPr>
            <a:r>
              <a:rPr lang="es-ES" sz="1200" dirty="0"/>
              <a:t>2.02 Calidad de las carreteras. 29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/>
              <a:t>2.03 Calidad de la infraestructura ferroviaria. . Sin información</a:t>
            </a:r>
          </a:p>
          <a:p>
            <a:pPr lvl="0">
              <a:buNone/>
            </a:pPr>
            <a:r>
              <a:rPr lang="es-ES" sz="1200" dirty="0"/>
              <a:t>2.04 Calidad de la infraestructura portuaria. 44</a:t>
            </a:r>
          </a:p>
          <a:p>
            <a:pPr lvl="0">
              <a:buNone/>
            </a:pPr>
            <a:r>
              <a:rPr lang="es-ES" sz="1200" dirty="0"/>
              <a:t>2.05 Calidad de la infraestructura de transporte aéreo. 40</a:t>
            </a:r>
          </a:p>
          <a:p>
            <a:pPr lvl="0">
              <a:buNone/>
            </a:pPr>
            <a:r>
              <a:rPr lang="es-ES" sz="1200" dirty="0"/>
              <a:t>2.06 Asientos disponibles de la aerolínea millones / semana. 72 </a:t>
            </a:r>
          </a:p>
          <a:p>
            <a:pPr lvl="0">
              <a:buNone/>
            </a:pPr>
            <a:r>
              <a:rPr lang="es-ES" sz="1200" dirty="0"/>
              <a:t>2.07 Calidad del suministro de electricidad. 70</a:t>
            </a:r>
          </a:p>
          <a:p>
            <a:pPr lvl="0">
              <a:buNone/>
            </a:pPr>
            <a:r>
              <a:rPr lang="es-ES" sz="1200" dirty="0"/>
              <a:t>2.08 Suscripciones de teléfono celular móvil / 100 </a:t>
            </a:r>
            <a:r>
              <a:rPr lang="es-ES" sz="1200" dirty="0" err="1"/>
              <a:t>pob</a:t>
            </a:r>
            <a:r>
              <a:rPr lang="es-ES" sz="1200" dirty="0"/>
              <a:t>.  113</a:t>
            </a:r>
          </a:p>
          <a:p>
            <a:pPr lvl="0">
              <a:buNone/>
            </a:pPr>
            <a:r>
              <a:rPr lang="es-ES" sz="1200" dirty="0"/>
              <a:t>2.09 líneas telefónicas fijas / 100 </a:t>
            </a:r>
            <a:r>
              <a:rPr lang="es-ES" sz="1200" dirty="0" err="1"/>
              <a:t>pob</a:t>
            </a:r>
            <a:r>
              <a:rPr lang="es-ES" sz="1200" dirty="0"/>
              <a:t>.  69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71671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962905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s-ES" sz="1200" dirty="0"/>
              <a:t>4.01 Casos de incidencia de malaria / 100,000 pop.   22</a:t>
            </a:r>
            <a:br>
              <a:rPr lang="es-ES" sz="1200" dirty="0"/>
            </a:br>
            <a:r>
              <a:rPr lang="es-ES" sz="1200" dirty="0"/>
              <a:t>4.02 Impacto empresarial de la malaria.  4</a:t>
            </a:r>
            <a:br>
              <a:rPr lang="es-ES" sz="1200" dirty="0"/>
            </a:br>
            <a:r>
              <a:rPr lang="es-ES" sz="1200" dirty="0"/>
              <a:t>4.03 Casos de incidencia de tuberculosis / 100,000 pop.  74</a:t>
            </a:r>
          </a:p>
          <a:p>
            <a:pPr lvl="0">
              <a:buNone/>
            </a:pPr>
            <a:r>
              <a:rPr lang="es-ES" sz="1200" dirty="0"/>
              <a:t>4.04 Impacto empresarial de la tuberculosis. 60</a:t>
            </a:r>
          </a:p>
          <a:p>
            <a:pPr lvl="0">
              <a:buNone/>
            </a:pPr>
            <a:r>
              <a:rPr lang="es-ES" sz="1200" dirty="0"/>
              <a:t>4.05 Prevalencia del VIH% pop adulto. 63</a:t>
            </a:r>
            <a:br>
              <a:rPr lang="es-ES" sz="1200" dirty="0"/>
            </a:br>
            <a:r>
              <a:rPr lang="es-ES" sz="1200" dirty="0"/>
              <a:t>4.06 Impacto del VIH / SIDA muertes por cada 100 habitantes. 66  </a:t>
            </a:r>
          </a:p>
          <a:p>
            <a:pPr lvl="0">
              <a:buNone/>
            </a:pPr>
            <a:r>
              <a:rPr lang="es-ES" sz="1200" dirty="0"/>
              <a:t>4.07 Mortalidad infantil / 1,000 nacidos vivos 86</a:t>
            </a:r>
          </a:p>
          <a:p>
            <a:pPr lvl="0">
              <a:buNone/>
            </a:pPr>
            <a:r>
              <a:rPr lang="es-ES" sz="1200" dirty="0"/>
              <a:t>4.08 Expectativa de vida.  52</a:t>
            </a:r>
            <a:br>
              <a:rPr lang="es-ES" sz="1200" dirty="0"/>
            </a:br>
            <a:r>
              <a:rPr lang="es-ES" sz="1200" dirty="0"/>
              <a:t>4.09 Calidad de la educación primaria.  85</a:t>
            </a:r>
          </a:p>
          <a:p>
            <a:pPr lvl="0">
              <a:buNone/>
            </a:pPr>
            <a:r>
              <a:rPr lang="es-ES" sz="1200" dirty="0"/>
              <a:t>4.10 Tasa de matriculación en educación primaria% neto.  35</a:t>
            </a:r>
          </a:p>
          <a:p>
            <a:pPr lvl="0">
              <a:buNone/>
            </a:pPr>
            <a:endParaRPr lang="es-ES" sz="1200" dirty="0"/>
          </a:p>
          <a:p>
            <a:pPr lvl="0">
              <a:buNone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6567754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s-ES_tradnl" sz="1200" dirty="0">
                <a:solidFill>
                  <a:schemeClr val="bg1"/>
                </a:solidFill>
              </a:rPr>
              <a:t>5</a:t>
            </a:r>
            <a:r>
              <a:rPr lang="es-ES_tradnl" sz="1200" kern="1200" dirty="0">
                <a:solidFill>
                  <a:schemeClr val="bg1"/>
                </a:solidFill>
              </a:rPr>
              <a:t>.01 Tasa de matriculación en educación secundaria bruta %   26</a:t>
            </a:r>
          </a:p>
          <a:p>
            <a:pPr lvl="0">
              <a:buNone/>
            </a:pPr>
            <a:r>
              <a:rPr lang="es-ES_tradnl" sz="1200" kern="1200" dirty="0">
                <a:solidFill>
                  <a:schemeClr val="bg1"/>
                </a:solidFill>
              </a:rPr>
              <a:t>5.02 Tasa de matriculación en educación terciaria bruta %   71</a:t>
            </a:r>
          </a:p>
          <a:p>
            <a:pPr lvl="0">
              <a:buNone/>
            </a:pPr>
            <a:r>
              <a:rPr lang="es-ES_tradnl" sz="1200" kern="1200" dirty="0">
                <a:solidFill>
                  <a:schemeClr val="bg1"/>
                </a:solidFill>
              </a:rPr>
              <a:t>5.03 Calidad del sistema educativo. 88</a:t>
            </a:r>
          </a:p>
          <a:p>
            <a:pPr lvl="0">
              <a:buNone/>
            </a:pPr>
            <a:r>
              <a:rPr lang="es-ES_tradnl" sz="1200" kern="1200" dirty="0">
                <a:solidFill>
                  <a:schemeClr val="bg1"/>
                </a:solidFill>
              </a:rPr>
              <a:t>5.04 Calidad de la educación matemática y científica.  94</a:t>
            </a:r>
          </a:p>
          <a:p>
            <a:pPr lvl="0">
              <a:buNone/>
            </a:pPr>
            <a:r>
              <a:rPr lang="es-ES_tradnl" sz="1200" kern="1200" dirty="0">
                <a:solidFill>
                  <a:schemeClr val="bg1"/>
                </a:solidFill>
              </a:rPr>
              <a:t>5.05 Calidad de las escuelas de gestión. 91</a:t>
            </a:r>
          </a:p>
          <a:p>
            <a:pPr lvl="0">
              <a:buNone/>
            </a:pPr>
            <a:r>
              <a:rPr lang="es-ES_tradnl" sz="1200" kern="1200" dirty="0">
                <a:solidFill>
                  <a:schemeClr val="bg1"/>
                </a:solidFill>
              </a:rPr>
              <a:t>5.06 Acceso a Internet en las escuelas. 75</a:t>
            </a:r>
          </a:p>
          <a:p>
            <a:pPr lvl="0">
              <a:buNone/>
            </a:pPr>
            <a:r>
              <a:rPr lang="es-ES_tradnl" sz="1200" kern="1200" dirty="0">
                <a:solidFill>
                  <a:schemeClr val="bg1"/>
                </a:solidFill>
              </a:rPr>
              <a:t>5.07 Disponibilidad local de servicios de capacitación especializados.  88</a:t>
            </a:r>
          </a:p>
          <a:p>
            <a:pPr lvl="0">
              <a:buNone/>
            </a:pPr>
            <a:r>
              <a:rPr lang="es-ES_tradnl" sz="1200" kern="1200" dirty="0">
                <a:solidFill>
                  <a:schemeClr val="bg1"/>
                </a:solidFill>
              </a:rPr>
              <a:t>5.08 Alcance de la capacitación del personal 100</a:t>
            </a:r>
            <a:endParaRPr lang="es-ES_tradnl" dirty="0"/>
          </a:p>
          <a:p>
            <a:pPr lvl="0">
              <a:buNone/>
            </a:pPr>
            <a:endParaRPr lang="es-ES" sz="1200" dirty="0"/>
          </a:p>
          <a:p>
            <a:pPr lvl="0">
              <a:buNone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6934113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s-ES" sz="1200" dirty="0"/>
              <a:t>6.01 Intensidad de la competencia local.  68</a:t>
            </a:r>
            <a:br>
              <a:rPr lang="es-ES" sz="1200" dirty="0"/>
            </a:br>
            <a:r>
              <a:rPr lang="es-ES" sz="1200" dirty="0"/>
              <a:t>6.02 Extensión del dominio de mercado 120</a:t>
            </a:r>
          </a:p>
          <a:p>
            <a:pPr lvl="0">
              <a:buNone/>
            </a:pPr>
            <a:r>
              <a:rPr lang="es-ES" sz="1200" dirty="0"/>
              <a:t>6.03 Eficacia de la política antimonopolio.  99</a:t>
            </a:r>
          </a:p>
          <a:p>
            <a:pPr lvl="0">
              <a:buNone/>
            </a:pPr>
            <a:r>
              <a:rPr lang="es-ES" sz="1200" dirty="0"/>
              <a:t>6.04 Efecto de la tributación sobre los incentivos para invertir.  133</a:t>
            </a:r>
          </a:p>
          <a:p>
            <a:pPr lvl="0">
              <a:buNone/>
            </a:pPr>
            <a:r>
              <a:rPr lang="es-ES" sz="1200" dirty="0"/>
              <a:t>6.05 Tasa de impuesto total% de ganancias. 45</a:t>
            </a:r>
          </a:p>
          <a:p>
            <a:pPr lvl="0">
              <a:buNone/>
            </a:pPr>
            <a:r>
              <a:rPr lang="es-ES" sz="1200" dirty="0"/>
              <a:t>6.06 Número de procedimientos para iniciar un negocio. 121</a:t>
            </a:r>
          </a:p>
          <a:p>
            <a:pPr lvl="0">
              <a:buNone/>
            </a:pPr>
            <a:r>
              <a:rPr lang="es-ES" sz="1200" dirty="0"/>
              <a:t>6.07 Tiempo para comenzar un negocio.  127</a:t>
            </a:r>
          </a:p>
          <a:p>
            <a:pPr lvl="0">
              <a:buNone/>
            </a:pPr>
            <a:r>
              <a:rPr lang="es-ES" sz="1200" dirty="0"/>
              <a:t>6.08 Costos de la política agrícola. 115</a:t>
            </a:r>
          </a:p>
          <a:p>
            <a:pPr lvl="0">
              <a:buNone/>
            </a:pPr>
            <a:r>
              <a:rPr lang="es-ES" sz="1200" dirty="0"/>
              <a:t>6.09 Prevalencia de barreras no arancelarias. 136</a:t>
            </a:r>
          </a:p>
          <a:p>
            <a:pPr lvl="0">
              <a:buNone/>
            </a:pPr>
            <a:r>
              <a:rPr lang="es-ES" sz="1200" dirty="0"/>
              <a:t>6.10 Tarifas arancelarias% de derechos. 114</a:t>
            </a:r>
          </a:p>
          <a:p>
            <a:pPr lvl="0">
              <a:buNone/>
            </a:pPr>
            <a:r>
              <a:rPr lang="es-ES" sz="1200" dirty="0"/>
              <a:t>6.11 Prevalencia de propiedad extranjera.</a:t>
            </a:r>
          </a:p>
          <a:p>
            <a:pPr lvl="0">
              <a:buNone/>
            </a:pPr>
            <a:r>
              <a:rPr lang="es-ES" sz="1200" dirty="0"/>
              <a:t>6.12 Impacto de las reglas sobre la Inversión Extranjera Directa (IED) en las empresas.</a:t>
            </a:r>
          </a:p>
          <a:p>
            <a:pPr lvl="0">
              <a:buNone/>
            </a:pPr>
            <a:r>
              <a:rPr lang="es-ES" sz="1200" dirty="0"/>
              <a:t>6.13 Carga de los procedimientos aduaneros.</a:t>
            </a:r>
          </a:p>
          <a:p>
            <a:pPr lvl="0">
              <a:buNone/>
            </a:pPr>
            <a:r>
              <a:rPr lang="es-ES" sz="1200" dirty="0"/>
              <a:t>6.14 Importaciones % PIB.</a:t>
            </a:r>
          </a:p>
          <a:p>
            <a:pPr lvl="0">
              <a:buNone/>
            </a:pPr>
            <a:r>
              <a:rPr lang="es-ES" sz="1200" dirty="0"/>
              <a:t>6.15 Grado de orientación al cliente.</a:t>
            </a:r>
          </a:p>
          <a:p>
            <a:pPr lvl="0">
              <a:buNone/>
            </a:pPr>
            <a:r>
              <a:rPr lang="es-ES" sz="1200" dirty="0"/>
              <a:t>6.16 sofisticación del comprador.</a:t>
            </a:r>
          </a:p>
          <a:p>
            <a:pPr lvl="0">
              <a:buNone/>
            </a:pPr>
            <a:endParaRPr lang="es-ES" sz="1200" dirty="0"/>
          </a:p>
          <a:p>
            <a:pPr lvl="0">
              <a:buNone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4993811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s-ES_tradnl" sz="1200" kern="1200" dirty="0">
                <a:solidFill>
                  <a:schemeClr val="bg1"/>
                </a:solidFill>
              </a:rPr>
              <a:t>7.01 Cooperación en las relaciones entre trabajadores y empleadores.  80</a:t>
            </a:r>
          </a:p>
          <a:p>
            <a:pPr lvl="0">
              <a:buNone/>
            </a:pPr>
            <a:r>
              <a:rPr lang="es-ES_tradnl" sz="1200" dirty="0">
                <a:solidFill>
                  <a:schemeClr val="bg1"/>
                </a:solidFill>
              </a:rPr>
              <a:t>7.02 Flexibilidad de determinación de salarios. 74</a:t>
            </a:r>
          </a:p>
          <a:p>
            <a:pPr lvl="0">
              <a:buNone/>
            </a:pPr>
            <a:r>
              <a:rPr lang="es-ES_tradnl" sz="1200" dirty="0">
                <a:solidFill>
                  <a:schemeClr val="bg1"/>
                </a:solidFill>
              </a:rPr>
              <a:t>7.03 Prácticas de contratación y despido.134</a:t>
            </a:r>
          </a:p>
          <a:p>
            <a:pPr lvl="0">
              <a:buNone/>
            </a:pPr>
            <a:r>
              <a:rPr lang="es-ES_tradnl" sz="1200" dirty="0">
                <a:solidFill>
                  <a:schemeClr val="bg1"/>
                </a:solidFill>
              </a:rPr>
              <a:t>7.04 La redundancia cuesta semanas de salario. 126</a:t>
            </a:r>
          </a:p>
          <a:p>
            <a:pPr lvl="0">
              <a:buNone/>
            </a:pPr>
            <a:r>
              <a:rPr lang="es-ES_tradnl" sz="1200" dirty="0">
                <a:solidFill>
                  <a:schemeClr val="bg1"/>
                </a:solidFill>
              </a:rPr>
              <a:t>7.05 Efecto de los impuestos sobre los incentivos para trabajar. 109</a:t>
            </a:r>
          </a:p>
          <a:p>
            <a:pPr lvl="0">
              <a:buNone/>
            </a:pPr>
            <a:r>
              <a:rPr lang="es-ES_tradnl" sz="1200" dirty="0">
                <a:solidFill>
                  <a:schemeClr val="bg1"/>
                </a:solidFill>
              </a:rPr>
              <a:t>7.06 Paga y productividad.  86</a:t>
            </a:r>
          </a:p>
          <a:p>
            <a:pPr lvl="0">
              <a:buNone/>
            </a:pPr>
            <a:r>
              <a:rPr lang="es-ES_tradnl" sz="1200" dirty="0">
                <a:solidFill>
                  <a:schemeClr val="bg1"/>
                </a:solidFill>
              </a:rPr>
              <a:t>7.07 Dependencia de la gestión profesional. 113</a:t>
            </a:r>
          </a:p>
          <a:p>
            <a:pPr lvl="0">
              <a:buNone/>
            </a:pPr>
            <a:r>
              <a:rPr lang="es-ES_tradnl" sz="1200" dirty="0">
                <a:solidFill>
                  <a:schemeClr val="bg1"/>
                </a:solidFill>
              </a:rPr>
              <a:t>7.08 Capacidad del país para retener talento. 95</a:t>
            </a:r>
          </a:p>
          <a:p>
            <a:pPr lvl="0">
              <a:buNone/>
            </a:pPr>
            <a:r>
              <a:rPr lang="es-ES_tradnl" sz="1200" dirty="0">
                <a:solidFill>
                  <a:schemeClr val="bg1"/>
                </a:solidFill>
              </a:rPr>
              <a:t>7.09 Capacidad del país para atraer talento.92</a:t>
            </a:r>
          </a:p>
          <a:p>
            <a:pPr lvl="0">
              <a:buNone/>
            </a:pPr>
            <a:r>
              <a:rPr lang="es-ES_tradnl" sz="1200" dirty="0">
                <a:solidFill>
                  <a:schemeClr val="bg1"/>
                </a:solidFill>
              </a:rPr>
              <a:t>7.10 Participación femenina en la tasa de fuerza de trabajo de los hombres.111</a:t>
            </a:r>
          </a:p>
          <a:p>
            <a:pPr lvl="0">
              <a:buNone/>
            </a:pPr>
            <a:endParaRPr lang="es-ES" sz="1200" dirty="0"/>
          </a:p>
          <a:p>
            <a:pPr lvl="0">
              <a:buNone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2076874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buNone/>
            </a:pPr>
            <a:endParaRPr lang="es-ES" sz="1200" dirty="0"/>
          </a:p>
          <a:p>
            <a:pPr lvl="0">
              <a:buNone/>
            </a:pPr>
            <a:r>
              <a:rPr lang="es-ES" sz="1200" dirty="0"/>
              <a:t>8.01 Disponibilidad de servicios financieros.  105</a:t>
            </a:r>
          </a:p>
          <a:p>
            <a:pPr lvl="0">
              <a:buNone/>
            </a:pPr>
            <a:r>
              <a:rPr lang="es-ES" sz="1200" dirty="0"/>
              <a:t>8.02 Asequibilidad de los servicios financieros. 102</a:t>
            </a:r>
          </a:p>
          <a:p>
            <a:pPr lvl="0">
              <a:buNone/>
            </a:pPr>
            <a:r>
              <a:rPr lang="es-ES" sz="1200" dirty="0"/>
              <a:t>8.03 Financiamiento a través del mercado local de acciones. 86</a:t>
            </a:r>
          </a:p>
          <a:p>
            <a:pPr lvl="0">
              <a:buNone/>
            </a:pPr>
            <a:r>
              <a:rPr lang="es-ES" sz="1200" dirty="0"/>
              <a:t>8.04 Facilidad de acceso a préstamos. 101</a:t>
            </a:r>
          </a:p>
          <a:p>
            <a:pPr lvl="0">
              <a:buNone/>
            </a:pPr>
            <a:r>
              <a:rPr lang="es-ES" sz="1200" dirty="0"/>
              <a:t>8.05 Disponibilidad de capital de riesgo. 119</a:t>
            </a:r>
          </a:p>
          <a:p>
            <a:pPr lvl="0">
              <a:buNone/>
            </a:pPr>
            <a:r>
              <a:rPr lang="es-ES" sz="1200" dirty="0"/>
              <a:t>8.06 Solidez de los bancos.62</a:t>
            </a:r>
          </a:p>
          <a:p>
            <a:pPr lvl="0">
              <a:buNone/>
            </a:pPr>
            <a:r>
              <a:rPr lang="es-ES" sz="1200" dirty="0"/>
              <a:t>8.07 Regulación de las bolsas de valores.93</a:t>
            </a:r>
          </a:p>
          <a:p>
            <a:pPr lvl="0">
              <a:buNone/>
            </a:pPr>
            <a:r>
              <a:rPr lang="es-ES" sz="1200" dirty="0"/>
              <a:t>8.08 Índice de derechos legales 0-10 (mejor).127</a:t>
            </a:r>
          </a:p>
          <a:p>
            <a:pPr lvl="0">
              <a:buNone/>
            </a:pPr>
            <a:endParaRPr lang="es-ES" sz="1200" dirty="0"/>
          </a:p>
          <a:p>
            <a:pPr lvl="0">
              <a:buNone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2214201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s-ES_tradnl" dirty="0"/>
              <a:t>9.01 Disponibilidad de las últimas tecnologías. 97</a:t>
            </a:r>
          </a:p>
          <a:p>
            <a:pPr lvl="0"/>
            <a:r>
              <a:rPr lang="es-ES_tradnl" dirty="0"/>
              <a:t>9.02 Absorción de tecnología a nivel de empresa. 94</a:t>
            </a:r>
          </a:p>
          <a:p>
            <a:pPr lvl="0"/>
            <a:r>
              <a:rPr lang="es-ES_tradnl" dirty="0"/>
              <a:t>9.03 IED y transferencia de tecnología. 120</a:t>
            </a:r>
          </a:p>
          <a:p>
            <a:pPr lvl="0"/>
            <a:r>
              <a:rPr lang="es-ES_tradnl" dirty="0"/>
              <a:t>9.04 Usuarios de Internet % </a:t>
            </a:r>
            <a:r>
              <a:rPr lang="es-ES_tradnl" dirty="0" err="1"/>
              <a:t>pob</a:t>
            </a:r>
            <a:r>
              <a:rPr lang="es-ES_tradnl" dirty="0"/>
              <a:t>.  75</a:t>
            </a:r>
          </a:p>
          <a:p>
            <a:pPr lvl="0"/>
            <a:r>
              <a:rPr lang="es-ES_tradnl" dirty="0"/>
              <a:t>9.05 Suscripciones a Internet de banda ancha fija / 100 </a:t>
            </a:r>
            <a:r>
              <a:rPr lang="es-ES_tradnl" dirty="0" err="1"/>
              <a:t>pob</a:t>
            </a:r>
            <a:r>
              <a:rPr lang="es-ES_tradnl" dirty="0"/>
              <a:t>.  73</a:t>
            </a:r>
          </a:p>
          <a:p>
            <a:pPr lvl="0"/>
            <a:r>
              <a:rPr lang="es-ES_tradnl" dirty="0"/>
              <a:t>9.06 ancho de banda de Internet </a:t>
            </a:r>
            <a:r>
              <a:rPr lang="es-ES_tradnl" dirty="0" err="1"/>
              <a:t>kbs</a:t>
            </a:r>
            <a:r>
              <a:rPr lang="es-ES_tradnl" dirty="0"/>
              <a:t> / usuario  77</a:t>
            </a:r>
          </a:p>
          <a:p>
            <a:pPr lvl="0"/>
            <a:r>
              <a:rPr lang="es-ES_tradnl" dirty="0"/>
              <a:t>9.07 Suscripciones de banda ancha móvil / 100 pop.  86</a:t>
            </a:r>
          </a:p>
          <a:p>
            <a:pPr lvl="0">
              <a:buNone/>
            </a:pPr>
            <a:endParaRPr lang="es-ES" sz="1200" dirty="0"/>
          </a:p>
          <a:p>
            <a:pPr lvl="0">
              <a:buNone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5809046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s-ES_tradnl" dirty="0"/>
              <a:t>10.01 Índice de tamaño del mercado interno.  11. (evaluación, no lugar)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/>
              <a:t>10.02 Índice de tamaño del mercado extranjero 11 (evaluación, no lugar)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/>
              <a:t>10.03 PIB $ billones.  11. (evaluación, no lugar)</a:t>
            </a:r>
          </a:p>
          <a:p>
            <a:pPr lvl="0"/>
            <a:r>
              <a:rPr lang="es-ES_tradnl" dirty="0"/>
              <a:t>10.04 Exportaciones % PIB.  60 </a:t>
            </a:r>
          </a:p>
          <a:p>
            <a:pPr lvl="0">
              <a:buNone/>
            </a:pPr>
            <a:endParaRPr lang="es-ES" sz="1200" dirty="0"/>
          </a:p>
          <a:p>
            <a:pPr lvl="0">
              <a:buNone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7244912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s-ES_tradnl" dirty="0"/>
              <a:t>11.01 Cantidad de proveedores locales.  43</a:t>
            </a:r>
          </a:p>
          <a:p>
            <a:pPr lvl="0"/>
            <a:r>
              <a:rPr lang="es-ES_tradnl" dirty="0"/>
              <a:t>11.02 Calidad de proveedores local es . 47</a:t>
            </a:r>
          </a:p>
          <a:p>
            <a:pPr lvl="0"/>
            <a:r>
              <a:rPr lang="es-ES_tradnl" dirty="0"/>
              <a:t>11.03 Estado del desarrollo del clúster. 38</a:t>
            </a:r>
          </a:p>
          <a:p>
            <a:pPr lvl="0"/>
            <a:r>
              <a:rPr lang="es-ES_tradnl" dirty="0"/>
              <a:t>11.04 Naturaleza de la ventaja competitiva. 82</a:t>
            </a:r>
          </a:p>
          <a:p>
            <a:pPr lvl="0"/>
            <a:r>
              <a:rPr lang="es-ES_tradnl" dirty="0"/>
              <a:t>11.05 Amplitud de la cadena de valor. 34</a:t>
            </a:r>
          </a:p>
          <a:p>
            <a:pPr lvl="0"/>
            <a:r>
              <a:rPr lang="es-ES_tradnl" dirty="0"/>
              <a:t>11.06 Control de la distribución internacional . 45</a:t>
            </a:r>
          </a:p>
          <a:p>
            <a:pPr lvl="0"/>
            <a:r>
              <a:rPr lang="es-ES_tradnl" dirty="0"/>
              <a:t>11.07 Sofisticación del proceso de producción. 46</a:t>
            </a:r>
          </a:p>
          <a:p>
            <a:pPr lvl="0"/>
            <a:r>
              <a:rPr lang="es-ES_tradnl" dirty="0"/>
              <a:t>11.08 Alcance de la comercialización. 51</a:t>
            </a:r>
          </a:p>
          <a:p>
            <a:pPr lvl="0"/>
            <a:r>
              <a:rPr lang="es-ES_tradnl" dirty="0"/>
              <a:t>11.09 Disposición para delegar autoridad. 68</a:t>
            </a:r>
          </a:p>
          <a:p>
            <a:pPr lvl="0">
              <a:buNone/>
            </a:pPr>
            <a:endParaRPr lang="es-ES" sz="1200" dirty="0"/>
          </a:p>
          <a:p>
            <a:pPr lvl="0">
              <a:buNone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2001893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s-ES_tradnl" dirty="0"/>
              <a:t>12.01 Capacidad para la innovación.  104</a:t>
            </a:r>
          </a:p>
          <a:p>
            <a:pPr lvl="0"/>
            <a:r>
              <a:rPr lang="es-ES_tradnl" dirty="0"/>
              <a:t>12.02 Calidad de las instituciones de investigación científica.  98</a:t>
            </a:r>
          </a:p>
          <a:p>
            <a:pPr lvl="0"/>
            <a:r>
              <a:rPr lang="es-ES_tradnl" dirty="0"/>
              <a:t>12.03 Gasto de la empresa en I + D.  112</a:t>
            </a:r>
          </a:p>
          <a:p>
            <a:pPr lvl="0"/>
            <a:r>
              <a:rPr lang="es-ES_tradnl" dirty="0"/>
              <a:t>12.04 Colaboración universidad-industria en I + D. 102</a:t>
            </a:r>
          </a:p>
          <a:p>
            <a:pPr lvl="0"/>
            <a:r>
              <a:rPr lang="es-ES_tradnl" dirty="0"/>
              <a:t>12.05 Adquisiciones gubernamentales de productos de tecnología avanzada.  113</a:t>
            </a:r>
          </a:p>
          <a:p>
            <a:pPr lvl="0"/>
            <a:r>
              <a:rPr lang="es-ES_tradnl" dirty="0"/>
              <a:t>12.06 Disponibilidad de científicos e ingenieros. 111</a:t>
            </a:r>
          </a:p>
          <a:p>
            <a:pPr lvl="0"/>
            <a:r>
              <a:rPr lang="es-ES_tradnl" dirty="0"/>
              <a:t>12.07 PCT solicitudes de pat</a:t>
            </a:r>
            <a:r>
              <a:rPr lang="es-ES_tradnl" dirty="0">
                <a:solidFill>
                  <a:schemeClr val="bg1"/>
                </a:solidFill>
              </a:rPr>
              <a:t>entes  86</a:t>
            </a:r>
            <a:endParaRPr lang="es-ES_tradnl" dirty="0"/>
          </a:p>
          <a:p>
            <a:pPr lvl="0">
              <a:buNone/>
            </a:pPr>
            <a:endParaRPr lang="es-ES" sz="1200" dirty="0"/>
          </a:p>
          <a:p>
            <a:pPr lvl="0">
              <a:buNone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49094598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s-ES_tradnl" dirty="0"/>
              <a:t>12.01 Capacidad para la innovación.  104</a:t>
            </a:r>
          </a:p>
          <a:p>
            <a:pPr lvl="0"/>
            <a:r>
              <a:rPr lang="es-ES_tradnl" dirty="0"/>
              <a:t>12.02 Calidad de las instituciones de investigación científica.  98</a:t>
            </a:r>
          </a:p>
          <a:p>
            <a:pPr lvl="0"/>
            <a:r>
              <a:rPr lang="es-ES_tradnl" dirty="0"/>
              <a:t>12.03 Gasto de la empresa en I + D.  112</a:t>
            </a:r>
          </a:p>
          <a:p>
            <a:pPr lvl="0"/>
            <a:r>
              <a:rPr lang="es-ES_tradnl" dirty="0"/>
              <a:t>12.04 Colaboración universidad-industria en I + D. 102</a:t>
            </a:r>
          </a:p>
          <a:p>
            <a:pPr lvl="0"/>
            <a:r>
              <a:rPr lang="es-ES_tradnl" dirty="0"/>
              <a:t>12.05 Adquisiciones gubernamentales de productos de tecnología avanzada.  113</a:t>
            </a:r>
          </a:p>
          <a:p>
            <a:pPr lvl="0"/>
            <a:r>
              <a:rPr lang="es-ES_tradnl" dirty="0"/>
              <a:t>12.06 Disponibilidad de científicos e ingenieros. 111</a:t>
            </a:r>
          </a:p>
          <a:p>
            <a:pPr lvl="0"/>
            <a:r>
              <a:rPr lang="es-ES_tradnl" dirty="0"/>
              <a:t>12.07 PCT solicitudes de pat</a:t>
            </a:r>
            <a:r>
              <a:rPr lang="es-ES_tradnl" dirty="0">
                <a:solidFill>
                  <a:schemeClr val="bg1"/>
                </a:solidFill>
              </a:rPr>
              <a:t>entes  86</a:t>
            </a:r>
            <a:endParaRPr lang="es-ES_tradnl" dirty="0"/>
          </a:p>
          <a:p>
            <a:pPr lvl="0">
              <a:buNone/>
            </a:pPr>
            <a:endParaRPr lang="es-ES" sz="1200" dirty="0"/>
          </a:p>
          <a:p>
            <a:pPr lvl="0">
              <a:buNone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9998676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La evaluación considera cuatro grandes unidades de análisis: 1.- subíndice ambiente; 2.- subíndice preparación; 3.- subíndice uso; 4.- subíndice impacto. Los 4 subíndices comprenden 10 pilares  así como un total de 53 unidades de análisis. </a:t>
            </a:r>
            <a:endParaRPr lang="es-ES_tradnl" dirty="0"/>
          </a:p>
          <a:p>
            <a:pPr lvl="0">
              <a:buNone/>
            </a:pPr>
            <a:endParaRPr lang="es-ES" sz="1200" dirty="0"/>
          </a:p>
          <a:p>
            <a:pPr lvl="0">
              <a:buNone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18451733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EEUU, 5 sitio</a:t>
            </a:r>
          </a:p>
          <a:p>
            <a:pPr lvl="0">
              <a:buNone/>
            </a:pPr>
            <a:endParaRPr lang="es-ES" sz="1200" dirty="0"/>
          </a:p>
          <a:p>
            <a:pPr lvl="0">
              <a:buNone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04508250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España 35, Chile 38, Uruguay 43 Costa Rica 44, Panamá 55, Colombia 64. Brasil 72, México 76, Ecuador 82, Argentina 89, Perú 90 </a:t>
            </a:r>
          </a:p>
          <a:p>
            <a:pPr lvl="0">
              <a:buNone/>
            </a:pPr>
            <a:endParaRPr lang="es-ES" sz="1200" dirty="0"/>
          </a:p>
          <a:p>
            <a:pPr lvl="0">
              <a:buNone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33629850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/>
              <a:t>Subíndice ambiente (105)  </a:t>
            </a:r>
          </a:p>
          <a:p>
            <a:pPr lvl="0">
              <a:spcBef>
                <a:spcPts val="0"/>
              </a:spcBef>
              <a:buNone/>
            </a:pPr>
            <a:r>
              <a:rPr lang="es-ES" dirty="0"/>
              <a:t>Subíndice preparación (71) </a:t>
            </a:r>
            <a:br>
              <a:rPr lang="es-ES" dirty="0"/>
            </a:br>
            <a:r>
              <a:rPr lang="es-ES" dirty="0"/>
              <a:t>Subíndice uso (82) </a:t>
            </a:r>
          </a:p>
          <a:p>
            <a:pPr lvl="0">
              <a:spcBef>
                <a:spcPts val="0"/>
              </a:spcBef>
              <a:buNone/>
            </a:pPr>
            <a:r>
              <a:rPr lang="es-ES" dirty="0"/>
              <a:t>Subíndice impacto (75)</a:t>
            </a:r>
          </a:p>
          <a:p>
            <a:pPr lvl="0">
              <a:buNone/>
            </a:pPr>
            <a:endParaRPr lang="es-ES" sz="1200" dirty="0"/>
          </a:p>
          <a:p>
            <a:pPr lvl="0">
              <a:buNone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6855482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>
                <a:ea typeface="ＭＳ 明朝" charset="-128"/>
              </a:rPr>
              <a:t>1.- Eficacia de los órganos rectores. 101 </a:t>
            </a:r>
            <a:br>
              <a:rPr lang="es-ES" dirty="0">
                <a:ea typeface="ＭＳ 明朝" charset="-128"/>
              </a:rPr>
            </a:br>
            <a:r>
              <a:rPr lang="es-ES" dirty="0">
                <a:ea typeface="ＭＳ 明朝" charset="-128"/>
              </a:rPr>
              <a:t>2.- Leyes relacionadas con tecnologías de información y comunicaciones. 65</a:t>
            </a:r>
          </a:p>
          <a:p>
            <a:pPr lvl="0">
              <a:spcBef>
                <a:spcPts val="0"/>
              </a:spcBef>
              <a:buNone/>
            </a:pPr>
            <a:r>
              <a:rPr lang="es-ES" dirty="0">
                <a:ea typeface="ＭＳ 明朝" charset="-128"/>
              </a:rPr>
              <a:t>3.- Independencia judicial. 100</a:t>
            </a:r>
          </a:p>
          <a:p>
            <a:pPr lvl="0">
              <a:spcBef>
                <a:spcPts val="0"/>
              </a:spcBef>
              <a:buNone/>
            </a:pPr>
            <a:r>
              <a:rPr lang="es-ES" dirty="0">
                <a:ea typeface="ＭＳ 明朝" charset="-128"/>
              </a:rPr>
              <a:t>4.- Eficiencia del sistema jurídico en la solución de controversias 104, </a:t>
            </a:r>
          </a:p>
          <a:p>
            <a:pPr lvl="0">
              <a:spcBef>
                <a:spcPts val="0"/>
              </a:spcBef>
              <a:buNone/>
            </a:pPr>
            <a:r>
              <a:rPr lang="es-ES" dirty="0">
                <a:ea typeface="ＭＳ 明朝" charset="-128"/>
              </a:rPr>
              <a:t>5.- E</a:t>
            </a:r>
            <a:r>
              <a:rPr lang="es-ES" dirty="0">
                <a:ea typeface="Times New Roman" charset="0"/>
              </a:rPr>
              <a:t>ficiencia del sistema legal en las regulaciones desafiantes. 102</a:t>
            </a:r>
          </a:p>
          <a:p>
            <a:pPr lvl="0">
              <a:spcBef>
                <a:spcPts val="0"/>
              </a:spcBef>
              <a:buNone/>
            </a:pPr>
            <a:r>
              <a:rPr lang="es-ES" dirty="0">
                <a:ea typeface="Times New Roman" charset="0"/>
              </a:rPr>
              <a:t>6.- Protección a la propiedad intelectual,  76</a:t>
            </a:r>
          </a:p>
          <a:p>
            <a:pPr lvl="0">
              <a:spcBef>
                <a:spcPts val="0"/>
              </a:spcBef>
              <a:buNone/>
            </a:pPr>
            <a:r>
              <a:rPr lang="es-ES" dirty="0">
                <a:ea typeface="Times New Roman" charset="0"/>
              </a:rPr>
              <a:t>7.- </a:t>
            </a:r>
            <a:r>
              <a:rPr lang="es-ES" dirty="0">
                <a:ea typeface="ＭＳ 明朝" charset="-128"/>
                <a:cs typeface="Times New Roman" charset="0"/>
              </a:rPr>
              <a:t>Índice de piratería de software, porcentaje de software instalado. 46</a:t>
            </a:r>
          </a:p>
          <a:p>
            <a:pPr lvl="0">
              <a:spcBef>
                <a:spcPts val="0"/>
              </a:spcBef>
              <a:buNone/>
            </a:pPr>
            <a:r>
              <a:rPr lang="es-ES" dirty="0">
                <a:ea typeface="ＭＳ 明朝" charset="-128"/>
                <a:cs typeface="Times New Roman" charset="0"/>
              </a:rPr>
              <a:t>8.- Número de procedimientos para hacer cumplir un contrato. 68</a:t>
            </a:r>
          </a:p>
          <a:p>
            <a:pPr lvl="0">
              <a:spcBef>
                <a:spcPts val="0"/>
              </a:spcBef>
              <a:buNone/>
            </a:pPr>
            <a:r>
              <a:rPr lang="es-ES" dirty="0">
                <a:ea typeface="ＭＳ 明朝" charset="-128"/>
                <a:cs typeface="Times New Roman" charset="0"/>
              </a:rPr>
              <a:t>9.- Número de días para hacer cumplir un contrato 21</a:t>
            </a:r>
            <a:endParaRPr lang="es-ES" dirty="0"/>
          </a:p>
          <a:p>
            <a:pPr lvl="0">
              <a:buNone/>
            </a:pPr>
            <a:endParaRPr lang="es-ES" sz="1200" dirty="0"/>
          </a:p>
          <a:p>
            <a:pPr lvl="0">
              <a:buNone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46993025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1.- Disponibilidad de las últimas tecnologías. 80</a:t>
            </a:r>
            <a:br>
              <a:rPr lang="es-ES" dirty="0"/>
            </a:br>
            <a:r>
              <a:rPr lang="es-ES" dirty="0"/>
              <a:t>2.- Disponibilidad de capital de riesgo. 105</a:t>
            </a:r>
            <a:br>
              <a:rPr lang="es-ES" dirty="0"/>
            </a:br>
            <a:r>
              <a:rPr lang="es-ES" dirty="0"/>
              <a:t>3.- Tasa de impuestos total y porcentaje de beneficios 52</a:t>
            </a:r>
            <a:br>
              <a:rPr lang="es-ES" dirty="0"/>
            </a:br>
            <a:r>
              <a:rPr lang="es-ES" dirty="0"/>
              <a:t>4.- Número de días para poder abrir un negocio 130</a:t>
            </a:r>
            <a:br>
              <a:rPr lang="es-ES" dirty="0"/>
            </a:br>
            <a:r>
              <a:rPr lang="es-ES" dirty="0"/>
              <a:t>5.- Número de procedimientos para abrir un negocio. 125</a:t>
            </a:r>
            <a:br>
              <a:rPr lang="es-ES" dirty="0"/>
            </a:br>
            <a:r>
              <a:rPr lang="es-ES" dirty="0"/>
              <a:t>6.- Intensidad de la competencia local. 76</a:t>
            </a:r>
            <a:br>
              <a:rPr lang="es-ES" dirty="0"/>
            </a:br>
            <a:r>
              <a:rPr lang="es-ES" dirty="0"/>
              <a:t>7.- Tasa bruta de matriculación de la educación terciaria, porcentaje. 65</a:t>
            </a:r>
            <a:br>
              <a:rPr lang="es-ES" dirty="0"/>
            </a:br>
            <a:r>
              <a:rPr lang="es-ES" dirty="0"/>
              <a:t>8.- Calidad de las escuelas de gestión. 65</a:t>
            </a:r>
            <a:br>
              <a:rPr lang="es-ES" dirty="0"/>
            </a:br>
            <a:r>
              <a:rPr lang="es-ES" dirty="0"/>
              <a:t>9.- Contratación gubernamental de tecnología avanzada. 74</a:t>
            </a:r>
            <a:endParaRPr lang="es-ES_tradnl" dirty="0"/>
          </a:p>
          <a:p>
            <a:pPr lvl="0">
              <a:spcBef>
                <a:spcPts val="0"/>
              </a:spcBef>
              <a:buNone/>
            </a:pPr>
            <a:endParaRPr lang="es-ES" sz="1200" dirty="0"/>
          </a:p>
          <a:p>
            <a:pPr lvl="0">
              <a:buNone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89505359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s-ES" sz="1200" dirty="0"/>
          </a:p>
          <a:p>
            <a:pPr lvl="0">
              <a:spcBef>
                <a:spcPts val="0"/>
              </a:spcBef>
              <a:buNone/>
            </a:pPr>
            <a:r>
              <a:rPr lang="es-ES" dirty="0"/>
              <a:t>El pilar “Infraestructura” comprende 4 unidades de análisis: </a:t>
            </a:r>
          </a:p>
          <a:p>
            <a:pPr lvl="0">
              <a:spcBef>
                <a:spcPts val="0"/>
              </a:spcBef>
              <a:buNone/>
            </a:pPr>
            <a:r>
              <a:rPr lang="es-ES" dirty="0"/>
              <a:t>1.- Producción de electricidad, kilowatt por habitante, 88</a:t>
            </a:r>
          </a:p>
          <a:p>
            <a:pPr lvl="0">
              <a:spcBef>
                <a:spcPts val="0"/>
              </a:spcBef>
              <a:buNone/>
            </a:pPr>
            <a:r>
              <a:rPr lang="es-ES" dirty="0"/>
              <a:t>2.- Cobertura de red móvil, 99</a:t>
            </a:r>
          </a:p>
          <a:p>
            <a:pPr lvl="0">
              <a:spcBef>
                <a:spcPts val="0"/>
              </a:spcBef>
              <a:buNone/>
            </a:pPr>
            <a:r>
              <a:rPr lang="es-ES" dirty="0"/>
              <a:t>3.- Ancho de banda de Internet, kilobytes por usuario, 65</a:t>
            </a:r>
          </a:p>
          <a:p>
            <a:pPr lvl="0">
              <a:spcBef>
                <a:spcPts val="0"/>
              </a:spcBef>
              <a:buNone/>
            </a:pPr>
            <a:r>
              <a:rPr lang="es-ES" dirty="0"/>
              <a:t>4.- Servidores seguros en Internet por cada millón de habitantes. 73</a:t>
            </a:r>
          </a:p>
          <a:p>
            <a:pPr lvl="0">
              <a:buNone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87667317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/>
              <a:t>En el pilar “Asequibilidad” fueron consideradas tres unidades de análisis: </a:t>
            </a:r>
            <a:br>
              <a:rPr lang="es-ES" dirty="0"/>
            </a:br>
            <a:r>
              <a:rPr lang="es-ES" dirty="0"/>
              <a:t>1.- Tarifas de prepago en telefonía móvil, pago por minuto 104</a:t>
            </a:r>
            <a:br>
              <a:rPr lang="es-ES" dirty="0"/>
            </a:br>
            <a:r>
              <a:rPr lang="es-ES" dirty="0"/>
              <a:t>2.- Tarifas fijas de Internet y de banda ancha,  pago por mes 77</a:t>
            </a:r>
          </a:p>
          <a:p>
            <a:pPr lvl="0">
              <a:spcBef>
                <a:spcPts val="0"/>
              </a:spcBef>
              <a:buNone/>
            </a:pPr>
            <a:r>
              <a:rPr lang="es-ES" dirty="0"/>
              <a:t>3.- Competencia de Internet y telefonía 1 (donde 0 es malo y 2 lo mejor)</a:t>
            </a:r>
          </a:p>
          <a:p>
            <a:pPr lvl="0">
              <a:buNone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32387485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El pilar “Habilidades” reunió 4 unidades de análisis: </a:t>
            </a:r>
            <a:br>
              <a:rPr lang="es-ES" dirty="0"/>
            </a:br>
            <a:r>
              <a:rPr lang="es-ES" dirty="0"/>
              <a:t>1.- Calidad del sistema educativo, 71</a:t>
            </a:r>
            <a:br>
              <a:rPr lang="es-ES" dirty="0"/>
            </a:br>
            <a:r>
              <a:rPr lang="es-ES" dirty="0"/>
              <a:t>2.- Calidad de la educación en matemáticas y ciencias, 85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3.- Tasa bruta de matriculación en la enseñanza secundaria, %  31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4.- Tasa de alfabetización de adultos, porcentaje. 57</a:t>
            </a:r>
          </a:p>
          <a:p>
            <a:pPr lvl="0">
              <a:buNone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01774774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El pilar “Uso individual” comprende 7 unidades de análisis: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1.- Suscripciones de teléfonos móviles por cada 100 habitantes,  92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2.- Individuos que usan Internet, 82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3.- Hogares con computadoras personales, 80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4.- Hogares con acceso a Internet, 81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5.- Internet fijo de banda ancha, suscripciones por cada 100 habitantes,  74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6.- Subestaciones de banda ancha móvil 85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7. Uso de redes </a:t>
            </a:r>
            <a:r>
              <a:rPr lang="es-ES" dirty="0" err="1"/>
              <a:t>sociodigitales</a:t>
            </a:r>
            <a:r>
              <a:rPr lang="es-ES" dirty="0"/>
              <a:t> 114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9194215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El pilar “Uso de los negocios” comprende 6 unidades de análisis: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1.- Absorción de tecnología a nivel de empresa, 76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 2.- Capacidad para la innovación, 69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3.- Patentes en el </a:t>
            </a:r>
            <a:r>
              <a:rPr lang="es-EC" dirty="0"/>
              <a:t>Tratado de Cooperación en materia de Patentes (PCT) registradas por millones de habitantes, 88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414074055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/>
              <a:t>El índice “Uso del gobierno” comprende tres unidades de análisis: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/>
              <a:t>1.- Importancia de las TIC en la vision del gobierno, 67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/>
              <a:t>2.- Indice de servicios en línea del gobierno, 66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/>
              <a:t>3.- Éxito del gobierno en la promoción de las TIC.</a:t>
            </a:r>
            <a:r>
              <a:rPr lang="es-ES_tradnl" dirty="0"/>
              <a:t> 71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69668338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/>
              <a:t>El pilar “Impacto económico” comprende  4 unidades de análisis: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/>
              <a:t>1.- Impacto de las TIC en los modelos de negocio. 64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/>
              <a:t>2.- Patentes de tecnologías de información registradas </a:t>
            </a:r>
            <a:r>
              <a:rPr lang="es-ES" dirty="0"/>
              <a:t>en el </a:t>
            </a:r>
            <a:r>
              <a:rPr lang="es-EC" dirty="0"/>
              <a:t>Tratado de Cooperación en materia de Patentes (PCT) por millón de habitantes, 85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/>
              <a:t>3.- Impacto de las TIC en los modelos de organización, 59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/>
              <a:t>4.- Empleos con gran intensidad de conocimientos por porcentaje de mano de obra. 91</a:t>
            </a:r>
            <a:endParaRPr lang="es-ES_tradnl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38540090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>
                <a:solidFill>
                  <a:schemeClr val="bg1"/>
                </a:solidFill>
              </a:rPr>
              <a:t>El pilar “Impactos social” comprende cuatro unidades de análisis: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>
                <a:solidFill>
                  <a:schemeClr val="bg1"/>
                </a:solidFill>
              </a:rPr>
              <a:t>1.- Impacto de la TIC en el acceso a los servicios básicos,  56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>
                <a:solidFill>
                  <a:schemeClr val="bg1"/>
                </a:solidFill>
              </a:rPr>
              <a:t>2.- Acceso a Internet en las escuelas, 76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>
                <a:solidFill>
                  <a:schemeClr val="bg1"/>
                </a:solidFill>
              </a:rPr>
              <a:t>3.- Utilización de las TIC y eficiencia del gobierno, 58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>
                <a:solidFill>
                  <a:schemeClr val="bg1"/>
                </a:solidFill>
              </a:rPr>
              <a:t>4.- Indice de e-Participación. 64</a:t>
            </a:r>
            <a:endParaRPr lang="es-ES_tradnl" dirty="0">
              <a:solidFill>
                <a:schemeClr val="bg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31791910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>
                <a:solidFill>
                  <a:schemeClr val="bg1"/>
                </a:solidFill>
              </a:rPr>
              <a:t>El pilar “Impactos social” comprende cuatro unidades de análisis: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>
                <a:solidFill>
                  <a:schemeClr val="bg1"/>
                </a:solidFill>
              </a:rPr>
              <a:t>1.- Impacto de la TIC en el acceso a los servicios básicos,  56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>
                <a:solidFill>
                  <a:schemeClr val="bg1"/>
                </a:solidFill>
              </a:rPr>
              <a:t>2.- Acceso a Internet en las escuelas, 76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>
                <a:solidFill>
                  <a:schemeClr val="bg1"/>
                </a:solidFill>
              </a:rPr>
              <a:t>3.- Utilización de las TIC y eficiencia del gobierno, 58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>
                <a:solidFill>
                  <a:schemeClr val="bg1"/>
                </a:solidFill>
              </a:rPr>
              <a:t>4.- Indice de e-Participación. 64</a:t>
            </a:r>
            <a:endParaRPr lang="es-ES_tradnl" dirty="0">
              <a:solidFill>
                <a:schemeClr val="bg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6837440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r>
              <a:rPr lang="es-EC" dirty="0"/>
              <a:t>1. Suscripciones de teléfono fijo por cada 100 habitantes</a:t>
            </a:r>
          </a:p>
          <a:p>
            <a:r>
              <a:rPr lang="es-EC" dirty="0"/>
              <a:t>2. Suscripciones de telefonía celular móvil por cada 100 habitantes</a:t>
            </a:r>
          </a:p>
          <a:p>
            <a:r>
              <a:rPr lang="es-EC" dirty="0"/>
              <a:t>3. Ancho de banda de Internet internacional (bit / s) por usuario de Internet</a:t>
            </a:r>
          </a:p>
          <a:p>
            <a:r>
              <a:rPr lang="es-EC" dirty="0"/>
              <a:t>4. Porcentaje de hogares con computadora.</a:t>
            </a:r>
          </a:p>
          <a:p>
            <a:r>
              <a:rPr lang="es-EC" dirty="0"/>
              <a:t>5 Porcentaje de hogares con acceso a Internet</a:t>
            </a:r>
          </a:p>
          <a:p>
            <a:r>
              <a:rPr lang="es-ES" dirty="0"/>
              <a:t>6. Porcentaje de individuos usando Internet</a:t>
            </a:r>
          </a:p>
          <a:p>
            <a:r>
              <a:rPr lang="es-ES" dirty="0"/>
              <a:t>7. </a:t>
            </a:r>
            <a:r>
              <a:rPr lang="es-EC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Suscripciones de banda ancha fija por 100 habitantes</a:t>
            </a:r>
          </a:p>
          <a:p>
            <a:pPr rtl="0"/>
            <a:r>
              <a:rPr lang="es-EC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 Suscripciones activas de banda ancha móvil por cada 100 habitantes</a:t>
            </a:r>
          </a:p>
          <a:p>
            <a:pPr rtl="0"/>
            <a:r>
              <a:rPr lang="es-EC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9. Promedio de años de escolaridad</a:t>
            </a:r>
          </a:p>
          <a:p>
            <a:pPr rtl="0"/>
            <a:r>
              <a:rPr lang="es-EC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10. Radio de inscripción bruta secundaria</a:t>
            </a:r>
          </a:p>
          <a:p>
            <a:pPr rtl="0"/>
            <a:r>
              <a:rPr lang="es-EC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11. Tasa bruta de matrícula terciaria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90712861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1 Islandia, 2 Corea del Sur, 3 Suiza, 4. Dinamarca 5 Reino Unido</a:t>
            </a:r>
            <a:br>
              <a:rPr lang="es-ES" dirty="0"/>
            </a:br>
            <a:r>
              <a:rPr lang="es-ES" dirty="0"/>
              <a:t>16 Estados Unidos</a:t>
            </a:r>
          </a:p>
          <a:p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5116291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España 27, Barbados, 34, </a:t>
            </a:r>
            <a:r>
              <a:rPr lang="es-ES" dirty="0" err="1"/>
              <a:t>St</a:t>
            </a:r>
            <a:r>
              <a:rPr lang="es-ES" dirty="0"/>
              <a:t> </a:t>
            </a:r>
            <a:r>
              <a:rPr lang="es-ES" dirty="0" err="1"/>
              <a:t>Kitts</a:t>
            </a:r>
            <a:r>
              <a:rPr lang="es-ES" dirty="0"/>
              <a:t> &amp; </a:t>
            </a:r>
            <a:r>
              <a:rPr lang="es-ES" dirty="0" err="1"/>
              <a:t>Nevis</a:t>
            </a:r>
            <a:r>
              <a:rPr lang="es-ES" dirty="0"/>
              <a:t> 37, Uruguay 42, Argentina 5, Chile 56, Bahamas 57, Costa Rica 60 Brasil 66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México 87, Panamá 94, Perú 96, Ecuador 97</a:t>
            </a:r>
          </a:p>
          <a:p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94429492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1 Teléfonos fijos por cada 100 habitantes (abajo del promedio en América pero arriba del promedio mundial).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2. Teléfonos celulares por cada 100 habs. (Abajo de ambos)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3 Banda ancha fija por cada 100 habs. (Abajo de ambos)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4 Banda ancha móvil por cada 100 </a:t>
            </a:r>
            <a:r>
              <a:rPr lang="es-ES" dirty="0" err="1"/>
              <a:t>habs</a:t>
            </a:r>
            <a:r>
              <a:rPr lang="es-ES" dirty="0"/>
              <a:t>  (Debajo de ambas).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5 % cobertura 3G  (Abajo en América, arriba del promedio mundial).</a:t>
            </a:r>
            <a:br>
              <a:rPr lang="es-ES" dirty="0"/>
            </a:br>
            <a:r>
              <a:rPr lang="es-ES" dirty="0"/>
              <a:t>6 LTE / </a:t>
            </a:r>
            <a:r>
              <a:rPr lang="es-ES" dirty="0" err="1"/>
              <a:t>WiMAX</a:t>
            </a:r>
            <a:r>
              <a:rPr lang="es-ES" dirty="0"/>
              <a:t> cobertura % población (Debajo de ambas).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7 Precios de celulares (</a:t>
            </a:r>
            <a:r>
              <a:rPr lang="es-EC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Ingreso Nacional Bruto per cápita) debajo de ambos</a:t>
            </a:r>
            <a:br>
              <a:rPr lang="es-EC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s-EC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 Precios de celulares </a:t>
            </a:r>
            <a:r>
              <a:rPr lang="es-ES" dirty="0"/>
              <a:t>(</a:t>
            </a:r>
            <a:r>
              <a:rPr lang="es-EC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Ingreso Nacional Bruto per cápita) debajo de ambos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 Precios banda ancha fija 500 MB. (Arriba de ambas)</a:t>
            </a:r>
            <a:br>
              <a:rPr lang="es-EC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s-EC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Precios banda ancha móvil 1 GB (Abajo ambas)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 Porcentaje casas con computadora (Abajo ambas)</a:t>
            </a:r>
            <a:br>
              <a:rPr lang="es-EC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s-EC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 Porcentaje hogares con acceso a Internet (Abajo ambas)</a:t>
            </a:r>
            <a:br>
              <a:rPr lang="es-EC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s-EC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 Porcentaje individuos acceso a Internet (arriba del promedio mundial)</a:t>
            </a:r>
          </a:p>
          <a:p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404190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2DF66AD8-BC4A-4004-9882-414398D930CA}" type="datetimeFigureOut">
              <a:rPr lang="en-US" smtClean="0"/>
              <a:t>6/8/18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marca de ag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s-ES_tradnl"/>
              <a:t>Clic para editar título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t>6/8/18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s-ES_tradnl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ción con marca de ag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ción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objetos, superior e inf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/>
              <a:t>Arrastre la imagen al marcador de posición o haga clic en el icono para agregar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/>
              <a:t>Arrastre la imagen al marcador de posición o haga clic en el icono para agregar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ágenes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/>
              <a:t>Arrastre la imagen al marcador de posición o haga clic en el icono para agregar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Shape 45"/>
          <p:cNvGrpSpPr/>
          <p:nvPr/>
        </p:nvGrpSpPr>
        <p:grpSpPr>
          <a:xfrm>
            <a:off x="-11050" y="1182933"/>
            <a:ext cx="9155050" cy="5674800"/>
            <a:chOff x="-11050" y="887200"/>
            <a:chExt cx="9155050" cy="4256100"/>
          </a:xfrm>
        </p:grpSpPr>
        <p:cxnSp>
          <p:nvCxnSpPr>
            <p:cNvPr id="46" name="Shape 46"/>
            <p:cNvCxnSpPr/>
            <p:nvPr/>
          </p:nvCxnSpPr>
          <p:spPr>
            <a:xfrm>
              <a:off x="-11050" y="887200"/>
              <a:ext cx="8060400" cy="0"/>
            </a:xfrm>
            <a:prstGeom prst="straightConnector1">
              <a:avLst/>
            </a:prstGeom>
            <a:noFill/>
            <a:ln w="19050" cap="flat" cmpd="sng">
              <a:solidFill>
                <a:srgbClr val="BA3B21"/>
              </a:solidFill>
              <a:prstDash val="solid"/>
              <a:round/>
              <a:headEnd type="none" w="lg" len="lg"/>
              <a:tailEnd type="diamond" w="lg" len="lg"/>
            </a:ln>
          </p:spPr>
        </p:cxnSp>
        <p:sp>
          <p:nvSpPr>
            <p:cNvPr id="47" name="Shape 47"/>
            <p:cNvSpPr/>
            <p:nvPr/>
          </p:nvSpPr>
          <p:spPr>
            <a:xfrm>
              <a:off x="0" y="4593700"/>
              <a:ext cx="9144000" cy="549600"/>
            </a:xfrm>
            <a:prstGeom prst="rect">
              <a:avLst/>
            </a:prstGeom>
            <a:solidFill>
              <a:srgbClr val="BA3B2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1800">
                <a:solidFill>
                  <a:srgbClr val="FFFFFF"/>
                </a:solidFill>
              </a:endParaRPr>
            </a:p>
          </p:txBody>
        </p:sp>
        <p:sp>
          <p:nvSpPr>
            <p:cNvPr id="48" name="Shape 48"/>
            <p:cNvSpPr/>
            <p:nvPr/>
          </p:nvSpPr>
          <p:spPr>
            <a:xfrm>
              <a:off x="0" y="4593700"/>
              <a:ext cx="549600" cy="549600"/>
            </a:xfrm>
            <a:prstGeom prst="rect">
              <a:avLst/>
            </a:prstGeom>
            <a:solidFill>
              <a:srgbClr val="F55C2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800"/>
            </a:p>
          </p:txBody>
        </p:sp>
        <p:cxnSp>
          <p:nvCxnSpPr>
            <p:cNvPr id="49" name="Shape 49"/>
            <p:cNvCxnSpPr/>
            <p:nvPr/>
          </p:nvCxnSpPr>
          <p:spPr>
            <a:xfrm>
              <a:off x="-11050" y="887200"/>
              <a:ext cx="552900" cy="0"/>
            </a:xfrm>
            <a:prstGeom prst="straightConnector1">
              <a:avLst/>
            </a:prstGeom>
            <a:noFill/>
            <a:ln w="19050" cap="flat" cmpd="sng">
              <a:solidFill>
                <a:srgbClr val="F55C21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549600" y="481833"/>
            <a:ext cx="7497000" cy="7328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549600" y="1600200"/>
            <a:ext cx="3639000" cy="4144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000"/>
            </a:lvl1pPr>
            <a:lvl2pPr lvl="1">
              <a:spcBef>
                <a:spcPts val="0"/>
              </a:spcBef>
              <a:buSzPct val="100000"/>
              <a:defRPr sz="2000"/>
            </a:lvl2pPr>
            <a:lvl3pPr lvl="2">
              <a:spcBef>
                <a:spcPts val="0"/>
              </a:spcBef>
              <a:buSzPct val="100000"/>
              <a:defRPr sz="2000"/>
            </a:lvl3pPr>
            <a:lvl4pPr lvl="3">
              <a:spcBef>
                <a:spcPts val="0"/>
              </a:spcBef>
              <a:buSzPct val="100000"/>
              <a:defRPr sz="2000"/>
            </a:lvl4pPr>
            <a:lvl5pPr lvl="4">
              <a:spcBef>
                <a:spcPts val="0"/>
              </a:spcBef>
              <a:buSzPct val="100000"/>
              <a:defRPr sz="2000"/>
            </a:lvl5pPr>
            <a:lvl6pPr lvl="5">
              <a:spcBef>
                <a:spcPts val="0"/>
              </a:spcBef>
              <a:buSzPct val="100000"/>
              <a:defRPr sz="2000"/>
            </a:lvl6pPr>
            <a:lvl7pPr lvl="6">
              <a:spcBef>
                <a:spcPts val="0"/>
              </a:spcBef>
              <a:buSzPct val="100000"/>
              <a:defRPr sz="2000"/>
            </a:lvl7pPr>
            <a:lvl8pPr lvl="7">
              <a:spcBef>
                <a:spcPts val="0"/>
              </a:spcBef>
              <a:buSzPct val="100000"/>
              <a:defRPr sz="2000"/>
            </a:lvl8pPr>
            <a:lvl9pPr lvl="8">
              <a:spcBef>
                <a:spcPts val="0"/>
              </a:spcBef>
              <a:buSzPct val="100000"/>
              <a:defRPr sz="2000"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2"/>
          </p:nvPr>
        </p:nvSpPr>
        <p:spPr>
          <a:xfrm>
            <a:off x="4407604" y="1600200"/>
            <a:ext cx="3639000" cy="4144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000"/>
            </a:lvl1pPr>
            <a:lvl2pPr lvl="1">
              <a:spcBef>
                <a:spcPts val="0"/>
              </a:spcBef>
              <a:buSzPct val="100000"/>
              <a:defRPr sz="2000"/>
            </a:lvl2pPr>
            <a:lvl3pPr lvl="2">
              <a:spcBef>
                <a:spcPts val="0"/>
              </a:spcBef>
              <a:buSzPct val="100000"/>
              <a:defRPr sz="2000"/>
            </a:lvl3pPr>
            <a:lvl4pPr lvl="3">
              <a:spcBef>
                <a:spcPts val="0"/>
              </a:spcBef>
              <a:buSzPct val="100000"/>
              <a:defRPr sz="2000"/>
            </a:lvl4pPr>
            <a:lvl5pPr lvl="4">
              <a:spcBef>
                <a:spcPts val="0"/>
              </a:spcBef>
              <a:buSzPct val="100000"/>
              <a:defRPr sz="2000"/>
            </a:lvl5pPr>
            <a:lvl6pPr lvl="5">
              <a:spcBef>
                <a:spcPts val="0"/>
              </a:spcBef>
              <a:buSzPct val="100000"/>
              <a:defRPr sz="2000"/>
            </a:lvl6pPr>
            <a:lvl7pPr lvl="6">
              <a:spcBef>
                <a:spcPts val="0"/>
              </a:spcBef>
              <a:buSzPct val="100000"/>
              <a:defRPr sz="2000"/>
            </a:lvl7pPr>
            <a:lvl8pPr lvl="7">
              <a:spcBef>
                <a:spcPts val="0"/>
              </a:spcBef>
              <a:buSzPct val="100000"/>
              <a:defRPr sz="2000"/>
            </a:lvl8pPr>
            <a:lvl9pPr lvl="8">
              <a:spcBef>
                <a:spcPts val="0"/>
              </a:spcBef>
              <a:buSzPct val="100000"/>
              <a:defRPr sz="2000"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046600" y="6125133"/>
            <a:ext cx="1097400" cy="7328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‹Nº›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5173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t>6/8/18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3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5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ctavio.islas@uhemisferios.edu.ec" TargetMode="External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7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1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7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8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0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1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777445" y="5537725"/>
            <a:ext cx="5485724" cy="86826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br>
              <a:rPr lang="es-MX" sz="8000" dirty="0">
                <a:solidFill>
                  <a:srgbClr val="953735"/>
                </a:solidFill>
                <a:latin typeface="Edwardian Script ITC" panose="030303020407070D0804" pitchFamily="66" charset="77"/>
                <a:ea typeface="Apple Symbols" panose="02000000000000000000" pitchFamily="2" charset="-79"/>
                <a:cs typeface="Apple Symbols" panose="02000000000000000000" pitchFamily="2" charset="-79"/>
              </a:rPr>
            </a:br>
            <a:r>
              <a:rPr lang="es-MX" i="1" dirty="0">
                <a:solidFill>
                  <a:srgbClr val="800000"/>
                </a:solidFill>
                <a:latin typeface="Edwardian Script ITC" panose="030303020407070D0804" pitchFamily="66" charset="77"/>
                <a:ea typeface="Apple Symbols" panose="02000000000000000000" pitchFamily="2" charset="-79"/>
                <a:cs typeface="Apple Symbols" panose="02000000000000000000" pitchFamily="2" charset="-79"/>
              </a:rPr>
              <a:t>Dr. Octavio Islas.</a:t>
            </a:r>
            <a:br>
              <a:rPr lang="es-MX" i="1" dirty="0">
                <a:solidFill>
                  <a:srgbClr val="800000"/>
                </a:solidFill>
                <a:latin typeface="Edwardian Script ITC" panose="030303020407070D0804" pitchFamily="66" charset="77"/>
                <a:ea typeface="Apple Symbols" panose="02000000000000000000" pitchFamily="2" charset="-79"/>
                <a:cs typeface="Apple Symbols" panose="02000000000000000000" pitchFamily="2" charset="-79"/>
              </a:rPr>
            </a:br>
            <a:r>
              <a:rPr lang="es-EC" dirty="0"/>
              <a:t>"Ingeniería social de la comunicación en el imaginario de la sostenibilidad"</a:t>
            </a:r>
            <a:br>
              <a:rPr lang="es-MX" i="1" dirty="0">
                <a:solidFill>
                  <a:srgbClr val="800000"/>
                </a:solidFill>
                <a:latin typeface="Baskerville"/>
                <a:cs typeface="Baskerville"/>
              </a:rPr>
            </a:br>
            <a:r>
              <a:rPr lang="es-MX" sz="1600" i="1" dirty="0">
                <a:solidFill>
                  <a:srgbClr val="800000"/>
                </a:solidFill>
                <a:latin typeface="Baskerville"/>
                <a:cs typeface="Baskerville"/>
                <a:hlinkClick r:id="rId3"/>
              </a:rPr>
              <a:t>octavio.islas@uhemisferios.edu.ec</a:t>
            </a:r>
            <a:br>
              <a:rPr lang="es-MX" sz="1600" i="1" dirty="0">
                <a:solidFill>
                  <a:srgbClr val="800000"/>
                </a:solidFill>
                <a:latin typeface="Baskerville"/>
                <a:cs typeface="Baskerville"/>
              </a:rPr>
            </a:br>
            <a:r>
              <a:rPr lang="es-MX" sz="1600" i="1" dirty="0">
                <a:solidFill>
                  <a:srgbClr val="800000"/>
                </a:solidFill>
                <a:latin typeface="Baskerville"/>
                <a:cs typeface="Baskerville"/>
              </a:rPr>
              <a:t>@octavioislas </a:t>
            </a:r>
            <a:br>
              <a:rPr lang="es-MX" sz="1600" i="1" dirty="0">
                <a:solidFill>
                  <a:srgbClr val="800000"/>
                </a:solidFill>
                <a:latin typeface="Baskerville"/>
                <a:cs typeface="Baskerville"/>
              </a:rPr>
            </a:br>
            <a:r>
              <a:rPr lang="es-MX" sz="1600" i="1" dirty="0">
                <a:solidFill>
                  <a:srgbClr val="800000"/>
                </a:solidFill>
                <a:latin typeface="Baskerville"/>
                <a:cs typeface="Baskerville"/>
              </a:rPr>
              <a:t>https://octavioislas.com.</a:t>
            </a:r>
            <a:br>
              <a:rPr lang="es-MX" sz="1600" i="1" dirty="0">
                <a:solidFill>
                  <a:srgbClr val="800000"/>
                </a:solidFill>
                <a:latin typeface="Baskerville"/>
                <a:cs typeface="Baskerville"/>
              </a:rPr>
            </a:br>
            <a:endParaRPr lang="es-ES" sz="1600" i="1" dirty="0">
              <a:solidFill>
                <a:srgbClr val="800000"/>
              </a:solidFill>
              <a:latin typeface="Baskerville"/>
              <a:cs typeface="Baskerville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C41262D-1F68-BE42-9E8C-34286EA0B7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782" y="409432"/>
            <a:ext cx="3347872" cy="664651"/>
          </a:xfrm>
          <a:prstGeom prst="rect">
            <a:avLst/>
          </a:prstGeom>
        </p:spPr>
      </p:pic>
      <p:pic>
        <p:nvPicPr>
          <p:cNvPr id="6" name="Imagen 5" descr="nube-de-palabras.jpg">
            <a:extLst>
              <a:ext uri="{FF2B5EF4-FFF2-40B4-BE49-F238E27FC236}">
                <a16:creationId xmlns:a16="http://schemas.microsoft.com/office/drawing/2014/main" id="{FCBE3302-01F9-5C47-8E68-134EF32E33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94" y="3493477"/>
            <a:ext cx="3379836" cy="155978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74D5128-91F9-884B-B855-5609E45164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795" y="-30441"/>
            <a:ext cx="3903804" cy="260253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ED1B458-B9BD-2A4F-9547-57806CF9BB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45" y="86564"/>
            <a:ext cx="987519" cy="98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72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C000"/>
                </a:solidFill>
              </a:rPr>
              <a:pPr/>
              <a:t>2</a:t>
            </a:fld>
            <a:endParaRPr lang="en" dirty="0">
              <a:solidFill>
                <a:srgbClr val="FFC00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260706" y="394383"/>
            <a:ext cx="39649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dirty="0">
                <a:latin typeface="Goudy Old Style" panose="02020502050305020303" pitchFamily="18" charset="77"/>
                <a:ea typeface="Century Schoolbook" charset="0"/>
                <a:cs typeface="Century Schoolbook" charset="0"/>
              </a:rPr>
              <a:t>Un viejo problema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>
          <a:xfrm>
            <a:off x="549600" y="1600199"/>
            <a:ext cx="3975508" cy="4253305"/>
          </a:xfrm>
        </p:spPr>
        <p:txBody>
          <a:bodyPr/>
          <a:lstStyle/>
          <a:p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Agotamiento - crisis en las ciencias de la comunicación.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269BC63-99B2-6741-A15E-4160890C92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692" y="3254705"/>
            <a:ext cx="5216280" cy="227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5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C000"/>
                </a:solidFill>
              </a:rPr>
              <a:pPr/>
              <a:t>3</a:t>
            </a:fld>
            <a:endParaRPr lang="en" dirty="0">
              <a:solidFill>
                <a:srgbClr val="FFC00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537354" y="347491"/>
            <a:ext cx="39347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dirty="0">
                <a:latin typeface="Goudy Old Style" panose="02020502050305020303" pitchFamily="18" charset="77"/>
                <a:ea typeface="Century Schoolbook" charset="0"/>
                <a:cs typeface="Century Schoolbook" charset="0"/>
              </a:rPr>
              <a:t>Una nueva mirada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>
          <a:xfrm>
            <a:off x="549600" y="1600199"/>
            <a:ext cx="4280308" cy="4253306"/>
          </a:xfrm>
        </p:spPr>
        <p:txBody>
          <a:bodyPr/>
          <a:lstStyle/>
          <a:p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Nueva comunicología posible desde la ingeniería social de la comunicación.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EBD4294-7C01-3745-A534-D1352A91D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908" y="3399690"/>
            <a:ext cx="3234206" cy="181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0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C000"/>
                </a:solidFill>
              </a:rPr>
              <a:pPr/>
              <a:t>4</a:t>
            </a:fld>
            <a:endParaRPr lang="en" dirty="0">
              <a:solidFill>
                <a:srgbClr val="FFC00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>
          <a:xfrm>
            <a:off x="549600" y="1600199"/>
            <a:ext cx="4256862" cy="4253306"/>
          </a:xfrm>
        </p:spPr>
        <p:txBody>
          <a:bodyPr/>
          <a:lstStyle/>
          <a:p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 Cibernética</a:t>
            </a:r>
          </a:p>
          <a:p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s-ES_tradnl" sz="3200" dirty="0" err="1">
                <a:solidFill>
                  <a:schemeClr val="accent2">
                    <a:lumMod val="75000"/>
                    <a:lumOff val="25000"/>
                  </a:schemeClr>
                </a:solidFill>
              </a:rPr>
              <a:t>Norbert</a:t>
            </a:r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 Wiener </a:t>
            </a:r>
            <a:b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</a:br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(1894-1964).</a:t>
            </a:r>
          </a:p>
          <a:p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3FEB4E9-AD93-3E44-9719-AA9EA8D6DC1B}"/>
              </a:ext>
            </a:extLst>
          </p:cNvPr>
          <p:cNvSpPr/>
          <p:nvPr/>
        </p:nvSpPr>
        <p:spPr>
          <a:xfrm>
            <a:off x="3179154" y="253371"/>
            <a:ext cx="29662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4000" dirty="0"/>
              <a:t>Fundamentos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A46F5C7-3500-2346-AB50-9ACE4D0E9C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284" y="1669142"/>
            <a:ext cx="3254290" cy="386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68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C000"/>
                </a:solidFill>
              </a:rPr>
              <a:pPr/>
              <a:t>5</a:t>
            </a:fld>
            <a:endParaRPr lang="en" dirty="0">
              <a:solidFill>
                <a:srgbClr val="FFC00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>
          <a:xfrm>
            <a:off x="549600" y="1600199"/>
            <a:ext cx="4256862" cy="4253306"/>
          </a:xfrm>
        </p:spPr>
        <p:txBody>
          <a:bodyPr/>
          <a:lstStyle/>
          <a:p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 </a:t>
            </a:r>
            <a:r>
              <a:rPr lang="es-ES_tradnl" sz="3200" dirty="0" err="1">
                <a:solidFill>
                  <a:schemeClr val="accent2">
                    <a:lumMod val="75000"/>
                    <a:lumOff val="25000"/>
                  </a:schemeClr>
                </a:solidFill>
              </a:rPr>
              <a:t>Psicogénesis</a:t>
            </a:r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Jean Piaget </a:t>
            </a:r>
            <a:b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</a:br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(1896-1980).</a:t>
            </a:r>
          </a:p>
          <a:p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3FEB4E9-AD93-3E44-9719-AA9EA8D6DC1B}"/>
              </a:ext>
            </a:extLst>
          </p:cNvPr>
          <p:cNvSpPr/>
          <p:nvPr/>
        </p:nvSpPr>
        <p:spPr>
          <a:xfrm>
            <a:off x="3179154" y="253371"/>
            <a:ext cx="29662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4000" dirty="0"/>
              <a:t>Fundamentos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43DCFCA-CAAD-A044-91A0-B2C5EFC210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334" y="3321050"/>
            <a:ext cx="3722161" cy="197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9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C000"/>
                </a:solidFill>
              </a:rPr>
              <a:pPr/>
              <a:t>6</a:t>
            </a:fld>
            <a:endParaRPr lang="en" dirty="0">
              <a:solidFill>
                <a:srgbClr val="FFC00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>
          <a:xfrm>
            <a:off x="549600" y="1600199"/>
            <a:ext cx="4256862" cy="4253306"/>
          </a:xfrm>
        </p:spPr>
        <p:txBody>
          <a:bodyPr/>
          <a:lstStyle/>
          <a:p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 Teoría general de sistemas</a:t>
            </a:r>
          </a:p>
          <a:p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Ludwig Bertalanffy (1901-1972).</a:t>
            </a:r>
          </a:p>
          <a:p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3FEB4E9-AD93-3E44-9719-AA9EA8D6DC1B}"/>
              </a:ext>
            </a:extLst>
          </p:cNvPr>
          <p:cNvSpPr/>
          <p:nvPr/>
        </p:nvSpPr>
        <p:spPr>
          <a:xfrm>
            <a:off x="3179154" y="253371"/>
            <a:ext cx="29662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4000" dirty="0"/>
              <a:t>Fundamentos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39A8F2A-F8D1-4340-9B28-7DFDD0E97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754" y="3522826"/>
            <a:ext cx="2907322" cy="225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74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C000"/>
                </a:solidFill>
              </a:rPr>
              <a:pPr/>
              <a:t>7</a:t>
            </a:fld>
            <a:endParaRPr lang="en" dirty="0">
              <a:solidFill>
                <a:srgbClr val="FFC00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>
          <a:xfrm>
            <a:off x="549600" y="1600199"/>
            <a:ext cx="4256862" cy="4253306"/>
          </a:xfrm>
        </p:spPr>
        <p:txBody>
          <a:bodyPr/>
          <a:lstStyle/>
          <a:p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 Media </a:t>
            </a:r>
            <a:r>
              <a:rPr lang="es-ES_tradnl" sz="3200" dirty="0" err="1">
                <a:solidFill>
                  <a:schemeClr val="accent2">
                    <a:lumMod val="75000"/>
                    <a:lumOff val="25000"/>
                  </a:schemeClr>
                </a:solidFill>
              </a:rPr>
              <a:t>Ecology</a:t>
            </a:r>
            <a:b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</a:br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Marshall </a:t>
            </a:r>
            <a:r>
              <a:rPr lang="es-ES_tradnl" sz="3200" dirty="0" err="1">
                <a:solidFill>
                  <a:schemeClr val="accent2">
                    <a:lumMod val="75000"/>
                    <a:lumOff val="25000"/>
                  </a:schemeClr>
                </a:solidFill>
              </a:rPr>
              <a:t>McLuhan</a:t>
            </a:r>
            <a:b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</a:br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(1911-1980).</a:t>
            </a:r>
          </a:p>
          <a:p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3FEB4E9-AD93-3E44-9719-AA9EA8D6DC1B}"/>
              </a:ext>
            </a:extLst>
          </p:cNvPr>
          <p:cNvSpPr/>
          <p:nvPr/>
        </p:nvSpPr>
        <p:spPr>
          <a:xfrm>
            <a:off x="3179154" y="253371"/>
            <a:ext cx="29662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4000" dirty="0"/>
              <a:t>Fundamentos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25F724-D6C6-B74F-82BC-7DF707705E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703" y="3370816"/>
            <a:ext cx="3607776" cy="240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53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C000"/>
                </a:solidFill>
              </a:rPr>
              <a:pPr/>
              <a:t>8</a:t>
            </a:fld>
            <a:endParaRPr lang="en" dirty="0">
              <a:solidFill>
                <a:srgbClr val="FFC00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>
          <a:xfrm>
            <a:off x="549600" y="1600199"/>
            <a:ext cx="4256862" cy="4253306"/>
          </a:xfrm>
        </p:spPr>
        <p:txBody>
          <a:bodyPr/>
          <a:lstStyle/>
          <a:p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 Complejidad</a:t>
            </a:r>
            <a:b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</a:br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Edgar </a:t>
            </a:r>
            <a:r>
              <a:rPr lang="es-ES_tradnl" sz="3200" dirty="0" err="1">
                <a:solidFill>
                  <a:schemeClr val="accent2">
                    <a:lumMod val="75000"/>
                    <a:lumOff val="25000"/>
                  </a:schemeClr>
                </a:solidFill>
              </a:rPr>
              <a:t>Morin</a:t>
            </a:r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 (1921 -).</a:t>
            </a:r>
          </a:p>
          <a:p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3FEB4E9-AD93-3E44-9719-AA9EA8D6DC1B}"/>
              </a:ext>
            </a:extLst>
          </p:cNvPr>
          <p:cNvSpPr/>
          <p:nvPr/>
        </p:nvSpPr>
        <p:spPr>
          <a:xfrm>
            <a:off x="3179154" y="253371"/>
            <a:ext cx="29662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4000" dirty="0"/>
              <a:t>Fundamentos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2E9BA71-1D5D-8C48-9B13-668A629FBD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062" y="3726852"/>
            <a:ext cx="3651058" cy="148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11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C000"/>
                </a:solidFill>
              </a:rPr>
              <a:pPr/>
              <a:t>9</a:t>
            </a:fld>
            <a:endParaRPr lang="en" dirty="0">
              <a:solidFill>
                <a:srgbClr val="FFC00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>
          <a:xfrm>
            <a:off x="549600" y="1600199"/>
            <a:ext cx="4256862" cy="4253306"/>
          </a:xfrm>
        </p:spPr>
        <p:txBody>
          <a:bodyPr/>
          <a:lstStyle/>
          <a:p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 Nueva teoría estratégica</a:t>
            </a:r>
            <a:b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</a:br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Rafael Alberto Pérez</a:t>
            </a:r>
            <a:b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</a:br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(1942 -   )</a:t>
            </a:r>
          </a:p>
          <a:p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3FEB4E9-AD93-3E44-9719-AA9EA8D6DC1B}"/>
              </a:ext>
            </a:extLst>
          </p:cNvPr>
          <p:cNvSpPr/>
          <p:nvPr/>
        </p:nvSpPr>
        <p:spPr>
          <a:xfrm>
            <a:off x="3179154" y="253371"/>
            <a:ext cx="29662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4000" dirty="0"/>
              <a:t>Fundamentos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2445780-20C2-5E4D-BA25-4C26F29858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369" y="2635142"/>
            <a:ext cx="1559585" cy="218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35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C000"/>
                </a:solidFill>
              </a:rPr>
              <a:pPr/>
              <a:t>10</a:t>
            </a:fld>
            <a:endParaRPr lang="en" dirty="0">
              <a:solidFill>
                <a:srgbClr val="FFC00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>
          <a:xfrm>
            <a:off x="549600" y="1600199"/>
            <a:ext cx="4256862" cy="4253306"/>
          </a:xfrm>
        </p:spPr>
        <p:txBody>
          <a:bodyPr/>
          <a:lstStyle/>
          <a:p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 Ingeniería de la comunicación social</a:t>
            </a:r>
            <a:b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</a:br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Jesús Galindo</a:t>
            </a:r>
            <a:b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</a:br>
            <a: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(1956-  )</a:t>
            </a:r>
          </a:p>
          <a:p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3FEB4E9-AD93-3E44-9719-AA9EA8D6DC1B}"/>
              </a:ext>
            </a:extLst>
          </p:cNvPr>
          <p:cNvSpPr/>
          <p:nvPr/>
        </p:nvSpPr>
        <p:spPr>
          <a:xfrm>
            <a:off x="3179154" y="253371"/>
            <a:ext cx="29662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4000" dirty="0"/>
              <a:t>Fundamentos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10DF8F5-3EC9-874C-81F6-FEF5D26336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863" y="1967724"/>
            <a:ext cx="3394808" cy="351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106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C000"/>
                </a:solidFill>
              </a:rPr>
              <a:pPr/>
              <a:t>11</a:t>
            </a:fld>
            <a:endParaRPr lang="en" dirty="0">
              <a:solidFill>
                <a:srgbClr val="FFC00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>
          <a:xfrm>
            <a:off x="670672" y="1842621"/>
            <a:ext cx="5488923" cy="341867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_tradnl" sz="28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 La Ingeniería de la comunicación social es un proyecto de emergencia. La intención general responde a la necesidad de operar sobre espacio-tiempo sociales, en las figuras generales de la intervención y el acompañamiento activo, con todos los ajustes que sean necesarios y pertinentes. </a:t>
            </a:r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3FEB4E9-AD93-3E44-9719-AA9EA8D6DC1B}"/>
              </a:ext>
            </a:extLst>
          </p:cNvPr>
          <p:cNvSpPr/>
          <p:nvPr/>
        </p:nvSpPr>
        <p:spPr>
          <a:xfrm>
            <a:off x="3179154" y="253371"/>
            <a:ext cx="29662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4000" dirty="0"/>
              <a:t>Fundamentos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DEEF6BB-CE78-4544-B29A-B09B4D5FC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369" y="1842621"/>
            <a:ext cx="2293596" cy="324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1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C000"/>
                </a:solidFill>
              </a:rPr>
              <a:pPr/>
              <a:t>12</a:t>
            </a:fld>
            <a:endParaRPr lang="en" dirty="0">
              <a:solidFill>
                <a:srgbClr val="FFC00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>
          <a:xfrm>
            <a:off x="731550" y="1576810"/>
            <a:ext cx="7104185" cy="3692933"/>
          </a:xfrm>
        </p:spPr>
        <p:txBody>
          <a:bodyPr>
            <a:normAutofit/>
          </a:bodyPr>
          <a:lstStyle/>
          <a:p>
            <a:pPr algn="just"/>
            <a:r>
              <a:rPr lang="es-ES_tradnl" sz="26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 Si hay un problema en el orden social, la ingeniería social debe ser capaz de proponer alguna solución, y no solo una, sino un paquete de posibilidades.</a:t>
            </a:r>
          </a:p>
          <a:p>
            <a:pPr algn="just"/>
            <a:b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</a:br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3FEB4E9-AD93-3E44-9719-AA9EA8D6DC1B}"/>
              </a:ext>
            </a:extLst>
          </p:cNvPr>
          <p:cNvSpPr/>
          <p:nvPr/>
        </p:nvSpPr>
        <p:spPr>
          <a:xfrm>
            <a:off x="3179154" y="253371"/>
            <a:ext cx="29662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4000" dirty="0"/>
              <a:t>Fundamentos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37C5578-47D9-2B46-90F8-5F7A71025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339" y="3696254"/>
            <a:ext cx="4159492" cy="207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5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13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>
          <a:xfrm>
            <a:off x="457200" y="1576809"/>
            <a:ext cx="5005754" cy="455798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_tradnl" sz="26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 </a:t>
            </a:r>
            <a:r>
              <a:rPr lang="es-ES_tradnl" sz="28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Los casos configuran modelos generales de diagnóstico a partir de las regularidades encontradas. Sin embargo, no basta entender qué sucede, otra cosa es saber qué hacer, cómo y cuándo hacerlo.  </a:t>
            </a:r>
          </a:p>
          <a:p>
            <a:pPr marL="0" indent="0" algn="just">
              <a:buNone/>
            </a:pPr>
            <a:endParaRPr lang="es-ES_tradnl" sz="28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es-ES_tradnl" sz="28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Partimos de una matriz que permite entender la vida social como comunicación.</a:t>
            </a:r>
          </a:p>
          <a:p>
            <a:pPr algn="just"/>
            <a:br>
              <a:rPr lang="es-ES_tradnl" sz="3200" dirty="0">
                <a:solidFill>
                  <a:schemeClr val="accent4"/>
                </a:solidFill>
              </a:rPr>
            </a:br>
            <a:endParaRPr lang="es-ES_tradnl" sz="3200" dirty="0">
              <a:solidFill>
                <a:schemeClr val="accent4"/>
              </a:solidFill>
            </a:endParaRPr>
          </a:p>
          <a:p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3FEB4E9-AD93-3E44-9719-AA9EA8D6DC1B}"/>
              </a:ext>
            </a:extLst>
          </p:cNvPr>
          <p:cNvSpPr/>
          <p:nvPr/>
        </p:nvSpPr>
        <p:spPr>
          <a:xfrm>
            <a:off x="3179154" y="253371"/>
            <a:ext cx="29662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4000" dirty="0"/>
              <a:t>Fundamentos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8D6E203-088E-2D46-9CAC-8ECCE3408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216" y="2310857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41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14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>
          <a:xfrm>
            <a:off x="457200" y="1994721"/>
            <a:ext cx="4590887" cy="3536179"/>
          </a:xfrm>
        </p:spPr>
        <p:txBody>
          <a:bodyPr>
            <a:normAutofit/>
          </a:bodyPr>
          <a:lstStyle/>
          <a:p>
            <a:pPr algn="just"/>
            <a:r>
              <a:rPr lang="es-ES_tradnl" sz="26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 Podemos intervenir en cualquier configuración de lo social desde la comunicación</a:t>
            </a:r>
            <a:br>
              <a:rPr lang="es-ES_tradnl" sz="3200" dirty="0">
                <a:solidFill>
                  <a:schemeClr val="accent2">
                    <a:lumMod val="75000"/>
                    <a:lumOff val="25000"/>
                  </a:schemeClr>
                </a:solidFill>
              </a:rPr>
            </a:br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endParaRPr lang="es-ES_tradnl" sz="3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3FEB4E9-AD93-3E44-9719-AA9EA8D6DC1B}"/>
              </a:ext>
            </a:extLst>
          </p:cNvPr>
          <p:cNvSpPr/>
          <p:nvPr/>
        </p:nvSpPr>
        <p:spPr>
          <a:xfrm>
            <a:off x="3179154" y="253371"/>
            <a:ext cx="29662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4000" dirty="0"/>
              <a:t>Fundamentos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A54C501-ACEA-6C49-896D-E76D72B9E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591" y="1994721"/>
            <a:ext cx="1786304" cy="259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7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15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FF719BE-A928-0149-9F78-5DA7496BD4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04" y="1425485"/>
            <a:ext cx="7745981" cy="402791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</p:spTree>
    <p:extLst>
      <p:ext uri="{BB962C8B-B14F-4D97-AF65-F5344CB8AC3E}">
        <p14:creationId xmlns:p14="http://schemas.microsoft.com/office/powerpoint/2010/main" val="29381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16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193C5E2-48ED-6B47-9EDE-33371FB96D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8" y="1053590"/>
            <a:ext cx="9144000" cy="357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80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17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A2FFF2F-E6BF-A745-9F60-D4D018335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40979"/>
            <a:ext cx="7898075" cy="466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599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18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18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A5609E2-2273-684C-8019-087C784AB490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12" name="Marcador de texto 5">
            <a:extLst>
              <a:ext uri="{FF2B5EF4-FFF2-40B4-BE49-F238E27FC236}">
                <a16:creationId xmlns:a16="http://schemas.microsoft.com/office/drawing/2014/main" id="{C913CA94-4600-9649-8BDD-B3D50756620E}"/>
              </a:ext>
            </a:extLst>
          </p:cNvPr>
          <p:cNvSpPr txBox="1">
            <a:spLocks/>
          </p:cNvSpPr>
          <p:nvPr/>
        </p:nvSpPr>
        <p:spPr>
          <a:xfrm>
            <a:off x="549600" y="2057400"/>
            <a:ext cx="4675543" cy="3108300"/>
          </a:xfrm>
          <a:prstGeom prst="rect">
            <a:avLst/>
          </a:prstGeom>
        </p:spPr>
        <p:txBody>
          <a:bodyPr vert="horz" wrap="square" lIns="91425" tIns="91425" rIns="91425" bIns="91425" rtlCol="0" anchor="t" anchorCtr="0">
            <a:normAutofit/>
          </a:bodyPr>
          <a:lstStyle>
            <a:lvl1pPr marL="463550" lvl="0" indent="-463550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457200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lvl="2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7025" lvl="3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8338" lvl="4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90763" lvl="5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5725" lvl="6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0213" lvl="7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3113" lvl="8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4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_tradnl" sz="2800">
                <a:solidFill>
                  <a:srgbClr val="C00000"/>
                </a:solidFill>
              </a:rPr>
              <a:t>En la reciente edición del reporte anual del Foro Económico Mundial (WEF), la competitividad de 137 naciones fue evaluada.</a:t>
            </a:r>
            <a:endParaRPr lang="es-ES_tradnl" sz="2800" dirty="0">
              <a:solidFill>
                <a:srgbClr val="C00000"/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60703084-645F-EA45-AE35-E0A3CB67B8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442" y="1912784"/>
            <a:ext cx="2601072" cy="36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1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19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C000"/>
                </a:solidFill>
              </a:rPr>
              <a:pPr/>
              <a:t>19</a:t>
            </a:fld>
            <a:endParaRPr lang="en" dirty="0">
              <a:solidFill>
                <a:srgbClr val="FFC000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A5609E2-2273-684C-8019-087C784AB490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AEAC4EA0-1FA7-D840-8C78-FB67D04F8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919" y="1438402"/>
            <a:ext cx="6162475" cy="456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09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20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20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A5609E2-2273-684C-8019-087C784AB490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20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A5D8B26-029B-3346-977E-311609213F03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F2003B87-2474-B94C-8E34-68D172BB9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569" y="1278329"/>
            <a:ext cx="4071945" cy="4724992"/>
          </a:xfrm>
          <a:prstGeom prst="rect">
            <a:avLst/>
          </a:prstGeom>
        </p:spPr>
      </p:pic>
      <p:sp>
        <p:nvSpPr>
          <p:cNvPr id="16" name="Marcador de texto 2">
            <a:extLst>
              <a:ext uri="{FF2B5EF4-FFF2-40B4-BE49-F238E27FC236}">
                <a16:creationId xmlns:a16="http://schemas.microsoft.com/office/drawing/2014/main" id="{F016C8FE-93E9-8447-93C5-7B18A8469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09474"/>
            <a:ext cx="3639000" cy="4144400"/>
          </a:xfrm>
        </p:spPr>
        <p:txBody>
          <a:bodyPr>
            <a:normAutofit/>
          </a:bodyPr>
          <a:lstStyle/>
          <a:p>
            <a:r>
              <a:rPr lang="es-ES_tradnl" sz="2800" dirty="0">
                <a:solidFill>
                  <a:srgbClr val="C00000"/>
                </a:solidFill>
              </a:rPr>
              <a:t> Las naciones más competitivas. Estados Unidos (2), Canadá (14)</a:t>
            </a:r>
          </a:p>
        </p:txBody>
      </p:sp>
    </p:spTree>
    <p:extLst>
      <p:ext uri="{BB962C8B-B14F-4D97-AF65-F5344CB8AC3E}">
        <p14:creationId xmlns:p14="http://schemas.microsoft.com/office/powerpoint/2010/main" val="8390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21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21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A5609E2-2273-684C-8019-087C784AB490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21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A5D8B26-029B-3346-977E-311609213F03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E7CE74A1-90FF-9744-BB7F-F14222170A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21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3353771-B370-4A40-A3AF-D46E7779C101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20" name="Marcador de texto 2">
            <a:extLst>
              <a:ext uri="{FF2B5EF4-FFF2-40B4-BE49-F238E27FC236}">
                <a16:creationId xmlns:a16="http://schemas.microsoft.com/office/drawing/2014/main" id="{0620E58C-717E-BC4F-9D0E-FFDD277E6068}"/>
              </a:ext>
            </a:extLst>
          </p:cNvPr>
          <p:cNvSpPr txBox="1">
            <a:spLocks/>
          </p:cNvSpPr>
          <p:nvPr/>
        </p:nvSpPr>
        <p:spPr>
          <a:xfrm>
            <a:off x="549600" y="1600200"/>
            <a:ext cx="3639000" cy="4144400"/>
          </a:xfrm>
          <a:prstGeom prst="rect">
            <a:avLst/>
          </a:prstGeom>
        </p:spPr>
        <p:txBody>
          <a:bodyPr vert="horz" wrap="square" lIns="91425" tIns="91425" rIns="91425" bIns="91425" rtlCol="0" anchor="t" anchorCtr="0">
            <a:normAutofit/>
          </a:bodyPr>
          <a:lstStyle>
            <a:lvl1pPr marL="463550" lvl="0" indent="-463550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457200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lvl="2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7025" lvl="3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8338" lvl="4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90763" lvl="5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5725" lvl="6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0213" lvl="7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3113" lvl="8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4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s-ES_tradnl" sz="2800">
                <a:solidFill>
                  <a:srgbClr val="C00000"/>
                </a:solidFill>
              </a:rPr>
              <a:t>México, en la posición 51.</a:t>
            </a:r>
          </a:p>
          <a:p>
            <a:pPr marL="0" indent="0">
              <a:buFontTx/>
              <a:buNone/>
            </a:pPr>
            <a:endParaRPr lang="es-ES_tradnl" sz="2800">
              <a:solidFill>
                <a:srgbClr val="C00000"/>
              </a:solidFill>
            </a:endParaRPr>
          </a:p>
          <a:p>
            <a:pPr marL="0" indent="0">
              <a:buFontTx/>
              <a:buNone/>
            </a:pPr>
            <a:r>
              <a:rPr lang="es-ES_tradnl" sz="2800">
                <a:solidFill>
                  <a:srgbClr val="C00000"/>
                </a:solidFill>
              </a:rPr>
              <a:t>Ecuador, 97.</a:t>
            </a:r>
            <a:endParaRPr lang="es-ES_tradnl" sz="2800" dirty="0">
              <a:solidFill>
                <a:srgbClr val="C00000"/>
              </a:solidFill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8FE084C3-0B3E-1B46-96EB-7D57E9CD16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569" y="1491294"/>
            <a:ext cx="4490464" cy="420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5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22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22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A5609E2-2273-684C-8019-087C784AB490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22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A5D8B26-029B-3346-977E-311609213F03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E7CE74A1-90FF-9744-BB7F-F14222170A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22</a:t>
            </a:fld>
            <a:endParaRPr lang="en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3353771-B370-4A40-A3AF-D46E7779C101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22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C5ABC96-1A66-3844-B1F2-C87E1E166BA9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24" name="Marcador de texto 2">
            <a:extLst>
              <a:ext uri="{FF2B5EF4-FFF2-40B4-BE49-F238E27FC236}">
                <a16:creationId xmlns:a16="http://schemas.microsoft.com/office/drawing/2014/main" id="{0B03BE3F-E782-BF40-BD78-78FDCA1A585E}"/>
              </a:ext>
            </a:extLst>
          </p:cNvPr>
          <p:cNvSpPr txBox="1">
            <a:spLocks/>
          </p:cNvSpPr>
          <p:nvPr/>
        </p:nvSpPr>
        <p:spPr>
          <a:xfrm>
            <a:off x="361298" y="1415845"/>
            <a:ext cx="3639000" cy="4144400"/>
          </a:xfrm>
          <a:prstGeom prst="rect">
            <a:avLst/>
          </a:prstGeom>
        </p:spPr>
        <p:txBody>
          <a:bodyPr vert="horz" wrap="square" lIns="91425" tIns="91425" rIns="91425" bIns="91425" rtlCol="0" anchor="t" anchorCtr="0">
            <a:normAutofit/>
          </a:bodyPr>
          <a:lstStyle>
            <a:lvl1pPr marL="463550" lvl="0" indent="-463550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457200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lvl="2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7025" lvl="3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8338" lvl="4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90763" lvl="5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5725" lvl="6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0213" lvl="7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3113" lvl="8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4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/>
              <a:t> </a:t>
            </a:r>
            <a:r>
              <a:rPr lang="es-ES_tradnl" sz="2400">
                <a:solidFill>
                  <a:srgbClr val="C00000"/>
                </a:solidFill>
              </a:rPr>
              <a:t>Así fue evaluado Ecuador:</a:t>
            </a:r>
            <a:endParaRPr lang="es-ES_tradnl" sz="2400" dirty="0">
              <a:solidFill>
                <a:srgbClr val="C00000"/>
              </a:solidFill>
            </a:endParaRP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E59D024-9175-B741-9F63-6459B00979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565" y="1434128"/>
            <a:ext cx="4627513" cy="4618799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696880CA-1130-1E42-876E-156001D797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27" y="2450248"/>
            <a:ext cx="2911312" cy="207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3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23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23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23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23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23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23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9" name="Marcador de texto 2">
            <a:extLst>
              <a:ext uri="{FF2B5EF4-FFF2-40B4-BE49-F238E27FC236}">
                <a16:creationId xmlns:a16="http://schemas.microsoft.com/office/drawing/2014/main" id="{898E9F69-0D48-0545-9BB8-F78B05E77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9600" y="1433575"/>
            <a:ext cx="6436827" cy="3250212"/>
          </a:xfrm>
        </p:spPr>
        <p:txBody>
          <a:bodyPr/>
          <a:lstStyle/>
          <a:p>
            <a:r>
              <a:rPr lang="es-ES_tradnl" dirty="0"/>
              <a:t> </a:t>
            </a:r>
            <a:r>
              <a:rPr lang="es-ES_tradnl" sz="2400" dirty="0">
                <a:solidFill>
                  <a:srgbClr val="C00000"/>
                </a:solidFill>
              </a:rPr>
              <a:t>¿Qué inhibe y/o limita nuestra competitividad?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83EB44D6-50EB-3849-97C1-134E7C5E2F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032" y="2073331"/>
            <a:ext cx="7895967" cy="328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24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24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24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24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24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24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24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24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31" name="Marcador de texto 5">
            <a:extLst>
              <a:ext uri="{FF2B5EF4-FFF2-40B4-BE49-F238E27FC236}">
                <a16:creationId xmlns:a16="http://schemas.microsoft.com/office/drawing/2014/main" id="{5A8DECDD-D65E-2349-BFF2-453990A99FE4}"/>
              </a:ext>
            </a:extLst>
          </p:cNvPr>
          <p:cNvSpPr txBox="1">
            <a:spLocks/>
          </p:cNvSpPr>
          <p:nvPr/>
        </p:nvSpPr>
        <p:spPr>
          <a:xfrm>
            <a:off x="549600" y="1600200"/>
            <a:ext cx="3639000" cy="4144400"/>
          </a:xfrm>
          <a:prstGeom prst="rect">
            <a:avLst/>
          </a:prstGeom>
        </p:spPr>
        <p:txBody>
          <a:bodyPr vert="horz" wrap="square" lIns="91425" tIns="91425" rIns="91425" bIns="91425" rtlCol="0" anchor="t" anchorCtr="0">
            <a:normAutofit/>
          </a:bodyPr>
          <a:lstStyle>
            <a:lvl1pPr marL="463550" lvl="0" indent="-463550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457200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lvl="2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7025" lvl="3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8338" lvl="4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90763" lvl="5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5725" lvl="6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0213" lvl="7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3113" lvl="8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4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2400">
                <a:solidFill>
                  <a:srgbClr val="C00000"/>
                </a:solidFill>
              </a:rPr>
              <a:t>Pilar 1 </a:t>
            </a:r>
            <a:br>
              <a:rPr lang="es-EC" sz="2400">
                <a:solidFill>
                  <a:srgbClr val="C00000"/>
                </a:solidFill>
              </a:rPr>
            </a:br>
            <a:r>
              <a:rPr lang="es-EC" sz="2400">
                <a:solidFill>
                  <a:srgbClr val="C00000"/>
                </a:solidFill>
              </a:rPr>
              <a:t>Instituciones</a:t>
            </a:r>
            <a:endParaRPr lang="es-EC" sz="2400" dirty="0">
              <a:solidFill>
                <a:srgbClr val="C00000"/>
              </a:solidFill>
            </a:endParaRP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5E583ECA-2DAF-CC4E-8EA9-BA946FC3D7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584" y="1361266"/>
            <a:ext cx="5704502" cy="4632938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46A0CD44-4283-BC4B-9CD7-ACB8A96D20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8813"/>
            <a:ext cx="3085950" cy="166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37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25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25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25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25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25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25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25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25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Marcador de texto 5">
            <a:extLst>
              <a:ext uri="{FF2B5EF4-FFF2-40B4-BE49-F238E27FC236}">
                <a16:creationId xmlns:a16="http://schemas.microsoft.com/office/drawing/2014/main" id="{56C26F3C-88A8-D443-9303-7C868A349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9600" y="1600200"/>
            <a:ext cx="3639000" cy="4144400"/>
          </a:xfrm>
        </p:spPr>
        <p:txBody>
          <a:bodyPr>
            <a:normAutofit/>
          </a:bodyPr>
          <a:lstStyle/>
          <a:p>
            <a:r>
              <a:rPr lang="es-EC" sz="2400" dirty="0">
                <a:solidFill>
                  <a:srgbClr val="C00000"/>
                </a:solidFill>
              </a:rPr>
              <a:t>Pilar 2</a:t>
            </a:r>
            <a:br>
              <a:rPr lang="es-EC" sz="2400" dirty="0">
                <a:solidFill>
                  <a:srgbClr val="C00000"/>
                </a:solidFill>
              </a:rPr>
            </a:br>
            <a:r>
              <a:rPr lang="es-EC" sz="2400" dirty="0">
                <a:solidFill>
                  <a:srgbClr val="C00000"/>
                </a:solidFill>
              </a:rPr>
              <a:t>Infraestructura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B869B6C4-B3B8-2148-8112-C94B1AACE3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527" y="2373680"/>
            <a:ext cx="6402676" cy="235618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3BC76658-090C-8C4D-B775-3707E855D8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00" y="2645963"/>
            <a:ext cx="2239765" cy="168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47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26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26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26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26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26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26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26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26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26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Marcador de texto 5">
            <a:extLst>
              <a:ext uri="{FF2B5EF4-FFF2-40B4-BE49-F238E27FC236}">
                <a16:creationId xmlns:a16="http://schemas.microsoft.com/office/drawing/2014/main" id="{4E2882B5-A0E5-9442-BAA5-01C6B0121F70}"/>
              </a:ext>
            </a:extLst>
          </p:cNvPr>
          <p:cNvSpPr txBox="1">
            <a:spLocks/>
          </p:cNvSpPr>
          <p:nvPr/>
        </p:nvSpPr>
        <p:spPr>
          <a:xfrm>
            <a:off x="549600" y="1600200"/>
            <a:ext cx="3639000" cy="4144400"/>
          </a:xfrm>
          <a:prstGeom prst="rect">
            <a:avLst/>
          </a:prstGeom>
        </p:spPr>
        <p:txBody>
          <a:bodyPr vert="horz" wrap="square" lIns="91425" tIns="91425" rIns="91425" bIns="91425" rtlCol="0" anchor="t" anchorCtr="0">
            <a:normAutofit/>
          </a:bodyPr>
          <a:lstStyle>
            <a:lvl1pPr marL="463550" lvl="0" indent="-463550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457200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lvl="2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7025" lvl="3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8338" lvl="4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90763" lvl="5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5725" lvl="6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0213" lvl="7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3113" lvl="8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4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2400">
                <a:solidFill>
                  <a:srgbClr val="C00000"/>
                </a:solidFill>
              </a:rPr>
              <a:t>Pilar 3</a:t>
            </a:r>
            <a:br>
              <a:rPr lang="es-EC" sz="2400">
                <a:solidFill>
                  <a:srgbClr val="C00000"/>
                </a:solidFill>
              </a:rPr>
            </a:br>
            <a:r>
              <a:rPr lang="es-EC" sz="2400">
                <a:solidFill>
                  <a:srgbClr val="C00000"/>
                </a:solidFill>
              </a:rPr>
              <a:t>Ambiente macroeconómico</a:t>
            </a:r>
            <a:endParaRPr lang="es-EC" sz="2400" dirty="0">
              <a:solidFill>
                <a:srgbClr val="C00000"/>
              </a:solidFill>
            </a:endParaRPr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D0463A4A-ED7B-8C45-B814-15A3B77D4A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73900"/>
            <a:ext cx="6184900" cy="1397000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8EB48CF2-6277-574A-A357-57BD45F078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989" y="2973900"/>
            <a:ext cx="2911011" cy="218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03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27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27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27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27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27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27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27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27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27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27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Marcador de texto 5">
            <a:extLst>
              <a:ext uri="{FF2B5EF4-FFF2-40B4-BE49-F238E27FC236}">
                <a16:creationId xmlns:a16="http://schemas.microsoft.com/office/drawing/2014/main" id="{2DF05FD2-3306-9447-91C7-EDFBFB822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9600" y="1548736"/>
            <a:ext cx="2498400" cy="4195864"/>
          </a:xfrm>
        </p:spPr>
        <p:txBody>
          <a:bodyPr>
            <a:normAutofit/>
          </a:bodyPr>
          <a:lstStyle/>
          <a:p>
            <a:r>
              <a:rPr lang="es-EC" sz="2400" dirty="0">
                <a:solidFill>
                  <a:srgbClr val="C00000"/>
                </a:solidFill>
              </a:rPr>
              <a:t>Pilar 4</a:t>
            </a:r>
            <a:br>
              <a:rPr lang="es-EC" sz="2400" dirty="0">
                <a:solidFill>
                  <a:srgbClr val="C00000"/>
                </a:solidFill>
              </a:rPr>
            </a:br>
            <a:r>
              <a:rPr lang="es-EC" sz="2400" dirty="0">
                <a:solidFill>
                  <a:srgbClr val="C00000"/>
                </a:solidFill>
              </a:rPr>
              <a:t>Salud y educación primaria</a:t>
            </a:r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811A506A-09D8-9D4B-A32A-F316422BC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236703"/>
            <a:ext cx="6096000" cy="237490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B77EA64C-725F-0146-85E6-11C6647B5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600" y="3610099"/>
            <a:ext cx="14224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54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28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28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28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28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28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28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28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28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28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28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28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Marcador de texto 5">
            <a:extLst>
              <a:ext uri="{FF2B5EF4-FFF2-40B4-BE49-F238E27FC236}">
                <a16:creationId xmlns:a16="http://schemas.microsoft.com/office/drawing/2014/main" id="{6D9A1247-3E19-264C-A39F-E4392D2314BB}"/>
              </a:ext>
            </a:extLst>
          </p:cNvPr>
          <p:cNvSpPr txBox="1">
            <a:spLocks/>
          </p:cNvSpPr>
          <p:nvPr/>
        </p:nvSpPr>
        <p:spPr>
          <a:xfrm>
            <a:off x="473400" y="1335036"/>
            <a:ext cx="2498400" cy="4195864"/>
          </a:xfrm>
          <a:prstGeom prst="rect">
            <a:avLst/>
          </a:prstGeom>
        </p:spPr>
        <p:txBody>
          <a:bodyPr vert="horz" wrap="square" lIns="91425" tIns="91425" rIns="91425" bIns="91425" rtlCol="0" anchor="t" anchorCtr="0">
            <a:normAutofit/>
          </a:bodyPr>
          <a:lstStyle>
            <a:lvl1pPr marL="463550" lvl="0" indent="-463550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457200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lvl="2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7025" lvl="3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8338" lvl="4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90763" lvl="5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5725" lvl="6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0213" lvl="7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3113" lvl="8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4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2400" dirty="0">
                <a:solidFill>
                  <a:srgbClr val="C00000"/>
                </a:solidFill>
              </a:rPr>
              <a:t>Pilar 5</a:t>
            </a:r>
            <a:br>
              <a:rPr lang="es-EC" sz="2400" dirty="0">
                <a:solidFill>
                  <a:srgbClr val="C00000"/>
                </a:solidFill>
              </a:rPr>
            </a:br>
            <a:r>
              <a:rPr lang="es-EC" sz="2400" dirty="0">
                <a:solidFill>
                  <a:srgbClr val="C00000"/>
                </a:solidFill>
              </a:rPr>
              <a:t>Educación superior y capacitación</a:t>
            </a: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D95A0CFC-856F-1446-89C3-F08A0E1954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214" y="3179957"/>
            <a:ext cx="7154853" cy="2370229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095FF546-EDFB-FA42-B9C5-BB2CDDF579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813" y="1335036"/>
            <a:ext cx="3213100" cy="168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51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29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29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29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29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29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29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29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29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29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29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29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29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7" name="Marcador de texto 5">
            <a:extLst>
              <a:ext uri="{FF2B5EF4-FFF2-40B4-BE49-F238E27FC236}">
                <a16:creationId xmlns:a16="http://schemas.microsoft.com/office/drawing/2014/main" id="{541F7EB6-EF08-4F4D-987C-0759F2637C7D}"/>
              </a:ext>
            </a:extLst>
          </p:cNvPr>
          <p:cNvSpPr txBox="1">
            <a:spLocks/>
          </p:cNvSpPr>
          <p:nvPr/>
        </p:nvSpPr>
        <p:spPr>
          <a:xfrm>
            <a:off x="473400" y="1335036"/>
            <a:ext cx="2498400" cy="4195864"/>
          </a:xfrm>
          <a:prstGeom prst="rect">
            <a:avLst/>
          </a:prstGeom>
        </p:spPr>
        <p:txBody>
          <a:bodyPr vert="horz" wrap="square" lIns="91425" tIns="91425" rIns="91425" bIns="91425" rtlCol="0" anchor="t" anchorCtr="0">
            <a:normAutofit/>
          </a:bodyPr>
          <a:lstStyle>
            <a:lvl1pPr marL="463550" lvl="0" indent="-463550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457200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lvl="2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7025" lvl="3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8338" lvl="4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90763" lvl="5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5725" lvl="6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0213" lvl="7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3113" lvl="8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4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2400">
                <a:solidFill>
                  <a:srgbClr val="C00000"/>
                </a:solidFill>
              </a:rPr>
              <a:t>Pilar 6</a:t>
            </a:r>
            <a:br>
              <a:rPr lang="es-EC" sz="2400">
                <a:solidFill>
                  <a:srgbClr val="C00000"/>
                </a:solidFill>
              </a:rPr>
            </a:br>
            <a:r>
              <a:rPr lang="es-EC" sz="2400">
                <a:solidFill>
                  <a:srgbClr val="C00000"/>
                </a:solidFill>
              </a:rPr>
              <a:t>Bienes y eficiencia del mercado</a:t>
            </a:r>
            <a:endParaRPr lang="es-EC" sz="2400" dirty="0">
              <a:solidFill>
                <a:srgbClr val="C00000"/>
              </a:solidFill>
            </a:endParaRPr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D24D9F8E-BE80-B549-917F-44D0CEA069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1604168"/>
            <a:ext cx="6299200" cy="3657600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5B196C0C-08ED-D842-858A-3B4A6AE322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336" y="3272200"/>
            <a:ext cx="1714500" cy="158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50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30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30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30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30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30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30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30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30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30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30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30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30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30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50" name="Marcador de texto 5">
            <a:extLst>
              <a:ext uri="{FF2B5EF4-FFF2-40B4-BE49-F238E27FC236}">
                <a16:creationId xmlns:a16="http://schemas.microsoft.com/office/drawing/2014/main" id="{81505944-7859-DE49-8683-67C1B335473E}"/>
              </a:ext>
            </a:extLst>
          </p:cNvPr>
          <p:cNvSpPr txBox="1">
            <a:spLocks/>
          </p:cNvSpPr>
          <p:nvPr/>
        </p:nvSpPr>
        <p:spPr>
          <a:xfrm>
            <a:off x="473400" y="1335036"/>
            <a:ext cx="2498400" cy="4195864"/>
          </a:xfrm>
          <a:prstGeom prst="rect">
            <a:avLst/>
          </a:prstGeom>
        </p:spPr>
        <p:txBody>
          <a:bodyPr vert="horz" wrap="square" lIns="91425" tIns="91425" rIns="91425" bIns="91425" rtlCol="0" anchor="t" anchorCtr="0">
            <a:normAutofit/>
          </a:bodyPr>
          <a:lstStyle>
            <a:lvl1pPr marL="463550" lvl="0" indent="-463550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457200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lvl="2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7025" lvl="3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8338" lvl="4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90763" lvl="5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5725" lvl="6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0213" lvl="7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3113" lvl="8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4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2400">
                <a:solidFill>
                  <a:srgbClr val="C00000"/>
                </a:solidFill>
              </a:rPr>
              <a:t>Pilar 7</a:t>
            </a:r>
          </a:p>
          <a:p>
            <a:pPr marL="0" indent="0">
              <a:buFontTx/>
              <a:buNone/>
            </a:pPr>
            <a:r>
              <a:rPr lang="es-EC" sz="2400">
                <a:solidFill>
                  <a:srgbClr val="C00000"/>
                </a:solidFill>
              </a:rPr>
              <a:t>Eficiencia del mercado laboral </a:t>
            </a:r>
            <a:endParaRPr lang="es-EC" sz="2400" dirty="0">
              <a:solidFill>
                <a:srgbClr val="C00000"/>
              </a:solidFill>
            </a:endParaRPr>
          </a:p>
        </p:txBody>
      </p:sp>
      <p:pic>
        <p:nvPicPr>
          <p:cNvPr id="51" name="Imagen 50">
            <a:extLst>
              <a:ext uri="{FF2B5EF4-FFF2-40B4-BE49-F238E27FC236}">
                <a16:creationId xmlns:a16="http://schemas.microsoft.com/office/drawing/2014/main" id="{A2B546DC-4D69-8D4A-A2F8-DC03477FBB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015" y="2232818"/>
            <a:ext cx="6235700" cy="2400300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10CD16E1-B122-A741-BE2B-046AF516E5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08" y="2554273"/>
            <a:ext cx="1895707" cy="182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2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31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31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31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31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31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31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31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31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31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31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31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31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31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31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Marcador de texto 5">
            <a:extLst>
              <a:ext uri="{FF2B5EF4-FFF2-40B4-BE49-F238E27FC236}">
                <a16:creationId xmlns:a16="http://schemas.microsoft.com/office/drawing/2014/main" id="{C93310ED-A771-3C40-9310-9494B8F9EE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00" y="1335036"/>
            <a:ext cx="2498400" cy="4195864"/>
          </a:xfrm>
        </p:spPr>
        <p:txBody>
          <a:bodyPr>
            <a:normAutofit/>
          </a:bodyPr>
          <a:lstStyle/>
          <a:p>
            <a:r>
              <a:rPr lang="es-EC" sz="2400" dirty="0">
                <a:solidFill>
                  <a:srgbClr val="C00000"/>
                </a:solidFill>
              </a:rPr>
              <a:t>Pilar 8</a:t>
            </a:r>
            <a:br>
              <a:rPr lang="es-EC" sz="2400" dirty="0">
                <a:solidFill>
                  <a:srgbClr val="C00000"/>
                </a:solidFill>
              </a:rPr>
            </a:br>
            <a:r>
              <a:rPr lang="es-EC" sz="2400" dirty="0">
                <a:solidFill>
                  <a:srgbClr val="C00000"/>
                </a:solidFill>
              </a:rPr>
              <a:t>Desarrollo del mercado financiero</a:t>
            </a:r>
          </a:p>
        </p:txBody>
      </p:sp>
      <p:pic>
        <p:nvPicPr>
          <p:cNvPr id="54" name="Imagen 53">
            <a:extLst>
              <a:ext uri="{FF2B5EF4-FFF2-40B4-BE49-F238E27FC236}">
                <a16:creationId xmlns:a16="http://schemas.microsoft.com/office/drawing/2014/main" id="{D46D53E8-F43A-A04B-8E58-ACF0E3B341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115" y="2378216"/>
            <a:ext cx="6413500" cy="2032000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994E2A5B-30FE-8C4D-B07C-50C73CFB6E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652" y="3064906"/>
            <a:ext cx="16383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38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32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32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32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32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32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32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32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32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32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32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32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32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32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32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32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Marcador de texto 5">
            <a:extLst>
              <a:ext uri="{FF2B5EF4-FFF2-40B4-BE49-F238E27FC236}">
                <a16:creationId xmlns:a16="http://schemas.microsoft.com/office/drawing/2014/main" id="{C092FDEF-7C8E-4347-A078-95F86506D7D7}"/>
              </a:ext>
            </a:extLst>
          </p:cNvPr>
          <p:cNvSpPr txBox="1">
            <a:spLocks/>
          </p:cNvSpPr>
          <p:nvPr/>
        </p:nvSpPr>
        <p:spPr>
          <a:xfrm>
            <a:off x="473400" y="1335036"/>
            <a:ext cx="2498400" cy="4195864"/>
          </a:xfrm>
          <a:prstGeom prst="rect">
            <a:avLst/>
          </a:prstGeom>
        </p:spPr>
        <p:txBody>
          <a:bodyPr vert="horz" wrap="square" lIns="91425" tIns="91425" rIns="91425" bIns="91425" rtlCol="0" anchor="t" anchorCtr="0">
            <a:normAutofit/>
          </a:bodyPr>
          <a:lstStyle>
            <a:lvl1pPr marL="463550" lvl="0" indent="-463550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457200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lvl="2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7025" lvl="3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8338" lvl="4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90763" lvl="5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5725" lvl="6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0213" lvl="7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3113" lvl="8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4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2400">
                <a:solidFill>
                  <a:srgbClr val="C00000"/>
                </a:solidFill>
              </a:rPr>
              <a:t>Pilar 9</a:t>
            </a:r>
          </a:p>
          <a:p>
            <a:pPr marL="0" indent="0">
              <a:buFontTx/>
              <a:buNone/>
            </a:pPr>
            <a:r>
              <a:rPr lang="es-ES_tradnl" sz="2400">
                <a:solidFill>
                  <a:srgbClr val="C00000"/>
                </a:solidFill>
              </a:rPr>
              <a:t>Preparación tecnológica </a:t>
            </a:r>
            <a:endParaRPr lang="es-EC" sz="2400" dirty="0">
              <a:solidFill>
                <a:srgbClr val="C00000"/>
              </a:solidFill>
            </a:endParaRPr>
          </a:p>
        </p:txBody>
      </p:sp>
      <p:pic>
        <p:nvPicPr>
          <p:cNvPr id="57" name="Imagen 56">
            <a:extLst>
              <a:ext uri="{FF2B5EF4-FFF2-40B4-BE49-F238E27FC236}">
                <a16:creationId xmlns:a16="http://schemas.microsoft.com/office/drawing/2014/main" id="{A244C9D1-EB4A-374A-B626-000862B964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000" y="2492516"/>
            <a:ext cx="6083300" cy="1803400"/>
          </a:xfrm>
          <a:prstGeom prst="rect">
            <a:avLst/>
          </a:prstGeom>
        </p:spPr>
      </p:pic>
      <p:pic>
        <p:nvPicPr>
          <p:cNvPr id="58" name="Imagen 57">
            <a:extLst>
              <a:ext uri="{FF2B5EF4-FFF2-40B4-BE49-F238E27FC236}">
                <a16:creationId xmlns:a16="http://schemas.microsoft.com/office/drawing/2014/main" id="{BB894427-1231-C54B-A647-A48385B51F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3064328"/>
            <a:ext cx="2404753" cy="116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05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33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33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33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33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33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33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33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33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33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33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33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33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33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33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33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33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Marcador de texto 5">
            <a:extLst>
              <a:ext uri="{FF2B5EF4-FFF2-40B4-BE49-F238E27FC236}">
                <a16:creationId xmlns:a16="http://schemas.microsoft.com/office/drawing/2014/main" id="{53BD277C-EAE8-3641-9C5C-93C7562B1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00" y="1335036"/>
            <a:ext cx="2498400" cy="4195864"/>
          </a:xfrm>
        </p:spPr>
        <p:txBody>
          <a:bodyPr>
            <a:normAutofit/>
          </a:bodyPr>
          <a:lstStyle/>
          <a:p>
            <a:r>
              <a:rPr lang="es-EC" sz="2400" dirty="0">
                <a:solidFill>
                  <a:srgbClr val="C00000"/>
                </a:solidFill>
              </a:rPr>
              <a:t>Pilar 10</a:t>
            </a:r>
            <a:br>
              <a:rPr lang="es-EC" sz="2400" dirty="0">
                <a:solidFill>
                  <a:srgbClr val="C00000"/>
                </a:solidFill>
              </a:rPr>
            </a:br>
            <a:r>
              <a:rPr lang="es-EC" sz="2400" dirty="0">
                <a:solidFill>
                  <a:srgbClr val="C00000"/>
                </a:solidFill>
              </a:rPr>
              <a:t>Tamaño del mercado </a:t>
            </a: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9EAA4A4F-4C77-7A42-93B1-E496E64935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621" y="2517515"/>
            <a:ext cx="6046380" cy="1143910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07757FF9-20A8-AD4A-B852-FABFFAFFB4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1" y="2541319"/>
            <a:ext cx="2583270" cy="194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50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34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34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34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34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34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34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34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34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34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34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34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34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34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34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34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34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34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2" name="Marcador de texto 5">
            <a:extLst>
              <a:ext uri="{FF2B5EF4-FFF2-40B4-BE49-F238E27FC236}">
                <a16:creationId xmlns:a16="http://schemas.microsoft.com/office/drawing/2014/main" id="{B5B449E6-863D-B44B-823B-F86AB1B1F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00" y="1335036"/>
            <a:ext cx="2498400" cy="4195864"/>
          </a:xfrm>
        </p:spPr>
        <p:txBody>
          <a:bodyPr>
            <a:normAutofit/>
          </a:bodyPr>
          <a:lstStyle/>
          <a:p>
            <a:r>
              <a:rPr lang="es-EC" sz="2400" dirty="0">
                <a:solidFill>
                  <a:srgbClr val="C00000"/>
                </a:solidFill>
              </a:rPr>
              <a:t>Pilar 11 </a:t>
            </a:r>
            <a:br>
              <a:rPr lang="es-EC" sz="2400" dirty="0">
                <a:solidFill>
                  <a:srgbClr val="C00000"/>
                </a:solidFill>
              </a:rPr>
            </a:br>
            <a:r>
              <a:rPr lang="es-EC" sz="2400" dirty="0">
                <a:solidFill>
                  <a:srgbClr val="C00000"/>
                </a:solidFill>
              </a:rPr>
              <a:t>Sofisticación en negocios</a:t>
            </a:r>
          </a:p>
        </p:txBody>
      </p:sp>
      <p:pic>
        <p:nvPicPr>
          <p:cNvPr id="63" name="Imagen 62">
            <a:extLst>
              <a:ext uri="{FF2B5EF4-FFF2-40B4-BE49-F238E27FC236}">
                <a16:creationId xmlns:a16="http://schemas.microsoft.com/office/drawing/2014/main" id="{482ED892-399C-3548-8FAB-39A26F367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2263203"/>
            <a:ext cx="6159500" cy="2286000"/>
          </a:xfrm>
          <a:prstGeom prst="rect">
            <a:avLst/>
          </a:prstGeom>
        </p:spPr>
      </p:pic>
      <p:pic>
        <p:nvPicPr>
          <p:cNvPr id="64" name="Imagen 63">
            <a:extLst>
              <a:ext uri="{FF2B5EF4-FFF2-40B4-BE49-F238E27FC236}">
                <a16:creationId xmlns:a16="http://schemas.microsoft.com/office/drawing/2014/main" id="{B27FEBC3-25C1-BF48-96E0-4D4790C9E2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936303"/>
            <a:ext cx="2438400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0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35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35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35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35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35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35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35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35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35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35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35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35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35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35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35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35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35</a:t>
            </a:fld>
            <a:endParaRPr lang="en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Shape 71">
            <a:extLst>
              <a:ext uri="{FF2B5EF4-FFF2-40B4-BE49-F238E27FC236}">
                <a16:creationId xmlns:a16="http://schemas.microsoft.com/office/drawing/2014/main" id="{9C9E2192-993A-C74B-A58A-6EAA930F272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35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1" name="Marcador de texto 5">
            <a:extLst>
              <a:ext uri="{FF2B5EF4-FFF2-40B4-BE49-F238E27FC236}">
                <a16:creationId xmlns:a16="http://schemas.microsoft.com/office/drawing/2014/main" id="{C6CCFFBC-FCF7-1F45-A184-B6A50A652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00" y="1335036"/>
            <a:ext cx="2498400" cy="4195864"/>
          </a:xfrm>
        </p:spPr>
        <p:txBody>
          <a:bodyPr>
            <a:normAutofit/>
          </a:bodyPr>
          <a:lstStyle/>
          <a:p>
            <a:r>
              <a:rPr lang="es-EC" sz="2400" dirty="0">
                <a:solidFill>
                  <a:srgbClr val="C00000"/>
                </a:solidFill>
              </a:rPr>
              <a:t>Pilar 12</a:t>
            </a:r>
            <a:br>
              <a:rPr lang="es-EC" sz="2400" dirty="0">
                <a:solidFill>
                  <a:srgbClr val="C00000"/>
                </a:solidFill>
              </a:rPr>
            </a:br>
            <a:r>
              <a:rPr lang="es-EC" sz="2400" dirty="0">
                <a:solidFill>
                  <a:srgbClr val="C00000"/>
                </a:solidFill>
              </a:rPr>
              <a:t>Innovación</a:t>
            </a:r>
          </a:p>
        </p:txBody>
      </p:sp>
      <p:pic>
        <p:nvPicPr>
          <p:cNvPr id="65" name="Imagen 64">
            <a:extLst>
              <a:ext uri="{FF2B5EF4-FFF2-40B4-BE49-F238E27FC236}">
                <a16:creationId xmlns:a16="http://schemas.microsoft.com/office/drawing/2014/main" id="{6F603154-079C-0042-B8FF-80A1EAE77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900" y="2213887"/>
            <a:ext cx="6007100" cy="1917700"/>
          </a:xfrm>
          <a:prstGeom prst="rect">
            <a:avLst/>
          </a:prstGeom>
        </p:spPr>
      </p:pic>
      <p:pic>
        <p:nvPicPr>
          <p:cNvPr id="66" name="Imagen 65">
            <a:extLst>
              <a:ext uri="{FF2B5EF4-FFF2-40B4-BE49-F238E27FC236}">
                <a16:creationId xmlns:a16="http://schemas.microsoft.com/office/drawing/2014/main" id="{0237D776-588C-454E-92CC-E47B5D062F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763" y="4147309"/>
            <a:ext cx="3713348" cy="175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85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36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36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36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36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36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36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36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36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36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36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36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36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36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36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36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36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36</a:t>
            </a:fld>
            <a:endParaRPr lang="en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Shape 71">
            <a:extLst>
              <a:ext uri="{FF2B5EF4-FFF2-40B4-BE49-F238E27FC236}">
                <a16:creationId xmlns:a16="http://schemas.microsoft.com/office/drawing/2014/main" id="{9C9E2192-993A-C74B-A58A-6EAA930F272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36</a:t>
            </a:fld>
            <a:endParaRPr lang="en"/>
          </a:p>
        </p:txBody>
      </p:sp>
      <p:sp>
        <p:nvSpPr>
          <p:cNvPr id="62" name="Shape 71">
            <a:extLst>
              <a:ext uri="{FF2B5EF4-FFF2-40B4-BE49-F238E27FC236}">
                <a16:creationId xmlns:a16="http://schemas.microsoft.com/office/drawing/2014/main" id="{30F289FF-6AB7-BF4C-8566-67D7AB99ECC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36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33D54B7-5B1E-934A-AB1B-8252CD04A296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67" name="Marcador de texto 5">
            <a:extLst>
              <a:ext uri="{FF2B5EF4-FFF2-40B4-BE49-F238E27FC236}">
                <a16:creationId xmlns:a16="http://schemas.microsoft.com/office/drawing/2014/main" id="{59948C8D-2FB2-9B44-ADA4-FCA650BACDD6}"/>
              </a:ext>
            </a:extLst>
          </p:cNvPr>
          <p:cNvSpPr txBox="1">
            <a:spLocks/>
          </p:cNvSpPr>
          <p:nvPr/>
        </p:nvSpPr>
        <p:spPr>
          <a:xfrm>
            <a:off x="549600" y="2057400"/>
            <a:ext cx="4675543" cy="3108300"/>
          </a:xfrm>
          <a:prstGeom prst="rect">
            <a:avLst/>
          </a:prstGeom>
        </p:spPr>
        <p:txBody>
          <a:bodyPr vert="horz" wrap="square" lIns="91425" tIns="91425" rIns="91425" bIns="91425" rtlCol="0" anchor="t" anchorCtr="0">
            <a:normAutofit/>
          </a:bodyPr>
          <a:lstStyle>
            <a:lvl1pPr marL="463550" lvl="0" indent="-463550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457200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lvl="2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7025" lvl="3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8338" lvl="4" indent="-341313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90763" lvl="5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5725" lvl="6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5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0213" lvl="7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3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3113" lvl="8" indent="-344488" algn="l" defTabSz="914400" rtl="0" eaLnBrk="1" latinLnBrk="0" hangingPunct="1">
              <a:spcBef>
                <a:spcPts val="0"/>
              </a:spcBef>
              <a:buSzPct val="100000"/>
              <a:buFontTx/>
              <a:buBlip>
                <a:blip r:embed="rId4"/>
              </a:buBlip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_tradnl" sz="280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_tradnl" sz="2800">
                <a:solidFill>
                  <a:srgbClr val="C00000"/>
                </a:solidFill>
              </a:rPr>
              <a:t>En la reciente edición del reporte anual del Foro Económico Mundial (WEF), 139 naciones fueron evaluadas.</a:t>
            </a:r>
            <a:endParaRPr lang="es-ES_tradnl" sz="2800" dirty="0">
              <a:solidFill>
                <a:srgbClr val="C00000"/>
              </a:solidFill>
            </a:endParaRPr>
          </a:p>
        </p:txBody>
      </p:sp>
      <p:pic>
        <p:nvPicPr>
          <p:cNvPr id="68" name="Imagen 67">
            <a:extLst>
              <a:ext uri="{FF2B5EF4-FFF2-40B4-BE49-F238E27FC236}">
                <a16:creationId xmlns:a16="http://schemas.microsoft.com/office/drawing/2014/main" id="{CF940A72-3F73-704B-8AAC-D9E238839B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840" y="1872868"/>
            <a:ext cx="2438400" cy="3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0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37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37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37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37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37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37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37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37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37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37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37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37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37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37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37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37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37</a:t>
            </a:fld>
            <a:endParaRPr lang="en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Shape 71">
            <a:extLst>
              <a:ext uri="{FF2B5EF4-FFF2-40B4-BE49-F238E27FC236}">
                <a16:creationId xmlns:a16="http://schemas.microsoft.com/office/drawing/2014/main" id="{9C9E2192-993A-C74B-A58A-6EAA930F272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37</a:t>
            </a:fld>
            <a:endParaRPr lang="en"/>
          </a:p>
        </p:txBody>
      </p:sp>
      <p:sp>
        <p:nvSpPr>
          <p:cNvPr id="62" name="Shape 71">
            <a:extLst>
              <a:ext uri="{FF2B5EF4-FFF2-40B4-BE49-F238E27FC236}">
                <a16:creationId xmlns:a16="http://schemas.microsoft.com/office/drawing/2014/main" id="{30F289FF-6AB7-BF4C-8566-67D7AB99ECC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37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33D54B7-5B1E-934A-AB1B-8252CD04A296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61" name="Shape 71">
            <a:extLst>
              <a:ext uri="{FF2B5EF4-FFF2-40B4-BE49-F238E27FC236}">
                <a16:creationId xmlns:a16="http://schemas.microsoft.com/office/drawing/2014/main" id="{890B306A-F0AE-AE49-9A18-693308C1BC11}"/>
              </a:ext>
            </a:extLst>
          </p:cNvPr>
          <p:cNvSpPr txBox="1">
            <a:spLocks/>
          </p:cNvSpPr>
          <p:nvPr/>
        </p:nvSpPr>
        <p:spPr>
          <a:xfrm>
            <a:off x="457200" y="5344612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" dirty="0"/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986B759E-0AE9-B341-B8F8-B3FF67656791}"/>
              </a:ext>
            </a:extLst>
          </p:cNvPr>
          <p:cNvSpPr txBox="1"/>
          <p:nvPr/>
        </p:nvSpPr>
        <p:spPr>
          <a:xfrm>
            <a:off x="2152438" y="864094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pic>
        <p:nvPicPr>
          <p:cNvPr id="69" name="Imagen 68">
            <a:extLst>
              <a:ext uri="{FF2B5EF4-FFF2-40B4-BE49-F238E27FC236}">
                <a16:creationId xmlns:a16="http://schemas.microsoft.com/office/drawing/2014/main" id="{FCF51A9E-DDF7-DE43-9CE0-00AB11170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211" y="1535634"/>
            <a:ext cx="7633891" cy="346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25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38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38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38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38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38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38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38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38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38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38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38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38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38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38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38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38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38</a:t>
            </a:fld>
            <a:endParaRPr lang="en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Shape 71">
            <a:extLst>
              <a:ext uri="{FF2B5EF4-FFF2-40B4-BE49-F238E27FC236}">
                <a16:creationId xmlns:a16="http://schemas.microsoft.com/office/drawing/2014/main" id="{9C9E2192-993A-C74B-A58A-6EAA930F272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38</a:t>
            </a:fld>
            <a:endParaRPr lang="en"/>
          </a:p>
        </p:txBody>
      </p:sp>
      <p:sp>
        <p:nvSpPr>
          <p:cNvPr id="62" name="Shape 71">
            <a:extLst>
              <a:ext uri="{FF2B5EF4-FFF2-40B4-BE49-F238E27FC236}">
                <a16:creationId xmlns:a16="http://schemas.microsoft.com/office/drawing/2014/main" id="{30F289FF-6AB7-BF4C-8566-67D7AB99ECC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38</a:t>
            </a:fld>
            <a:endParaRPr lang="en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33D54B7-5B1E-934A-AB1B-8252CD04A296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61" name="Shape 71">
            <a:extLst>
              <a:ext uri="{FF2B5EF4-FFF2-40B4-BE49-F238E27FC236}">
                <a16:creationId xmlns:a16="http://schemas.microsoft.com/office/drawing/2014/main" id="{890B306A-F0AE-AE49-9A18-693308C1BC11}"/>
              </a:ext>
            </a:extLst>
          </p:cNvPr>
          <p:cNvSpPr txBox="1">
            <a:spLocks/>
          </p:cNvSpPr>
          <p:nvPr/>
        </p:nvSpPr>
        <p:spPr>
          <a:xfrm>
            <a:off x="457200" y="5344612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38</a:t>
            </a:fld>
            <a:endParaRPr lang="en"/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986B759E-0AE9-B341-B8F8-B3FF67656791}"/>
              </a:ext>
            </a:extLst>
          </p:cNvPr>
          <p:cNvSpPr txBox="1"/>
          <p:nvPr/>
        </p:nvSpPr>
        <p:spPr>
          <a:xfrm>
            <a:off x="2152438" y="864094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DC551595-813F-DD40-B043-5FD6A7A9DB66}"/>
              </a:ext>
            </a:extLst>
          </p:cNvPr>
          <p:cNvSpPr txBox="1"/>
          <p:nvPr/>
        </p:nvSpPr>
        <p:spPr>
          <a:xfrm>
            <a:off x="1099336" y="5267107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67" name="Shape 71">
            <a:extLst>
              <a:ext uri="{FF2B5EF4-FFF2-40B4-BE49-F238E27FC236}">
                <a16:creationId xmlns:a16="http://schemas.microsoft.com/office/drawing/2014/main" id="{F03BA971-030E-E945-B384-A4C29BCBAE4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38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73FFA744-900F-4343-9263-EA1B590DB9C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2" name="Rectángulo 71">
            <a:extLst>
              <a:ext uri="{FF2B5EF4-FFF2-40B4-BE49-F238E27FC236}">
                <a16:creationId xmlns:a16="http://schemas.microsoft.com/office/drawing/2014/main" id="{C318CE77-93A0-7D48-AB0D-C755B6D3DEAB}"/>
              </a:ext>
            </a:extLst>
          </p:cNvPr>
          <p:cNvSpPr/>
          <p:nvPr/>
        </p:nvSpPr>
        <p:spPr>
          <a:xfrm>
            <a:off x="6163294" y="1318161"/>
            <a:ext cx="22901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s-ES_tradnl" sz="2400" dirty="0"/>
          </a:p>
          <a:p>
            <a:pPr lvl="0"/>
            <a:br>
              <a:rPr lang="es-ES_tradnl" sz="2400" dirty="0"/>
            </a:br>
            <a:br>
              <a:rPr lang="es-ES_tradnl" sz="2400" dirty="0"/>
            </a:br>
            <a:r>
              <a:rPr lang="es-ES_tradnl" sz="2400" dirty="0">
                <a:solidFill>
                  <a:srgbClr val="C00000"/>
                </a:solidFill>
              </a:rPr>
              <a:t>Los países mejor evaluados</a:t>
            </a:r>
          </a:p>
        </p:txBody>
      </p:sp>
      <p:pic>
        <p:nvPicPr>
          <p:cNvPr id="73" name="Imagen 72">
            <a:extLst>
              <a:ext uri="{FF2B5EF4-FFF2-40B4-BE49-F238E27FC236}">
                <a16:creationId xmlns:a16="http://schemas.microsoft.com/office/drawing/2014/main" id="{AE5C92CA-3F47-8D48-A245-7E83A8B1CC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529" y="1631154"/>
            <a:ext cx="4380753" cy="404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44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39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39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39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39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39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39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39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39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39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39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39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39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39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39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39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39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39</a:t>
            </a:fld>
            <a:endParaRPr lang="en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Shape 71">
            <a:extLst>
              <a:ext uri="{FF2B5EF4-FFF2-40B4-BE49-F238E27FC236}">
                <a16:creationId xmlns:a16="http://schemas.microsoft.com/office/drawing/2014/main" id="{9C9E2192-993A-C74B-A58A-6EAA930F272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39</a:t>
            </a:fld>
            <a:endParaRPr lang="en"/>
          </a:p>
        </p:txBody>
      </p:sp>
      <p:sp>
        <p:nvSpPr>
          <p:cNvPr id="62" name="Shape 71">
            <a:extLst>
              <a:ext uri="{FF2B5EF4-FFF2-40B4-BE49-F238E27FC236}">
                <a16:creationId xmlns:a16="http://schemas.microsoft.com/office/drawing/2014/main" id="{30F289FF-6AB7-BF4C-8566-67D7AB99ECC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39</a:t>
            </a:fld>
            <a:endParaRPr lang="en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33D54B7-5B1E-934A-AB1B-8252CD04A296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61" name="Shape 71">
            <a:extLst>
              <a:ext uri="{FF2B5EF4-FFF2-40B4-BE49-F238E27FC236}">
                <a16:creationId xmlns:a16="http://schemas.microsoft.com/office/drawing/2014/main" id="{890B306A-F0AE-AE49-9A18-693308C1BC11}"/>
              </a:ext>
            </a:extLst>
          </p:cNvPr>
          <p:cNvSpPr txBox="1">
            <a:spLocks/>
          </p:cNvSpPr>
          <p:nvPr/>
        </p:nvSpPr>
        <p:spPr>
          <a:xfrm>
            <a:off x="457200" y="5344612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39</a:t>
            </a:fld>
            <a:endParaRPr lang="en"/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986B759E-0AE9-B341-B8F8-B3FF67656791}"/>
              </a:ext>
            </a:extLst>
          </p:cNvPr>
          <p:cNvSpPr txBox="1"/>
          <p:nvPr/>
        </p:nvSpPr>
        <p:spPr>
          <a:xfrm>
            <a:off x="2152438" y="864094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7" name="Shape 71">
            <a:extLst>
              <a:ext uri="{FF2B5EF4-FFF2-40B4-BE49-F238E27FC236}">
                <a16:creationId xmlns:a16="http://schemas.microsoft.com/office/drawing/2014/main" id="{F03BA971-030E-E945-B384-A4C29BCBAE4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39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73FFA744-900F-4343-9263-EA1B590DB9C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9" name="Shape 71">
            <a:extLst>
              <a:ext uri="{FF2B5EF4-FFF2-40B4-BE49-F238E27FC236}">
                <a16:creationId xmlns:a16="http://schemas.microsoft.com/office/drawing/2014/main" id="{31D663A5-208D-5146-9698-5B05332BA08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39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2E9B1920-1EE2-934C-937B-5B30C9E90D9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5C7FD260-1C5F-8F40-8E85-9A4507FA9D44}"/>
              </a:ext>
            </a:extLst>
          </p:cNvPr>
          <p:cNvSpPr/>
          <p:nvPr/>
        </p:nvSpPr>
        <p:spPr>
          <a:xfrm>
            <a:off x="6234545" y="1374760"/>
            <a:ext cx="244452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s-ES_tradnl" dirty="0">
              <a:solidFill>
                <a:schemeClr val="bg1"/>
              </a:solidFill>
            </a:endParaRPr>
          </a:p>
          <a:p>
            <a:pPr lvl="0"/>
            <a:br>
              <a:rPr lang="es-ES_tradnl" dirty="0"/>
            </a:br>
            <a:br>
              <a:rPr lang="es-ES_tradnl" sz="2400" dirty="0">
                <a:solidFill>
                  <a:srgbClr val="C00000"/>
                </a:solidFill>
              </a:rPr>
            </a:br>
            <a:r>
              <a:rPr lang="es-ES_tradnl" sz="2400" dirty="0">
                <a:solidFill>
                  <a:srgbClr val="C00000"/>
                </a:solidFill>
              </a:rPr>
              <a:t>MÉXICO fue ubicado en la posición</a:t>
            </a:r>
          </a:p>
          <a:p>
            <a:pPr lvl="0"/>
            <a:r>
              <a:rPr lang="es-ES_tradnl" sz="2400" dirty="0">
                <a:solidFill>
                  <a:srgbClr val="C00000"/>
                </a:solidFill>
              </a:rPr>
              <a:t>72, ECUADOR es el sitio 82 </a:t>
            </a: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7DE8ADFF-1749-144C-B502-158D87272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068" y="1374760"/>
            <a:ext cx="4487576" cy="407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40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40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Shape 71">
            <a:extLst>
              <a:ext uri="{FF2B5EF4-FFF2-40B4-BE49-F238E27FC236}">
                <a16:creationId xmlns:a16="http://schemas.microsoft.com/office/drawing/2014/main" id="{9C9E2192-993A-C74B-A58A-6EAA930F272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  <p:sp>
        <p:nvSpPr>
          <p:cNvPr id="62" name="Shape 71">
            <a:extLst>
              <a:ext uri="{FF2B5EF4-FFF2-40B4-BE49-F238E27FC236}">
                <a16:creationId xmlns:a16="http://schemas.microsoft.com/office/drawing/2014/main" id="{30F289FF-6AB7-BF4C-8566-67D7AB99ECC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33D54B7-5B1E-934A-AB1B-8252CD04A296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61" name="Shape 71">
            <a:extLst>
              <a:ext uri="{FF2B5EF4-FFF2-40B4-BE49-F238E27FC236}">
                <a16:creationId xmlns:a16="http://schemas.microsoft.com/office/drawing/2014/main" id="{890B306A-F0AE-AE49-9A18-693308C1BC11}"/>
              </a:ext>
            </a:extLst>
          </p:cNvPr>
          <p:cNvSpPr txBox="1">
            <a:spLocks/>
          </p:cNvSpPr>
          <p:nvPr/>
        </p:nvSpPr>
        <p:spPr>
          <a:xfrm>
            <a:off x="457200" y="5344612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986B759E-0AE9-B341-B8F8-B3FF67656791}"/>
              </a:ext>
            </a:extLst>
          </p:cNvPr>
          <p:cNvSpPr txBox="1"/>
          <p:nvPr/>
        </p:nvSpPr>
        <p:spPr>
          <a:xfrm>
            <a:off x="2152438" y="864094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7" name="Shape 71">
            <a:extLst>
              <a:ext uri="{FF2B5EF4-FFF2-40B4-BE49-F238E27FC236}">
                <a16:creationId xmlns:a16="http://schemas.microsoft.com/office/drawing/2014/main" id="{F03BA971-030E-E945-B384-A4C29BCBAE4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40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73FFA744-900F-4343-9263-EA1B590DB9C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9" name="Shape 71">
            <a:extLst>
              <a:ext uri="{FF2B5EF4-FFF2-40B4-BE49-F238E27FC236}">
                <a16:creationId xmlns:a16="http://schemas.microsoft.com/office/drawing/2014/main" id="{31D663A5-208D-5146-9698-5B05332BA08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2E9B1920-1EE2-934C-937B-5B30C9E90D9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FDA40EBE-0BAC-E644-B0FB-94E1896FAD77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3CA656CA-79E5-A74A-A241-D43690108393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pic>
        <p:nvPicPr>
          <p:cNvPr id="69" name="Imagen 68">
            <a:extLst>
              <a:ext uri="{FF2B5EF4-FFF2-40B4-BE49-F238E27FC236}">
                <a16:creationId xmlns:a16="http://schemas.microsoft.com/office/drawing/2014/main" id="{DA92DEA6-121D-4B4A-8A46-1A2E9F9A18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1"/>
            <a:ext cx="9144000" cy="579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38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41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41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Shape 71">
            <a:extLst>
              <a:ext uri="{FF2B5EF4-FFF2-40B4-BE49-F238E27FC236}">
                <a16:creationId xmlns:a16="http://schemas.microsoft.com/office/drawing/2014/main" id="{9C9E2192-993A-C74B-A58A-6EAA930F272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62" name="Shape 71">
            <a:extLst>
              <a:ext uri="{FF2B5EF4-FFF2-40B4-BE49-F238E27FC236}">
                <a16:creationId xmlns:a16="http://schemas.microsoft.com/office/drawing/2014/main" id="{30F289FF-6AB7-BF4C-8566-67D7AB99ECC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33D54B7-5B1E-934A-AB1B-8252CD04A296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61" name="Shape 71">
            <a:extLst>
              <a:ext uri="{FF2B5EF4-FFF2-40B4-BE49-F238E27FC236}">
                <a16:creationId xmlns:a16="http://schemas.microsoft.com/office/drawing/2014/main" id="{890B306A-F0AE-AE49-9A18-693308C1BC11}"/>
              </a:ext>
            </a:extLst>
          </p:cNvPr>
          <p:cNvSpPr txBox="1">
            <a:spLocks/>
          </p:cNvSpPr>
          <p:nvPr/>
        </p:nvSpPr>
        <p:spPr>
          <a:xfrm>
            <a:off x="457200" y="5344612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986B759E-0AE9-B341-B8F8-B3FF67656791}"/>
              </a:ext>
            </a:extLst>
          </p:cNvPr>
          <p:cNvSpPr txBox="1"/>
          <p:nvPr/>
        </p:nvSpPr>
        <p:spPr>
          <a:xfrm>
            <a:off x="2152438" y="864094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7" name="Shape 71">
            <a:extLst>
              <a:ext uri="{FF2B5EF4-FFF2-40B4-BE49-F238E27FC236}">
                <a16:creationId xmlns:a16="http://schemas.microsoft.com/office/drawing/2014/main" id="{F03BA971-030E-E945-B384-A4C29BCBAE4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41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73FFA744-900F-4343-9263-EA1B590DB9C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9" name="Shape 71">
            <a:extLst>
              <a:ext uri="{FF2B5EF4-FFF2-40B4-BE49-F238E27FC236}">
                <a16:creationId xmlns:a16="http://schemas.microsoft.com/office/drawing/2014/main" id="{31D663A5-208D-5146-9698-5B05332BA08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2E9B1920-1EE2-934C-937B-5B30C9E90D9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5" name="Shape 71">
            <a:extLst>
              <a:ext uri="{FF2B5EF4-FFF2-40B4-BE49-F238E27FC236}">
                <a16:creationId xmlns:a16="http://schemas.microsoft.com/office/drawing/2014/main" id="{5AC6D87A-A913-874A-873B-CA15E4AC9B0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FDA40EBE-0BAC-E644-B0FB-94E1896FAD77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8" name="Shape 71">
            <a:extLst>
              <a:ext uri="{FF2B5EF4-FFF2-40B4-BE49-F238E27FC236}">
                <a16:creationId xmlns:a16="http://schemas.microsoft.com/office/drawing/2014/main" id="{225A0515-65DF-6E46-8741-44E8B7200E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41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CC55E0D1-1A21-DD42-846D-515FBC89B784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pic>
        <p:nvPicPr>
          <p:cNvPr id="70" name="Imagen 69">
            <a:extLst>
              <a:ext uri="{FF2B5EF4-FFF2-40B4-BE49-F238E27FC236}">
                <a16:creationId xmlns:a16="http://schemas.microsoft.com/office/drawing/2014/main" id="{AE484B15-1B16-3649-BB0D-3D98EE58A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305" y="1922881"/>
            <a:ext cx="5191130" cy="3608019"/>
          </a:xfrm>
          <a:prstGeom prst="rect">
            <a:avLst/>
          </a:prstGeom>
        </p:spPr>
      </p:pic>
      <p:sp>
        <p:nvSpPr>
          <p:cNvPr id="72" name="Rectángulo 71">
            <a:extLst>
              <a:ext uri="{FF2B5EF4-FFF2-40B4-BE49-F238E27FC236}">
                <a16:creationId xmlns:a16="http://schemas.microsoft.com/office/drawing/2014/main" id="{FD0E20EA-1DFB-274A-B984-DE27B0705ED0}"/>
              </a:ext>
            </a:extLst>
          </p:cNvPr>
          <p:cNvSpPr/>
          <p:nvPr/>
        </p:nvSpPr>
        <p:spPr>
          <a:xfrm>
            <a:off x="6386944" y="1676400"/>
            <a:ext cx="25258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400" dirty="0">
                <a:solidFill>
                  <a:srgbClr val="C00000"/>
                </a:solidFill>
              </a:rPr>
              <a:t>Pilar 1</a:t>
            </a:r>
          </a:p>
          <a:p>
            <a:pPr algn="just"/>
            <a:r>
              <a:rPr lang="es-ES_tradnl" sz="2400" dirty="0">
                <a:solidFill>
                  <a:srgbClr val="C00000"/>
                </a:solidFill>
              </a:rPr>
              <a:t>Política y ambiente regulatorio</a:t>
            </a:r>
          </a:p>
          <a:p>
            <a:pPr algn="just"/>
            <a:endParaRPr lang="es-ES_tradnl" sz="2400" dirty="0">
              <a:solidFill>
                <a:srgbClr val="C00000"/>
              </a:solidFill>
            </a:endParaRPr>
          </a:p>
          <a:p>
            <a:pPr algn="just"/>
            <a:endParaRPr lang="es-ES_tradnl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64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42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42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Shape 71">
            <a:extLst>
              <a:ext uri="{FF2B5EF4-FFF2-40B4-BE49-F238E27FC236}">
                <a16:creationId xmlns:a16="http://schemas.microsoft.com/office/drawing/2014/main" id="{9C9E2192-993A-C74B-A58A-6EAA930F272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sp>
        <p:nvSpPr>
          <p:cNvPr id="62" name="Shape 71">
            <a:extLst>
              <a:ext uri="{FF2B5EF4-FFF2-40B4-BE49-F238E27FC236}">
                <a16:creationId xmlns:a16="http://schemas.microsoft.com/office/drawing/2014/main" id="{30F289FF-6AB7-BF4C-8566-67D7AB99ECC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33D54B7-5B1E-934A-AB1B-8252CD04A296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61" name="Shape 71">
            <a:extLst>
              <a:ext uri="{FF2B5EF4-FFF2-40B4-BE49-F238E27FC236}">
                <a16:creationId xmlns:a16="http://schemas.microsoft.com/office/drawing/2014/main" id="{890B306A-F0AE-AE49-9A18-693308C1BC11}"/>
              </a:ext>
            </a:extLst>
          </p:cNvPr>
          <p:cNvSpPr txBox="1">
            <a:spLocks/>
          </p:cNvSpPr>
          <p:nvPr/>
        </p:nvSpPr>
        <p:spPr>
          <a:xfrm>
            <a:off x="457200" y="5344612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986B759E-0AE9-B341-B8F8-B3FF67656791}"/>
              </a:ext>
            </a:extLst>
          </p:cNvPr>
          <p:cNvSpPr txBox="1"/>
          <p:nvPr/>
        </p:nvSpPr>
        <p:spPr>
          <a:xfrm>
            <a:off x="2152438" y="864094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7" name="Shape 71">
            <a:extLst>
              <a:ext uri="{FF2B5EF4-FFF2-40B4-BE49-F238E27FC236}">
                <a16:creationId xmlns:a16="http://schemas.microsoft.com/office/drawing/2014/main" id="{F03BA971-030E-E945-B384-A4C29BCBAE4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42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73FFA744-900F-4343-9263-EA1B590DB9C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9" name="Shape 71">
            <a:extLst>
              <a:ext uri="{FF2B5EF4-FFF2-40B4-BE49-F238E27FC236}">
                <a16:creationId xmlns:a16="http://schemas.microsoft.com/office/drawing/2014/main" id="{31D663A5-208D-5146-9698-5B05332BA08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2E9B1920-1EE2-934C-937B-5B30C9E90D9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5" name="Shape 71">
            <a:extLst>
              <a:ext uri="{FF2B5EF4-FFF2-40B4-BE49-F238E27FC236}">
                <a16:creationId xmlns:a16="http://schemas.microsoft.com/office/drawing/2014/main" id="{5AC6D87A-A913-874A-873B-CA15E4AC9B0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FDA40EBE-0BAC-E644-B0FB-94E1896FAD77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8" name="Shape 71">
            <a:extLst>
              <a:ext uri="{FF2B5EF4-FFF2-40B4-BE49-F238E27FC236}">
                <a16:creationId xmlns:a16="http://schemas.microsoft.com/office/drawing/2014/main" id="{225A0515-65DF-6E46-8741-44E8B7200E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42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CC55E0D1-1A21-DD42-846D-515FBC89B784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6" name="Shape 71">
            <a:extLst>
              <a:ext uri="{FF2B5EF4-FFF2-40B4-BE49-F238E27FC236}">
                <a16:creationId xmlns:a16="http://schemas.microsoft.com/office/drawing/2014/main" id="{71419965-95B9-BF4F-BFBD-646D8C7C2B8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pPr/>
              <a:t>42</a:t>
            </a:fld>
            <a:endParaRPr lang="en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B3C7906E-78A3-FC4A-AAF9-BCF863BC29CD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1A7257DC-FA91-BF44-A028-41AD278BAC14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74" name="Rectángulo 73">
            <a:extLst>
              <a:ext uri="{FF2B5EF4-FFF2-40B4-BE49-F238E27FC236}">
                <a16:creationId xmlns:a16="http://schemas.microsoft.com/office/drawing/2014/main" id="{97616E5F-23AD-4946-A85C-CF342179197D}"/>
              </a:ext>
            </a:extLst>
          </p:cNvPr>
          <p:cNvSpPr/>
          <p:nvPr/>
        </p:nvSpPr>
        <p:spPr>
          <a:xfrm>
            <a:off x="6386944" y="1676400"/>
            <a:ext cx="25258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400" dirty="0">
                <a:solidFill>
                  <a:srgbClr val="C00000"/>
                </a:solidFill>
              </a:rPr>
              <a:t>Pilar 2</a:t>
            </a:r>
          </a:p>
          <a:p>
            <a:r>
              <a:rPr lang="es-ES_tradnl" sz="2400" dirty="0">
                <a:solidFill>
                  <a:srgbClr val="C00000"/>
                </a:solidFill>
              </a:rPr>
              <a:t>Negocios y ambiente de innovación</a:t>
            </a:r>
          </a:p>
          <a:p>
            <a:pPr algn="just"/>
            <a:endParaRPr lang="es-ES_tradnl" sz="2400" dirty="0">
              <a:solidFill>
                <a:srgbClr val="C00000"/>
              </a:solidFill>
            </a:endParaRPr>
          </a:p>
        </p:txBody>
      </p:sp>
      <p:pic>
        <p:nvPicPr>
          <p:cNvPr id="75" name="Imagen 74">
            <a:extLst>
              <a:ext uri="{FF2B5EF4-FFF2-40B4-BE49-F238E27FC236}">
                <a16:creationId xmlns:a16="http://schemas.microsoft.com/office/drawing/2014/main" id="{D67D50D0-9B2A-AD4E-9CCA-2FCE049D3C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73602"/>
            <a:ext cx="5575300" cy="287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7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43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43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Shape 71">
            <a:extLst>
              <a:ext uri="{FF2B5EF4-FFF2-40B4-BE49-F238E27FC236}">
                <a16:creationId xmlns:a16="http://schemas.microsoft.com/office/drawing/2014/main" id="{9C9E2192-993A-C74B-A58A-6EAA930F272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  <p:sp>
        <p:nvSpPr>
          <p:cNvPr id="62" name="Shape 71">
            <a:extLst>
              <a:ext uri="{FF2B5EF4-FFF2-40B4-BE49-F238E27FC236}">
                <a16:creationId xmlns:a16="http://schemas.microsoft.com/office/drawing/2014/main" id="{30F289FF-6AB7-BF4C-8566-67D7AB99ECC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33D54B7-5B1E-934A-AB1B-8252CD04A296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61" name="Shape 71">
            <a:extLst>
              <a:ext uri="{FF2B5EF4-FFF2-40B4-BE49-F238E27FC236}">
                <a16:creationId xmlns:a16="http://schemas.microsoft.com/office/drawing/2014/main" id="{890B306A-F0AE-AE49-9A18-693308C1BC11}"/>
              </a:ext>
            </a:extLst>
          </p:cNvPr>
          <p:cNvSpPr txBox="1">
            <a:spLocks/>
          </p:cNvSpPr>
          <p:nvPr/>
        </p:nvSpPr>
        <p:spPr>
          <a:xfrm>
            <a:off x="457200" y="5344612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986B759E-0AE9-B341-B8F8-B3FF67656791}"/>
              </a:ext>
            </a:extLst>
          </p:cNvPr>
          <p:cNvSpPr txBox="1"/>
          <p:nvPr/>
        </p:nvSpPr>
        <p:spPr>
          <a:xfrm>
            <a:off x="2152438" y="864094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7" name="Shape 71">
            <a:extLst>
              <a:ext uri="{FF2B5EF4-FFF2-40B4-BE49-F238E27FC236}">
                <a16:creationId xmlns:a16="http://schemas.microsoft.com/office/drawing/2014/main" id="{F03BA971-030E-E945-B384-A4C29BCBAE4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43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73FFA744-900F-4343-9263-EA1B590DB9C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9" name="Shape 71">
            <a:extLst>
              <a:ext uri="{FF2B5EF4-FFF2-40B4-BE49-F238E27FC236}">
                <a16:creationId xmlns:a16="http://schemas.microsoft.com/office/drawing/2014/main" id="{31D663A5-208D-5146-9698-5B05332BA08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2E9B1920-1EE2-934C-937B-5B30C9E90D9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5" name="Shape 71">
            <a:extLst>
              <a:ext uri="{FF2B5EF4-FFF2-40B4-BE49-F238E27FC236}">
                <a16:creationId xmlns:a16="http://schemas.microsoft.com/office/drawing/2014/main" id="{5AC6D87A-A913-874A-873B-CA15E4AC9B0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FDA40EBE-0BAC-E644-B0FB-94E1896FAD77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8" name="Shape 71">
            <a:extLst>
              <a:ext uri="{FF2B5EF4-FFF2-40B4-BE49-F238E27FC236}">
                <a16:creationId xmlns:a16="http://schemas.microsoft.com/office/drawing/2014/main" id="{225A0515-65DF-6E46-8741-44E8B7200E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43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CC55E0D1-1A21-DD42-846D-515FBC89B784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6" name="Shape 71">
            <a:extLst>
              <a:ext uri="{FF2B5EF4-FFF2-40B4-BE49-F238E27FC236}">
                <a16:creationId xmlns:a16="http://schemas.microsoft.com/office/drawing/2014/main" id="{71419965-95B9-BF4F-BFBD-646D8C7C2B8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pPr/>
              <a:t>43</a:t>
            </a:fld>
            <a:endParaRPr lang="en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B3C7906E-78A3-FC4A-AAF9-BCF863BC29CD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1A7257DC-FA91-BF44-A028-41AD278BAC14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70" name="Shape 71">
            <a:extLst>
              <a:ext uri="{FF2B5EF4-FFF2-40B4-BE49-F238E27FC236}">
                <a16:creationId xmlns:a16="http://schemas.microsoft.com/office/drawing/2014/main" id="{871BB79C-81FA-2B4A-A7E5-9D45ED662FA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pPr/>
              <a:t>43</a:t>
            </a:fld>
            <a:endParaRPr lang="en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716EF8EB-5413-C641-A2E4-E32D95BFD662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80EDEB59-1D4D-5D4A-AA75-728BE985EE49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77" name="Rectángulo 76">
            <a:extLst>
              <a:ext uri="{FF2B5EF4-FFF2-40B4-BE49-F238E27FC236}">
                <a16:creationId xmlns:a16="http://schemas.microsoft.com/office/drawing/2014/main" id="{0CB18DA6-8AA5-994D-9407-B46899A892EE}"/>
              </a:ext>
            </a:extLst>
          </p:cNvPr>
          <p:cNvSpPr/>
          <p:nvPr/>
        </p:nvSpPr>
        <p:spPr>
          <a:xfrm>
            <a:off x="6386944" y="1676400"/>
            <a:ext cx="25258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400" dirty="0">
                <a:solidFill>
                  <a:srgbClr val="C00000"/>
                </a:solidFill>
              </a:rPr>
              <a:t>Pilar 3.</a:t>
            </a:r>
          </a:p>
          <a:p>
            <a:pPr algn="just"/>
            <a:r>
              <a:rPr lang="es-ES_tradnl" sz="2400" dirty="0">
                <a:solidFill>
                  <a:srgbClr val="C00000"/>
                </a:solidFill>
              </a:rPr>
              <a:t>Infraestructura</a:t>
            </a:r>
          </a:p>
        </p:txBody>
      </p:sp>
      <p:pic>
        <p:nvPicPr>
          <p:cNvPr id="78" name="Imagen 77">
            <a:extLst>
              <a:ext uri="{FF2B5EF4-FFF2-40B4-BE49-F238E27FC236}">
                <a16:creationId xmlns:a16="http://schemas.microsoft.com/office/drawing/2014/main" id="{BE9BC5D3-71FA-334D-818E-A3F779DB80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14" y="2355273"/>
            <a:ext cx="5804078" cy="162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56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44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Shape 71">
            <a:extLst>
              <a:ext uri="{FF2B5EF4-FFF2-40B4-BE49-F238E27FC236}">
                <a16:creationId xmlns:a16="http://schemas.microsoft.com/office/drawing/2014/main" id="{9C9E2192-993A-C74B-A58A-6EAA930F272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62" name="Shape 71">
            <a:extLst>
              <a:ext uri="{FF2B5EF4-FFF2-40B4-BE49-F238E27FC236}">
                <a16:creationId xmlns:a16="http://schemas.microsoft.com/office/drawing/2014/main" id="{30F289FF-6AB7-BF4C-8566-67D7AB99ECC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33D54B7-5B1E-934A-AB1B-8252CD04A296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61" name="Shape 71">
            <a:extLst>
              <a:ext uri="{FF2B5EF4-FFF2-40B4-BE49-F238E27FC236}">
                <a16:creationId xmlns:a16="http://schemas.microsoft.com/office/drawing/2014/main" id="{890B306A-F0AE-AE49-9A18-693308C1BC11}"/>
              </a:ext>
            </a:extLst>
          </p:cNvPr>
          <p:cNvSpPr txBox="1">
            <a:spLocks/>
          </p:cNvSpPr>
          <p:nvPr/>
        </p:nvSpPr>
        <p:spPr>
          <a:xfrm>
            <a:off x="457200" y="5344612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986B759E-0AE9-B341-B8F8-B3FF67656791}"/>
              </a:ext>
            </a:extLst>
          </p:cNvPr>
          <p:cNvSpPr txBox="1"/>
          <p:nvPr/>
        </p:nvSpPr>
        <p:spPr>
          <a:xfrm>
            <a:off x="2152438" y="864094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7" name="Shape 71">
            <a:extLst>
              <a:ext uri="{FF2B5EF4-FFF2-40B4-BE49-F238E27FC236}">
                <a16:creationId xmlns:a16="http://schemas.microsoft.com/office/drawing/2014/main" id="{F03BA971-030E-E945-B384-A4C29BCBAE4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44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73FFA744-900F-4343-9263-EA1B590DB9C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9" name="Shape 71">
            <a:extLst>
              <a:ext uri="{FF2B5EF4-FFF2-40B4-BE49-F238E27FC236}">
                <a16:creationId xmlns:a16="http://schemas.microsoft.com/office/drawing/2014/main" id="{31D663A5-208D-5146-9698-5B05332BA08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2E9B1920-1EE2-934C-937B-5B30C9E90D9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5" name="Shape 71">
            <a:extLst>
              <a:ext uri="{FF2B5EF4-FFF2-40B4-BE49-F238E27FC236}">
                <a16:creationId xmlns:a16="http://schemas.microsoft.com/office/drawing/2014/main" id="{5AC6D87A-A913-874A-873B-CA15E4AC9B0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FDA40EBE-0BAC-E644-B0FB-94E1896FAD77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8" name="Shape 71">
            <a:extLst>
              <a:ext uri="{FF2B5EF4-FFF2-40B4-BE49-F238E27FC236}">
                <a16:creationId xmlns:a16="http://schemas.microsoft.com/office/drawing/2014/main" id="{225A0515-65DF-6E46-8741-44E8B7200E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44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CC55E0D1-1A21-DD42-846D-515FBC89B784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6" name="Shape 71">
            <a:extLst>
              <a:ext uri="{FF2B5EF4-FFF2-40B4-BE49-F238E27FC236}">
                <a16:creationId xmlns:a16="http://schemas.microsoft.com/office/drawing/2014/main" id="{71419965-95B9-BF4F-BFBD-646D8C7C2B8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pPr/>
              <a:t>44</a:t>
            </a:fld>
            <a:endParaRPr lang="en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B3C7906E-78A3-FC4A-AAF9-BCF863BC29CD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0" name="Shape 71">
            <a:extLst>
              <a:ext uri="{FF2B5EF4-FFF2-40B4-BE49-F238E27FC236}">
                <a16:creationId xmlns:a16="http://schemas.microsoft.com/office/drawing/2014/main" id="{871BB79C-81FA-2B4A-A7E5-9D45ED662FA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716EF8EB-5413-C641-A2E4-E32D95BFD662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4" name="Shape 71">
            <a:extLst>
              <a:ext uri="{FF2B5EF4-FFF2-40B4-BE49-F238E27FC236}">
                <a16:creationId xmlns:a16="http://schemas.microsoft.com/office/drawing/2014/main" id="{674ABAA0-741E-FE4D-AB77-19E83E409A9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44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9A1F4070-9719-E449-BA0A-3D04F38C2108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0" name="Rectángulo 79">
            <a:extLst>
              <a:ext uri="{FF2B5EF4-FFF2-40B4-BE49-F238E27FC236}">
                <a16:creationId xmlns:a16="http://schemas.microsoft.com/office/drawing/2014/main" id="{7C782582-AFA4-6640-AC5C-6AAF4F605452}"/>
              </a:ext>
            </a:extLst>
          </p:cNvPr>
          <p:cNvSpPr/>
          <p:nvPr/>
        </p:nvSpPr>
        <p:spPr>
          <a:xfrm>
            <a:off x="6386944" y="1676400"/>
            <a:ext cx="25258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400" dirty="0">
                <a:solidFill>
                  <a:srgbClr val="C00000"/>
                </a:solidFill>
              </a:rPr>
              <a:t>Pilar 4.</a:t>
            </a:r>
          </a:p>
          <a:p>
            <a:r>
              <a:rPr lang="es-ES_tradnl" sz="2400" dirty="0">
                <a:solidFill>
                  <a:srgbClr val="C00000"/>
                </a:solidFill>
              </a:rPr>
              <a:t>Asequibilidad</a:t>
            </a:r>
          </a:p>
        </p:txBody>
      </p:sp>
      <p:pic>
        <p:nvPicPr>
          <p:cNvPr id="81" name="Imagen 80">
            <a:extLst>
              <a:ext uri="{FF2B5EF4-FFF2-40B4-BE49-F238E27FC236}">
                <a16:creationId xmlns:a16="http://schemas.microsoft.com/office/drawing/2014/main" id="{E4B6520D-3564-384F-BFDC-B6950EC379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876729"/>
            <a:ext cx="53721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81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45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Shape 71">
            <a:extLst>
              <a:ext uri="{FF2B5EF4-FFF2-40B4-BE49-F238E27FC236}">
                <a16:creationId xmlns:a16="http://schemas.microsoft.com/office/drawing/2014/main" id="{9C9E2192-993A-C74B-A58A-6EAA930F272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  <p:sp>
        <p:nvSpPr>
          <p:cNvPr id="62" name="Shape 71">
            <a:extLst>
              <a:ext uri="{FF2B5EF4-FFF2-40B4-BE49-F238E27FC236}">
                <a16:creationId xmlns:a16="http://schemas.microsoft.com/office/drawing/2014/main" id="{30F289FF-6AB7-BF4C-8566-67D7AB99ECC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33D54B7-5B1E-934A-AB1B-8252CD04A296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61" name="Shape 71">
            <a:extLst>
              <a:ext uri="{FF2B5EF4-FFF2-40B4-BE49-F238E27FC236}">
                <a16:creationId xmlns:a16="http://schemas.microsoft.com/office/drawing/2014/main" id="{890B306A-F0AE-AE49-9A18-693308C1BC11}"/>
              </a:ext>
            </a:extLst>
          </p:cNvPr>
          <p:cNvSpPr txBox="1">
            <a:spLocks/>
          </p:cNvSpPr>
          <p:nvPr/>
        </p:nvSpPr>
        <p:spPr>
          <a:xfrm>
            <a:off x="457200" y="5344612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986B759E-0AE9-B341-B8F8-B3FF67656791}"/>
              </a:ext>
            </a:extLst>
          </p:cNvPr>
          <p:cNvSpPr txBox="1"/>
          <p:nvPr/>
        </p:nvSpPr>
        <p:spPr>
          <a:xfrm>
            <a:off x="2152438" y="864094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7" name="Shape 71">
            <a:extLst>
              <a:ext uri="{FF2B5EF4-FFF2-40B4-BE49-F238E27FC236}">
                <a16:creationId xmlns:a16="http://schemas.microsoft.com/office/drawing/2014/main" id="{F03BA971-030E-E945-B384-A4C29BCBAE4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45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73FFA744-900F-4343-9263-EA1B590DB9C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9" name="Shape 71">
            <a:extLst>
              <a:ext uri="{FF2B5EF4-FFF2-40B4-BE49-F238E27FC236}">
                <a16:creationId xmlns:a16="http://schemas.microsoft.com/office/drawing/2014/main" id="{31D663A5-208D-5146-9698-5B05332BA08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2E9B1920-1EE2-934C-937B-5B30C9E90D9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5" name="Shape 71">
            <a:extLst>
              <a:ext uri="{FF2B5EF4-FFF2-40B4-BE49-F238E27FC236}">
                <a16:creationId xmlns:a16="http://schemas.microsoft.com/office/drawing/2014/main" id="{5AC6D87A-A913-874A-873B-CA15E4AC9B0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FDA40EBE-0BAC-E644-B0FB-94E1896FAD77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8" name="Shape 71">
            <a:extLst>
              <a:ext uri="{FF2B5EF4-FFF2-40B4-BE49-F238E27FC236}">
                <a16:creationId xmlns:a16="http://schemas.microsoft.com/office/drawing/2014/main" id="{225A0515-65DF-6E46-8741-44E8B7200E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45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CC55E0D1-1A21-DD42-846D-515FBC89B784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6" name="Shape 71">
            <a:extLst>
              <a:ext uri="{FF2B5EF4-FFF2-40B4-BE49-F238E27FC236}">
                <a16:creationId xmlns:a16="http://schemas.microsoft.com/office/drawing/2014/main" id="{71419965-95B9-BF4F-BFBD-646D8C7C2B8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pPr/>
              <a:t>45</a:t>
            </a:fld>
            <a:endParaRPr lang="en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B3C7906E-78A3-FC4A-AAF9-BCF863BC29CD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0" name="Shape 71">
            <a:extLst>
              <a:ext uri="{FF2B5EF4-FFF2-40B4-BE49-F238E27FC236}">
                <a16:creationId xmlns:a16="http://schemas.microsoft.com/office/drawing/2014/main" id="{871BB79C-81FA-2B4A-A7E5-9D45ED662FA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716EF8EB-5413-C641-A2E4-E32D95BFD662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4" name="Shape 71">
            <a:extLst>
              <a:ext uri="{FF2B5EF4-FFF2-40B4-BE49-F238E27FC236}">
                <a16:creationId xmlns:a16="http://schemas.microsoft.com/office/drawing/2014/main" id="{674ABAA0-741E-FE4D-AB77-19E83E409A9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45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9A1F4070-9719-E449-BA0A-3D04F38C2108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3" name="Shape 71">
            <a:extLst>
              <a:ext uri="{FF2B5EF4-FFF2-40B4-BE49-F238E27FC236}">
                <a16:creationId xmlns:a16="http://schemas.microsoft.com/office/drawing/2014/main" id="{2940EDD4-008C-EF4D-BBF6-089186AA2E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45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8672737A-9555-894E-86F7-08759182101C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C1CD0757-F1EE-A241-963F-162979D17B12}"/>
              </a:ext>
            </a:extLst>
          </p:cNvPr>
          <p:cNvSpPr/>
          <p:nvPr/>
        </p:nvSpPr>
        <p:spPr>
          <a:xfrm>
            <a:off x="6386944" y="1676400"/>
            <a:ext cx="25258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400" dirty="0">
                <a:solidFill>
                  <a:srgbClr val="C00000"/>
                </a:solidFill>
              </a:rPr>
              <a:t>Pilar 5.</a:t>
            </a:r>
          </a:p>
          <a:p>
            <a:r>
              <a:rPr lang="es-ES_tradnl" sz="2400" dirty="0">
                <a:solidFill>
                  <a:srgbClr val="C00000"/>
                </a:solidFill>
              </a:rPr>
              <a:t>Habilidades</a:t>
            </a:r>
          </a:p>
        </p:txBody>
      </p:sp>
      <p:pic>
        <p:nvPicPr>
          <p:cNvPr id="79" name="Imagen 78">
            <a:extLst>
              <a:ext uri="{FF2B5EF4-FFF2-40B4-BE49-F238E27FC236}">
                <a16:creationId xmlns:a16="http://schemas.microsoft.com/office/drawing/2014/main" id="{686D595B-24F7-3846-8C94-BC835B219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4163"/>
            <a:ext cx="53594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1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46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Shape 71">
            <a:extLst>
              <a:ext uri="{FF2B5EF4-FFF2-40B4-BE49-F238E27FC236}">
                <a16:creationId xmlns:a16="http://schemas.microsoft.com/office/drawing/2014/main" id="{9C9E2192-993A-C74B-A58A-6EAA930F272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62" name="Shape 71">
            <a:extLst>
              <a:ext uri="{FF2B5EF4-FFF2-40B4-BE49-F238E27FC236}">
                <a16:creationId xmlns:a16="http://schemas.microsoft.com/office/drawing/2014/main" id="{30F289FF-6AB7-BF4C-8566-67D7AB99ECC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33D54B7-5B1E-934A-AB1B-8252CD04A296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61" name="Shape 71">
            <a:extLst>
              <a:ext uri="{FF2B5EF4-FFF2-40B4-BE49-F238E27FC236}">
                <a16:creationId xmlns:a16="http://schemas.microsoft.com/office/drawing/2014/main" id="{890B306A-F0AE-AE49-9A18-693308C1BC11}"/>
              </a:ext>
            </a:extLst>
          </p:cNvPr>
          <p:cNvSpPr txBox="1">
            <a:spLocks/>
          </p:cNvSpPr>
          <p:nvPr/>
        </p:nvSpPr>
        <p:spPr>
          <a:xfrm>
            <a:off x="457200" y="5344612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986B759E-0AE9-B341-B8F8-B3FF67656791}"/>
              </a:ext>
            </a:extLst>
          </p:cNvPr>
          <p:cNvSpPr txBox="1"/>
          <p:nvPr/>
        </p:nvSpPr>
        <p:spPr>
          <a:xfrm>
            <a:off x="2152438" y="864094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7" name="Shape 71">
            <a:extLst>
              <a:ext uri="{FF2B5EF4-FFF2-40B4-BE49-F238E27FC236}">
                <a16:creationId xmlns:a16="http://schemas.microsoft.com/office/drawing/2014/main" id="{F03BA971-030E-E945-B384-A4C29BCBAE4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46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73FFA744-900F-4343-9263-EA1B590DB9C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9" name="Shape 71">
            <a:extLst>
              <a:ext uri="{FF2B5EF4-FFF2-40B4-BE49-F238E27FC236}">
                <a16:creationId xmlns:a16="http://schemas.microsoft.com/office/drawing/2014/main" id="{31D663A5-208D-5146-9698-5B05332BA08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2E9B1920-1EE2-934C-937B-5B30C9E90D9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5" name="Shape 71">
            <a:extLst>
              <a:ext uri="{FF2B5EF4-FFF2-40B4-BE49-F238E27FC236}">
                <a16:creationId xmlns:a16="http://schemas.microsoft.com/office/drawing/2014/main" id="{5AC6D87A-A913-874A-873B-CA15E4AC9B0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FDA40EBE-0BAC-E644-B0FB-94E1896FAD77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8" name="Shape 71">
            <a:extLst>
              <a:ext uri="{FF2B5EF4-FFF2-40B4-BE49-F238E27FC236}">
                <a16:creationId xmlns:a16="http://schemas.microsoft.com/office/drawing/2014/main" id="{225A0515-65DF-6E46-8741-44E8B7200E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46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CC55E0D1-1A21-DD42-846D-515FBC89B784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6" name="Shape 71">
            <a:extLst>
              <a:ext uri="{FF2B5EF4-FFF2-40B4-BE49-F238E27FC236}">
                <a16:creationId xmlns:a16="http://schemas.microsoft.com/office/drawing/2014/main" id="{71419965-95B9-BF4F-BFBD-646D8C7C2B8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pPr/>
              <a:t>46</a:t>
            </a:fld>
            <a:endParaRPr lang="en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B3C7906E-78A3-FC4A-AAF9-BCF863BC29CD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0" name="Shape 71">
            <a:extLst>
              <a:ext uri="{FF2B5EF4-FFF2-40B4-BE49-F238E27FC236}">
                <a16:creationId xmlns:a16="http://schemas.microsoft.com/office/drawing/2014/main" id="{871BB79C-81FA-2B4A-A7E5-9D45ED662FA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716EF8EB-5413-C641-A2E4-E32D95BFD662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4" name="Shape 71">
            <a:extLst>
              <a:ext uri="{FF2B5EF4-FFF2-40B4-BE49-F238E27FC236}">
                <a16:creationId xmlns:a16="http://schemas.microsoft.com/office/drawing/2014/main" id="{674ABAA0-741E-FE4D-AB77-19E83E409A9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46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9A1F4070-9719-E449-BA0A-3D04F38C2108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3" name="Shape 71">
            <a:extLst>
              <a:ext uri="{FF2B5EF4-FFF2-40B4-BE49-F238E27FC236}">
                <a16:creationId xmlns:a16="http://schemas.microsoft.com/office/drawing/2014/main" id="{2940EDD4-008C-EF4D-BBF6-089186AA2E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8672737A-9555-894E-86F7-08759182101C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7" name="Shape 71">
            <a:extLst>
              <a:ext uri="{FF2B5EF4-FFF2-40B4-BE49-F238E27FC236}">
                <a16:creationId xmlns:a16="http://schemas.microsoft.com/office/drawing/2014/main" id="{F40CDE94-C1B6-B04E-B1F6-6CAF800E8E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46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35DAA7CD-9B6A-2441-854F-FDD1A51DF390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84AEE3C7-A249-584D-B559-F2BB9648202A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82" name="Rectángulo 81">
            <a:extLst>
              <a:ext uri="{FF2B5EF4-FFF2-40B4-BE49-F238E27FC236}">
                <a16:creationId xmlns:a16="http://schemas.microsoft.com/office/drawing/2014/main" id="{4FDF31EB-94EC-334D-93E2-3330C8846ED6}"/>
              </a:ext>
            </a:extLst>
          </p:cNvPr>
          <p:cNvSpPr/>
          <p:nvPr/>
        </p:nvSpPr>
        <p:spPr>
          <a:xfrm>
            <a:off x="6386944" y="1676400"/>
            <a:ext cx="25258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400" dirty="0">
                <a:solidFill>
                  <a:srgbClr val="C00000"/>
                </a:solidFill>
              </a:rPr>
              <a:t>Pilar 6.</a:t>
            </a:r>
          </a:p>
          <a:p>
            <a:r>
              <a:rPr lang="es-ES_tradnl" sz="2400" dirty="0">
                <a:solidFill>
                  <a:srgbClr val="C00000"/>
                </a:solidFill>
              </a:rPr>
              <a:t>Uso individual</a:t>
            </a:r>
          </a:p>
        </p:txBody>
      </p:sp>
      <p:pic>
        <p:nvPicPr>
          <p:cNvPr id="83" name="Imagen 82">
            <a:extLst>
              <a:ext uri="{FF2B5EF4-FFF2-40B4-BE49-F238E27FC236}">
                <a16:creationId xmlns:a16="http://schemas.microsoft.com/office/drawing/2014/main" id="{AEDADF78-38DD-054C-83C2-107F9ECE2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50" y="1799359"/>
            <a:ext cx="54229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94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47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Shape 71">
            <a:extLst>
              <a:ext uri="{FF2B5EF4-FFF2-40B4-BE49-F238E27FC236}">
                <a16:creationId xmlns:a16="http://schemas.microsoft.com/office/drawing/2014/main" id="{9C9E2192-993A-C74B-A58A-6EAA930F272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62" name="Shape 71">
            <a:extLst>
              <a:ext uri="{FF2B5EF4-FFF2-40B4-BE49-F238E27FC236}">
                <a16:creationId xmlns:a16="http://schemas.microsoft.com/office/drawing/2014/main" id="{30F289FF-6AB7-BF4C-8566-67D7AB99ECC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33D54B7-5B1E-934A-AB1B-8252CD04A296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61" name="Shape 71">
            <a:extLst>
              <a:ext uri="{FF2B5EF4-FFF2-40B4-BE49-F238E27FC236}">
                <a16:creationId xmlns:a16="http://schemas.microsoft.com/office/drawing/2014/main" id="{890B306A-F0AE-AE49-9A18-693308C1BC11}"/>
              </a:ext>
            </a:extLst>
          </p:cNvPr>
          <p:cNvSpPr txBox="1">
            <a:spLocks/>
          </p:cNvSpPr>
          <p:nvPr/>
        </p:nvSpPr>
        <p:spPr>
          <a:xfrm>
            <a:off x="457200" y="5344612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986B759E-0AE9-B341-B8F8-B3FF67656791}"/>
              </a:ext>
            </a:extLst>
          </p:cNvPr>
          <p:cNvSpPr txBox="1"/>
          <p:nvPr/>
        </p:nvSpPr>
        <p:spPr>
          <a:xfrm>
            <a:off x="2152438" y="864094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7" name="Shape 71">
            <a:extLst>
              <a:ext uri="{FF2B5EF4-FFF2-40B4-BE49-F238E27FC236}">
                <a16:creationId xmlns:a16="http://schemas.microsoft.com/office/drawing/2014/main" id="{F03BA971-030E-E945-B384-A4C29BCBAE4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47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73FFA744-900F-4343-9263-EA1B590DB9C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9" name="Shape 71">
            <a:extLst>
              <a:ext uri="{FF2B5EF4-FFF2-40B4-BE49-F238E27FC236}">
                <a16:creationId xmlns:a16="http://schemas.microsoft.com/office/drawing/2014/main" id="{31D663A5-208D-5146-9698-5B05332BA08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2E9B1920-1EE2-934C-937B-5B30C9E90D9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5" name="Shape 71">
            <a:extLst>
              <a:ext uri="{FF2B5EF4-FFF2-40B4-BE49-F238E27FC236}">
                <a16:creationId xmlns:a16="http://schemas.microsoft.com/office/drawing/2014/main" id="{5AC6D87A-A913-874A-873B-CA15E4AC9B0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FDA40EBE-0BAC-E644-B0FB-94E1896FAD77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8" name="Shape 71">
            <a:extLst>
              <a:ext uri="{FF2B5EF4-FFF2-40B4-BE49-F238E27FC236}">
                <a16:creationId xmlns:a16="http://schemas.microsoft.com/office/drawing/2014/main" id="{225A0515-65DF-6E46-8741-44E8B7200E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47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CC55E0D1-1A21-DD42-846D-515FBC89B784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6" name="Shape 71">
            <a:extLst>
              <a:ext uri="{FF2B5EF4-FFF2-40B4-BE49-F238E27FC236}">
                <a16:creationId xmlns:a16="http://schemas.microsoft.com/office/drawing/2014/main" id="{71419965-95B9-BF4F-BFBD-646D8C7C2B8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pPr/>
              <a:t>47</a:t>
            </a:fld>
            <a:endParaRPr lang="en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B3C7906E-78A3-FC4A-AAF9-BCF863BC29CD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0" name="Shape 71">
            <a:extLst>
              <a:ext uri="{FF2B5EF4-FFF2-40B4-BE49-F238E27FC236}">
                <a16:creationId xmlns:a16="http://schemas.microsoft.com/office/drawing/2014/main" id="{871BB79C-81FA-2B4A-A7E5-9D45ED662FA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716EF8EB-5413-C641-A2E4-E32D95BFD662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4" name="Shape 71">
            <a:extLst>
              <a:ext uri="{FF2B5EF4-FFF2-40B4-BE49-F238E27FC236}">
                <a16:creationId xmlns:a16="http://schemas.microsoft.com/office/drawing/2014/main" id="{674ABAA0-741E-FE4D-AB77-19E83E409A9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47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9A1F4070-9719-E449-BA0A-3D04F38C2108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3" name="Shape 71">
            <a:extLst>
              <a:ext uri="{FF2B5EF4-FFF2-40B4-BE49-F238E27FC236}">
                <a16:creationId xmlns:a16="http://schemas.microsoft.com/office/drawing/2014/main" id="{2940EDD4-008C-EF4D-BBF6-089186AA2E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8672737A-9555-894E-86F7-08759182101C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7" name="Shape 71">
            <a:extLst>
              <a:ext uri="{FF2B5EF4-FFF2-40B4-BE49-F238E27FC236}">
                <a16:creationId xmlns:a16="http://schemas.microsoft.com/office/drawing/2014/main" id="{F40CDE94-C1B6-B04E-B1F6-6CAF800E8E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47</a:t>
            </a:fld>
            <a:endParaRPr lang="en" dirty="0"/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35DAA7CD-9B6A-2441-854F-FDD1A51DF390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8" name="Shape 71">
            <a:extLst>
              <a:ext uri="{FF2B5EF4-FFF2-40B4-BE49-F238E27FC236}">
                <a16:creationId xmlns:a16="http://schemas.microsoft.com/office/drawing/2014/main" id="{BBC3BD9A-C56C-A44E-827F-3677455DE51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47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id="{548D3D44-C1CE-DA45-A54A-3C93C47E2DB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5" name="Rectángulo 84">
            <a:extLst>
              <a:ext uri="{FF2B5EF4-FFF2-40B4-BE49-F238E27FC236}">
                <a16:creationId xmlns:a16="http://schemas.microsoft.com/office/drawing/2014/main" id="{885A450D-6D11-3E4B-803B-7638E933184B}"/>
              </a:ext>
            </a:extLst>
          </p:cNvPr>
          <p:cNvSpPr/>
          <p:nvPr/>
        </p:nvSpPr>
        <p:spPr>
          <a:xfrm>
            <a:off x="6386944" y="1676400"/>
            <a:ext cx="25258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400" dirty="0">
                <a:solidFill>
                  <a:srgbClr val="C00000"/>
                </a:solidFill>
              </a:rPr>
              <a:t>Pilar 7.</a:t>
            </a:r>
          </a:p>
          <a:p>
            <a:r>
              <a:rPr lang="es-ES_tradnl" sz="2400" dirty="0">
                <a:solidFill>
                  <a:srgbClr val="C00000"/>
                </a:solidFill>
              </a:rPr>
              <a:t>Uso en negocios</a:t>
            </a:r>
          </a:p>
        </p:txBody>
      </p:sp>
      <p:pic>
        <p:nvPicPr>
          <p:cNvPr id="86" name="Imagen 85">
            <a:extLst>
              <a:ext uri="{FF2B5EF4-FFF2-40B4-BE49-F238E27FC236}">
                <a16:creationId xmlns:a16="http://schemas.microsoft.com/office/drawing/2014/main" id="{966B407B-4B94-7D40-A404-01B8534FF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77" y="2217882"/>
            <a:ext cx="5397500" cy="20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59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48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Shape 71">
            <a:extLst>
              <a:ext uri="{FF2B5EF4-FFF2-40B4-BE49-F238E27FC236}">
                <a16:creationId xmlns:a16="http://schemas.microsoft.com/office/drawing/2014/main" id="{9C9E2192-993A-C74B-A58A-6EAA930F272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62" name="Shape 71">
            <a:extLst>
              <a:ext uri="{FF2B5EF4-FFF2-40B4-BE49-F238E27FC236}">
                <a16:creationId xmlns:a16="http://schemas.microsoft.com/office/drawing/2014/main" id="{30F289FF-6AB7-BF4C-8566-67D7AB99ECC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33D54B7-5B1E-934A-AB1B-8252CD04A296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61" name="Shape 71">
            <a:extLst>
              <a:ext uri="{FF2B5EF4-FFF2-40B4-BE49-F238E27FC236}">
                <a16:creationId xmlns:a16="http://schemas.microsoft.com/office/drawing/2014/main" id="{890B306A-F0AE-AE49-9A18-693308C1BC11}"/>
              </a:ext>
            </a:extLst>
          </p:cNvPr>
          <p:cNvSpPr txBox="1">
            <a:spLocks/>
          </p:cNvSpPr>
          <p:nvPr/>
        </p:nvSpPr>
        <p:spPr>
          <a:xfrm>
            <a:off x="457200" y="5344612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986B759E-0AE9-B341-B8F8-B3FF67656791}"/>
              </a:ext>
            </a:extLst>
          </p:cNvPr>
          <p:cNvSpPr txBox="1"/>
          <p:nvPr/>
        </p:nvSpPr>
        <p:spPr>
          <a:xfrm>
            <a:off x="2152438" y="864094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7" name="Shape 71">
            <a:extLst>
              <a:ext uri="{FF2B5EF4-FFF2-40B4-BE49-F238E27FC236}">
                <a16:creationId xmlns:a16="http://schemas.microsoft.com/office/drawing/2014/main" id="{F03BA971-030E-E945-B384-A4C29BCBAE4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48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73FFA744-900F-4343-9263-EA1B590DB9C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9" name="Shape 71">
            <a:extLst>
              <a:ext uri="{FF2B5EF4-FFF2-40B4-BE49-F238E27FC236}">
                <a16:creationId xmlns:a16="http://schemas.microsoft.com/office/drawing/2014/main" id="{31D663A5-208D-5146-9698-5B05332BA08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2E9B1920-1EE2-934C-937B-5B30C9E90D9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5" name="Shape 71">
            <a:extLst>
              <a:ext uri="{FF2B5EF4-FFF2-40B4-BE49-F238E27FC236}">
                <a16:creationId xmlns:a16="http://schemas.microsoft.com/office/drawing/2014/main" id="{5AC6D87A-A913-874A-873B-CA15E4AC9B0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FDA40EBE-0BAC-E644-B0FB-94E1896FAD77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8" name="Shape 71">
            <a:extLst>
              <a:ext uri="{FF2B5EF4-FFF2-40B4-BE49-F238E27FC236}">
                <a16:creationId xmlns:a16="http://schemas.microsoft.com/office/drawing/2014/main" id="{225A0515-65DF-6E46-8741-44E8B7200E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48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CC55E0D1-1A21-DD42-846D-515FBC89B784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6" name="Shape 71">
            <a:extLst>
              <a:ext uri="{FF2B5EF4-FFF2-40B4-BE49-F238E27FC236}">
                <a16:creationId xmlns:a16="http://schemas.microsoft.com/office/drawing/2014/main" id="{71419965-95B9-BF4F-BFBD-646D8C7C2B8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pPr/>
              <a:t>48</a:t>
            </a:fld>
            <a:endParaRPr lang="en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B3C7906E-78A3-FC4A-AAF9-BCF863BC29CD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0" name="Shape 71">
            <a:extLst>
              <a:ext uri="{FF2B5EF4-FFF2-40B4-BE49-F238E27FC236}">
                <a16:creationId xmlns:a16="http://schemas.microsoft.com/office/drawing/2014/main" id="{871BB79C-81FA-2B4A-A7E5-9D45ED662FA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716EF8EB-5413-C641-A2E4-E32D95BFD662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4" name="Shape 71">
            <a:extLst>
              <a:ext uri="{FF2B5EF4-FFF2-40B4-BE49-F238E27FC236}">
                <a16:creationId xmlns:a16="http://schemas.microsoft.com/office/drawing/2014/main" id="{674ABAA0-741E-FE4D-AB77-19E83E409A9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48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9A1F4070-9719-E449-BA0A-3D04F38C2108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3" name="Shape 71">
            <a:extLst>
              <a:ext uri="{FF2B5EF4-FFF2-40B4-BE49-F238E27FC236}">
                <a16:creationId xmlns:a16="http://schemas.microsoft.com/office/drawing/2014/main" id="{2940EDD4-008C-EF4D-BBF6-089186AA2E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8672737A-9555-894E-86F7-08759182101C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7" name="Shape 71">
            <a:extLst>
              <a:ext uri="{FF2B5EF4-FFF2-40B4-BE49-F238E27FC236}">
                <a16:creationId xmlns:a16="http://schemas.microsoft.com/office/drawing/2014/main" id="{F40CDE94-C1B6-B04E-B1F6-6CAF800E8E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 dirty="0"/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35DAA7CD-9B6A-2441-854F-FDD1A51DF390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8" name="Shape 71">
            <a:extLst>
              <a:ext uri="{FF2B5EF4-FFF2-40B4-BE49-F238E27FC236}">
                <a16:creationId xmlns:a16="http://schemas.microsoft.com/office/drawing/2014/main" id="{BBC3BD9A-C56C-A44E-827F-3677455DE51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id="{548D3D44-C1CE-DA45-A54A-3C93C47E2DB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1" name="Shape 71">
            <a:extLst>
              <a:ext uri="{FF2B5EF4-FFF2-40B4-BE49-F238E27FC236}">
                <a16:creationId xmlns:a16="http://schemas.microsoft.com/office/drawing/2014/main" id="{F4C6BEF5-D90A-C643-AE2F-9032D9693B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48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1502B6C4-B32C-7646-94EE-8B477A90B8DF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CD80B5BB-CFDD-744F-A8C5-02CAE7410B46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84" name="Rectángulo 83">
            <a:extLst>
              <a:ext uri="{FF2B5EF4-FFF2-40B4-BE49-F238E27FC236}">
                <a16:creationId xmlns:a16="http://schemas.microsoft.com/office/drawing/2014/main" id="{CA0BF72A-9747-6442-8749-8EFD2E32D26D}"/>
              </a:ext>
            </a:extLst>
          </p:cNvPr>
          <p:cNvSpPr/>
          <p:nvPr/>
        </p:nvSpPr>
        <p:spPr>
          <a:xfrm>
            <a:off x="6386944" y="1676400"/>
            <a:ext cx="25258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400" dirty="0">
                <a:solidFill>
                  <a:srgbClr val="C00000"/>
                </a:solidFill>
              </a:rPr>
              <a:t>Pilar 8.</a:t>
            </a:r>
          </a:p>
          <a:p>
            <a:r>
              <a:rPr lang="es-ES_tradnl" sz="2400" dirty="0">
                <a:solidFill>
                  <a:srgbClr val="C00000"/>
                </a:solidFill>
              </a:rPr>
              <a:t>Uso en gobierno</a:t>
            </a:r>
          </a:p>
        </p:txBody>
      </p:sp>
      <p:pic>
        <p:nvPicPr>
          <p:cNvPr id="87" name="Imagen 86">
            <a:extLst>
              <a:ext uri="{FF2B5EF4-FFF2-40B4-BE49-F238E27FC236}">
                <a16:creationId xmlns:a16="http://schemas.microsoft.com/office/drawing/2014/main" id="{F7377512-EEC5-434F-9BEE-E9F1D8009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91447"/>
            <a:ext cx="54737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10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49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Shape 71">
            <a:extLst>
              <a:ext uri="{FF2B5EF4-FFF2-40B4-BE49-F238E27FC236}">
                <a16:creationId xmlns:a16="http://schemas.microsoft.com/office/drawing/2014/main" id="{9C9E2192-993A-C74B-A58A-6EAA930F272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62" name="Shape 71">
            <a:extLst>
              <a:ext uri="{FF2B5EF4-FFF2-40B4-BE49-F238E27FC236}">
                <a16:creationId xmlns:a16="http://schemas.microsoft.com/office/drawing/2014/main" id="{30F289FF-6AB7-BF4C-8566-67D7AB99ECC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33D54B7-5B1E-934A-AB1B-8252CD04A296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61" name="Shape 71">
            <a:extLst>
              <a:ext uri="{FF2B5EF4-FFF2-40B4-BE49-F238E27FC236}">
                <a16:creationId xmlns:a16="http://schemas.microsoft.com/office/drawing/2014/main" id="{890B306A-F0AE-AE49-9A18-693308C1BC11}"/>
              </a:ext>
            </a:extLst>
          </p:cNvPr>
          <p:cNvSpPr txBox="1">
            <a:spLocks/>
          </p:cNvSpPr>
          <p:nvPr/>
        </p:nvSpPr>
        <p:spPr>
          <a:xfrm>
            <a:off x="457200" y="5344612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986B759E-0AE9-B341-B8F8-B3FF67656791}"/>
              </a:ext>
            </a:extLst>
          </p:cNvPr>
          <p:cNvSpPr txBox="1"/>
          <p:nvPr/>
        </p:nvSpPr>
        <p:spPr>
          <a:xfrm>
            <a:off x="2152438" y="864094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7" name="Shape 71">
            <a:extLst>
              <a:ext uri="{FF2B5EF4-FFF2-40B4-BE49-F238E27FC236}">
                <a16:creationId xmlns:a16="http://schemas.microsoft.com/office/drawing/2014/main" id="{F03BA971-030E-E945-B384-A4C29BCBAE4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49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73FFA744-900F-4343-9263-EA1B590DB9C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9" name="Shape 71">
            <a:extLst>
              <a:ext uri="{FF2B5EF4-FFF2-40B4-BE49-F238E27FC236}">
                <a16:creationId xmlns:a16="http://schemas.microsoft.com/office/drawing/2014/main" id="{31D663A5-208D-5146-9698-5B05332BA08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2E9B1920-1EE2-934C-937B-5B30C9E90D9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5" name="Shape 71">
            <a:extLst>
              <a:ext uri="{FF2B5EF4-FFF2-40B4-BE49-F238E27FC236}">
                <a16:creationId xmlns:a16="http://schemas.microsoft.com/office/drawing/2014/main" id="{5AC6D87A-A913-874A-873B-CA15E4AC9B0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FDA40EBE-0BAC-E644-B0FB-94E1896FAD77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8" name="Shape 71">
            <a:extLst>
              <a:ext uri="{FF2B5EF4-FFF2-40B4-BE49-F238E27FC236}">
                <a16:creationId xmlns:a16="http://schemas.microsoft.com/office/drawing/2014/main" id="{225A0515-65DF-6E46-8741-44E8B7200E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49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CC55E0D1-1A21-DD42-846D-515FBC89B784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6" name="Shape 71">
            <a:extLst>
              <a:ext uri="{FF2B5EF4-FFF2-40B4-BE49-F238E27FC236}">
                <a16:creationId xmlns:a16="http://schemas.microsoft.com/office/drawing/2014/main" id="{71419965-95B9-BF4F-BFBD-646D8C7C2B8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pPr/>
              <a:t>49</a:t>
            </a:fld>
            <a:endParaRPr lang="en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B3C7906E-78A3-FC4A-AAF9-BCF863BC29CD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0" name="Shape 71">
            <a:extLst>
              <a:ext uri="{FF2B5EF4-FFF2-40B4-BE49-F238E27FC236}">
                <a16:creationId xmlns:a16="http://schemas.microsoft.com/office/drawing/2014/main" id="{871BB79C-81FA-2B4A-A7E5-9D45ED662FA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716EF8EB-5413-C641-A2E4-E32D95BFD662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4" name="Shape 71">
            <a:extLst>
              <a:ext uri="{FF2B5EF4-FFF2-40B4-BE49-F238E27FC236}">
                <a16:creationId xmlns:a16="http://schemas.microsoft.com/office/drawing/2014/main" id="{674ABAA0-741E-FE4D-AB77-19E83E409A9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49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9A1F4070-9719-E449-BA0A-3D04F38C2108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3" name="Shape 71">
            <a:extLst>
              <a:ext uri="{FF2B5EF4-FFF2-40B4-BE49-F238E27FC236}">
                <a16:creationId xmlns:a16="http://schemas.microsoft.com/office/drawing/2014/main" id="{2940EDD4-008C-EF4D-BBF6-089186AA2E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8672737A-9555-894E-86F7-08759182101C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7" name="Shape 71">
            <a:extLst>
              <a:ext uri="{FF2B5EF4-FFF2-40B4-BE49-F238E27FC236}">
                <a16:creationId xmlns:a16="http://schemas.microsoft.com/office/drawing/2014/main" id="{F40CDE94-C1B6-B04E-B1F6-6CAF800E8E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 dirty="0"/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35DAA7CD-9B6A-2441-854F-FDD1A51DF390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8" name="Shape 71">
            <a:extLst>
              <a:ext uri="{FF2B5EF4-FFF2-40B4-BE49-F238E27FC236}">
                <a16:creationId xmlns:a16="http://schemas.microsoft.com/office/drawing/2014/main" id="{BBC3BD9A-C56C-A44E-827F-3677455DE51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id="{548D3D44-C1CE-DA45-A54A-3C93C47E2DB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1" name="Shape 71">
            <a:extLst>
              <a:ext uri="{FF2B5EF4-FFF2-40B4-BE49-F238E27FC236}">
                <a16:creationId xmlns:a16="http://schemas.microsoft.com/office/drawing/2014/main" id="{F4C6BEF5-D90A-C643-AE2F-9032D9693B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49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1502B6C4-B32C-7646-94EE-8B477A90B8DF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5" name="Shape 71">
            <a:extLst>
              <a:ext uri="{FF2B5EF4-FFF2-40B4-BE49-F238E27FC236}">
                <a16:creationId xmlns:a16="http://schemas.microsoft.com/office/drawing/2014/main" id="{AF5A4EE1-68F9-9347-88F5-79997E15DB9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49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F3480751-B27C-2441-8908-7F715FA12561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id="{43CA3474-48E8-FF48-8F0A-584377DAD0D3}"/>
              </a:ext>
            </a:extLst>
          </p:cNvPr>
          <p:cNvSpPr/>
          <p:nvPr/>
        </p:nvSpPr>
        <p:spPr>
          <a:xfrm>
            <a:off x="6386944" y="1676400"/>
            <a:ext cx="25258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400" dirty="0">
                <a:solidFill>
                  <a:srgbClr val="C00000"/>
                </a:solidFill>
              </a:rPr>
              <a:t>Pilar 9.</a:t>
            </a:r>
          </a:p>
          <a:p>
            <a:pPr algn="just"/>
            <a:r>
              <a:rPr lang="es-ES_tradnl" sz="2400" dirty="0">
                <a:solidFill>
                  <a:srgbClr val="C00000"/>
                </a:solidFill>
              </a:rPr>
              <a:t>Impacto económico</a:t>
            </a:r>
          </a:p>
        </p:txBody>
      </p:sp>
      <p:pic>
        <p:nvPicPr>
          <p:cNvPr id="90" name="Imagen 89">
            <a:extLst>
              <a:ext uri="{FF2B5EF4-FFF2-40B4-BE49-F238E27FC236}">
                <a16:creationId xmlns:a16="http://schemas.microsoft.com/office/drawing/2014/main" id="{C7D199CC-E2AF-624E-AEC9-A985B10940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13647"/>
            <a:ext cx="5422900" cy="158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15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50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Shape 71">
            <a:extLst>
              <a:ext uri="{FF2B5EF4-FFF2-40B4-BE49-F238E27FC236}">
                <a16:creationId xmlns:a16="http://schemas.microsoft.com/office/drawing/2014/main" id="{9C9E2192-993A-C74B-A58A-6EAA930F272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62" name="Shape 71">
            <a:extLst>
              <a:ext uri="{FF2B5EF4-FFF2-40B4-BE49-F238E27FC236}">
                <a16:creationId xmlns:a16="http://schemas.microsoft.com/office/drawing/2014/main" id="{30F289FF-6AB7-BF4C-8566-67D7AB99ECC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33D54B7-5B1E-934A-AB1B-8252CD04A296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61" name="Shape 71">
            <a:extLst>
              <a:ext uri="{FF2B5EF4-FFF2-40B4-BE49-F238E27FC236}">
                <a16:creationId xmlns:a16="http://schemas.microsoft.com/office/drawing/2014/main" id="{890B306A-F0AE-AE49-9A18-693308C1BC11}"/>
              </a:ext>
            </a:extLst>
          </p:cNvPr>
          <p:cNvSpPr txBox="1">
            <a:spLocks/>
          </p:cNvSpPr>
          <p:nvPr/>
        </p:nvSpPr>
        <p:spPr>
          <a:xfrm>
            <a:off x="457200" y="5344612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986B759E-0AE9-B341-B8F8-B3FF67656791}"/>
              </a:ext>
            </a:extLst>
          </p:cNvPr>
          <p:cNvSpPr txBox="1"/>
          <p:nvPr/>
        </p:nvSpPr>
        <p:spPr>
          <a:xfrm>
            <a:off x="2152438" y="864094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7" name="Shape 71">
            <a:extLst>
              <a:ext uri="{FF2B5EF4-FFF2-40B4-BE49-F238E27FC236}">
                <a16:creationId xmlns:a16="http://schemas.microsoft.com/office/drawing/2014/main" id="{F03BA971-030E-E945-B384-A4C29BCBAE4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50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73FFA744-900F-4343-9263-EA1B590DB9C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9" name="Shape 71">
            <a:extLst>
              <a:ext uri="{FF2B5EF4-FFF2-40B4-BE49-F238E27FC236}">
                <a16:creationId xmlns:a16="http://schemas.microsoft.com/office/drawing/2014/main" id="{31D663A5-208D-5146-9698-5B05332BA08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2E9B1920-1EE2-934C-937B-5B30C9E90D9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5" name="Shape 71">
            <a:extLst>
              <a:ext uri="{FF2B5EF4-FFF2-40B4-BE49-F238E27FC236}">
                <a16:creationId xmlns:a16="http://schemas.microsoft.com/office/drawing/2014/main" id="{5AC6D87A-A913-874A-873B-CA15E4AC9B0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FDA40EBE-0BAC-E644-B0FB-94E1896FAD77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8" name="Shape 71">
            <a:extLst>
              <a:ext uri="{FF2B5EF4-FFF2-40B4-BE49-F238E27FC236}">
                <a16:creationId xmlns:a16="http://schemas.microsoft.com/office/drawing/2014/main" id="{225A0515-65DF-6E46-8741-44E8B7200E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50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CC55E0D1-1A21-DD42-846D-515FBC89B784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6" name="Shape 71">
            <a:extLst>
              <a:ext uri="{FF2B5EF4-FFF2-40B4-BE49-F238E27FC236}">
                <a16:creationId xmlns:a16="http://schemas.microsoft.com/office/drawing/2014/main" id="{71419965-95B9-BF4F-BFBD-646D8C7C2B8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pPr/>
              <a:t>50</a:t>
            </a:fld>
            <a:endParaRPr lang="en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B3C7906E-78A3-FC4A-AAF9-BCF863BC29CD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0" name="Shape 71">
            <a:extLst>
              <a:ext uri="{FF2B5EF4-FFF2-40B4-BE49-F238E27FC236}">
                <a16:creationId xmlns:a16="http://schemas.microsoft.com/office/drawing/2014/main" id="{871BB79C-81FA-2B4A-A7E5-9D45ED662FA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716EF8EB-5413-C641-A2E4-E32D95BFD662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4" name="Shape 71">
            <a:extLst>
              <a:ext uri="{FF2B5EF4-FFF2-40B4-BE49-F238E27FC236}">
                <a16:creationId xmlns:a16="http://schemas.microsoft.com/office/drawing/2014/main" id="{674ABAA0-741E-FE4D-AB77-19E83E409A9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50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9A1F4070-9719-E449-BA0A-3D04F38C2108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3" name="Shape 71">
            <a:extLst>
              <a:ext uri="{FF2B5EF4-FFF2-40B4-BE49-F238E27FC236}">
                <a16:creationId xmlns:a16="http://schemas.microsoft.com/office/drawing/2014/main" id="{2940EDD4-008C-EF4D-BBF6-089186AA2E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8672737A-9555-894E-86F7-08759182101C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7" name="Shape 71">
            <a:extLst>
              <a:ext uri="{FF2B5EF4-FFF2-40B4-BE49-F238E27FC236}">
                <a16:creationId xmlns:a16="http://schemas.microsoft.com/office/drawing/2014/main" id="{F40CDE94-C1B6-B04E-B1F6-6CAF800E8E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 dirty="0"/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35DAA7CD-9B6A-2441-854F-FDD1A51DF390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8" name="Shape 71">
            <a:extLst>
              <a:ext uri="{FF2B5EF4-FFF2-40B4-BE49-F238E27FC236}">
                <a16:creationId xmlns:a16="http://schemas.microsoft.com/office/drawing/2014/main" id="{BBC3BD9A-C56C-A44E-827F-3677455DE51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id="{548D3D44-C1CE-DA45-A54A-3C93C47E2DB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1" name="Shape 71">
            <a:extLst>
              <a:ext uri="{FF2B5EF4-FFF2-40B4-BE49-F238E27FC236}">
                <a16:creationId xmlns:a16="http://schemas.microsoft.com/office/drawing/2014/main" id="{F4C6BEF5-D90A-C643-AE2F-9032D9693B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50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1502B6C4-B32C-7646-94EE-8B477A90B8DF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5" name="Shape 71">
            <a:extLst>
              <a:ext uri="{FF2B5EF4-FFF2-40B4-BE49-F238E27FC236}">
                <a16:creationId xmlns:a16="http://schemas.microsoft.com/office/drawing/2014/main" id="{AF5A4EE1-68F9-9347-88F5-79997E15DB9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50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F3480751-B27C-2441-8908-7F715FA12561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3" name="Shape 71">
            <a:extLst>
              <a:ext uri="{FF2B5EF4-FFF2-40B4-BE49-F238E27FC236}">
                <a16:creationId xmlns:a16="http://schemas.microsoft.com/office/drawing/2014/main" id="{6D59D4D7-3930-984B-9CB6-57BF4FB6B9AE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F5362609-AD9E-C84D-9255-C37F8D19EE4F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8" name="Rectángulo 87">
            <a:extLst>
              <a:ext uri="{FF2B5EF4-FFF2-40B4-BE49-F238E27FC236}">
                <a16:creationId xmlns:a16="http://schemas.microsoft.com/office/drawing/2014/main" id="{DD72C130-FAE5-5445-9014-691421CD1FA5}"/>
              </a:ext>
            </a:extLst>
          </p:cNvPr>
          <p:cNvSpPr/>
          <p:nvPr/>
        </p:nvSpPr>
        <p:spPr>
          <a:xfrm>
            <a:off x="6386944" y="1676400"/>
            <a:ext cx="25258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400" dirty="0">
                <a:solidFill>
                  <a:srgbClr val="C00000"/>
                </a:solidFill>
              </a:rPr>
              <a:t>Pilar 10.</a:t>
            </a:r>
          </a:p>
          <a:p>
            <a:pPr algn="just"/>
            <a:r>
              <a:rPr lang="es-ES_tradnl" sz="2400" dirty="0">
                <a:solidFill>
                  <a:srgbClr val="C00000"/>
                </a:solidFill>
              </a:rPr>
              <a:t>Impacto social</a:t>
            </a:r>
          </a:p>
        </p:txBody>
      </p:sp>
      <p:pic>
        <p:nvPicPr>
          <p:cNvPr id="91" name="Imagen 90">
            <a:extLst>
              <a:ext uri="{FF2B5EF4-FFF2-40B4-BE49-F238E27FC236}">
                <a16:creationId xmlns:a16="http://schemas.microsoft.com/office/drawing/2014/main" id="{B2612F08-3DFA-4C4C-9697-B534A5CC2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38529"/>
            <a:ext cx="56769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82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51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Shape 71">
            <a:extLst>
              <a:ext uri="{FF2B5EF4-FFF2-40B4-BE49-F238E27FC236}">
                <a16:creationId xmlns:a16="http://schemas.microsoft.com/office/drawing/2014/main" id="{9C9E2192-993A-C74B-A58A-6EAA930F272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62" name="Shape 71">
            <a:extLst>
              <a:ext uri="{FF2B5EF4-FFF2-40B4-BE49-F238E27FC236}">
                <a16:creationId xmlns:a16="http://schemas.microsoft.com/office/drawing/2014/main" id="{30F289FF-6AB7-BF4C-8566-67D7AB99ECC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33D54B7-5B1E-934A-AB1B-8252CD04A296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61" name="Shape 71">
            <a:extLst>
              <a:ext uri="{FF2B5EF4-FFF2-40B4-BE49-F238E27FC236}">
                <a16:creationId xmlns:a16="http://schemas.microsoft.com/office/drawing/2014/main" id="{890B306A-F0AE-AE49-9A18-693308C1BC11}"/>
              </a:ext>
            </a:extLst>
          </p:cNvPr>
          <p:cNvSpPr txBox="1">
            <a:spLocks/>
          </p:cNvSpPr>
          <p:nvPr/>
        </p:nvSpPr>
        <p:spPr>
          <a:xfrm>
            <a:off x="457200" y="5344612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986B759E-0AE9-B341-B8F8-B3FF67656791}"/>
              </a:ext>
            </a:extLst>
          </p:cNvPr>
          <p:cNvSpPr txBox="1"/>
          <p:nvPr/>
        </p:nvSpPr>
        <p:spPr>
          <a:xfrm>
            <a:off x="2152438" y="864094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7" name="Shape 71">
            <a:extLst>
              <a:ext uri="{FF2B5EF4-FFF2-40B4-BE49-F238E27FC236}">
                <a16:creationId xmlns:a16="http://schemas.microsoft.com/office/drawing/2014/main" id="{F03BA971-030E-E945-B384-A4C29BCBAE4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51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73FFA744-900F-4343-9263-EA1B590DB9C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9" name="Shape 71">
            <a:extLst>
              <a:ext uri="{FF2B5EF4-FFF2-40B4-BE49-F238E27FC236}">
                <a16:creationId xmlns:a16="http://schemas.microsoft.com/office/drawing/2014/main" id="{31D663A5-208D-5146-9698-5B05332BA08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2E9B1920-1EE2-934C-937B-5B30C9E90D9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5" name="Shape 71">
            <a:extLst>
              <a:ext uri="{FF2B5EF4-FFF2-40B4-BE49-F238E27FC236}">
                <a16:creationId xmlns:a16="http://schemas.microsoft.com/office/drawing/2014/main" id="{5AC6D87A-A913-874A-873B-CA15E4AC9B0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FDA40EBE-0BAC-E644-B0FB-94E1896FAD77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8" name="Shape 71">
            <a:extLst>
              <a:ext uri="{FF2B5EF4-FFF2-40B4-BE49-F238E27FC236}">
                <a16:creationId xmlns:a16="http://schemas.microsoft.com/office/drawing/2014/main" id="{225A0515-65DF-6E46-8741-44E8B7200E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51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CC55E0D1-1A21-DD42-846D-515FBC89B784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6" name="Shape 71">
            <a:extLst>
              <a:ext uri="{FF2B5EF4-FFF2-40B4-BE49-F238E27FC236}">
                <a16:creationId xmlns:a16="http://schemas.microsoft.com/office/drawing/2014/main" id="{71419965-95B9-BF4F-BFBD-646D8C7C2B8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pPr/>
              <a:t>51</a:t>
            </a:fld>
            <a:endParaRPr lang="en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B3C7906E-78A3-FC4A-AAF9-BCF863BC29CD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0" name="Shape 71">
            <a:extLst>
              <a:ext uri="{FF2B5EF4-FFF2-40B4-BE49-F238E27FC236}">
                <a16:creationId xmlns:a16="http://schemas.microsoft.com/office/drawing/2014/main" id="{871BB79C-81FA-2B4A-A7E5-9D45ED662FA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716EF8EB-5413-C641-A2E4-E32D95BFD662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4" name="Shape 71">
            <a:extLst>
              <a:ext uri="{FF2B5EF4-FFF2-40B4-BE49-F238E27FC236}">
                <a16:creationId xmlns:a16="http://schemas.microsoft.com/office/drawing/2014/main" id="{674ABAA0-741E-FE4D-AB77-19E83E409A9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51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9A1F4070-9719-E449-BA0A-3D04F38C2108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3" name="Shape 71">
            <a:extLst>
              <a:ext uri="{FF2B5EF4-FFF2-40B4-BE49-F238E27FC236}">
                <a16:creationId xmlns:a16="http://schemas.microsoft.com/office/drawing/2014/main" id="{2940EDD4-008C-EF4D-BBF6-089186AA2E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8672737A-9555-894E-86F7-08759182101C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7" name="Shape 71">
            <a:extLst>
              <a:ext uri="{FF2B5EF4-FFF2-40B4-BE49-F238E27FC236}">
                <a16:creationId xmlns:a16="http://schemas.microsoft.com/office/drawing/2014/main" id="{F40CDE94-C1B6-B04E-B1F6-6CAF800E8E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 dirty="0"/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35DAA7CD-9B6A-2441-854F-FDD1A51DF390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8" name="Shape 71">
            <a:extLst>
              <a:ext uri="{FF2B5EF4-FFF2-40B4-BE49-F238E27FC236}">
                <a16:creationId xmlns:a16="http://schemas.microsoft.com/office/drawing/2014/main" id="{BBC3BD9A-C56C-A44E-827F-3677455DE51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id="{548D3D44-C1CE-DA45-A54A-3C93C47E2DB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1" name="Shape 71">
            <a:extLst>
              <a:ext uri="{FF2B5EF4-FFF2-40B4-BE49-F238E27FC236}">
                <a16:creationId xmlns:a16="http://schemas.microsoft.com/office/drawing/2014/main" id="{F4C6BEF5-D90A-C643-AE2F-9032D9693B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51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1502B6C4-B32C-7646-94EE-8B477A90B8DF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5" name="Shape 71">
            <a:extLst>
              <a:ext uri="{FF2B5EF4-FFF2-40B4-BE49-F238E27FC236}">
                <a16:creationId xmlns:a16="http://schemas.microsoft.com/office/drawing/2014/main" id="{AF5A4EE1-68F9-9347-88F5-79997E15DB9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51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F3480751-B27C-2441-8908-7F715FA12561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3" name="Shape 71">
            <a:extLst>
              <a:ext uri="{FF2B5EF4-FFF2-40B4-BE49-F238E27FC236}">
                <a16:creationId xmlns:a16="http://schemas.microsoft.com/office/drawing/2014/main" id="{6D59D4D7-3930-984B-9CB6-57BF4FB6B9AE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F5362609-AD9E-C84D-9255-C37F8D19EE4F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7" name="Shape 71">
            <a:extLst>
              <a:ext uri="{FF2B5EF4-FFF2-40B4-BE49-F238E27FC236}">
                <a16:creationId xmlns:a16="http://schemas.microsoft.com/office/drawing/2014/main" id="{5E2F1B4F-FBA3-5B44-8893-F9073B8667B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51</a:t>
            </a:fld>
            <a:endParaRPr lang="en"/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4AB1F0EB-392C-A74B-8B17-91B219564554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90" name="CuadroTexto 89">
            <a:extLst>
              <a:ext uri="{FF2B5EF4-FFF2-40B4-BE49-F238E27FC236}">
                <a16:creationId xmlns:a16="http://schemas.microsoft.com/office/drawing/2014/main" id="{1EDDFF57-85E4-C14D-BF81-F695D57F956D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id="{FB27A651-689A-E445-980C-E07E966BA63B}"/>
              </a:ext>
            </a:extLst>
          </p:cNvPr>
          <p:cNvSpPr/>
          <p:nvPr/>
        </p:nvSpPr>
        <p:spPr>
          <a:xfrm>
            <a:off x="457200" y="1311992"/>
            <a:ext cx="390972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400" dirty="0">
                <a:solidFill>
                  <a:srgbClr val="C00000"/>
                </a:solidFill>
              </a:rPr>
              <a:t>En el reporte Midiendo la Sociedad de la información, correspondiente a 2017, realizado por la Unión Internacional de Telecomunicaciones (UIT), fueron analizados 176 países.</a:t>
            </a:r>
          </a:p>
        </p:txBody>
      </p:sp>
      <p:pic>
        <p:nvPicPr>
          <p:cNvPr id="93" name="Imagen 92">
            <a:extLst>
              <a:ext uri="{FF2B5EF4-FFF2-40B4-BE49-F238E27FC236}">
                <a16:creationId xmlns:a16="http://schemas.microsoft.com/office/drawing/2014/main" id="{555C79E7-FA4F-9A4B-9FF3-64C067D96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528" y="1953089"/>
            <a:ext cx="3768436" cy="350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80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52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Shape 71">
            <a:extLst>
              <a:ext uri="{FF2B5EF4-FFF2-40B4-BE49-F238E27FC236}">
                <a16:creationId xmlns:a16="http://schemas.microsoft.com/office/drawing/2014/main" id="{9C9E2192-993A-C74B-A58A-6EAA930F272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62" name="Shape 71">
            <a:extLst>
              <a:ext uri="{FF2B5EF4-FFF2-40B4-BE49-F238E27FC236}">
                <a16:creationId xmlns:a16="http://schemas.microsoft.com/office/drawing/2014/main" id="{30F289FF-6AB7-BF4C-8566-67D7AB99ECC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33D54B7-5B1E-934A-AB1B-8252CD04A296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61" name="Shape 71">
            <a:extLst>
              <a:ext uri="{FF2B5EF4-FFF2-40B4-BE49-F238E27FC236}">
                <a16:creationId xmlns:a16="http://schemas.microsoft.com/office/drawing/2014/main" id="{890B306A-F0AE-AE49-9A18-693308C1BC11}"/>
              </a:ext>
            </a:extLst>
          </p:cNvPr>
          <p:cNvSpPr txBox="1">
            <a:spLocks/>
          </p:cNvSpPr>
          <p:nvPr/>
        </p:nvSpPr>
        <p:spPr>
          <a:xfrm>
            <a:off x="457200" y="5344612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986B759E-0AE9-B341-B8F8-B3FF67656791}"/>
              </a:ext>
            </a:extLst>
          </p:cNvPr>
          <p:cNvSpPr txBox="1"/>
          <p:nvPr/>
        </p:nvSpPr>
        <p:spPr>
          <a:xfrm>
            <a:off x="2152438" y="864094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7" name="Shape 71">
            <a:extLst>
              <a:ext uri="{FF2B5EF4-FFF2-40B4-BE49-F238E27FC236}">
                <a16:creationId xmlns:a16="http://schemas.microsoft.com/office/drawing/2014/main" id="{F03BA971-030E-E945-B384-A4C29BCBAE4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52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73FFA744-900F-4343-9263-EA1B590DB9C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9" name="Shape 71">
            <a:extLst>
              <a:ext uri="{FF2B5EF4-FFF2-40B4-BE49-F238E27FC236}">
                <a16:creationId xmlns:a16="http://schemas.microsoft.com/office/drawing/2014/main" id="{31D663A5-208D-5146-9698-5B05332BA08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2E9B1920-1EE2-934C-937B-5B30C9E90D9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5" name="Shape 71">
            <a:extLst>
              <a:ext uri="{FF2B5EF4-FFF2-40B4-BE49-F238E27FC236}">
                <a16:creationId xmlns:a16="http://schemas.microsoft.com/office/drawing/2014/main" id="{5AC6D87A-A913-874A-873B-CA15E4AC9B0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FDA40EBE-0BAC-E644-B0FB-94E1896FAD77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8" name="Shape 71">
            <a:extLst>
              <a:ext uri="{FF2B5EF4-FFF2-40B4-BE49-F238E27FC236}">
                <a16:creationId xmlns:a16="http://schemas.microsoft.com/office/drawing/2014/main" id="{225A0515-65DF-6E46-8741-44E8B7200E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52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CC55E0D1-1A21-DD42-846D-515FBC89B784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6" name="Shape 71">
            <a:extLst>
              <a:ext uri="{FF2B5EF4-FFF2-40B4-BE49-F238E27FC236}">
                <a16:creationId xmlns:a16="http://schemas.microsoft.com/office/drawing/2014/main" id="{71419965-95B9-BF4F-BFBD-646D8C7C2B8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pPr/>
              <a:t>52</a:t>
            </a:fld>
            <a:endParaRPr lang="en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B3C7906E-78A3-FC4A-AAF9-BCF863BC29CD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0" name="Shape 71">
            <a:extLst>
              <a:ext uri="{FF2B5EF4-FFF2-40B4-BE49-F238E27FC236}">
                <a16:creationId xmlns:a16="http://schemas.microsoft.com/office/drawing/2014/main" id="{871BB79C-81FA-2B4A-A7E5-9D45ED662FA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716EF8EB-5413-C641-A2E4-E32D95BFD662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4" name="Shape 71">
            <a:extLst>
              <a:ext uri="{FF2B5EF4-FFF2-40B4-BE49-F238E27FC236}">
                <a16:creationId xmlns:a16="http://schemas.microsoft.com/office/drawing/2014/main" id="{674ABAA0-741E-FE4D-AB77-19E83E409A9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52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9A1F4070-9719-E449-BA0A-3D04F38C2108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3" name="Shape 71">
            <a:extLst>
              <a:ext uri="{FF2B5EF4-FFF2-40B4-BE49-F238E27FC236}">
                <a16:creationId xmlns:a16="http://schemas.microsoft.com/office/drawing/2014/main" id="{2940EDD4-008C-EF4D-BBF6-089186AA2E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8672737A-9555-894E-86F7-08759182101C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7" name="Shape 71">
            <a:extLst>
              <a:ext uri="{FF2B5EF4-FFF2-40B4-BE49-F238E27FC236}">
                <a16:creationId xmlns:a16="http://schemas.microsoft.com/office/drawing/2014/main" id="{F40CDE94-C1B6-B04E-B1F6-6CAF800E8E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 dirty="0"/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35DAA7CD-9B6A-2441-854F-FDD1A51DF390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8" name="Shape 71">
            <a:extLst>
              <a:ext uri="{FF2B5EF4-FFF2-40B4-BE49-F238E27FC236}">
                <a16:creationId xmlns:a16="http://schemas.microsoft.com/office/drawing/2014/main" id="{BBC3BD9A-C56C-A44E-827F-3677455DE51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id="{548D3D44-C1CE-DA45-A54A-3C93C47E2DB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1" name="Shape 71">
            <a:extLst>
              <a:ext uri="{FF2B5EF4-FFF2-40B4-BE49-F238E27FC236}">
                <a16:creationId xmlns:a16="http://schemas.microsoft.com/office/drawing/2014/main" id="{F4C6BEF5-D90A-C643-AE2F-9032D9693B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52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1502B6C4-B32C-7646-94EE-8B477A90B8DF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5" name="Shape 71">
            <a:extLst>
              <a:ext uri="{FF2B5EF4-FFF2-40B4-BE49-F238E27FC236}">
                <a16:creationId xmlns:a16="http://schemas.microsoft.com/office/drawing/2014/main" id="{AF5A4EE1-68F9-9347-88F5-79997E15DB9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52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F3480751-B27C-2441-8908-7F715FA12561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3" name="Shape 71">
            <a:extLst>
              <a:ext uri="{FF2B5EF4-FFF2-40B4-BE49-F238E27FC236}">
                <a16:creationId xmlns:a16="http://schemas.microsoft.com/office/drawing/2014/main" id="{6D59D4D7-3930-984B-9CB6-57BF4FB6B9AE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F5362609-AD9E-C84D-9255-C37F8D19EE4F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7" name="Shape 71">
            <a:extLst>
              <a:ext uri="{FF2B5EF4-FFF2-40B4-BE49-F238E27FC236}">
                <a16:creationId xmlns:a16="http://schemas.microsoft.com/office/drawing/2014/main" id="{5E2F1B4F-FBA3-5B44-8893-F9073B8667B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52</a:t>
            </a:fld>
            <a:endParaRPr lang="en"/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4AB1F0EB-392C-A74B-8B17-91B219564554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90" name="CuadroTexto 89">
            <a:extLst>
              <a:ext uri="{FF2B5EF4-FFF2-40B4-BE49-F238E27FC236}">
                <a16:creationId xmlns:a16="http://schemas.microsoft.com/office/drawing/2014/main" id="{1EDDFF57-85E4-C14D-BF81-F695D57F956D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pic>
        <p:nvPicPr>
          <p:cNvPr id="88" name="Imagen 87">
            <a:extLst>
              <a:ext uri="{FF2B5EF4-FFF2-40B4-BE49-F238E27FC236}">
                <a16:creationId xmlns:a16="http://schemas.microsoft.com/office/drawing/2014/main" id="{5C8D8707-CE50-7A47-B763-B1CCE70B16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998" y="1261559"/>
            <a:ext cx="6498002" cy="439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6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53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Shape 71">
            <a:extLst>
              <a:ext uri="{FF2B5EF4-FFF2-40B4-BE49-F238E27FC236}">
                <a16:creationId xmlns:a16="http://schemas.microsoft.com/office/drawing/2014/main" id="{9C9E2192-993A-C74B-A58A-6EAA930F272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62" name="Shape 71">
            <a:extLst>
              <a:ext uri="{FF2B5EF4-FFF2-40B4-BE49-F238E27FC236}">
                <a16:creationId xmlns:a16="http://schemas.microsoft.com/office/drawing/2014/main" id="{30F289FF-6AB7-BF4C-8566-67D7AB99ECC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33D54B7-5B1E-934A-AB1B-8252CD04A296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61" name="Shape 71">
            <a:extLst>
              <a:ext uri="{FF2B5EF4-FFF2-40B4-BE49-F238E27FC236}">
                <a16:creationId xmlns:a16="http://schemas.microsoft.com/office/drawing/2014/main" id="{890B306A-F0AE-AE49-9A18-693308C1BC11}"/>
              </a:ext>
            </a:extLst>
          </p:cNvPr>
          <p:cNvSpPr txBox="1">
            <a:spLocks/>
          </p:cNvSpPr>
          <p:nvPr/>
        </p:nvSpPr>
        <p:spPr>
          <a:xfrm>
            <a:off x="457200" y="5344612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986B759E-0AE9-B341-B8F8-B3FF67656791}"/>
              </a:ext>
            </a:extLst>
          </p:cNvPr>
          <p:cNvSpPr txBox="1"/>
          <p:nvPr/>
        </p:nvSpPr>
        <p:spPr>
          <a:xfrm>
            <a:off x="2152438" y="864094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7" name="Shape 71">
            <a:extLst>
              <a:ext uri="{FF2B5EF4-FFF2-40B4-BE49-F238E27FC236}">
                <a16:creationId xmlns:a16="http://schemas.microsoft.com/office/drawing/2014/main" id="{F03BA971-030E-E945-B384-A4C29BCBAE4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53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73FFA744-900F-4343-9263-EA1B590DB9C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9" name="Shape 71">
            <a:extLst>
              <a:ext uri="{FF2B5EF4-FFF2-40B4-BE49-F238E27FC236}">
                <a16:creationId xmlns:a16="http://schemas.microsoft.com/office/drawing/2014/main" id="{31D663A5-208D-5146-9698-5B05332BA08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2E9B1920-1EE2-934C-937B-5B30C9E90D9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5" name="Shape 71">
            <a:extLst>
              <a:ext uri="{FF2B5EF4-FFF2-40B4-BE49-F238E27FC236}">
                <a16:creationId xmlns:a16="http://schemas.microsoft.com/office/drawing/2014/main" id="{5AC6D87A-A913-874A-873B-CA15E4AC9B0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FDA40EBE-0BAC-E644-B0FB-94E1896FAD77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8" name="Shape 71">
            <a:extLst>
              <a:ext uri="{FF2B5EF4-FFF2-40B4-BE49-F238E27FC236}">
                <a16:creationId xmlns:a16="http://schemas.microsoft.com/office/drawing/2014/main" id="{225A0515-65DF-6E46-8741-44E8B7200E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53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CC55E0D1-1A21-DD42-846D-515FBC89B784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6" name="Shape 71">
            <a:extLst>
              <a:ext uri="{FF2B5EF4-FFF2-40B4-BE49-F238E27FC236}">
                <a16:creationId xmlns:a16="http://schemas.microsoft.com/office/drawing/2014/main" id="{71419965-95B9-BF4F-BFBD-646D8C7C2B8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pPr/>
              <a:t>53</a:t>
            </a:fld>
            <a:endParaRPr lang="en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B3C7906E-78A3-FC4A-AAF9-BCF863BC29CD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0" name="Shape 71">
            <a:extLst>
              <a:ext uri="{FF2B5EF4-FFF2-40B4-BE49-F238E27FC236}">
                <a16:creationId xmlns:a16="http://schemas.microsoft.com/office/drawing/2014/main" id="{871BB79C-81FA-2B4A-A7E5-9D45ED662FA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716EF8EB-5413-C641-A2E4-E32D95BFD662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4" name="Shape 71">
            <a:extLst>
              <a:ext uri="{FF2B5EF4-FFF2-40B4-BE49-F238E27FC236}">
                <a16:creationId xmlns:a16="http://schemas.microsoft.com/office/drawing/2014/main" id="{674ABAA0-741E-FE4D-AB77-19E83E409A9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53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9A1F4070-9719-E449-BA0A-3D04F38C2108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3" name="Shape 71">
            <a:extLst>
              <a:ext uri="{FF2B5EF4-FFF2-40B4-BE49-F238E27FC236}">
                <a16:creationId xmlns:a16="http://schemas.microsoft.com/office/drawing/2014/main" id="{2940EDD4-008C-EF4D-BBF6-089186AA2E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8672737A-9555-894E-86F7-08759182101C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7" name="Shape 71">
            <a:extLst>
              <a:ext uri="{FF2B5EF4-FFF2-40B4-BE49-F238E27FC236}">
                <a16:creationId xmlns:a16="http://schemas.microsoft.com/office/drawing/2014/main" id="{F40CDE94-C1B6-B04E-B1F6-6CAF800E8E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 dirty="0"/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35DAA7CD-9B6A-2441-854F-FDD1A51DF390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8" name="Shape 71">
            <a:extLst>
              <a:ext uri="{FF2B5EF4-FFF2-40B4-BE49-F238E27FC236}">
                <a16:creationId xmlns:a16="http://schemas.microsoft.com/office/drawing/2014/main" id="{BBC3BD9A-C56C-A44E-827F-3677455DE51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id="{548D3D44-C1CE-DA45-A54A-3C93C47E2DB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1" name="Shape 71">
            <a:extLst>
              <a:ext uri="{FF2B5EF4-FFF2-40B4-BE49-F238E27FC236}">
                <a16:creationId xmlns:a16="http://schemas.microsoft.com/office/drawing/2014/main" id="{F4C6BEF5-D90A-C643-AE2F-9032D9693B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53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1502B6C4-B32C-7646-94EE-8B477A90B8DF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5" name="Shape 71">
            <a:extLst>
              <a:ext uri="{FF2B5EF4-FFF2-40B4-BE49-F238E27FC236}">
                <a16:creationId xmlns:a16="http://schemas.microsoft.com/office/drawing/2014/main" id="{AF5A4EE1-68F9-9347-88F5-79997E15DB9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53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F3480751-B27C-2441-8908-7F715FA12561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3" name="Shape 71">
            <a:extLst>
              <a:ext uri="{FF2B5EF4-FFF2-40B4-BE49-F238E27FC236}">
                <a16:creationId xmlns:a16="http://schemas.microsoft.com/office/drawing/2014/main" id="{6D59D4D7-3930-984B-9CB6-57BF4FB6B9AE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F5362609-AD9E-C84D-9255-C37F8D19EE4F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7" name="Shape 71">
            <a:extLst>
              <a:ext uri="{FF2B5EF4-FFF2-40B4-BE49-F238E27FC236}">
                <a16:creationId xmlns:a16="http://schemas.microsoft.com/office/drawing/2014/main" id="{5E2F1B4F-FBA3-5B44-8893-F9073B8667B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4AB1F0EB-392C-A74B-8B17-91B219564554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90" name="CuadroTexto 89">
            <a:extLst>
              <a:ext uri="{FF2B5EF4-FFF2-40B4-BE49-F238E27FC236}">
                <a16:creationId xmlns:a16="http://schemas.microsoft.com/office/drawing/2014/main" id="{1EDDFF57-85E4-C14D-BF81-F695D57F956D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91" name="Shape 71">
            <a:extLst>
              <a:ext uri="{FF2B5EF4-FFF2-40B4-BE49-F238E27FC236}">
                <a16:creationId xmlns:a16="http://schemas.microsoft.com/office/drawing/2014/main" id="{29A7BD1F-E96E-FC4A-920B-27BFCB74CD3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53</a:t>
            </a:fld>
            <a:endParaRPr lang="en"/>
          </a:p>
        </p:txBody>
      </p:sp>
      <p:sp>
        <p:nvSpPr>
          <p:cNvPr id="92" name="CuadroTexto 91">
            <a:extLst>
              <a:ext uri="{FF2B5EF4-FFF2-40B4-BE49-F238E27FC236}">
                <a16:creationId xmlns:a16="http://schemas.microsoft.com/office/drawing/2014/main" id="{40235A21-5D0F-6D4F-A363-11A7CBF1C13F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93" name="CuadroTexto 92">
            <a:extLst>
              <a:ext uri="{FF2B5EF4-FFF2-40B4-BE49-F238E27FC236}">
                <a16:creationId xmlns:a16="http://schemas.microsoft.com/office/drawing/2014/main" id="{592FACF4-BF62-7B47-ABB1-78A359006543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94" name="Rectángulo 93">
            <a:extLst>
              <a:ext uri="{FF2B5EF4-FFF2-40B4-BE49-F238E27FC236}">
                <a16:creationId xmlns:a16="http://schemas.microsoft.com/office/drawing/2014/main" id="{D464E403-B576-EF44-B7CB-0D4DA9A590E6}"/>
              </a:ext>
            </a:extLst>
          </p:cNvPr>
          <p:cNvSpPr/>
          <p:nvPr/>
        </p:nvSpPr>
        <p:spPr>
          <a:xfrm>
            <a:off x="731550" y="1744205"/>
            <a:ext cx="25258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400" dirty="0">
                <a:solidFill>
                  <a:srgbClr val="C00000"/>
                </a:solidFill>
              </a:rPr>
              <a:t>Países mejor evaluados</a:t>
            </a:r>
          </a:p>
        </p:txBody>
      </p:sp>
      <p:pic>
        <p:nvPicPr>
          <p:cNvPr id="95" name="Imagen 94">
            <a:extLst>
              <a:ext uri="{FF2B5EF4-FFF2-40B4-BE49-F238E27FC236}">
                <a16:creationId xmlns:a16="http://schemas.microsoft.com/office/drawing/2014/main" id="{72B8CFAA-1C70-8440-8399-5681E8997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247" y="1265455"/>
            <a:ext cx="4145647" cy="451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5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54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Shape 71">
            <a:extLst>
              <a:ext uri="{FF2B5EF4-FFF2-40B4-BE49-F238E27FC236}">
                <a16:creationId xmlns:a16="http://schemas.microsoft.com/office/drawing/2014/main" id="{9C9E2192-993A-C74B-A58A-6EAA930F272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62" name="Shape 71">
            <a:extLst>
              <a:ext uri="{FF2B5EF4-FFF2-40B4-BE49-F238E27FC236}">
                <a16:creationId xmlns:a16="http://schemas.microsoft.com/office/drawing/2014/main" id="{30F289FF-6AB7-BF4C-8566-67D7AB99ECC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33D54B7-5B1E-934A-AB1B-8252CD04A296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61" name="Shape 71">
            <a:extLst>
              <a:ext uri="{FF2B5EF4-FFF2-40B4-BE49-F238E27FC236}">
                <a16:creationId xmlns:a16="http://schemas.microsoft.com/office/drawing/2014/main" id="{890B306A-F0AE-AE49-9A18-693308C1BC11}"/>
              </a:ext>
            </a:extLst>
          </p:cNvPr>
          <p:cNvSpPr txBox="1">
            <a:spLocks/>
          </p:cNvSpPr>
          <p:nvPr/>
        </p:nvSpPr>
        <p:spPr>
          <a:xfrm>
            <a:off x="457200" y="5344612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986B759E-0AE9-B341-B8F8-B3FF67656791}"/>
              </a:ext>
            </a:extLst>
          </p:cNvPr>
          <p:cNvSpPr txBox="1"/>
          <p:nvPr/>
        </p:nvSpPr>
        <p:spPr>
          <a:xfrm>
            <a:off x="2152438" y="864094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7" name="Shape 71">
            <a:extLst>
              <a:ext uri="{FF2B5EF4-FFF2-40B4-BE49-F238E27FC236}">
                <a16:creationId xmlns:a16="http://schemas.microsoft.com/office/drawing/2014/main" id="{F03BA971-030E-E945-B384-A4C29BCBAE4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54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73FFA744-900F-4343-9263-EA1B590DB9C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9" name="Shape 71">
            <a:extLst>
              <a:ext uri="{FF2B5EF4-FFF2-40B4-BE49-F238E27FC236}">
                <a16:creationId xmlns:a16="http://schemas.microsoft.com/office/drawing/2014/main" id="{31D663A5-208D-5146-9698-5B05332BA08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2E9B1920-1EE2-934C-937B-5B30C9E90D9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5" name="Shape 71">
            <a:extLst>
              <a:ext uri="{FF2B5EF4-FFF2-40B4-BE49-F238E27FC236}">
                <a16:creationId xmlns:a16="http://schemas.microsoft.com/office/drawing/2014/main" id="{5AC6D87A-A913-874A-873B-CA15E4AC9B0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FDA40EBE-0BAC-E644-B0FB-94E1896FAD77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8" name="Shape 71">
            <a:extLst>
              <a:ext uri="{FF2B5EF4-FFF2-40B4-BE49-F238E27FC236}">
                <a16:creationId xmlns:a16="http://schemas.microsoft.com/office/drawing/2014/main" id="{225A0515-65DF-6E46-8741-44E8B7200E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54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CC55E0D1-1A21-DD42-846D-515FBC89B784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6" name="Shape 71">
            <a:extLst>
              <a:ext uri="{FF2B5EF4-FFF2-40B4-BE49-F238E27FC236}">
                <a16:creationId xmlns:a16="http://schemas.microsoft.com/office/drawing/2014/main" id="{71419965-95B9-BF4F-BFBD-646D8C7C2B8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pPr/>
              <a:t>54</a:t>
            </a:fld>
            <a:endParaRPr lang="en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B3C7906E-78A3-FC4A-AAF9-BCF863BC29CD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0" name="Shape 71">
            <a:extLst>
              <a:ext uri="{FF2B5EF4-FFF2-40B4-BE49-F238E27FC236}">
                <a16:creationId xmlns:a16="http://schemas.microsoft.com/office/drawing/2014/main" id="{871BB79C-81FA-2B4A-A7E5-9D45ED662FA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716EF8EB-5413-C641-A2E4-E32D95BFD662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4" name="Shape 71">
            <a:extLst>
              <a:ext uri="{FF2B5EF4-FFF2-40B4-BE49-F238E27FC236}">
                <a16:creationId xmlns:a16="http://schemas.microsoft.com/office/drawing/2014/main" id="{674ABAA0-741E-FE4D-AB77-19E83E409A9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54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9A1F4070-9719-E449-BA0A-3D04F38C2108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3" name="Shape 71">
            <a:extLst>
              <a:ext uri="{FF2B5EF4-FFF2-40B4-BE49-F238E27FC236}">
                <a16:creationId xmlns:a16="http://schemas.microsoft.com/office/drawing/2014/main" id="{2940EDD4-008C-EF4D-BBF6-089186AA2E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8672737A-9555-894E-86F7-08759182101C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7" name="Shape 71">
            <a:extLst>
              <a:ext uri="{FF2B5EF4-FFF2-40B4-BE49-F238E27FC236}">
                <a16:creationId xmlns:a16="http://schemas.microsoft.com/office/drawing/2014/main" id="{F40CDE94-C1B6-B04E-B1F6-6CAF800E8E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 dirty="0"/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35DAA7CD-9B6A-2441-854F-FDD1A51DF390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8" name="Shape 71">
            <a:extLst>
              <a:ext uri="{FF2B5EF4-FFF2-40B4-BE49-F238E27FC236}">
                <a16:creationId xmlns:a16="http://schemas.microsoft.com/office/drawing/2014/main" id="{BBC3BD9A-C56C-A44E-827F-3677455DE51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id="{548D3D44-C1CE-DA45-A54A-3C93C47E2DB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1" name="Shape 71">
            <a:extLst>
              <a:ext uri="{FF2B5EF4-FFF2-40B4-BE49-F238E27FC236}">
                <a16:creationId xmlns:a16="http://schemas.microsoft.com/office/drawing/2014/main" id="{F4C6BEF5-D90A-C643-AE2F-9032D9693B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54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1502B6C4-B32C-7646-94EE-8B477A90B8DF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5" name="Shape 71">
            <a:extLst>
              <a:ext uri="{FF2B5EF4-FFF2-40B4-BE49-F238E27FC236}">
                <a16:creationId xmlns:a16="http://schemas.microsoft.com/office/drawing/2014/main" id="{AF5A4EE1-68F9-9347-88F5-79997E15DB9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54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F3480751-B27C-2441-8908-7F715FA12561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3" name="Shape 71">
            <a:extLst>
              <a:ext uri="{FF2B5EF4-FFF2-40B4-BE49-F238E27FC236}">
                <a16:creationId xmlns:a16="http://schemas.microsoft.com/office/drawing/2014/main" id="{6D59D4D7-3930-984B-9CB6-57BF4FB6B9AE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F5362609-AD9E-C84D-9255-C37F8D19EE4F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7" name="Shape 71">
            <a:extLst>
              <a:ext uri="{FF2B5EF4-FFF2-40B4-BE49-F238E27FC236}">
                <a16:creationId xmlns:a16="http://schemas.microsoft.com/office/drawing/2014/main" id="{5E2F1B4F-FBA3-5B44-8893-F9073B8667B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4AB1F0EB-392C-A74B-8B17-91B219564554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90" name="CuadroTexto 89">
            <a:extLst>
              <a:ext uri="{FF2B5EF4-FFF2-40B4-BE49-F238E27FC236}">
                <a16:creationId xmlns:a16="http://schemas.microsoft.com/office/drawing/2014/main" id="{1EDDFF57-85E4-C14D-BF81-F695D57F956D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91" name="Shape 71">
            <a:extLst>
              <a:ext uri="{FF2B5EF4-FFF2-40B4-BE49-F238E27FC236}">
                <a16:creationId xmlns:a16="http://schemas.microsoft.com/office/drawing/2014/main" id="{29A7BD1F-E96E-FC4A-920B-27BFCB74CD3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92" name="CuadroTexto 91">
            <a:extLst>
              <a:ext uri="{FF2B5EF4-FFF2-40B4-BE49-F238E27FC236}">
                <a16:creationId xmlns:a16="http://schemas.microsoft.com/office/drawing/2014/main" id="{40235A21-5D0F-6D4F-A363-11A7CBF1C13F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93" name="CuadroTexto 92">
            <a:extLst>
              <a:ext uri="{FF2B5EF4-FFF2-40B4-BE49-F238E27FC236}">
                <a16:creationId xmlns:a16="http://schemas.microsoft.com/office/drawing/2014/main" id="{592FACF4-BF62-7B47-ABB1-78A359006543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88" name="Shape 71">
            <a:extLst>
              <a:ext uri="{FF2B5EF4-FFF2-40B4-BE49-F238E27FC236}">
                <a16:creationId xmlns:a16="http://schemas.microsoft.com/office/drawing/2014/main" id="{D9FECDA8-9BFD-1244-A29A-F25E7C965A6E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54</a:t>
            </a:fld>
            <a:endParaRPr lang="en"/>
          </a:p>
        </p:txBody>
      </p:sp>
      <p:sp>
        <p:nvSpPr>
          <p:cNvPr id="96" name="CuadroTexto 95">
            <a:extLst>
              <a:ext uri="{FF2B5EF4-FFF2-40B4-BE49-F238E27FC236}">
                <a16:creationId xmlns:a16="http://schemas.microsoft.com/office/drawing/2014/main" id="{AD44E148-64A0-3047-82B1-09D50E0E75CA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97" name="CuadroTexto 96">
            <a:extLst>
              <a:ext uri="{FF2B5EF4-FFF2-40B4-BE49-F238E27FC236}">
                <a16:creationId xmlns:a16="http://schemas.microsoft.com/office/drawing/2014/main" id="{94D8AA13-6ED3-4342-B28D-E762B7762421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98" name="Rectángulo 97">
            <a:extLst>
              <a:ext uri="{FF2B5EF4-FFF2-40B4-BE49-F238E27FC236}">
                <a16:creationId xmlns:a16="http://schemas.microsoft.com/office/drawing/2014/main" id="{A6842134-1A4E-7F40-93B4-E08FC18A5664}"/>
              </a:ext>
            </a:extLst>
          </p:cNvPr>
          <p:cNvSpPr/>
          <p:nvPr/>
        </p:nvSpPr>
        <p:spPr>
          <a:xfrm>
            <a:off x="731550" y="1744205"/>
            <a:ext cx="25258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400" dirty="0">
                <a:solidFill>
                  <a:srgbClr val="C00000"/>
                </a:solidFill>
              </a:rPr>
              <a:t>Los nuestros</a:t>
            </a:r>
          </a:p>
        </p:txBody>
      </p:sp>
      <p:pic>
        <p:nvPicPr>
          <p:cNvPr id="99" name="Imagen 98">
            <a:extLst>
              <a:ext uri="{FF2B5EF4-FFF2-40B4-BE49-F238E27FC236}">
                <a16:creationId xmlns:a16="http://schemas.microsoft.com/office/drawing/2014/main" id="{5B6DD615-65DB-EB41-821A-48192B224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904" y="1459922"/>
            <a:ext cx="5815051" cy="361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34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55</a:t>
            </a:fld>
            <a:endParaRPr lang="en"/>
          </a:p>
        </p:txBody>
      </p:sp>
      <p:sp>
        <p:nvSpPr>
          <p:cNvPr id="2" name="CuadroTexto 1"/>
          <p:cNvSpPr txBox="1"/>
          <p:nvPr/>
        </p:nvSpPr>
        <p:spPr>
          <a:xfrm>
            <a:off x="3991512" y="1053590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Estadísticas de Internet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7A3881-4056-E545-AC5D-DDAD3AFAAA59}"/>
              </a:ext>
            </a:extLst>
          </p:cNvPr>
          <p:cNvSpPr/>
          <p:nvPr/>
        </p:nvSpPr>
        <p:spPr>
          <a:xfrm>
            <a:off x="3071447" y="236799"/>
            <a:ext cx="269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000" dirty="0"/>
              <a:t>Información</a:t>
            </a:r>
          </a:p>
        </p:txBody>
      </p:sp>
      <p:sp>
        <p:nvSpPr>
          <p:cNvPr id="8" name="Shape 71">
            <a:extLst>
              <a:ext uri="{FF2B5EF4-FFF2-40B4-BE49-F238E27FC236}">
                <a16:creationId xmlns:a16="http://schemas.microsoft.com/office/drawing/2014/main" id="{BA6A4475-27FC-2C4A-BCAA-B1778F319AB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4B8975-6C0C-404E-85D0-057B45DF6292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0" name="Shape 71">
            <a:extLst>
              <a:ext uri="{FF2B5EF4-FFF2-40B4-BE49-F238E27FC236}">
                <a16:creationId xmlns:a16="http://schemas.microsoft.com/office/drawing/2014/main" id="{1B834744-C198-8C44-9DF8-54DE77E112A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C6F2F5-D620-524C-B737-8F4C3F3E7D2E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17" name="Shape 71">
            <a:extLst>
              <a:ext uri="{FF2B5EF4-FFF2-40B4-BE49-F238E27FC236}">
                <a16:creationId xmlns:a16="http://schemas.microsoft.com/office/drawing/2014/main" id="{F1678915-8CCD-D14E-8E8D-D98F266007F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18" name="Shape 71">
            <a:extLst>
              <a:ext uri="{FF2B5EF4-FFF2-40B4-BE49-F238E27FC236}">
                <a16:creationId xmlns:a16="http://schemas.microsoft.com/office/drawing/2014/main" id="{BF82F46F-91E4-BD44-BEE7-943DE53150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BDE7C06-40B9-6D42-A796-A5B09B281251}"/>
              </a:ext>
            </a:extLst>
          </p:cNvPr>
          <p:cNvSpPr txBox="1"/>
          <p:nvPr/>
        </p:nvSpPr>
        <p:spPr>
          <a:xfrm>
            <a:off x="3500412" y="1012414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1" name="Shape 71">
            <a:extLst>
              <a:ext uri="{FF2B5EF4-FFF2-40B4-BE49-F238E27FC236}">
                <a16:creationId xmlns:a16="http://schemas.microsoft.com/office/drawing/2014/main" id="{4CC8DC80-AC4D-9743-9B66-E4959AB03A4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717A155-672B-814E-B1A9-D12D2AC20C39}"/>
              </a:ext>
            </a:extLst>
          </p:cNvPr>
          <p:cNvSpPr txBox="1"/>
          <p:nvPr/>
        </p:nvSpPr>
        <p:spPr>
          <a:xfrm>
            <a:off x="3568732" y="1030777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24" name="Shape 71">
            <a:extLst>
              <a:ext uri="{FF2B5EF4-FFF2-40B4-BE49-F238E27FC236}">
                <a16:creationId xmlns:a16="http://schemas.microsoft.com/office/drawing/2014/main" id="{13B422CD-8F68-7547-A21D-F5386F81973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07D9E4-A1EC-0B4C-9991-E78CED9F145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29" name="Shape 71">
            <a:extLst>
              <a:ext uri="{FF2B5EF4-FFF2-40B4-BE49-F238E27FC236}">
                <a16:creationId xmlns:a16="http://schemas.microsoft.com/office/drawing/2014/main" id="{F90E7F5A-6A0E-804E-8359-A8FA1A2AE4FA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D32B44-40ED-DC44-A74C-ACAFC3CAA7B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1" name="Shape 71">
            <a:extLst>
              <a:ext uri="{FF2B5EF4-FFF2-40B4-BE49-F238E27FC236}">
                <a16:creationId xmlns:a16="http://schemas.microsoft.com/office/drawing/2014/main" id="{9E2CA689-45AF-264E-9836-397BF2D650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B5851E0-E8D9-544F-9C58-C8904A70FB9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5" name="Shape 71">
            <a:extLst>
              <a:ext uri="{FF2B5EF4-FFF2-40B4-BE49-F238E27FC236}">
                <a16:creationId xmlns:a16="http://schemas.microsoft.com/office/drawing/2014/main" id="{F7DE3D5C-E360-8449-A771-8D3DE47FAC8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6D02CF0-4217-6243-B812-9A1A98C46F53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38" name="Shape 71">
            <a:extLst>
              <a:ext uri="{FF2B5EF4-FFF2-40B4-BE49-F238E27FC236}">
                <a16:creationId xmlns:a16="http://schemas.microsoft.com/office/drawing/2014/main" id="{294E5AC8-4EF1-C144-8612-D3CC58B28E3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6359B6A-42FC-9948-8DA1-B35F2A5111A2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1" name="Shape 71">
            <a:extLst>
              <a:ext uri="{FF2B5EF4-FFF2-40B4-BE49-F238E27FC236}">
                <a16:creationId xmlns:a16="http://schemas.microsoft.com/office/drawing/2014/main" id="{CD19E6E8-C6D9-F145-8935-8839F477E34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3CE3F6-EEA0-C547-9D28-B39D98B8574E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4" name="Shape 71">
            <a:extLst>
              <a:ext uri="{FF2B5EF4-FFF2-40B4-BE49-F238E27FC236}">
                <a16:creationId xmlns:a16="http://schemas.microsoft.com/office/drawing/2014/main" id="{48028C48-060E-EA4D-8A52-5E615F0DE83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1215F53-3068-E749-B375-A87EAD59D5DB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</a:p>
        </p:txBody>
      </p:sp>
      <p:sp>
        <p:nvSpPr>
          <p:cNvPr id="47" name="Shape 71">
            <a:extLst>
              <a:ext uri="{FF2B5EF4-FFF2-40B4-BE49-F238E27FC236}">
                <a16:creationId xmlns:a16="http://schemas.microsoft.com/office/drawing/2014/main" id="{02FFBC2A-F991-F343-A010-5F092C76799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B245AC2-AF5C-3F44-BEFF-A0CA02E2F2DF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0" name="Shape 71">
            <a:extLst>
              <a:ext uri="{FF2B5EF4-FFF2-40B4-BE49-F238E27FC236}">
                <a16:creationId xmlns:a16="http://schemas.microsoft.com/office/drawing/2014/main" id="{CC09529B-D532-A549-9483-2A15B483E319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4C8D25E-8BED-8F47-A890-06AD6FF77E44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3" name="Shape 71">
            <a:extLst>
              <a:ext uri="{FF2B5EF4-FFF2-40B4-BE49-F238E27FC236}">
                <a16:creationId xmlns:a16="http://schemas.microsoft.com/office/drawing/2014/main" id="{145BB81C-9B51-3149-951A-D0457F2175DC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5660E2-1FDE-724F-9020-2A6574D2D525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6" name="Shape 71">
            <a:extLst>
              <a:ext uri="{FF2B5EF4-FFF2-40B4-BE49-F238E27FC236}">
                <a16:creationId xmlns:a16="http://schemas.microsoft.com/office/drawing/2014/main" id="{F0A58875-DE58-5A4E-A7B3-39437C3A4FC4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E959909-393E-3C40-9C32-14803D5597D6}"/>
              </a:ext>
            </a:extLst>
          </p:cNvPr>
          <p:cNvSpPr txBox="1"/>
          <p:nvPr/>
        </p:nvSpPr>
        <p:spPr>
          <a:xfrm>
            <a:off x="3683287" y="1025516"/>
            <a:ext cx="4503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México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9" name="Shape 71">
            <a:extLst>
              <a:ext uri="{FF2B5EF4-FFF2-40B4-BE49-F238E27FC236}">
                <a16:creationId xmlns:a16="http://schemas.microsoft.com/office/drawing/2014/main" id="{9C9E2192-993A-C74B-A58A-6EAA930F272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62" name="Shape 71">
            <a:extLst>
              <a:ext uri="{FF2B5EF4-FFF2-40B4-BE49-F238E27FC236}">
                <a16:creationId xmlns:a16="http://schemas.microsoft.com/office/drawing/2014/main" id="{30F289FF-6AB7-BF4C-8566-67D7AB99ECC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33D54B7-5B1E-934A-AB1B-8252CD04A296}"/>
              </a:ext>
            </a:extLst>
          </p:cNvPr>
          <p:cNvSpPr txBox="1"/>
          <p:nvPr/>
        </p:nvSpPr>
        <p:spPr>
          <a:xfrm>
            <a:off x="2861355" y="1024364"/>
            <a:ext cx="535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Competitividad de las naciones</a:t>
            </a:r>
          </a:p>
        </p:txBody>
      </p:sp>
      <p:sp>
        <p:nvSpPr>
          <p:cNvPr id="61" name="Shape 71">
            <a:extLst>
              <a:ext uri="{FF2B5EF4-FFF2-40B4-BE49-F238E27FC236}">
                <a16:creationId xmlns:a16="http://schemas.microsoft.com/office/drawing/2014/main" id="{890B306A-F0AE-AE49-9A18-693308C1BC11}"/>
              </a:ext>
            </a:extLst>
          </p:cNvPr>
          <p:cNvSpPr txBox="1">
            <a:spLocks/>
          </p:cNvSpPr>
          <p:nvPr/>
        </p:nvSpPr>
        <p:spPr>
          <a:xfrm>
            <a:off x="457200" y="5344612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986B759E-0AE9-B341-B8F8-B3FF67656791}"/>
              </a:ext>
            </a:extLst>
          </p:cNvPr>
          <p:cNvSpPr txBox="1"/>
          <p:nvPr/>
        </p:nvSpPr>
        <p:spPr>
          <a:xfrm>
            <a:off x="2152438" y="864094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7" name="Shape 71">
            <a:extLst>
              <a:ext uri="{FF2B5EF4-FFF2-40B4-BE49-F238E27FC236}">
                <a16:creationId xmlns:a16="http://schemas.microsoft.com/office/drawing/2014/main" id="{F03BA971-030E-E945-B384-A4C29BCBAE41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55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73FFA744-900F-4343-9263-EA1B590DB9C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49" name="Shape 71">
            <a:extLst>
              <a:ext uri="{FF2B5EF4-FFF2-40B4-BE49-F238E27FC236}">
                <a16:creationId xmlns:a16="http://schemas.microsoft.com/office/drawing/2014/main" id="{31D663A5-208D-5146-9698-5B05332BA08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2E9B1920-1EE2-934C-937B-5B30C9E90D9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5" name="Shape 71">
            <a:extLst>
              <a:ext uri="{FF2B5EF4-FFF2-40B4-BE49-F238E27FC236}">
                <a16:creationId xmlns:a16="http://schemas.microsoft.com/office/drawing/2014/main" id="{5AC6D87A-A913-874A-873B-CA15E4AC9B0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FDA40EBE-0BAC-E644-B0FB-94E1896FAD77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58" name="Shape 71">
            <a:extLst>
              <a:ext uri="{FF2B5EF4-FFF2-40B4-BE49-F238E27FC236}">
                <a16:creationId xmlns:a16="http://schemas.microsoft.com/office/drawing/2014/main" id="{225A0515-65DF-6E46-8741-44E8B7200E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55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CC55E0D1-1A21-DD42-846D-515FBC89B784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66" name="Shape 71">
            <a:extLst>
              <a:ext uri="{FF2B5EF4-FFF2-40B4-BE49-F238E27FC236}">
                <a16:creationId xmlns:a16="http://schemas.microsoft.com/office/drawing/2014/main" id="{71419965-95B9-BF4F-BFBD-646D8C7C2B8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pPr/>
              <a:t>55</a:t>
            </a:fld>
            <a:endParaRPr lang="en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B3C7906E-78A3-FC4A-AAF9-BCF863BC29CD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0" name="Shape 71">
            <a:extLst>
              <a:ext uri="{FF2B5EF4-FFF2-40B4-BE49-F238E27FC236}">
                <a16:creationId xmlns:a16="http://schemas.microsoft.com/office/drawing/2014/main" id="{871BB79C-81FA-2B4A-A7E5-9D45ED662FA8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716EF8EB-5413-C641-A2E4-E32D95BFD662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4" name="Shape 71">
            <a:extLst>
              <a:ext uri="{FF2B5EF4-FFF2-40B4-BE49-F238E27FC236}">
                <a16:creationId xmlns:a16="http://schemas.microsoft.com/office/drawing/2014/main" id="{674ABAA0-741E-FE4D-AB77-19E83E409A93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55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9A1F4070-9719-E449-BA0A-3D04F38C2108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3" name="Shape 71">
            <a:extLst>
              <a:ext uri="{FF2B5EF4-FFF2-40B4-BE49-F238E27FC236}">
                <a16:creationId xmlns:a16="http://schemas.microsoft.com/office/drawing/2014/main" id="{2940EDD4-008C-EF4D-BBF6-089186AA2EA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8672737A-9555-894E-86F7-08759182101C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7" name="Shape 71">
            <a:extLst>
              <a:ext uri="{FF2B5EF4-FFF2-40B4-BE49-F238E27FC236}">
                <a16:creationId xmlns:a16="http://schemas.microsoft.com/office/drawing/2014/main" id="{F40CDE94-C1B6-B04E-B1F6-6CAF800E8E17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 dirty="0"/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35DAA7CD-9B6A-2441-854F-FDD1A51DF390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78" name="Shape 71">
            <a:extLst>
              <a:ext uri="{FF2B5EF4-FFF2-40B4-BE49-F238E27FC236}">
                <a16:creationId xmlns:a16="http://schemas.microsoft.com/office/drawing/2014/main" id="{BBC3BD9A-C56C-A44E-827F-3677455DE51F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id="{548D3D44-C1CE-DA45-A54A-3C93C47E2DBB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1" name="Shape 71">
            <a:extLst>
              <a:ext uri="{FF2B5EF4-FFF2-40B4-BE49-F238E27FC236}">
                <a16:creationId xmlns:a16="http://schemas.microsoft.com/office/drawing/2014/main" id="{F4C6BEF5-D90A-C643-AE2F-9032D9693B72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55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1502B6C4-B32C-7646-94EE-8B477A90B8DF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5" name="Shape 71">
            <a:extLst>
              <a:ext uri="{FF2B5EF4-FFF2-40B4-BE49-F238E27FC236}">
                <a16:creationId xmlns:a16="http://schemas.microsoft.com/office/drawing/2014/main" id="{AF5A4EE1-68F9-9347-88F5-79997E15DB9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pPr/>
              <a:t>55</a:t>
            </a:fld>
            <a:endParaRPr lang="en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F3480751-B27C-2441-8908-7F715FA12561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3" name="Shape 71">
            <a:extLst>
              <a:ext uri="{FF2B5EF4-FFF2-40B4-BE49-F238E27FC236}">
                <a16:creationId xmlns:a16="http://schemas.microsoft.com/office/drawing/2014/main" id="{6D59D4D7-3930-984B-9CB6-57BF4FB6B9AE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F5362609-AD9E-C84D-9255-C37F8D19EE4F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87" name="Shape 71">
            <a:extLst>
              <a:ext uri="{FF2B5EF4-FFF2-40B4-BE49-F238E27FC236}">
                <a16:creationId xmlns:a16="http://schemas.microsoft.com/office/drawing/2014/main" id="{5E2F1B4F-FBA3-5B44-8893-F9073B8667B5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4AB1F0EB-392C-A74B-8B17-91B219564554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90" name="CuadroTexto 89">
            <a:extLst>
              <a:ext uri="{FF2B5EF4-FFF2-40B4-BE49-F238E27FC236}">
                <a16:creationId xmlns:a16="http://schemas.microsoft.com/office/drawing/2014/main" id="{1EDDFF57-85E4-C14D-BF81-F695D57F956D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91" name="Shape 71">
            <a:extLst>
              <a:ext uri="{FF2B5EF4-FFF2-40B4-BE49-F238E27FC236}">
                <a16:creationId xmlns:a16="http://schemas.microsoft.com/office/drawing/2014/main" id="{29A7BD1F-E96E-FC4A-920B-27BFCB74CD3B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92" name="CuadroTexto 91">
            <a:extLst>
              <a:ext uri="{FF2B5EF4-FFF2-40B4-BE49-F238E27FC236}">
                <a16:creationId xmlns:a16="http://schemas.microsoft.com/office/drawing/2014/main" id="{40235A21-5D0F-6D4F-A363-11A7CBF1C13F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93" name="CuadroTexto 92">
            <a:extLst>
              <a:ext uri="{FF2B5EF4-FFF2-40B4-BE49-F238E27FC236}">
                <a16:creationId xmlns:a16="http://schemas.microsoft.com/office/drawing/2014/main" id="{592FACF4-BF62-7B47-ABB1-78A359006543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88" name="Shape 71">
            <a:extLst>
              <a:ext uri="{FF2B5EF4-FFF2-40B4-BE49-F238E27FC236}">
                <a16:creationId xmlns:a16="http://schemas.microsoft.com/office/drawing/2014/main" id="{D9FECDA8-9BFD-1244-A29A-F25E7C965A6E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96" name="CuadroTexto 95">
            <a:extLst>
              <a:ext uri="{FF2B5EF4-FFF2-40B4-BE49-F238E27FC236}">
                <a16:creationId xmlns:a16="http://schemas.microsoft.com/office/drawing/2014/main" id="{AD44E148-64A0-3047-82B1-09D50E0E75CA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97" name="CuadroTexto 96">
            <a:extLst>
              <a:ext uri="{FF2B5EF4-FFF2-40B4-BE49-F238E27FC236}">
                <a16:creationId xmlns:a16="http://schemas.microsoft.com/office/drawing/2014/main" id="{94D8AA13-6ED3-4342-B28D-E762B7762421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94" name="Shape 71">
            <a:extLst>
              <a:ext uri="{FF2B5EF4-FFF2-40B4-BE49-F238E27FC236}">
                <a16:creationId xmlns:a16="http://schemas.microsoft.com/office/drawing/2014/main" id="{4F62DCE2-C7A7-8B43-9B5A-185321E75A30}"/>
              </a:ext>
            </a:extLst>
          </p:cNvPr>
          <p:cNvSpPr txBox="1">
            <a:spLocks/>
          </p:cNvSpPr>
          <p:nvPr/>
        </p:nvSpPr>
        <p:spPr>
          <a:xfrm>
            <a:off x="457200" y="5530900"/>
            <a:ext cx="548700" cy="245100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200" kern="1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/>
              <a:pPr/>
              <a:t>55</a:t>
            </a:fld>
            <a:endParaRPr lang="en"/>
          </a:p>
        </p:txBody>
      </p:sp>
      <p:sp>
        <p:nvSpPr>
          <p:cNvPr id="95" name="CuadroTexto 94">
            <a:extLst>
              <a:ext uri="{FF2B5EF4-FFF2-40B4-BE49-F238E27FC236}">
                <a16:creationId xmlns:a16="http://schemas.microsoft.com/office/drawing/2014/main" id="{63032916-3795-CC4F-98DD-BBA4E53BB163}"/>
              </a:ext>
            </a:extLst>
          </p:cNvPr>
          <p:cNvSpPr txBox="1"/>
          <p:nvPr/>
        </p:nvSpPr>
        <p:spPr>
          <a:xfrm>
            <a:off x="2152438" y="1050382"/>
            <a:ext cx="606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Hacia </a:t>
            </a:r>
            <a:r>
              <a:rPr lang="es-ES_tradnl" sz="2800">
                <a:solidFill>
                  <a:schemeClr val="bg1"/>
                </a:solidFill>
                <a:latin typeface="Century Schoolbook" charset="0"/>
                <a:ea typeface="Century Schoolbook" charset="0"/>
                <a:cs typeface="Century Schoolbook" charset="0"/>
              </a:rPr>
              <a:t>la sociedad de la información</a:t>
            </a:r>
            <a:endParaRPr lang="es-ES_tradnl" sz="2800" dirty="0">
              <a:solidFill>
                <a:schemeClr val="bg1"/>
              </a:solidFill>
              <a:latin typeface="Century Schoolbook" charset="0"/>
              <a:ea typeface="Century Schoolbook" charset="0"/>
              <a:cs typeface="Century Schoolbook" charset="0"/>
            </a:endParaRPr>
          </a:p>
        </p:txBody>
      </p:sp>
      <p:sp>
        <p:nvSpPr>
          <p:cNvPr id="100" name="CuadroTexto 99">
            <a:extLst>
              <a:ext uri="{FF2B5EF4-FFF2-40B4-BE49-F238E27FC236}">
                <a16:creationId xmlns:a16="http://schemas.microsoft.com/office/drawing/2014/main" id="{83943443-383B-CF4E-8ED0-A87754B869E5}"/>
              </a:ext>
            </a:extLst>
          </p:cNvPr>
          <p:cNvSpPr txBox="1"/>
          <p:nvPr/>
        </p:nvSpPr>
        <p:spPr>
          <a:xfrm>
            <a:off x="1099336" y="5453395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i="1" dirty="0" err="1">
                <a:solidFill>
                  <a:schemeClr val="bg1"/>
                </a:solidFill>
                <a:latin typeface="Brush Script MT" charset="0"/>
                <a:ea typeface="Brush Script MT" charset="0"/>
                <a:cs typeface="Brush Script MT" charset="0"/>
              </a:rPr>
              <a:t>octavio.islas@uhemisferios.edu.ec</a:t>
            </a:r>
            <a:endParaRPr lang="es-ES_tradnl" sz="2000" i="1" dirty="0">
              <a:solidFill>
                <a:schemeClr val="bg1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sp>
        <p:nvSpPr>
          <p:cNvPr id="101" name="Rectángulo 100">
            <a:extLst>
              <a:ext uri="{FF2B5EF4-FFF2-40B4-BE49-F238E27FC236}">
                <a16:creationId xmlns:a16="http://schemas.microsoft.com/office/drawing/2014/main" id="{032823DA-2653-2E49-A185-F1A903E2527D}"/>
              </a:ext>
            </a:extLst>
          </p:cNvPr>
          <p:cNvSpPr/>
          <p:nvPr/>
        </p:nvSpPr>
        <p:spPr>
          <a:xfrm>
            <a:off x="731550" y="1744205"/>
            <a:ext cx="25258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400" dirty="0">
                <a:solidFill>
                  <a:srgbClr val="C00000"/>
                </a:solidFill>
              </a:rPr>
              <a:t>Ecuador</a:t>
            </a:r>
          </a:p>
        </p:txBody>
      </p:sp>
      <p:pic>
        <p:nvPicPr>
          <p:cNvPr id="102" name="Imagen 101">
            <a:extLst>
              <a:ext uri="{FF2B5EF4-FFF2-40B4-BE49-F238E27FC236}">
                <a16:creationId xmlns:a16="http://schemas.microsoft.com/office/drawing/2014/main" id="{4FA59F9C-1197-3840-A72C-D4DF41C2A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172" y="1383105"/>
            <a:ext cx="5562600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44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Tintero">
  <a:themeElements>
    <a:clrScheme name="Personalizar 3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Tintero.thmx</Template>
  <TotalTime>2687</TotalTime>
  <Words>6062</Words>
  <Application>Microsoft Macintosh PowerPoint</Application>
  <PresentationFormat>Presentación en pantalla (4:3)</PresentationFormat>
  <Paragraphs>1818</Paragraphs>
  <Slides>55</Slides>
  <Notes>55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55</vt:i4>
      </vt:variant>
    </vt:vector>
  </HeadingPairs>
  <TitlesOfParts>
    <vt:vector size="67" baseType="lpstr">
      <vt:lpstr>Brush Script MT</vt:lpstr>
      <vt:lpstr>ＭＳ 明朝</vt:lpstr>
      <vt:lpstr>Apple Symbols</vt:lpstr>
      <vt:lpstr>Baskerville</vt:lpstr>
      <vt:lpstr>Calibri</vt:lpstr>
      <vt:lpstr>Century Schoolbook</vt:lpstr>
      <vt:lpstr>Edwardian Script ITC</vt:lpstr>
      <vt:lpstr>Goudy Old Style</vt:lpstr>
      <vt:lpstr>Impact</vt:lpstr>
      <vt:lpstr>Rockwell</vt:lpstr>
      <vt:lpstr>Times New Roman</vt:lpstr>
      <vt:lpstr>Tintero</vt:lpstr>
      <vt:lpstr> Dr. Octavio Islas. "Ingeniería social de la comunicación en el imaginario de la sostenibilidad" octavio.islas@uhemisferios.edu.ec @octavioislas  https://octavioislas.com.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Dr. Octavio Islas </dc:title>
  <dc:creator>Usuario de Microsoft Office</dc:creator>
  <cp:lastModifiedBy>Octavio Islas</cp:lastModifiedBy>
  <cp:revision>150</cp:revision>
  <dcterms:created xsi:type="dcterms:W3CDTF">2017-09-26T04:23:19Z</dcterms:created>
  <dcterms:modified xsi:type="dcterms:W3CDTF">2018-06-08T15:23:13Z</dcterms:modified>
</cp:coreProperties>
</file>