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396" r:id="rId3"/>
    <p:sldId id="469" r:id="rId4"/>
    <p:sldId id="465" r:id="rId5"/>
    <p:sldId id="453" r:id="rId6"/>
    <p:sldId id="454" r:id="rId7"/>
    <p:sldId id="455" r:id="rId8"/>
    <p:sldId id="456" r:id="rId9"/>
    <p:sldId id="458" r:id="rId10"/>
    <p:sldId id="463" r:id="rId11"/>
    <p:sldId id="464" r:id="rId12"/>
    <p:sldId id="466" r:id="rId13"/>
    <p:sldId id="467" r:id="rId14"/>
    <p:sldId id="475" r:id="rId15"/>
    <p:sldId id="485" r:id="rId16"/>
    <p:sldId id="476" r:id="rId17"/>
    <p:sldId id="477" r:id="rId18"/>
    <p:sldId id="478" r:id="rId19"/>
    <p:sldId id="479" r:id="rId20"/>
    <p:sldId id="480" r:id="rId21"/>
    <p:sldId id="481" r:id="rId22"/>
    <p:sldId id="482" r:id="rId23"/>
    <p:sldId id="483" r:id="rId24"/>
    <p:sldId id="484" r:id="rId25"/>
    <p:sldId id="486" r:id="rId26"/>
    <p:sldId id="487" r:id="rId27"/>
    <p:sldId id="488" r:id="rId28"/>
    <p:sldId id="496" r:id="rId29"/>
    <p:sldId id="468" r:id="rId30"/>
    <p:sldId id="470" r:id="rId31"/>
    <p:sldId id="473" r:id="rId32"/>
    <p:sldId id="490" r:id="rId33"/>
    <p:sldId id="492" r:id="rId34"/>
    <p:sldId id="493" r:id="rId35"/>
    <p:sldId id="495" r:id="rId36"/>
    <p:sldId id="498" r:id="rId37"/>
    <p:sldId id="494" r:id="rId38"/>
    <p:sldId id="471" r:id="rId39"/>
    <p:sldId id="459" r:id="rId40"/>
    <p:sldId id="461" r:id="rId41"/>
    <p:sldId id="462" r:id="rId42"/>
    <p:sldId id="497" r:id="rId43"/>
    <p:sldId id="45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6"/>
    <p:restoredTop sz="93112"/>
  </p:normalViewPr>
  <p:slideViewPr>
    <p:cSldViewPr snapToGrid="0" snapToObjects="1">
      <p:cViewPr varScale="1">
        <p:scale>
          <a:sx n="60" d="100"/>
          <a:sy n="60" d="100"/>
        </p:scale>
        <p:origin x="112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17/4/18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eedomhouse.org/report/freedom-world/freedom-world-201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a:t>
            </a:fld>
            <a:endParaRPr lang="es-ES"/>
          </a:p>
        </p:txBody>
      </p:sp>
    </p:spTree>
    <p:extLst>
      <p:ext uri="{BB962C8B-B14F-4D97-AF65-F5344CB8AC3E}">
        <p14:creationId xmlns:p14="http://schemas.microsoft.com/office/powerpoint/2010/main" val="88013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Carlos Mancilla</a:t>
            </a:r>
            <a:br>
              <a:rPr lang="es-ES" dirty="0"/>
            </a:br>
            <a:r>
              <a:rPr lang="es-ES" dirty="0"/>
              <a:t>Oficio de riesgo</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a:t>
            </a:fld>
            <a:endParaRPr lang="es-ES"/>
          </a:p>
        </p:txBody>
      </p:sp>
    </p:spTree>
    <p:extLst>
      <p:ext uri="{BB962C8B-B14F-4D97-AF65-F5344CB8AC3E}">
        <p14:creationId xmlns:p14="http://schemas.microsoft.com/office/powerpoint/2010/main" val="2635554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a:solidFill>
                  <a:schemeClr val="tx1"/>
                </a:solidFill>
                <a:effectLst/>
                <a:latin typeface="+mn-lt"/>
                <a:ea typeface="+mn-ea"/>
                <a:cs typeface="+mn-cs"/>
              </a:rPr>
              <a:t>La organización </a:t>
            </a:r>
            <a:r>
              <a:rPr lang="es-ES_tradnl" sz="1200" kern="1200" dirty="0" err="1">
                <a:solidFill>
                  <a:schemeClr val="tx1"/>
                </a:solidFill>
                <a:effectLst/>
                <a:latin typeface="+mn-lt"/>
                <a:ea typeface="+mn-ea"/>
                <a:cs typeface="+mn-cs"/>
              </a:rPr>
              <a:t>Freedom</a:t>
            </a:r>
            <a:r>
              <a:rPr lang="es-ES_tradnl" sz="1200" kern="1200" dirty="0">
                <a:solidFill>
                  <a:schemeClr val="tx1"/>
                </a:solidFill>
                <a:effectLst/>
                <a:latin typeface="+mn-lt"/>
                <a:ea typeface="+mn-ea"/>
                <a:cs typeface="+mn-cs"/>
              </a:rPr>
              <a:t> </a:t>
            </a:r>
            <a:r>
              <a:rPr lang="es-ES_tradnl" sz="1200" kern="1200" dirty="0" err="1">
                <a:solidFill>
                  <a:schemeClr val="tx1"/>
                </a:solidFill>
                <a:effectLst/>
                <a:latin typeface="+mn-lt"/>
                <a:ea typeface="+mn-ea"/>
                <a:cs typeface="+mn-cs"/>
              </a:rPr>
              <a:t>House</a:t>
            </a:r>
            <a:r>
              <a:rPr lang="es-ES_tradnl" sz="1200" kern="1200" dirty="0">
                <a:solidFill>
                  <a:schemeClr val="tx1"/>
                </a:solidFill>
                <a:effectLst/>
                <a:latin typeface="+mn-lt"/>
                <a:ea typeface="+mn-ea"/>
                <a:cs typeface="+mn-cs"/>
              </a:rPr>
              <a:t> dio a conocer los resultados del reporte anual sobre libertad en el mundo, </a:t>
            </a:r>
            <a:r>
              <a:rPr lang="es-ES_tradnl" sz="1200" i="1" kern="1200" dirty="0" err="1">
                <a:solidFill>
                  <a:schemeClr val="tx1"/>
                </a:solidFill>
                <a:effectLst/>
                <a:latin typeface="+mn-lt"/>
                <a:ea typeface="+mn-ea"/>
                <a:cs typeface="+mn-cs"/>
              </a:rPr>
              <a:t>Freedom</a:t>
            </a:r>
            <a:r>
              <a:rPr lang="es-ES_tradnl" sz="1200" i="1" kern="1200" dirty="0">
                <a:solidFill>
                  <a:schemeClr val="tx1"/>
                </a:solidFill>
                <a:effectLst/>
                <a:latin typeface="+mn-lt"/>
                <a:ea typeface="+mn-ea"/>
                <a:cs typeface="+mn-cs"/>
              </a:rPr>
              <a:t> in </a:t>
            </a:r>
            <a:r>
              <a:rPr lang="es-ES_tradnl" sz="1200" i="1" kern="1200" dirty="0" err="1">
                <a:solidFill>
                  <a:schemeClr val="tx1"/>
                </a:solidFill>
                <a:effectLst/>
                <a:latin typeface="+mn-lt"/>
                <a:ea typeface="+mn-ea"/>
                <a:cs typeface="+mn-cs"/>
              </a:rPr>
              <a:t>the</a:t>
            </a:r>
            <a:r>
              <a:rPr lang="es-ES_tradnl" sz="1200" i="1" kern="1200" dirty="0">
                <a:solidFill>
                  <a:schemeClr val="tx1"/>
                </a:solidFill>
                <a:effectLst/>
                <a:latin typeface="+mn-lt"/>
                <a:ea typeface="+mn-ea"/>
                <a:cs typeface="+mn-cs"/>
              </a:rPr>
              <a:t> </a:t>
            </a:r>
            <a:r>
              <a:rPr lang="es-ES_tradnl" sz="1200" i="1" kern="1200" dirty="0" err="1">
                <a:solidFill>
                  <a:schemeClr val="tx1"/>
                </a:solidFill>
                <a:effectLst/>
                <a:latin typeface="+mn-lt"/>
                <a:ea typeface="+mn-ea"/>
                <a:cs typeface="+mn-cs"/>
              </a:rPr>
              <a:t>World</a:t>
            </a:r>
            <a:r>
              <a:rPr lang="es-ES_tradnl" sz="1200" i="1" kern="1200" dirty="0">
                <a:solidFill>
                  <a:schemeClr val="tx1"/>
                </a:solidFill>
                <a:effectLst/>
                <a:latin typeface="+mn-lt"/>
                <a:ea typeface="+mn-ea"/>
                <a:cs typeface="+mn-cs"/>
              </a:rPr>
              <a:t> 2018. </a:t>
            </a:r>
            <a:r>
              <a:rPr lang="es-ES_tradnl" sz="1200" i="1" kern="1200" dirty="0" err="1">
                <a:solidFill>
                  <a:schemeClr val="tx1"/>
                </a:solidFill>
                <a:effectLst/>
                <a:latin typeface="+mn-lt"/>
                <a:ea typeface="+mn-ea"/>
                <a:cs typeface="+mn-cs"/>
              </a:rPr>
              <a:t>Democracy</a:t>
            </a:r>
            <a:r>
              <a:rPr lang="es-ES_tradnl" sz="1200" i="1" kern="1200" dirty="0">
                <a:solidFill>
                  <a:schemeClr val="tx1"/>
                </a:solidFill>
                <a:effectLst/>
                <a:latin typeface="+mn-lt"/>
                <a:ea typeface="+mn-ea"/>
                <a:cs typeface="+mn-cs"/>
              </a:rPr>
              <a:t> in Crisis</a:t>
            </a:r>
            <a:r>
              <a:rPr lang="es-ES_tradnl" sz="1200" kern="1200" dirty="0">
                <a:solidFill>
                  <a:schemeClr val="tx1"/>
                </a:solidFill>
                <a:effectLst/>
                <a:latin typeface="+mn-lt"/>
                <a:ea typeface="+mn-ea"/>
                <a:cs typeface="+mn-cs"/>
              </a:rPr>
              <a:t> –en castellano: Libertad en el mundo 2018. La democracia en crisis-, el cual puede ser consultado en  </a:t>
            </a:r>
            <a:r>
              <a:rPr lang="es-ES_tradnl" sz="1200" u="sng" kern="1200" dirty="0">
                <a:solidFill>
                  <a:schemeClr val="tx1"/>
                </a:solidFill>
                <a:effectLst/>
                <a:latin typeface="+mn-lt"/>
                <a:ea typeface="+mn-ea"/>
                <a:cs typeface="+mn-cs"/>
                <a:hlinkClick r:id="rId3"/>
              </a:rPr>
              <a:t>https://freedomhouse.org/report/freedom-world/freedom-world-2018</a:t>
            </a:r>
            <a:r>
              <a:rPr lang="es-ES_tradnl"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En 2017, los derechos políticos y las libertades civiles en el mundo se deterioraron hasta su nivel más bajo en la presente década. En 2017, disminuyeron los derechos políticos y las libertades civiles en 71 países. Solo en 35 naciones se registraron algunos adelantos en la materia. “El derecho a elegir líderes en elecciones libres y justas, la libertad de prensa y el Estado de derecho, están bajo asalto y en retirada a nivel mundial”. </a:t>
            </a:r>
            <a:endParaRPr lang="es-EC"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 </a:t>
            </a:r>
            <a:endParaRPr lang="es-EC"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De acuerdo con lo asentado en el referido reporte, en 45 por ciento de las naciones hay libertad; 30 por ciento gozan de relativa libertad y en 25 por ciento no hay libertades. En cuanto a la población mundial, 39 por ciento goza de libertades; 24 por ciento parcialmente, y 37 por ciento no tiene libertades. </a:t>
            </a:r>
            <a:endParaRPr lang="es-EC"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5</a:t>
            </a:fld>
            <a:endParaRPr lang="es-ES"/>
          </a:p>
        </p:txBody>
      </p:sp>
    </p:spTree>
    <p:extLst>
      <p:ext uri="{BB962C8B-B14F-4D97-AF65-F5344CB8AC3E}">
        <p14:creationId xmlns:p14="http://schemas.microsoft.com/office/powerpoint/2010/main" val="344586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6</a:t>
            </a:fld>
            <a:endParaRPr lang="es-ES"/>
          </a:p>
        </p:txBody>
      </p:sp>
    </p:spTree>
    <p:extLst>
      <p:ext uri="{BB962C8B-B14F-4D97-AF65-F5344CB8AC3E}">
        <p14:creationId xmlns:p14="http://schemas.microsoft.com/office/powerpoint/2010/main" val="1907764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7</a:t>
            </a:fld>
            <a:endParaRPr lang="es-ES"/>
          </a:p>
        </p:txBody>
      </p:sp>
    </p:spTree>
    <p:extLst>
      <p:ext uri="{BB962C8B-B14F-4D97-AF65-F5344CB8AC3E}">
        <p14:creationId xmlns:p14="http://schemas.microsoft.com/office/powerpoint/2010/main" val="494844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8</a:t>
            </a:fld>
            <a:endParaRPr lang="es-ES"/>
          </a:p>
        </p:txBody>
      </p:sp>
    </p:spTree>
    <p:extLst>
      <p:ext uri="{BB962C8B-B14F-4D97-AF65-F5344CB8AC3E}">
        <p14:creationId xmlns:p14="http://schemas.microsoft.com/office/powerpoint/2010/main" val="1236912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9</a:t>
            </a:fld>
            <a:endParaRPr lang="es-ES"/>
          </a:p>
        </p:txBody>
      </p:sp>
    </p:spTree>
    <p:extLst>
      <p:ext uri="{BB962C8B-B14F-4D97-AF65-F5344CB8AC3E}">
        <p14:creationId xmlns:p14="http://schemas.microsoft.com/office/powerpoint/2010/main" val="480982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10</a:t>
            </a:fld>
            <a:endParaRPr lang="es-ES"/>
          </a:p>
        </p:txBody>
      </p:sp>
    </p:spTree>
    <p:extLst>
      <p:ext uri="{BB962C8B-B14F-4D97-AF65-F5344CB8AC3E}">
        <p14:creationId xmlns:p14="http://schemas.microsoft.com/office/powerpoint/2010/main" val="3491073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11</a:t>
            </a:fld>
            <a:endParaRPr lang="es-ES"/>
          </a:p>
        </p:txBody>
      </p:sp>
    </p:spTree>
    <p:extLst>
      <p:ext uri="{BB962C8B-B14F-4D97-AF65-F5344CB8AC3E}">
        <p14:creationId xmlns:p14="http://schemas.microsoft.com/office/powerpoint/2010/main" val="1974612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12</a:t>
            </a:fld>
            <a:endParaRPr lang="es-ES"/>
          </a:p>
        </p:txBody>
      </p:sp>
    </p:spTree>
    <p:extLst>
      <p:ext uri="{BB962C8B-B14F-4D97-AF65-F5344CB8AC3E}">
        <p14:creationId xmlns:p14="http://schemas.microsoft.com/office/powerpoint/2010/main" val="3507303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13</a:t>
            </a:fld>
            <a:endParaRPr lang="es-ES"/>
          </a:p>
        </p:txBody>
      </p:sp>
    </p:spTree>
    <p:extLst>
      <p:ext uri="{BB962C8B-B14F-4D97-AF65-F5344CB8AC3E}">
        <p14:creationId xmlns:p14="http://schemas.microsoft.com/office/powerpoint/2010/main" val="1996718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influencia de Twitter</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14</a:t>
            </a:fld>
            <a:endParaRPr lang="es-ES"/>
          </a:p>
        </p:txBody>
      </p:sp>
    </p:spTree>
    <p:extLst>
      <p:ext uri="{BB962C8B-B14F-4D97-AF65-F5344CB8AC3E}">
        <p14:creationId xmlns:p14="http://schemas.microsoft.com/office/powerpoint/2010/main" val="2189562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Dispositivos móviles </a:t>
            </a:r>
            <a:br>
              <a:rPr lang="es-ES" dirty="0"/>
            </a:br>
            <a:r>
              <a:rPr lang="es-ES" dirty="0"/>
              <a:t>Sociedad </a:t>
            </a:r>
            <a:r>
              <a:rPr lang="es-ES" dirty="0" err="1"/>
              <a:t>ubicúa</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15</a:t>
            </a:fld>
            <a:endParaRPr lang="es-ES"/>
          </a:p>
        </p:txBody>
      </p:sp>
    </p:spTree>
    <p:extLst>
      <p:ext uri="{BB962C8B-B14F-4D97-AF65-F5344CB8AC3E}">
        <p14:creationId xmlns:p14="http://schemas.microsoft.com/office/powerpoint/2010/main" val="3610744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Crecimiento usuarios de dispositivos móviles que emplean redes sociales</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16</a:t>
            </a:fld>
            <a:endParaRPr lang="es-ES"/>
          </a:p>
        </p:txBody>
      </p:sp>
    </p:spTree>
    <p:extLst>
      <p:ext uri="{BB962C8B-B14F-4D97-AF65-F5344CB8AC3E}">
        <p14:creationId xmlns:p14="http://schemas.microsoft.com/office/powerpoint/2010/main" val="1471471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Conexiones móviles</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17</a:t>
            </a:fld>
            <a:endParaRPr lang="es-ES"/>
          </a:p>
        </p:txBody>
      </p:sp>
    </p:spTree>
    <p:extLst>
      <p:ext uri="{BB962C8B-B14F-4D97-AF65-F5344CB8AC3E}">
        <p14:creationId xmlns:p14="http://schemas.microsoft.com/office/powerpoint/2010/main" val="2232529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Crecimiento usuarios de redes sociales a través de dispositivos móviles</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18</a:t>
            </a:fld>
            <a:endParaRPr lang="es-ES"/>
          </a:p>
        </p:txBody>
      </p:sp>
    </p:spTree>
    <p:extLst>
      <p:ext uri="{BB962C8B-B14F-4D97-AF65-F5344CB8AC3E}">
        <p14:creationId xmlns:p14="http://schemas.microsoft.com/office/powerpoint/2010/main" val="1603677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9 Argentina</a:t>
            </a:r>
            <a:br>
              <a:rPr lang="es-ES" dirty="0"/>
            </a:br>
            <a:r>
              <a:rPr lang="es-ES" dirty="0"/>
              <a:t>18 Brasil</a:t>
            </a:r>
            <a:br>
              <a:rPr lang="es-ES" dirty="0"/>
            </a:br>
            <a:r>
              <a:rPr lang="es-ES" dirty="0"/>
              <a:t>21 México</a:t>
            </a:r>
            <a:br>
              <a:rPr lang="es-ES" dirty="0"/>
            </a:br>
            <a:r>
              <a:rPr lang="es-ES" dirty="0"/>
              <a:t>22 España</a:t>
            </a:r>
            <a:br>
              <a:rPr lang="es-ES" dirty="0"/>
            </a:br>
            <a:r>
              <a:rPr lang="es-ES" dirty="0"/>
              <a:t>26 EEUU</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62099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2848761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América del Sur 4 </a:t>
            </a:r>
            <a:br>
              <a:rPr lang="es-ES" dirty="0"/>
            </a:br>
            <a:r>
              <a:rPr lang="es-ES" dirty="0"/>
              <a:t>270 millones de usuarios de redes sociales</a:t>
            </a:r>
            <a:br>
              <a:rPr lang="es-ES" dirty="0"/>
            </a:br>
            <a:r>
              <a:rPr lang="es-ES" dirty="0"/>
              <a:t>Penetración de 63%</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3303147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EEUU 12</a:t>
            </a:r>
            <a:br>
              <a:rPr lang="es-ES" dirty="0"/>
            </a:br>
            <a:r>
              <a:rPr lang="es-ES" dirty="0"/>
              <a:t>México 21</a:t>
            </a:r>
            <a:br>
              <a:rPr lang="es-ES" dirty="0"/>
            </a:br>
            <a:r>
              <a:rPr lang="es-ES" dirty="0"/>
              <a:t>Brasil 24</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182367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Crecimiento anual, número</a:t>
            </a:r>
            <a:br>
              <a:rPr lang="es-ES" dirty="0"/>
            </a:br>
            <a:r>
              <a:rPr lang="es-ES" dirty="0"/>
              <a:t>05 EEUU</a:t>
            </a:r>
            <a:br>
              <a:rPr lang="es-ES" dirty="0"/>
            </a:br>
            <a:r>
              <a:rPr lang="es-ES" dirty="0"/>
              <a:t>08 Brasil</a:t>
            </a:r>
            <a:br>
              <a:rPr lang="es-ES" dirty="0"/>
            </a:br>
            <a:r>
              <a:rPr lang="es-ES" dirty="0"/>
              <a:t>10 México</a:t>
            </a: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42938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Tiempo dedicado a redes sociales</a:t>
            </a:r>
            <a:br>
              <a:rPr lang="es-ES" dirty="0"/>
            </a:br>
            <a:r>
              <a:rPr lang="es-ES" dirty="0"/>
              <a:t>2 BRASIL 3,39</a:t>
            </a:r>
            <a:br>
              <a:rPr lang="es-ES" dirty="0"/>
            </a:br>
            <a:r>
              <a:rPr lang="es-ES" dirty="0"/>
              <a:t>7 MÉXICO 3,07</a:t>
            </a: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68733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 EEUU</a:t>
            </a:r>
            <a:br>
              <a:rPr lang="es-ES" dirty="0"/>
            </a:br>
            <a:r>
              <a:rPr lang="es-ES" dirty="0"/>
              <a:t>3 Brasil</a:t>
            </a:r>
            <a:br>
              <a:rPr lang="es-ES" dirty="0"/>
            </a:br>
            <a:r>
              <a:rPr lang="es-ES" dirty="0"/>
              <a:t>5 México</a:t>
            </a:r>
            <a:br>
              <a:rPr lang="es-ES" dirty="0"/>
            </a:b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2063055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Facebook pierde la confianza de usuarios de 13-17 y no por Big Data- Cambridge </a:t>
            </a:r>
            <a:r>
              <a:rPr lang="es-ES" dirty="0" err="1"/>
              <a:t>Analytica</a:t>
            </a:r>
            <a:r>
              <a:rPr lang="es-ES" dirty="0"/>
              <a:t>, sino por el </a:t>
            </a:r>
            <a:r>
              <a:rPr lang="es-ES" dirty="0" err="1"/>
              <a:t>panoptismo</a:t>
            </a:r>
            <a:r>
              <a:rPr lang="es-ES" dirty="0"/>
              <a:t> paterno</a:t>
            </a:r>
            <a:br>
              <a:rPr lang="es-ES" dirty="0"/>
            </a:b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2817972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br>
              <a:rPr lang="es-ES" dirty="0"/>
            </a:b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50882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Steve </a:t>
            </a:r>
            <a:r>
              <a:rPr lang="es-ES" dirty="0" err="1"/>
              <a:t>Wosniak</a:t>
            </a:r>
            <a:r>
              <a:rPr lang="es-ES" dirty="0"/>
              <a:t>, Apple</a:t>
            </a:r>
          </a:p>
          <a:p>
            <a:r>
              <a:rPr lang="es-ES" dirty="0"/>
              <a:t>Brian </a:t>
            </a:r>
            <a:r>
              <a:rPr lang="es-ES" dirty="0" err="1"/>
              <a:t>Acton</a:t>
            </a:r>
            <a:r>
              <a:rPr lang="es-ES" dirty="0"/>
              <a:t> </a:t>
            </a:r>
            <a:r>
              <a:rPr lang="es-ES" dirty="0" err="1"/>
              <a:t>WhattsApp</a:t>
            </a:r>
            <a:br>
              <a:rPr lang="es-ES" dirty="0"/>
            </a:br>
            <a:r>
              <a:rPr lang="es-ES" dirty="0" err="1"/>
              <a:t>Elon</a:t>
            </a:r>
            <a:r>
              <a:rPr lang="es-ES" dirty="0"/>
              <a:t> </a:t>
            </a:r>
            <a:r>
              <a:rPr lang="es-ES" dirty="0" err="1"/>
              <a:t>Musk</a:t>
            </a:r>
            <a:r>
              <a:rPr lang="es-ES" dirty="0"/>
              <a:t>  Tesla </a:t>
            </a:r>
            <a:r>
              <a:rPr lang="es-ES" dirty="0" err="1"/>
              <a:t>Space</a:t>
            </a:r>
            <a:r>
              <a:rPr lang="es-ES" dirty="0"/>
              <a:t> X</a:t>
            </a:r>
            <a:br>
              <a:rPr lang="es-ES" dirty="0"/>
            </a:br>
            <a:br>
              <a:rPr lang="es-ES" dirty="0"/>
            </a:b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4151552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1. Suscripciones de teléfono fijo por cada 100 habitantes</a:t>
            </a:r>
          </a:p>
          <a:p>
            <a:r>
              <a:rPr lang="es-EC" dirty="0"/>
              <a:t>2. Suscripciones de telefonía celular móvil por cada 100 habitantes</a:t>
            </a:r>
          </a:p>
          <a:p>
            <a:r>
              <a:rPr lang="es-EC" dirty="0"/>
              <a:t>3. Ancho de banda de Internet internacional (bit / s) por usuario de Internet</a:t>
            </a:r>
          </a:p>
          <a:p>
            <a:r>
              <a:rPr lang="es-EC" dirty="0"/>
              <a:t>4. Porcentaje de hogares con computadora.</a:t>
            </a:r>
          </a:p>
          <a:p>
            <a:r>
              <a:rPr lang="es-EC" dirty="0"/>
              <a:t>5 Porcentaje de hogares con acceso a Internet</a:t>
            </a:r>
          </a:p>
          <a:p>
            <a:r>
              <a:rPr lang="es-ES" dirty="0"/>
              <a:t>6. Porcentaje de individuos usando Internet</a:t>
            </a:r>
          </a:p>
          <a:p>
            <a:r>
              <a:rPr lang="es-ES" dirty="0"/>
              <a:t>7. </a:t>
            </a:r>
            <a:r>
              <a:rPr lang="es-EC" sz="1200" b="0" i="0" kern="1200" dirty="0">
                <a:solidFill>
                  <a:schemeClr val="tx1"/>
                </a:solidFill>
                <a:effectLst/>
                <a:latin typeface="+mn-lt"/>
                <a:ea typeface="+mn-ea"/>
                <a:cs typeface="+mn-cs"/>
              </a:rPr>
              <a:t>Suscripciones de banda ancha fija por 100 habitantes</a:t>
            </a:r>
          </a:p>
          <a:p>
            <a:pPr rtl="0"/>
            <a:r>
              <a:rPr lang="es-EC" sz="1200" b="0" i="0" kern="1200" dirty="0">
                <a:solidFill>
                  <a:schemeClr val="tx1"/>
                </a:solidFill>
                <a:effectLst/>
                <a:latin typeface="+mn-lt"/>
                <a:ea typeface="+mn-ea"/>
                <a:cs typeface="+mn-cs"/>
              </a:rPr>
              <a:t>8. Suscripciones activas de banda ancha móvil por cada 100 habitantes</a:t>
            </a:r>
          </a:p>
          <a:p>
            <a:pPr rtl="0"/>
            <a:r>
              <a:rPr lang="es-EC" sz="1200" b="0" i="0" kern="1200" dirty="0">
                <a:solidFill>
                  <a:schemeClr val="tx1"/>
                </a:solidFill>
                <a:effectLst/>
                <a:latin typeface="+mn-lt"/>
                <a:ea typeface="+mn-ea"/>
                <a:cs typeface="+mn-cs"/>
              </a:rPr>
              <a:t>9. Promedio de años de escolaridad</a:t>
            </a:r>
          </a:p>
          <a:p>
            <a:pPr rtl="0"/>
            <a:r>
              <a:rPr lang="es-EC" sz="1200" b="0" i="0" kern="1200" dirty="0">
                <a:solidFill>
                  <a:schemeClr val="tx1"/>
                </a:solidFill>
                <a:effectLst/>
                <a:latin typeface="+mn-lt"/>
                <a:ea typeface="+mn-ea"/>
                <a:cs typeface="+mn-cs"/>
              </a:rPr>
              <a:t>10. Radio de inscripción bruta secundaria</a:t>
            </a:r>
          </a:p>
          <a:p>
            <a:pPr rtl="0"/>
            <a:r>
              <a:rPr lang="es-EC" sz="1200" b="0" i="0" kern="1200" dirty="0">
                <a:solidFill>
                  <a:schemeClr val="tx1"/>
                </a:solidFill>
                <a:effectLst/>
                <a:latin typeface="+mn-lt"/>
                <a:ea typeface="+mn-ea"/>
                <a:cs typeface="+mn-cs"/>
              </a:rPr>
              <a:t>11. Tasa bruta de matrícula terciaria</a:t>
            </a:r>
          </a:p>
          <a:p>
            <a:endParaRPr lang="es-EC"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29</a:t>
            </a:fld>
            <a:endParaRPr lang="es-ES"/>
          </a:p>
        </p:txBody>
      </p:sp>
    </p:spTree>
    <p:extLst>
      <p:ext uri="{BB962C8B-B14F-4D97-AF65-F5344CB8AC3E}">
        <p14:creationId xmlns:p14="http://schemas.microsoft.com/office/powerpoint/2010/main" val="1096797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Ecuador 97</a:t>
            </a:r>
          </a:p>
          <a:p>
            <a:r>
              <a:rPr lang="es-ES" dirty="0"/>
              <a:t>España 27</a:t>
            </a:r>
          </a:p>
          <a:p>
            <a:r>
              <a:rPr lang="es-ES" dirty="0"/>
              <a:t>Estados Unidos 16</a:t>
            </a:r>
          </a:p>
          <a:p>
            <a:r>
              <a:rPr lang="es-ES" dirty="0"/>
              <a:t>Barbados 34</a:t>
            </a:r>
          </a:p>
          <a:p>
            <a:r>
              <a:rPr lang="es-ES" dirty="0"/>
              <a:t>Uruguay 42</a:t>
            </a:r>
          </a:p>
          <a:p>
            <a:r>
              <a:rPr lang="es-ES" dirty="0"/>
              <a:t>Argentina 51</a:t>
            </a:r>
          </a:p>
          <a:p>
            <a:r>
              <a:rPr lang="es-ES" dirty="0"/>
              <a:t>Chile 56</a:t>
            </a:r>
          </a:p>
          <a:p>
            <a:r>
              <a:rPr lang="es-ES" dirty="0"/>
              <a:t>Brasil 66</a:t>
            </a:r>
          </a:p>
          <a:p>
            <a:r>
              <a:rPr lang="es-ES" dirty="0"/>
              <a:t>México 87</a:t>
            </a:r>
          </a:p>
          <a:p>
            <a:endParaRPr lang="es-EC"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30</a:t>
            </a:fld>
            <a:endParaRPr lang="es-ES"/>
          </a:p>
        </p:txBody>
      </p:sp>
    </p:spTree>
    <p:extLst>
      <p:ext uri="{BB962C8B-B14F-4D97-AF65-F5344CB8AC3E}">
        <p14:creationId xmlns:p14="http://schemas.microsoft.com/office/powerpoint/2010/main" val="3208201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31</a:t>
            </a:fld>
            <a:endParaRPr lang="es-ES"/>
          </a:p>
        </p:txBody>
      </p:sp>
    </p:spTree>
    <p:extLst>
      <p:ext uri="{BB962C8B-B14F-4D97-AF65-F5344CB8AC3E}">
        <p14:creationId xmlns:p14="http://schemas.microsoft.com/office/powerpoint/2010/main" val="37119682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Ecuador 97</a:t>
            </a:r>
          </a:p>
          <a:p>
            <a:r>
              <a:rPr lang="es-ES" dirty="0"/>
              <a:t>España 27</a:t>
            </a:r>
          </a:p>
          <a:p>
            <a:r>
              <a:rPr lang="es-ES" dirty="0"/>
              <a:t>Estados Unidos 16</a:t>
            </a:r>
          </a:p>
          <a:p>
            <a:r>
              <a:rPr lang="es-ES" dirty="0"/>
              <a:t>Barbados 34</a:t>
            </a:r>
          </a:p>
          <a:p>
            <a:r>
              <a:rPr lang="es-ES" dirty="0"/>
              <a:t>Uruguay 42</a:t>
            </a:r>
          </a:p>
          <a:p>
            <a:r>
              <a:rPr lang="es-ES" dirty="0"/>
              <a:t>Argentina 51</a:t>
            </a:r>
          </a:p>
          <a:p>
            <a:r>
              <a:rPr lang="es-ES" dirty="0"/>
              <a:t>Chile 56</a:t>
            </a:r>
          </a:p>
          <a:p>
            <a:r>
              <a:rPr lang="es-ES" dirty="0"/>
              <a:t>Brasil 66</a:t>
            </a:r>
          </a:p>
          <a:p>
            <a:r>
              <a:rPr lang="es-ES" dirty="0"/>
              <a:t>México 87</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32</a:t>
            </a:fld>
            <a:endParaRPr lang="es-ES"/>
          </a:p>
        </p:txBody>
      </p:sp>
    </p:spTree>
    <p:extLst>
      <p:ext uri="{BB962C8B-B14F-4D97-AF65-F5344CB8AC3E}">
        <p14:creationId xmlns:p14="http://schemas.microsoft.com/office/powerpoint/2010/main" val="800313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Ecuador 97</a:t>
            </a:r>
          </a:p>
          <a:p>
            <a:r>
              <a:rPr lang="es-ES" dirty="0"/>
              <a:t>España 27</a:t>
            </a:r>
          </a:p>
          <a:p>
            <a:r>
              <a:rPr lang="es-ES" dirty="0"/>
              <a:t>Estados Unidos 16</a:t>
            </a:r>
          </a:p>
          <a:p>
            <a:r>
              <a:rPr lang="es-ES" dirty="0"/>
              <a:t>Barbados 34</a:t>
            </a:r>
          </a:p>
          <a:p>
            <a:r>
              <a:rPr lang="es-ES" dirty="0"/>
              <a:t>Uruguay 42</a:t>
            </a:r>
          </a:p>
          <a:p>
            <a:r>
              <a:rPr lang="es-ES" dirty="0"/>
              <a:t>Argentina 51</a:t>
            </a:r>
          </a:p>
          <a:p>
            <a:r>
              <a:rPr lang="es-ES" dirty="0"/>
              <a:t>Chile 56</a:t>
            </a:r>
          </a:p>
          <a:p>
            <a:r>
              <a:rPr lang="es-ES" dirty="0"/>
              <a:t>Brasil 66</a:t>
            </a:r>
          </a:p>
          <a:p>
            <a:r>
              <a:rPr lang="es-ES" dirty="0"/>
              <a:t>México 87</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33</a:t>
            </a:fld>
            <a:endParaRPr lang="es-ES"/>
          </a:p>
        </p:txBody>
      </p:sp>
    </p:spTree>
    <p:extLst>
      <p:ext uri="{BB962C8B-B14F-4D97-AF65-F5344CB8AC3E}">
        <p14:creationId xmlns:p14="http://schemas.microsoft.com/office/powerpoint/2010/main" val="2989162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Ecuador 97</a:t>
            </a:r>
          </a:p>
          <a:p>
            <a:r>
              <a:rPr lang="es-ES" dirty="0"/>
              <a:t>España 27</a:t>
            </a:r>
          </a:p>
          <a:p>
            <a:r>
              <a:rPr lang="es-ES" dirty="0"/>
              <a:t>Estados Unidos 16</a:t>
            </a:r>
          </a:p>
          <a:p>
            <a:r>
              <a:rPr lang="es-ES" dirty="0"/>
              <a:t>Barbados 34</a:t>
            </a:r>
          </a:p>
          <a:p>
            <a:r>
              <a:rPr lang="es-ES" dirty="0"/>
              <a:t>Uruguay 42</a:t>
            </a:r>
          </a:p>
          <a:p>
            <a:r>
              <a:rPr lang="es-ES" dirty="0"/>
              <a:t>Argentina 51</a:t>
            </a:r>
          </a:p>
          <a:p>
            <a:r>
              <a:rPr lang="es-ES" dirty="0"/>
              <a:t>Chile 56</a:t>
            </a:r>
          </a:p>
          <a:p>
            <a:r>
              <a:rPr lang="es-ES" dirty="0"/>
              <a:t>Brasil 66</a:t>
            </a:r>
          </a:p>
          <a:p>
            <a:r>
              <a:rPr lang="es-ES" dirty="0"/>
              <a:t>México 87</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34</a:t>
            </a:fld>
            <a:endParaRPr lang="es-ES"/>
          </a:p>
        </p:txBody>
      </p:sp>
    </p:spTree>
    <p:extLst>
      <p:ext uri="{BB962C8B-B14F-4D97-AF65-F5344CB8AC3E}">
        <p14:creationId xmlns:p14="http://schemas.microsoft.com/office/powerpoint/2010/main" val="1096651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FCC, </a:t>
            </a:r>
            <a:r>
              <a:rPr lang="es-ES" dirty="0" err="1"/>
              <a:t>Ajit</a:t>
            </a:r>
            <a:r>
              <a:rPr lang="es-ES" dirty="0"/>
              <a:t> </a:t>
            </a:r>
            <a:r>
              <a:rPr lang="es-ES" dirty="0" err="1"/>
              <a:t>Pai</a:t>
            </a:r>
            <a:r>
              <a:rPr lang="es-ES" dirty="0"/>
              <a:t> </a:t>
            </a:r>
            <a:br>
              <a:rPr lang="es-ES" dirty="0"/>
            </a:br>
            <a:r>
              <a:rPr lang="es-ES"/>
              <a:t>Carriles rá</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35</a:t>
            </a:fld>
            <a:endParaRPr lang="es-ES"/>
          </a:p>
        </p:txBody>
      </p:sp>
    </p:spTree>
    <p:extLst>
      <p:ext uri="{BB962C8B-B14F-4D97-AF65-F5344CB8AC3E}">
        <p14:creationId xmlns:p14="http://schemas.microsoft.com/office/powerpoint/2010/main" val="1799963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FCC, </a:t>
            </a:r>
            <a:r>
              <a:rPr lang="es-ES" dirty="0" err="1"/>
              <a:t>Ajit</a:t>
            </a:r>
            <a:r>
              <a:rPr lang="es-ES" dirty="0"/>
              <a:t> </a:t>
            </a:r>
            <a:r>
              <a:rPr lang="es-ES" dirty="0" err="1"/>
              <a:t>Pai</a:t>
            </a:r>
            <a:r>
              <a:rPr lang="es-ES" dirty="0"/>
              <a:t> </a:t>
            </a:r>
            <a:br>
              <a:rPr lang="es-ES" dirty="0"/>
            </a:br>
            <a:r>
              <a:rPr lang="es-ES"/>
              <a:t>Carriles rá</a:t>
            </a:r>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36</a:t>
            </a:fld>
            <a:endParaRPr lang="es-ES"/>
          </a:p>
        </p:txBody>
      </p:sp>
    </p:spTree>
    <p:extLst>
      <p:ext uri="{BB962C8B-B14F-4D97-AF65-F5344CB8AC3E}">
        <p14:creationId xmlns:p14="http://schemas.microsoft.com/office/powerpoint/2010/main" val="3043244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Ecuador 97</a:t>
            </a:r>
          </a:p>
          <a:p>
            <a:r>
              <a:rPr lang="es-ES" dirty="0"/>
              <a:t>España 27</a:t>
            </a:r>
          </a:p>
          <a:p>
            <a:r>
              <a:rPr lang="es-ES" dirty="0"/>
              <a:t>Estados Unidos 16</a:t>
            </a:r>
          </a:p>
          <a:p>
            <a:r>
              <a:rPr lang="es-ES" dirty="0"/>
              <a:t>Barbados 34</a:t>
            </a:r>
          </a:p>
          <a:p>
            <a:r>
              <a:rPr lang="es-ES" dirty="0"/>
              <a:t>Uruguay 42</a:t>
            </a:r>
          </a:p>
          <a:p>
            <a:r>
              <a:rPr lang="es-ES" dirty="0"/>
              <a:t>Argentina 51</a:t>
            </a:r>
          </a:p>
          <a:p>
            <a:r>
              <a:rPr lang="es-ES" dirty="0"/>
              <a:t>Chile 56</a:t>
            </a:r>
          </a:p>
          <a:p>
            <a:r>
              <a:rPr lang="es-ES" dirty="0"/>
              <a:t>Brasil 66</a:t>
            </a:r>
          </a:p>
          <a:p>
            <a:r>
              <a:rPr lang="es-ES" dirty="0"/>
              <a:t>México 87</a:t>
            </a:r>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37</a:t>
            </a:fld>
            <a:endParaRPr lang="es-ES"/>
          </a:p>
        </p:txBody>
      </p:sp>
    </p:spTree>
    <p:extLst>
      <p:ext uri="{BB962C8B-B14F-4D97-AF65-F5344CB8AC3E}">
        <p14:creationId xmlns:p14="http://schemas.microsoft.com/office/powerpoint/2010/main" val="42364976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38</a:t>
            </a:fld>
            <a:endParaRPr lang="es-ES"/>
          </a:p>
        </p:txBody>
      </p:sp>
    </p:spTree>
    <p:extLst>
      <p:ext uri="{BB962C8B-B14F-4D97-AF65-F5344CB8AC3E}">
        <p14:creationId xmlns:p14="http://schemas.microsoft.com/office/powerpoint/2010/main" val="1265585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39</a:t>
            </a:fld>
            <a:endParaRPr lang="es-ES"/>
          </a:p>
        </p:txBody>
      </p:sp>
    </p:spTree>
    <p:extLst>
      <p:ext uri="{BB962C8B-B14F-4D97-AF65-F5344CB8AC3E}">
        <p14:creationId xmlns:p14="http://schemas.microsoft.com/office/powerpoint/2010/main" val="15368831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40</a:t>
            </a:fld>
            <a:endParaRPr lang="es-ES"/>
          </a:p>
        </p:txBody>
      </p:sp>
    </p:spTree>
    <p:extLst>
      <p:ext uri="{BB962C8B-B14F-4D97-AF65-F5344CB8AC3E}">
        <p14:creationId xmlns:p14="http://schemas.microsoft.com/office/powerpoint/2010/main" val="1620464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41</a:t>
            </a:fld>
            <a:endParaRPr lang="es-ES"/>
          </a:p>
        </p:txBody>
      </p:sp>
    </p:spTree>
    <p:extLst>
      <p:ext uri="{BB962C8B-B14F-4D97-AF65-F5344CB8AC3E}">
        <p14:creationId xmlns:p14="http://schemas.microsoft.com/office/powerpoint/2010/main" val="2901829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42</a:t>
            </a:fld>
            <a:endParaRPr lang="es-ES"/>
          </a:p>
        </p:txBody>
      </p:sp>
    </p:spTree>
    <p:extLst>
      <p:ext uri="{BB962C8B-B14F-4D97-AF65-F5344CB8AC3E}">
        <p14:creationId xmlns:p14="http://schemas.microsoft.com/office/powerpoint/2010/main" val="3244125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43</a:t>
            </a:fld>
            <a:endParaRPr lang="es-ES"/>
          </a:p>
        </p:txBody>
      </p:sp>
    </p:spTree>
    <p:extLst>
      <p:ext uri="{BB962C8B-B14F-4D97-AF65-F5344CB8AC3E}">
        <p14:creationId xmlns:p14="http://schemas.microsoft.com/office/powerpoint/2010/main" val="3453004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4/17/18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4/17/18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4/17/18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4/17/18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4/17/18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4/17/18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Octavio.islas@uhemisferios.edu.ec" TargetMode="Externa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10.png"/><Relationship Id="rId7"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 Id="rId9" Type="http://schemas.openxmlformats.org/officeDocument/2006/relationships/image" Target="../media/image42.jp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809797" y="3017559"/>
            <a:ext cx="5485724" cy="868266"/>
          </a:xfrm>
        </p:spPr>
        <p:txBody>
          <a:bodyPr/>
          <a:lstStyle/>
          <a:p>
            <a:pPr>
              <a:lnSpc>
                <a:spcPct val="100000"/>
              </a:lnSpc>
              <a:spcBef>
                <a:spcPts val="0"/>
              </a:spcBef>
            </a:pPr>
            <a:r>
              <a:rPr lang="es-ES" dirty="0">
                <a:latin typeface="Edwardian Script ITC" panose="030303020407070D0804" pitchFamily="66" charset="77"/>
                <a:ea typeface="Apple Symbols" panose="02000000000000000000" pitchFamily="2" charset="-79"/>
                <a:cs typeface="Apple Symbols" panose="02000000000000000000" pitchFamily="2" charset="-79"/>
              </a:rPr>
              <a:t>El periodismo herido</a:t>
            </a:r>
            <a:br>
              <a:rPr lang="es-MX" sz="8000" dirty="0">
                <a:solidFill>
                  <a:srgbClr val="953735"/>
                </a:solidFill>
                <a:latin typeface="Edwardian Script ITC" panose="030303020407070D0804" pitchFamily="66" charset="77"/>
                <a:ea typeface="Apple Symbols" panose="02000000000000000000" pitchFamily="2" charset="-79"/>
                <a:cs typeface="Apple Symbols" panose="02000000000000000000" pitchFamily="2" charset="-79"/>
              </a:rPr>
            </a:br>
            <a:r>
              <a:rPr lang="es-MX" i="1" dirty="0">
                <a:solidFill>
                  <a:srgbClr val="800000"/>
                </a:solidFill>
                <a:latin typeface="Edwardian Script ITC" panose="030303020407070D0804" pitchFamily="66" charset="77"/>
                <a:ea typeface="Apple Symbols" panose="02000000000000000000" pitchFamily="2" charset="-79"/>
                <a:cs typeface="Apple Symbols" panose="02000000000000000000" pitchFamily="2" charset="-79"/>
              </a:rPr>
              <a:t>Dr. Octavio Islas.</a:t>
            </a:r>
            <a:br>
              <a:rPr lang="es-MX" i="1" dirty="0">
                <a:solidFill>
                  <a:srgbClr val="800000"/>
                </a:solidFill>
                <a:latin typeface="Baskerville"/>
                <a:cs typeface="Baskerville"/>
              </a:rPr>
            </a:br>
            <a:r>
              <a:rPr lang="es-MX" sz="1600" i="1" dirty="0">
                <a:solidFill>
                  <a:srgbClr val="800000"/>
                </a:solidFill>
                <a:latin typeface="Baskerville"/>
                <a:cs typeface="Baskerville"/>
                <a:hlinkClick r:id="rId2"/>
              </a:rPr>
              <a:t>octavio.islas@uhemisferios.edu.ec</a:t>
            </a:r>
            <a:br>
              <a:rPr lang="es-MX" sz="1600" i="1" dirty="0">
                <a:solidFill>
                  <a:srgbClr val="800000"/>
                </a:solidFill>
                <a:latin typeface="Baskerville"/>
                <a:cs typeface="Baskerville"/>
              </a:rPr>
            </a:br>
            <a:r>
              <a:rPr lang="es-MX" sz="1600" i="1" dirty="0">
                <a:solidFill>
                  <a:srgbClr val="800000"/>
                </a:solidFill>
                <a:latin typeface="Baskerville"/>
                <a:cs typeface="Baskerville"/>
              </a:rPr>
              <a:t>@octavioislas </a:t>
            </a:r>
            <a:br>
              <a:rPr lang="es-MX" sz="1600" i="1" dirty="0">
                <a:solidFill>
                  <a:srgbClr val="800000"/>
                </a:solidFill>
                <a:latin typeface="Baskerville"/>
                <a:cs typeface="Baskerville"/>
              </a:rPr>
            </a:br>
            <a:r>
              <a:rPr lang="es-MX" sz="1600" i="1" dirty="0">
                <a:solidFill>
                  <a:srgbClr val="800000"/>
                </a:solidFill>
                <a:latin typeface="Baskerville"/>
                <a:cs typeface="Baskerville"/>
              </a:rPr>
              <a:t>https://octavioislas.com.</a:t>
            </a:r>
            <a:br>
              <a:rPr lang="es-MX" sz="1600" i="1" dirty="0">
                <a:solidFill>
                  <a:srgbClr val="800000"/>
                </a:solidFill>
                <a:latin typeface="Baskerville"/>
                <a:cs typeface="Baskerville"/>
              </a:rPr>
            </a:br>
            <a:endParaRPr lang="es-ES" sz="1600" i="1" dirty="0">
              <a:solidFill>
                <a:srgbClr val="800000"/>
              </a:solidFill>
              <a:latin typeface="Baskerville"/>
              <a:cs typeface="Baskerville"/>
            </a:endParaRPr>
          </a:p>
        </p:txBody>
      </p:sp>
      <p:pic>
        <p:nvPicPr>
          <p:cNvPr id="4" name="Imagen 3">
            <a:extLst>
              <a:ext uri="{FF2B5EF4-FFF2-40B4-BE49-F238E27FC236}">
                <a16:creationId xmlns:a16="http://schemas.microsoft.com/office/drawing/2014/main" id="{8C41262D-1F68-BE42-9E8C-34286EA0B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8320" y="134717"/>
            <a:ext cx="5181600" cy="1028700"/>
          </a:xfrm>
          <a:prstGeom prst="rect">
            <a:avLst/>
          </a:prstGeom>
        </p:spPr>
      </p:pic>
      <p:pic>
        <p:nvPicPr>
          <p:cNvPr id="6" name="Imagen 5" descr="nube-de-palabras.jpg">
            <a:extLst>
              <a:ext uri="{FF2B5EF4-FFF2-40B4-BE49-F238E27FC236}">
                <a16:creationId xmlns:a16="http://schemas.microsoft.com/office/drawing/2014/main" id="{FCBE3302-01F9-5C47-8E68-134EF32E3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0613" y="3713732"/>
            <a:ext cx="6813175" cy="3144268"/>
          </a:xfrm>
          <a:prstGeom prst="rect">
            <a:avLst/>
          </a:prstGeom>
        </p:spPr>
      </p:pic>
    </p:spTree>
    <p:extLst>
      <p:ext uri="{BB962C8B-B14F-4D97-AF65-F5344CB8AC3E}">
        <p14:creationId xmlns:p14="http://schemas.microsoft.com/office/powerpoint/2010/main" val="172167272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76691" y="928254"/>
            <a:ext cx="5514509" cy="6063198"/>
          </a:xfrm>
          <a:prstGeom prst="rect">
            <a:avLst/>
          </a:prstGeom>
          <a:noFill/>
        </p:spPr>
        <p:txBody>
          <a:bodyPr wrap="square" rtlCol="0">
            <a:spAutoFit/>
          </a:bodyPr>
          <a:lstStyle/>
          <a:p>
            <a:pPr marL="514350" indent="-514350" algn="just">
              <a:buAutoNum type="arabicPeriod"/>
            </a:pPr>
            <a:r>
              <a:rPr lang="es-ES_tradnl" sz="2800" dirty="0">
                <a:solidFill>
                  <a:schemeClr val="accent1">
                    <a:lumMod val="75000"/>
                  </a:schemeClr>
                </a:solidFill>
                <a:latin typeface="Baskerville" panose="02020502070401020303" pitchFamily="18" charset="0"/>
                <a:ea typeface="Baskerville" panose="02020502070401020303" pitchFamily="18" charset="0"/>
              </a:rPr>
              <a:t>El periodista.</a:t>
            </a:r>
          </a:p>
          <a:p>
            <a:pPr algn="just"/>
            <a:endParaRPr lang="es-ES_tradnl" sz="2800" dirty="0">
              <a:solidFill>
                <a:schemeClr val="accent1">
                  <a:lumMod val="75000"/>
                </a:schemeClr>
              </a:solidFill>
              <a:latin typeface="Baskerville" panose="02020502070401020303" pitchFamily="18" charset="0"/>
              <a:ea typeface="Baskerville" panose="02020502070401020303" pitchFamily="18" charset="0"/>
            </a:endParaRPr>
          </a:p>
          <a:p>
            <a:pPr algn="just"/>
            <a:r>
              <a:rPr lang="es-ES_tradnl" sz="2800" dirty="0">
                <a:solidFill>
                  <a:schemeClr val="accent1">
                    <a:lumMod val="75000"/>
                  </a:schemeClr>
                </a:solidFill>
                <a:latin typeface="Baskerville" panose="02020502070401020303" pitchFamily="18" charset="0"/>
                <a:ea typeface="Baskerville" panose="02020502070401020303" pitchFamily="18" charset="0"/>
              </a:rPr>
              <a:t>2. Libertad de prensa en el mundo </a:t>
            </a:r>
            <a:br>
              <a:rPr lang="es-ES_tradnl" sz="2800" dirty="0">
                <a:solidFill>
                  <a:schemeClr val="accent1">
                    <a:lumMod val="75000"/>
                  </a:schemeClr>
                </a:solidFill>
                <a:latin typeface="Baskerville" panose="02020502070401020303" pitchFamily="18" charset="0"/>
                <a:ea typeface="Baskerville" panose="02020502070401020303" pitchFamily="18" charset="0"/>
              </a:rPr>
            </a:br>
            <a:r>
              <a:rPr lang="es-ES_tradnl" sz="2800" dirty="0">
                <a:solidFill>
                  <a:schemeClr val="accent1">
                    <a:lumMod val="75000"/>
                  </a:schemeClr>
                </a:solidFill>
                <a:latin typeface="Baskerville" panose="02020502070401020303" pitchFamily="18" charset="0"/>
                <a:ea typeface="Baskerville" panose="02020502070401020303" pitchFamily="18" charset="0"/>
              </a:rPr>
              <a:t>2.1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Freedom</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House</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p>
          <a:p>
            <a:r>
              <a:rPr lang="es-ES_tradnl" sz="2800" dirty="0">
                <a:solidFill>
                  <a:schemeClr val="accent1">
                    <a:lumMod val="75000"/>
                  </a:schemeClr>
                </a:solidFill>
                <a:latin typeface="Baskerville" panose="02020502070401020303" pitchFamily="18" charset="0"/>
                <a:ea typeface="Baskerville" panose="02020502070401020303" pitchFamily="18" charset="0"/>
              </a:rPr>
              <a:t>2.2 Reporteros Sin Fronteras.</a:t>
            </a:r>
            <a:br>
              <a:rPr lang="es-ES_tradnl" sz="2800" dirty="0">
                <a:solidFill>
                  <a:schemeClr val="accent1">
                    <a:lumMod val="75000"/>
                  </a:schemeClr>
                </a:solidFill>
                <a:latin typeface="Baskerville" panose="02020502070401020303" pitchFamily="18" charset="0"/>
                <a:ea typeface="Baskerville" panose="02020502070401020303" pitchFamily="18" charset="0"/>
              </a:rPr>
            </a:br>
            <a:endParaRPr lang="es-ES_tradnl" sz="2800" dirty="0">
              <a:solidFill>
                <a:schemeClr val="accent1">
                  <a:lumMod val="75000"/>
                </a:schemeClr>
              </a:solidFill>
              <a:latin typeface="Baskerville" panose="02020502070401020303" pitchFamily="18" charset="0"/>
              <a:ea typeface="Baskerville" panose="02020502070401020303" pitchFamily="18" charset="0"/>
            </a:endParaRPr>
          </a:p>
          <a:p>
            <a:r>
              <a:rPr lang="es-ES_tradnl" sz="2800" dirty="0">
                <a:solidFill>
                  <a:schemeClr val="accent1">
                    <a:lumMod val="75000"/>
                  </a:schemeClr>
                </a:solidFill>
                <a:latin typeface="Baskerville" panose="02020502070401020303" pitchFamily="18" charset="0"/>
                <a:ea typeface="Baskerville" panose="02020502070401020303" pitchFamily="18" charset="0"/>
              </a:rPr>
              <a:t>3.1  Penetración mundial de Internet</a:t>
            </a:r>
            <a:br>
              <a:rPr lang="es-ES_tradnl" sz="2800" dirty="0">
                <a:solidFill>
                  <a:schemeClr val="accent1">
                    <a:lumMod val="75000"/>
                  </a:schemeClr>
                </a:solidFill>
                <a:latin typeface="Baskerville" panose="02020502070401020303" pitchFamily="18" charset="0"/>
                <a:ea typeface="Baskerville" panose="02020502070401020303" pitchFamily="18" charset="0"/>
              </a:rPr>
            </a:br>
            <a:r>
              <a:rPr lang="es-ES_tradnl" sz="2800" dirty="0">
                <a:solidFill>
                  <a:schemeClr val="accent1">
                    <a:lumMod val="75000"/>
                  </a:schemeClr>
                </a:solidFill>
                <a:latin typeface="Baskerville" panose="02020502070401020303" pitchFamily="18" charset="0"/>
                <a:ea typeface="Baskerville" panose="02020502070401020303" pitchFamily="18" charset="0"/>
              </a:rPr>
              <a:t>IWS.</a:t>
            </a:r>
          </a:p>
          <a:p>
            <a:r>
              <a:rPr lang="es-ES_tradnl" sz="2800" dirty="0">
                <a:solidFill>
                  <a:schemeClr val="accent1">
                    <a:lumMod val="75000"/>
                  </a:schemeClr>
                </a:solidFill>
                <a:latin typeface="Baskerville" panose="02020502070401020303" pitchFamily="18" charset="0"/>
                <a:ea typeface="Baskerville" panose="02020502070401020303" pitchFamily="18" charset="0"/>
              </a:rPr>
              <a:t>3.2 Digital 2018</a:t>
            </a:r>
            <a:br>
              <a:rPr lang="es-ES_tradnl" sz="2800" dirty="0">
                <a:solidFill>
                  <a:schemeClr val="accent1">
                    <a:lumMod val="75000"/>
                  </a:schemeClr>
                </a:solidFill>
                <a:latin typeface="Baskerville" panose="02020502070401020303" pitchFamily="18" charset="0"/>
                <a:ea typeface="Baskerville" panose="02020502070401020303" pitchFamily="18" charset="0"/>
              </a:rPr>
            </a:br>
            <a:r>
              <a:rPr lang="es-ES_tradnl" sz="2800" dirty="0">
                <a:solidFill>
                  <a:schemeClr val="accent1">
                    <a:lumMod val="75000"/>
                  </a:schemeClr>
                </a:solidFill>
                <a:latin typeface="Baskerville" panose="02020502070401020303" pitchFamily="18" charset="0"/>
                <a:ea typeface="Baskerville" panose="02020502070401020303" pitchFamily="18" charset="0"/>
              </a:rPr>
              <a:t>3.3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Measuring</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the</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Information</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Society</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Report</a:t>
            </a:r>
            <a:r>
              <a:rPr lang="es-ES_tradnl" sz="2800" dirty="0">
                <a:solidFill>
                  <a:schemeClr val="accent1">
                    <a:lumMod val="75000"/>
                  </a:schemeClr>
                </a:solidFill>
                <a:latin typeface="Baskerville" panose="02020502070401020303" pitchFamily="18" charset="0"/>
                <a:ea typeface="Baskerville" panose="02020502070401020303" pitchFamily="18" charset="0"/>
              </a:rPr>
              <a:t> (UIT).</a:t>
            </a:r>
          </a:p>
          <a:p>
            <a:r>
              <a:rPr lang="es-ES_tradnl" sz="2800" dirty="0">
                <a:solidFill>
                  <a:schemeClr val="accent1">
                    <a:lumMod val="75000"/>
                  </a:schemeClr>
                </a:solidFill>
                <a:latin typeface="Baskerville" panose="02020502070401020303" pitchFamily="18" charset="0"/>
                <a:ea typeface="Baskerville" panose="02020502070401020303" pitchFamily="18" charset="0"/>
              </a:rPr>
              <a:t>3.4 Global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Information</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Society</a:t>
            </a:r>
            <a:r>
              <a:rPr lang="es-ES_tradnl" sz="2800" dirty="0">
                <a:solidFill>
                  <a:schemeClr val="accent1">
                    <a:lumMod val="75000"/>
                  </a:schemeClr>
                </a:solidFill>
                <a:latin typeface="Baskerville" panose="02020502070401020303" pitchFamily="18" charset="0"/>
                <a:ea typeface="Baskerville" panose="02020502070401020303" pitchFamily="18" charset="0"/>
              </a:rPr>
              <a:t> </a:t>
            </a:r>
            <a:r>
              <a:rPr lang="es-ES_tradnl" sz="2800" dirty="0" err="1">
                <a:solidFill>
                  <a:schemeClr val="accent1">
                    <a:lumMod val="75000"/>
                  </a:schemeClr>
                </a:solidFill>
                <a:latin typeface="Baskerville" panose="02020502070401020303" pitchFamily="18" charset="0"/>
                <a:ea typeface="Baskerville" panose="02020502070401020303" pitchFamily="18" charset="0"/>
              </a:rPr>
              <a:t>Report</a:t>
            </a:r>
            <a:r>
              <a:rPr lang="es-ES_tradnl" sz="2800" dirty="0">
                <a:solidFill>
                  <a:schemeClr val="accent1">
                    <a:lumMod val="75000"/>
                  </a:schemeClr>
                </a:solidFill>
                <a:latin typeface="Baskerville" panose="02020502070401020303" pitchFamily="18" charset="0"/>
                <a:ea typeface="Baskerville" panose="02020502070401020303" pitchFamily="18" charset="0"/>
              </a:rPr>
              <a:t> (WEF).</a:t>
            </a:r>
            <a:br>
              <a:rPr lang="es-ES_tradnl" sz="2800" dirty="0">
                <a:solidFill>
                  <a:schemeClr val="accent1">
                    <a:lumMod val="75000"/>
                  </a:schemeClr>
                </a:solidFill>
              </a:rPr>
            </a:br>
            <a:endParaRPr lang="es-ES_tradnl" sz="2400" dirty="0">
              <a:solidFill>
                <a:schemeClr val="accent1">
                  <a:lumMod val="75000"/>
                </a:schemeClr>
              </a:solidFill>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5" name="Rectángulo 4">
            <a:extLst>
              <a:ext uri="{FF2B5EF4-FFF2-40B4-BE49-F238E27FC236}">
                <a16:creationId xmlns:a16="http://schemas.microsoft.com/office/drawing/2014/main" id="{21E2C246-84DA-534A-9DA6-929BA68CC530}"/>
              </a:ext>
            </a:extLst>
          </p:cNvPr>
          <p:cNvSpPr/>
          <p:nvPr/>
        </p:nvSpPr>
        <p:spPr>
          <a:xfrm>
            <a:off x="6785611" y="3083051"/>
            <a:ext cx="1132041" cy="646331"/>
          </a:xfrm>
          <a:prstGeom prst="rect">
            <a:avLst/>
          </a:prstGeom>
        </p:spPr>
        <p:txBody>
          <a:bodyPr wrap="none">
            <a:spAutoFit/>
          </a:bodyPr>
          <a:lstStyle/>
          <a:p>
            <a:pPr algn="just"/>
            <a:r>
              <a:rPr lang="es-EC" sz="3600" dirty="0">
                <a:solidFill>
                  <a:schemeClr val="accent1">
                    <a:lumMod val="75000"/>
                  </a:schemeClr>
                </a:solidFill>
                <a:latin typeface="Brush Script MT" panose="03060802040406070304" pitchFamily="66" charset="-122"/>
                <a:ea typeface="Brush Script MT" panose="03060802040406070304" pitchFamily="66" charset="-122"/>
                <a:cs typeface="Brush Script MT" panose="03060802040406070304" pitchFamily="66" charset="-122"/>
              </a:rPr>
              <a:t>Mapa</a:t>
            </a: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6787" y="106016"/>
            <a:ext cx="5181600" cy="1028700"/>
          </a:xfrm>
          <a:prstGeom prst="rect">
            <a:avLst/>
          </a:prstGeom>
        </p:spPr>
      </p:pic>
    </p:spTree>
    <p:extLst>
      <p:ext uri="{BB962C8B-B14F-4D97-AF65-F5344CB8AC3E}">
        <p14:creationId xmlns:p14="http://schemas.microsoft.com/office/powerpoint/2010/main" val="2471837844"/>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36345" y="1279703"/>
            <a:ext cx="4079631" cy="5578297"/>
          </a:xfrm>
          <a:prstGeom prst="rect">
            <a:avLst/>
          </a:prstGeom>
          <a:noFill/>
        </p:spPr>
        <p:txBody>
          <a:bodyPr wrap="square" rtlCol="0">
            <a:spAutoFit/>
          </a:bodyPr>
          <a:lstStyle/>
          <a:p>
            <a:pPr algn="just"/>
            <a:r>
              <a:rPr lang="es-ES_tradnl" sz="2800" dirty="0">
                <a:solidFill>
                  <a:schemeClr val="accent1"/>
                </a:solidFill>
                <a:latin typeface="Baskerville" panose="02020502070401020303" pitchFamily="18" charset="0"/>
                <a:ea typeface="Baskerville" panose="02020502070401020303" pitchFamily="18" charset="0"/>
              </a:rPr>
              <a:t>4. Los nuevos medios informativos</a:t>
            </a:r>
          </a:p>
          <a:p>
            <a:pPr algn="just"/>
            <a:r>
              <a:rPr lang="es-ES_tradnl" sz="2800" dirty="0">
                <a:solidFill>
                  <a:schemeClr val="accent1"/>
                </a:solidFill>
                <a:latin typeface="Baskerville" panose="02020502070401020303" pitchFamily="18" charset="0"/>
                <a:ea typeface="Baskerville" panose="02020502070401020303" pitchFamily="18" charset="0"/>
              </a:rPr>
              <a:t>4.1 E</a:t>
            </a:r>
            <a:r>
              <a:rPr lang="es-EC" sz="2800" dirty="0">
                <a:solidFill>
                  <a:schemeClr val="accent1"/>
                </a:solidFill>
                <a:latin typeface="Baskerville" panose="02020502070401020303" pitchFamily="18" charset="0"/>
                <a:ea typeface="Baskerville" panose="02020502070401020303" pitchFamily="18" charset="0"/>
              </a:rPr>
              <a:t>l Proyecto de Monitoreo Global de Medios </a:t>
            </a:r>
            <a:r>
              <a:rPr lang="es-EC" sz="2800" b="1" dirty="0">
                <a:solidFill>
                  <a:schemeClr val="accent1"/>
                </a:solidFill>
                <a:latin typeface="Baskerville" panose="02020502070401020303" pitchFamily="18" charset="0"/>
                <a:ea typeface="Baskerville" panose="02020502070401020303" pitchFamily="18" charset="0"/>
              </a:rPr>
              <a:t>2015 </a:t>
            </a:r>
            <a:endParaRPr lang="es-ES_tradnl" sz="2800" dirty="0">
              <a:solidFill>
                <a:schemeClr val="accent1"/>
              </a:solidFill>
              <a:latin typeface="Baskerville" panose="02020502070401020303" pitchFamily="18" charset="0"/>
              <a:ea typeface="Baskerville" panose="02020502070401020303" pitchFamily="18" charset="0"/>
            </a:endParaRPr>
          </a:p>
          <a:p>
            <a:pPr algn="just"/>
            <a:r>
              <a:rPr lang="es-ES_tradnl" sz="2800" dirty="0">
                <a:solidFill>
                  <a:schemeClr val="accent1"/>
                </a:solidFill>
                <a:latin typeface="Baskerville" panose="02020502070401020303" pitchFamily="18" charset="0"/>
                <a:ea typeface="Baskerville" panose="02020502070401020303" pitchFamily="18" charset="0"/>
              </a:rPr>
              <a:t>4.2 Reuters: Digital News </a:t>
            </a:r>
            <a:r>
              <a:rPr lang="es-ES_tradnl" sz="2800" dirty="0" err="1">
                <a:solidFill>
                  <a:schemeClr val="accent1"/>
                </a:solidFill>
                <a:latin typeface="Baskerville" panose="02020502070401020303" pitchFamily="18" charset="0"/>
                <a:ea typeface="Baskerville" panose="02020502070401020303" pitchFamily="18" charset="0"/>
              </a:rPr>
              <a:t>Report</a:t>
            </a:r>
            <a:endParaRPr lang="es-ES_tradnl" sz="2800" dirty="0">
              <a:solidFill>
                <a:schemeClr val="accent1"/>
              </a:solidFill>
              <a:latin typeface="Baskerville" panose="02020502070401020303" pitchFamily="18" charset="0"/>
              <a:ea typeface="Baskerville" panose="02020502070401020303" pitchFamily="18" charset="0"/>
            </a:endParaRPr>
          </a:p>
          <a:p>
            <a:endParaRPr lang="es-ES_tradnl" sz="2800" dirty="0">
              <a:solidFill>
                <a:schemeClr val="accent1"/>
              </a:solidFill>
              <a:latin typeface="Baskerville" panose="02020502070401020303" pitchFamily="18" charset="0"/>
              <a:ea typeface="Baskerville" panose="02020502070401020303" pitchFamily="18" charset="0"/>
            </a:endParaRPr>
          </a:p>
          <a:p>
            <a:r>
              <a:rPr lang="es-ES_tradnl" sz="2800" dirty="0">
                <a:solidFill>
                  <a:schemeClr val="accent1"/>
                </a:solidFill>
                <a:latin typeface="Baskerville" panose="02020502070401020303" pitchFamily="18" charset="0"/>
                <a:ea typeface="Baskerville" panose="02020502070401020303" pitchFamily="18" charset="0"/>
              </a:rPr>
              <a:t>5. El miedo es el mensaje.</a:t>
            </a:r>
          </a:p>
          <a:p>
            <a:endParaRPr lang="es-ES_tradnl" sz="2800" dirty="0">
              <a:solidFill>
                <a:schemeClr val="accent1"/>
              </a:solidFill>
              <a:latin typeface="Baskerville" panose="02020502070401020303" pitchFamily="18" charset="0"/>
              <a:ea typeface="Baskerville" panose="02020502070401020303" pitchFamily="18" charset="0"/>
            </a:endParaRPr>
          </a:p>
          <a:p>
            <a:r>
              <a:rPr lang="es-ES_tradnl" sz="2800" dirty="0">
                <a:solidFill>
                  <a:schemeClr val="accent1"/>
                </a:solidFill>
                <a:latin typeface="Baskerville" panose="02020502070401020303" pitchFamily="18" charset="0"/>
                <a:ea typeface="Baskerville" panose="02020502070401020303" pitchFamily="18" charset="0"/>
              </a:rPr>
              <a:t>6. Trascender al periodismo líquido</a:t>
            </a:r>
            <a:br>
              <a:rPr lang="es-ES_tradnl" sz="2800" dirty="0">
                <a:solidFill>
                  <a:schemeClr val="accent1">
                    <a:lumMod val="75000"/>
                  </a:schemeClr>
                </a:solidFill>
              </a:rPr>
            </a:br>
            <a:endParaRPr lang="es-ES_tradnl" sz="2400" dirty="0">
              <a:solidFill>
                <a:schemeClr val="accent1">
                  <a:lumMod val="75000"/>
                </a:schemeClr>
              </a:solidFill>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11988CD0-21B3-3046-9683-5CCB25EF0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9400" y="2319890"/>
            <a:ext cx="4364600" cy="2458428"/>
          </a:xfrm>
          <a:prstGeom prst="rect">
            <a:avLst/>
          </a:prstGeom>
        </p:spPr>
      </p:pic>
    </p:spTree>
    <p:extLst>
      <p:ext uri="{BB962C8B-B14F-4D97-AF65-F5344CB8AC3E}">
        <p14:creationId xmlns:p14="http://schemas.microsoft.com/office/powerpoint/2010/main" val="4081859430"/>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31453" y="1348800"/>
            <a:ext cx="5410547" cy="5509200"/>
          </a:xfrm>
          <a:prstGeom prst="rect">
            <a:avLst/>
          </a:prstGeom>
          <a:noFill/>
        </p:spPr>
        <p:txBody>
          <a:bodyPr wrap="square" rtlCol="0">
            <a:spAutoFit/>
          </a:bodyPr>
          <a:lstStyle/>
          <a:p>
            <a:pPr algn="just"/>
            <a:r>
              <a:rPr lang="es-ES_tradnl" sz="2800" dirty="0">
                <a:solidFill>
                  <a:schemeClr val="accent1">
                    <a:lumMod val="75000"/>
                  </a:schemeClr>
                </a:solidFill>
              </a:rPr>
              <a:t>“El </a:t>
            </a:r>
            <a:r>
              <a:rPr lang="es-ES_tradnl" sz="2800" b="1" dirty="0">
                <a:solidFill>
                  <a:schemeClr val="accent1">
                    <a:lumMod val="75000"/>
                  </a:schemeClr>
                </a:solidFill>
              </a:rPr>
              <a:t>periodista</a:t>
            </a:r>
            <a:r>
              <a:rPr lang="es-ES_tradnl" sz="2800" dirty="0">
                <a:solidFill>
                  <a:schemeClr val="accent1">
                    <a:lumMod val="75000"/>
                  </a:schemeClr>
                </a:solidFill>
              </a:rPr>
              <a:t> vive en el </a:t>
            </a:r>
            <a:r>
              <a:rPr lang="es-ES_tradnl" sz="2800" b="1" dirty="0">
                <a:solidFill>
                  <a:schemeClr val="accent1">
                    <a:lumMod val="75000"/>
                  </a:schemeClr>
                </a:solidFill>
              </a:rPr>
              <a:t>instante: </a:t>
            </a:r>
            <a:r>
              <a:rPr lang="es-ES_tradnl" sz="2800" dirty="0">
                <a:solidFill>
                  <a:schemeClr val="accent1">
                    <a:lumMod val="75000"/>
                  </a:schemeClr>
                </a:solidFill>
              </a:rPr>
              <a:t>entre un pasado que se disipa y un futuro que se insinúa”.</a:t>
            </a:r>
            <a:endParaRPr lang="es-EC" sz="2800" dirty="0">
              <a:solidFill>
                <a:schemeClr val="accent1">
                  <a:lumMod val="75000"/>
                </a:schemeClr>
              </a:solidFill>
            </a:endParaRPr>
          </a:p>
          <a:p>
            <a:pPr algn="just"/>
            <a:r>
              <a:rPr lang="es-ES_tradnl" sz="2400" b="1" dirty="0"/>
              <a:t>Octavio Paz.</a:t>
            </a:r>
          </a:p>
          <a:p>
            <a:pPr algn="just"/>
            <a:endParaRPr lang="es-ES_tradnl" sz="2400" dirty="0">
              <a:solidFill>
                <a:schemeClr val="accent1">
                  <a:lumMod val="75000"/>
                </a:schemeClr>
              </a:solidFill>
            </a:endParaRPr>
          </a:p>
          <a:p>
            <a:pPr algn="just"/>
            <a:r>
              <a:rPr lang="es-ES_tradnl" sz="2800" dirty="0">
                <a:solidFill>
                  <a:schemeClr val="accent1">
                    <a:lumMod val="75000"/>
                  </a:schemeClr>
                </a:solidFill>
              </a:rPr>
              <a:t>“Los reporteros se hacen en la </a:t>
            </a:r>
            <a:r>
              <a:rPr lang="es-ES_tradnl" sz="2800" b="1" dirty="0">
                <a:solidFill>
                  <a:schemeClr val="accent1">
                    <a:lumMod val="75000"/>
                  </a:schemeClr>
                </a:solidFill>
              </a:rPr>
              <a:t>universidad de la vida </a:t>
            </a:r>
            <a:r>
              <a:rPr lang="es-ES_tradnl" sz="2800" dirty="0">
                <a:solidFill>
                  <a:schemeClr val="accent1">
                    <a:lumMod val="75000"/>
                  </a:schemeClr>
                </a:solidFill>
              </a:rPr>
              <a:t>y es ahí donde logran su maestría en el conocimiento y la cultura, y su doctorado en la calle, </a:t>
            </a:r>
            <a:r>
              <a:rPr lang="es-ES_tradnl" sz="2800" b="1" dirty="0">
                <a:solidFill>
                  <a:schemeClr val="accent1">
                    <a:lumMod val="75000"/>
                  </a:schemeClr>
                </a:solidFill>
              </a:rPr>
              <a:t>entendiendo la humanidad que los rodea”.</a:t>
            </a:r>
          </a:p>
          <a:p>
            <a:pPr algn="just"/>
            <a:r>
              <a:rPr lang="es-ES_tradnl" sz="2800" b="1" dirty="0"/>
              <a:t>Gabriel García Márquez. </a:t>
            </a:r>
            <a:endParaRPr lang="es-EC" sz="2800" b="1" dirty="0"/>
          </a:p>
          <a:p>
            <a:pPr algn="just"/>
            <a:endParaRPr lang="es-EC" sz="2400" dirty="0">
              <a:solidFill>
                <a:srgbClr val="800000"/>
              </a:solidFill>
              <a:latin typeface="Baskerville"/>
              <a:cs typeface="Baskerville"/>
            </a:endParaRPr>
          </a:p>
        </p:txBody>
      </p:sp>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sp>
        <p:nvSpPr>
          <p:cNvPr id="5" name="Rectángulo 4">
            <a:extLst>
              <a:ext uri="{FF2B5EF4-FFF2-40B4-BE49-F238E27FC236}">
                <a16:creationId xmlns:a16="http://schemas.microsoft.com/office/drawing/2014/main" id="{21E2C246-84DA-534A-9DA6-929BA68CC530}"/>
              </a:ext>
            </a:extLst>
          </p:cNvPr>
          <p:cNvSpPr/>
          <p:nvPr/>
        </p:nvSpPr>
        <p:spPr>
          <a:xfrm>
            <a:off x="6273453" y="3083051"/>
            <a:ext cx="2156360" cy="646331"/>
          </a:xfrm>
          <a:prstGeom prst="rect">
            <a:avLst/>
          </a:prstGeom>
        </p:spPr>
        <p:txBody>
          <a:bodyPr wrap="none">
            <a:spAutoFit/>
          </a:bodyPr>
          <a:lstStyle/>
          <a:p>
            <a:pPr algn="just"/>
            <a:r>
              <a:rPr lang="es-EC" sz="3600" dirty="0">
                <a:solidFill>
                  <a:schemeClr val="accent1">
                    <a:lumMod val="75000"/>
                  </a:schemeClr>
                </a:solidFill>
                <a:latin typeface="Brush Script MT" panose="03060802040406070304" pitchFamily="66" charset="-122"/>
                <a:ea typeface="Brush Script MT" panose="03060802040406070304" pitchFamily="66" charset="-122"/>
                <a:cs typeface="Brush Script MT" panose="03060802040406070304" pitchFamily="66" charset="-122"/>
              </a:rPr>
              <a:t>El periodista</a:t>
            </a: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Tree>
    <p:extLst>
      <p:ext uri="{BB962C8B-B14F-4D97-AF65-F5344CB8AC3E}">
        <p14:creationId xmlns:p14="http://schemas.microsoft.com/office/powerpoint/2010/main" val="266094447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DC49E905-59FF-DF45-9809-9617587C9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400605"/>
            <a:ext cx="9016652" cy="5196748"/>
          </a:xfrm>
          <a:prstGeom prst="rect">
            <a:avLst/>
          </a:prstGeom>
        </p:spPr>
      </p:pic>
      <p:sp>
        <p:nvSpPr>
          <p:cNvPr id="3" name="Rectángulo 2">
            <a:extLst>
              <a:ext uri="{FF2B5EF4-FFF2-40B4-BE49-F238E27FC236}">
                <a16:creationId xmlns:a16="http://schemas.microsoft.com/office/drawing/2014/main" id="{C2215052-6257-FB49-ABC1-17849666DB81}"/>
              </a:ext>
            </a:extLst>
          </p:cNvPr>
          <p:cNvSpPr/>
          <p:nvPr/>
        </p:nvSpPr>
        <p:spPr>
          <a:xfrm>
            <a:off x="4489446" y="1214521"/>
            <a:ext cx="4440190" cy="646331"/>
          </a:xfrm>
          <a:prstGeom prst="rect">
            <a:avLst/>
          </a:prstGeom>
        </p:spPr>
        <p:txBody>
          <a:bodyPr wrap="none">
            <a:spAutoFit/>
          </a:bodyPr>
          <a:lstStyle/>
          <a:p>
            <a:pPr algn="just"/>
            <a:r>
              <a:rPr lang="es-EC" sz="3600" dirty="0">
                <a:solidFill>
                  <a:schemeClr val="accent1"/>
                </a:solidFill>
                <a:latin typeface="Brush Script MT" panose="03060802040406070304" pitchFamily="66" charset="-122"/>
                <a:ea typeface="Brush Script MT" panose="03060802040406070304" pitchFamily="66" charset="-122"/>
                <a:cs typeface="Brush Script MT" panose="03060802040406070304" pitchFamily="66" charset="-122"/>
              </a:rPr>
              <a:t>Freedom in the World, 2018</a:t>
            </a:r>
          </a:p>
        </p:txBody>
      </p:sp>
      <p:pic>
        <p:nvPicPr>
          <p:cNvPr id="4" name="Imagen 3">
            <a:extLst>
              <a:ext uri="{FF2B5EF4-FFF2-40B4-BE49-F238E27FC236}">
                <a16:creationId xmlns:a16="http://schemas.microsoft.com/office/drawing/2014/main" id="{65A49F7A-7DBF-FA47-832C-74692382007A}"/>
              </a:ext>
            </a:extLst>
          </p:cNvPr>
          <p:cNvPicPr>
            <a:picLocks noChangeAspect="1"/>
          </p:cNvPicPr>
          <p:nvPr/>
        </p:nvPicPr>
        <p:blipFill>
          <a:blip r:embed="rId5"/>
          <a:stretch>
            <a:fillRect/>
          </a:stretch>
        </p:blipFill>
        <p:spPr>
          <a:xfrm>
            <a:off x="0" y="0"/>
            <a:ext cx="9144000" cy="6858000"/>
          </a:xfrm>
          <a:prstGeom prst="rect">
            <a:avLst/>
          </a:prstGeom>
        </p:spPr>
      </p:pic>
    </p:spTree>
    <p:extLst>
      <p:ext uri="{BB962C8B-B14F-4D97-AF65-F5344CB8AC3E}">
        <p14:creationId xmlns:p14="http://schemas.microsoft.com/office/powerpoint/2010/main" val="424685447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7" name="Imagen 6">
            <a:extLst>
              <a:ext uri="{FF2B5EF4-FFF2-40B4-BE49-F238E27FC236}">
                <a16:creationId xmlns:a16="http://schemas.microsoft.com/office/drawing/2014/main" id="{51DC770A-7375-CD4E-84FA-44D56237F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558" y="1537686"/>
            <a:ext cx="7719776" cy="4856181"/>
          </a:xfrm>
          <a:prstGeom prst="rect">
            <a:avLst/>
          </a:prstGeom>
        </p:spPr>
      </p:pic>
    </p:spTree>
    <p:extLst>
      <p:ext uri="{BB962C8B-B14F-4D97-AF65-F5344CB8AC3E}">
        <p14:creationId xmlns:p14="http://schemas.microsoft.com/office/powerpoint/2010/main" val="2847558195"/>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5" name="Imagen 4">
            <a:extLst>
              <a:ext uri="{FF2B5EF4-FFF2-40B4-BE49-F238E27FC236}">
                <a16:creationId xmlns:a16="http://schemas.microsoft.com/office/drawing/2014/main" id="{00F68E2A-3271-8C4D-B0B2-4F35FEB352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588" y="1276606"/>
            <a:ext cx="6586946" cy="5320746"/>
          </a:xfrm>
          <a:prstGeom prst="rect">
            <a:avLst/>
          </a:prstGeom>
        </p:spPr>
      </p:pic>
    </p:spTree>
    <p:extLst>
      <p:ext uri="{BB962C8B-B14F-4D97-AF65-F5344CB8AC3E}">
        <p14:creationId xmlns:p14="http://schemas.microsoft.com/office/powerpoint/2010/main" val="321155155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020A105-0E8C-EB42-8A44-4DCC31262B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43" y="1134716"/>
            <a:ext cx="7053023" cy="5462636"/>
          </a:xfrm>
          <a:prstGeom prst="rect">
            <a:avLst/>
          </a:prstGeom>
        </p:spPr>
      </p:pic>
    </p:spTree>
    <p:extLst>
      <p:ext uri="{BB962C8B-B14F-4D97-AF65-F5344CB8AC3E}">
        <p14:creationId xmlns:p14="http://schemas.microsoft.com/office/powerpoint/2010/main" val="2603592069"/>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5" name="Imagen 4">
            <a:extLst>
              <a:ext uri="{FF2B5EF4-FFF2-40B4-BE49-F238E27FC236}">
                <a16:creationId xmlns:a16="http://schemas.microsoft.com/office/drawing/2014/main" id="{27BCB27F-B4D2-B94C-82A2-EEBE57830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41" y="1726642"/>
            <a:ext cx="7444317" cy="4870710"/>
          </a:xfrm>
          <a:prstGeom prst="rect">
            <a:avLst/>
          </a:prstGeom>
        </p:spPr>
      </p:pic>
    </p:spTree>
    <p:extLst>
      <p:ext uri="{BB962C8B-B14F-4D97-AF65-F5344CB8AC3E}">
        <p14:creationId xmlns:p14="http://schemas.microsoft.com/office/powerpoint/2010/main" val="131619615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E5CFF302-AC20-A04C-B575-7BF2AA55FE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550" y="1874250"/>
            <a:ext cx="8470900" cy="4559300"/>
          </a:xfrm>
          <a:prstGeom prst="rect">
            <a:avLst/>
          </a:prstGeom>
        </p:spPr>
      </p:pic>
      <p:sp>
        <p:nvSpPr>
          <p:cNvPr id="4" name="Rectángulo 3">
            <a:extLst>
              <a:ext uri="{FF2B5EF4-FFF2-40B4-BE49-F238E27FC236}">
                <a16:creationId xmlns:a16="http://schemas.microsoft.com/office/drawing/2014/main" id="{F3CB5247-BE89-214F-8DF4-C650D6095052}"/>
              </a:ext>
            </a:extLst>
          </p:cNvPr>
          <p:cNvSpPr/>
          <p:nvPr/>
        </p:nvSpPr>
        <p:spPr>
          <a:xfrm>
            <a:off x="336550" y="1134716"/>
            <a:ext cx="3586688" cy="584775"/>
          </a:xfrm>
          <a:prstGeom prst="rect">
            <a:avLst/>
          </a:prstGeom>
        </p:spPr>
        <p:txBody>
          <a:bodyPr wrap="none">
            <a:spAutoFit/>
          </a:bodyPr>
          <a:lstStyle/>
          <a:p>
            <a:pPr algn="just"/>
            <a:r>
              <a:rPr lang="es-EC" sz="3200" dirty="0">
                <a:solidFill>
                  <a:schemeClr val="accent1">
                    <a:lumMod val="75000"/>
                  </a:schemeClr>
                </a:solidFill>
                <a:latin typeface="Brush Script MT" panose="03060802040406070304" pitchFamily="66" charset="-122"/>
                <a:ea typeface="Brush Script MT" panose="03060802040406070304" pitchFamily="66" charset="-122"/>
                <a:cs typeface="Brush Script MT" panose="03060802040406070304" pitchFamily="66" charset="-122"/>
              </a:rPr>
              <a:t>Reporteros Sin Fronteras</a:t>
            </a:r>
          </a:p>
        </p:txBody>
      </p:sp>
    </p:spTree>
    <p:extLst>
      <p:ext uri="{BB962C8B-B14F-4D97-AF65-F5344CB8AC3E}">
        <p14:creationId xmlns:p14="http://schemas.microsoft.com/office/powerpoint/2010/main" val="959279605"/>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4" name="Rectángulo 3">
            <a:extLst>
              <a:ext uri="{FF2B5EF4-FFF2-40B4-BE49-F238E27FC236}">
                <a16:creationId xmlns:a16="http://schemas.microsoft.com/office/drawing/2014/main" id="{F3CB5247-BE89-214F-8DF4-C650D6095052}"/>
              </a:ext>
            </a:extLst>
          </p:cNvPr>
          <p:cNvSpPr/>
          <p:nvPr/>
        </p:nvSpPr>
        <p:spPr>
          <a:xfrm>
            <a:off x="336550" y="1134716"/>
            <a:ext cx="3586688" cy="584775"/>
          </a:xfrm>
          <a:prstGeom prst="rect">
            <a:avLst/>
          </a:prstGeom>
        </p:spPr>
        <p:txBody>
          <a:bodyPr wrap="none">
            <a:spAutoFit/>
          </a:bodyPr>
          <a:lstStyle/>
          <a:p>
            <a:pPr algn="just"/>
            <a:r>
              <a:rPr lang="es-EC" sz="3200" dirty="0">
                <a:solidFill>
                  <a:schemeClr val="accent1">
                    <a:lumMod val="75000"/>
                  </a:schemeClr>
                </a:solidFill>
                <a:latin typeface="Brush Script MT" panose="03060802040406070304" pitchFamily="66" charset="-122"/>
                <a:ea typeface="Brush Script MT" panose="03060802040406070304" pitchFamily="66" charset="-122"/>
                <a:cs typeface="Brush Script MT" panose="03060802040406070304" pitchFamily="66" charset="-122"/>
              </a:rPr>
              <a:t>Reporteros Sin Fronteras</a:t>
            </a:r>
          </a:p>
        </p:txBody>
      </p:sp>
      <p:pic>
        <p:nvPicPr>
          <p:cNvPr id="5" name="Imagen 4">
            <a:extLst>
              <a:ext uri="{FF2B5EF4-FFF2-40B4-BE49-F238E27FC236}">
                <a16:creationId xmlns:a16="http://schemas.microsoft.com/office/drawing/2014/main" id="{1126A695-5688-6F4B-991E-60E7C0EA0A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013622"/>
          </a:xfrm>
          <a:prstGeom prst="rect">
            <a:avLst/>
          </a:prstGeom>
        </p:spPr>
      </p:pic>
    </p:spTree>
    <p:extLst>
      <p:ext uri="{BB962C8B-B14F-4D97-AF65-F5344CB8AC3E}">
        <p14:creationId xmlns:p14="http://schemas.microsoft.com/office/powerpoint/2010/main" val="138378949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2" name="Imagen 1">
            <a:extLst>
              <a:ext uri="{FF2B5EF4-FFF2-40B4-BE49-F238E27FC236}">
                <a16:creationId xmlns:a16="http://schemas.microsoft.com/office/drawing/2014/main" id="{F8DCA99A-274C-0845-87E5-06C401D97EC2}"/>
              </a:ext>
            </a:extLst>
          </p:cNvPr>
          <p:cNvPicPr>
            <a:picLocks noChangeAspect="1"/>
          </p:cNvPicPr>
          <p:nvPr/>
        </p:nvPicPr>
        <p:blipFill>
          <a:blip r:embed="rId4"/>
          <a:stretch>
            <a:fillRect/>
          </a:stretch>
        </p:blipFill>
        <p:spPr>
          <a:xfrm>
            <a:off x="0" y="1580034"/>
            <a:ext cx="9144000" cy="4572000"/>
          </a:xfrm>
          <a:prstGeom prst="rect">
            <a:avLst/>
          </a:prstGeom>
        </p:spPr>
      </p:pic>
    </p:spTree>
    <p:extLst>
      <p:ext uri="{BB962C8B-B14F-4D97-AF65-F5344CB8AC3E}">
        <p14:creationId xmlns:p14="http://schemas.microsoft.com/office/powerpoint/2010/main" val="2350243609"/>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FF3CD77F-F2A8-A441-B43E-68432F32F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224" y="0"/>
            <a:ext cx="8597428" cy="6858000"/>
          </a:xfrm>
          <a:prstGeom prst="rect">
            <a:avLst/>
          </a:prstGeom>
        </p:spPr>
      </p:pic>
    </p:spTree>
    <p:extLst>
      <p:ext uri="{BB962C8B-B14F-4D97-AF65-F5344CB8AC3E}">
        <p14:creationId xmlns:p14="http://schemas.microsoft.com/office/powerpoint/2010/main" val="65046171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9329778F-78BC-BC42-90D1-0566021F04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664" y="1647458"/>
            <a:ext cx="8419579" cy="4724466"/>
          </a:xfrm>
          <a:prstGeom prst="rect">
            <a:avLst/>
          </a:prstGeom>
        </p:spPr>
      </p:pic>
    </p:spTree>
    <p:extLst>
      <p:ext uri="{BB962C8B-B14F-4D97-AF65-F5344CB8AC3E}">
        <p14:creationId xmlns:p14="http://schemas.microsoft.com/office/powerpoint/2010/main" val="208112966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265767C0-6ED2-F649-A329-27B09A5FF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921" y="1647457"/>
            <a:ext cx="7990744" cy="4483835"/>
          </a:xfrm>
          <a:prstGeom prst="rect">
            <a:avLst/>
          </a:prstGeom>
        </p:spPr>
      </p:pic>
    </p:spTree>
    <p:extLst>
      <p:ext uri="{BB962C8B-B14F-4D97-AF65-F5344CB8AC3E}">
        <p14:creationId xmlns:p14="http://schemas.microsoft.com/office/powerpoint/2010/main" val="3014839189"/>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2B3489E9-4EB5-5C45-957B-705B5E226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78" y="1657082"/>
            <a:ext cx="7527602" cy="4223953"/>
          </a:xfrm>
          <a:prstGeom prst="rect">
            <a:avLst/>
          </a:prstGeom>
        </p:spPr>
      </p:pic>
    </p:spTree>
    <p:extLst>
      <p:ext uri="{BB962C8B-B14F-4D97-AF65-F5344CB8AC3E}">
        <p14:creationId xmlns:p14="http://schemas.microsoft.com/office/powerpoint/2010/main" val="435370334"/>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9" name="Imagen 8">
            <a:extLst>
              <a:ext uri="{FF2B5EF4-FFF2-40B4-BE49-F238E27FC236}">
                <a16:creationId xmlns:a16="http://schemas.microsoft.com/office/drawing/2014/main" id="{E5901B9D-7CB2-E64C-827B-DF1778A4C6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554" y="1849588"/>
            <a:ext cx="7569801" cy="4247631"/>
          </a:xfrm>
          <a:prstGeom prst="rect">
            <a:avLst/>
          </a:prstGeom>
        </p:spPr>
      </p:pic>
    </p:spTree>
    <p:extLst>
      <p:ext uri="{BB962C8B-B14F-4D97-AF65-F5344CB8AC3E}">
        <p14:creationId xmlns:p14="http://schemas.microsoft.com/office/powerpoint/2010/main" val="2579241012"/>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D8738F2B-4BB1-0F4B-81F4-A64423FC43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559" y="1897714"/>
            <a:ext cx="7235996" cy="4060324"/>
          </a:xfrm>
          <a:prstGeom prst="rect">
            <a:avLst/>
          </a:prstGeom>
        </p:spPr>
      </p:pic>
    </p:spTree>
    <p:extLst>
      <p:ext uri="{BB962C8B-B14F-4D97-AF65-F5344CB8AC3E}">
        <p14:creationId xmlns:p14="http://schemas.microsoft.com/office/powerpoint/2010/main" val="70499681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1E3439D-3712-4544-9BAE-BFDE2C1EB7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426" y="1830338"/>
            <a:ext cx="7956438" cy="4464584"/>
          </a:xfrm>
          <a:prstGeom prst="rect">
            <a:avLst/>
          </a:prstGeom>
        </p:spPr>
      </p:pic>
    </p:spTree>
    <p:extLst>
      <p:ext uri="{BB962C8B-B14F-4D97-AF65-F5344CB8AC3E}">
        <p14:creationId xmlns:p14="http://schemas.microsoft.com/office/powerpoint/2010/main" val="78189194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0448B607-D564-5D47-A03E-2B404A4462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036" y="1493452"/>
            <a:ext cx="8608268" cy="4830345"/>
          </a:xfrm>
          <a:prstGeom prst="rect">
            <a:avLst/>
          </a:prstGeom>
        </p:spPr>
      </p:pic>
    </p:spTree>
    <p:extLst>
      <p:ext uri="{BB962C8B-B14F-4D97-AF65-F5344CB8AC3E}">
        <p14:creationId xmlns:p14="http://schemas.microsoft.com/office/powerpoint/2010/main" val="3111613391"/>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C1391823-2583-914F-BC5F-BCB3A9CC0C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21" y="1676334"/>
            <a:ext cx="7973592" cy="4474210"/>
          </a:xfrm>
          <a:prstGeom prst="rect">
            <a:avLst/>
          </a:prstGeom>
        </p:spPr>
      </p:pic>
    </p:spTree>
    <p:extLst>
      <p:ext uri="{BB962C8B-B14F-4D97-AF65-F5344CB8AC3E}">
        <p14:creationId xmlns:p14="http://schemas.microsoft.com/office/powerpoint/2010/main" val="30029113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023B06AE-F805-6E42-97EC-D0AAC41CA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76" y="1753334"/>
            <a:ext cx="7733445" cy="4339457"/>
          </a:xfrm>
          <a:prstGeom prst="rect">
            <a:avLst/>
          </a:prstGeom>
        </p:spPr>
      </p:pic>
    </p:spTree>
    <p:extLst>
      <p:ext uri="{BB962C8B-B14F-4D97-AF65-F5344CB8AC3E}">
        <p14:creationId xmlns:p14="http://schemas.microsoft.com/office/powerpoint/2010/main" val="4214092772"/>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EB388045-3678-5348-99E1-4BA184A4B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76" y="1522328"/>
            <a:ext cx="7956439" cy="4464585"/>
          </a:xfrm>
          <a:prstGeom prst="rect">
            <a:avLst/>
          </a:prstGeom>
        </p:spPr>
      </p:pic>
    </p:spTree>
    <p:extLst>
      <p:ext uri="{BB962C8B-B14F-4D97-AF65-F5344CB8AC3E}">
        <p14:creationId xmlns:p14="http://schemas.microsoft.com/office/powerpoint/2010/main" val="4259309517"/>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43381DF1-9E0D-1A4F-9AC5-AC4FA153C9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27" y="1580080"/>
            <a:ext cx="7887825" cy="4426084"/>
          </a:xfrm>
          <a:prstGeom prst="rect">
            <a:avLst/>
          </a:prstGeom>
        </p:spPr>
      </p:pic>
    </p:spTree>
    <p:extLst>
      <p:ext uri="{BB962C8B-B14F-4D97-AF65-F5344CB8AC3E}">
        <p14:creationId xmlns:p14="http://schemas.microsoft.com/office/powerpoint/2010/main" val="218064740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4CA5085D-17E6-3842-BCD6-59AAB4061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77" y="1782210"/>
            <a:ext cx="7699140" cy="4320207"/>
          </a:xfrm>
          <a:prstGeom prst="rect">
            <a:avLst/>
          </a:prstGeom>
        </p:spPr>
      </p:pic>
    </p:spTree>
    <p:extLst>
      <p:ext uri="{BB962C8B-B14F-4D97-AF65-F5344CB8AC3E}">
        <p14:creationId xmlns:p14="http://schemas.microsoft.com/office/powerpoint/2010/main" val="280950356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94659C2E-322E-E549-81E9-053703455B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685" y="1743710"/>
            <a:ext cx="7390376" cy="4146951"/>
          </a:xfrm>
          <a:prstGeom prst="rect">
            <a:avLst/>
          </a:prstGeom>
        </p:spPr>
      </p:pic>
    </p:spTree>
    <p:extLst>
      <p:ext uri="{BB962C8B-B14F-4D97-AF65-F5344CB8AC3E}">
        <p14:creationId xmlns:p14="http://schemas.microsoft.com/office/powerpoint/2010/main" val="108434330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4" name="Imagen 3">
            <a:extLst>
              <a:ext uri="{FF2B5EF4-FFF2-40B4-BE49-F238E27FC236}">
                <a16:creationId xmlns:a16="http://schemas.microsoft.com/office/drawing/2014/main" id="{AC0B3CAA-15F6-3645-B2FC-3746D6591F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679" y="1839964"/>
            <a:ext cx="7407529" cy="4156576"/>
          </a:xfrm>
          <a:prstGeom prst="rect">
            <a:avLst/>
          </a:prstGeom>
        </p:spPr>
      </p:pic>
    </p:spTree>
    <p:extLst>
      <p:ext uri="{BB962C8B-B14F-4D97-AF65-F5344CB8AC3E}">
        <p14:creationId xmlns:p14="http://schemas.microsoft.com/office/powerpoint/2010/main" val="2014015269"/>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5" name="Imagen 4">
            <a:extLst>
              <a:ext uri="{FF2B5EF4-FFF2-40B4-BE49-F238E27FC236}">
                <a16:creationId xmlns:a16="http://schemas.microsoft.com/office/drawing/2014/main" id="{B9D0909C-ED5B-4F4C-B9B8-A0EE430A7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270" y="1692241"/>
            <a:ext cx="1955800" cy="1028700"/>
          </a:xfrm>
          <a:prstGeom prst="rect">
            <a:avLst/>
          </a:prstGeom>
        </p:spPr>
      </p:pic>
      <p:pic>
        <p:nvPicPr>
          <p:cNvPr id="7" name="Imagen 6">
            <a:extLst>
              <a:ext uri="{FF2B5EF4-FFF2-40B4-BE49-F238E27FC236}">
                <a16:creationId xmlns:a16="http://schemas.microsoft.com/office/drawing/2014/main" id="{347D7A0D-B40D-D040-9752-CE2BCDACBF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0089" y="2404711"/>
            <a:ext cx="1905000" cy="1066800"/>
          </a:xfrm>
          <a:prstGeom prst="rect">
            <a:avLst/>
          </a:prstGeom>
        </p:spPr>
      </p:pic>
      <p:pic>
        <p:nvPicPr>
          <p:cNvPr id="10" name="Imagen 9">
            <a:extLst>
              <a:ext uri="{FF2B5EF4-FFF2-40B4-BE49-F238E27FC236}">
                <a16:creationId xmlns:a16="http://schemas.microsoft.com/office/drawing/2014/main" id="{53DF054A-07CF-3A4A-A7EC-3CCE020842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7804" y="5450237"/>
            <a:ext cx="1845243" cy="1412764"/>
          </a:xfrm>
          <a:prstGeom prst="rect">
            <a:avLst/>
          </a:prstGeom>
        </p:spPr>
      </p:pic>
      <p:pic>
        <p:nvPicPr>
          <p:cNvPr id="12" name="Imagen 11">
            <a:extLst>
              <a:ext uri="{FF2B5EF4-FFF2-40B4-BE49-F238E27FC236}">
                <a16:creationId xmlns:a16="http://schemas.microsoft.com/office/drawing/2014/main" id="{AC382B3F-6AC1-7445-92EC-9482D63269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34912" y="3453308"/>
            <a:ext cx="2517020" cy="1892643"/>
          </a:xfrm>
          <a:prstGeom prst="rect">
            <a:avLst/>
          </a:prstGeom>
        </p:spPr>
      </p:pic>
      <p:pic>
        <p:nvPicPr>
          <p:cNvPr id="14" name="Imagen 13">
            <a:extLst>
              <a:ext uri="{FF2B5EF4-FFF2-40B4-BE49-F238E27FC236}">
                <a16:creationId xmlns:a16="http://schemas.microsoft.com/office/drawing/2014/main" id="{ADF59AD3-5D28-3945-A687-5674562403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3895" y="1479342"/>
            <a:ext cx="3099054" cy="1791970"/>
          </a:xfrm>
          <a:prstGeom prst="rect">
            <a:avLst/>
          </a:prstGeom>
        </p:spPr>
      </p:pic>
      <p:pic>
        <p:nvPicPr>
          <p:cNvPr id="16" name="Imagen 15">
            <a:extLst>
              <a:ext uri="{FF2B5EF4-FFF2-40B4-BE49-F238E27FC236}">
                <a16:creationId xmlns:a16="http://schemas.microsoft.com/office/drawing/2014/main" id="{E86832B7-0396-734A-BB1A-9A093F9501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1402" y="4399630"/>
            <a:ext cx="3506403" cy="2101215"/>
          </a:xfrm>
          <a:prstGeom prst="rect">
            <a:avLst/>
          </a:prstGeom>
        </p:spPr>
      </p:pic>
    </p:spTree>
    <p:extLst>
      <p:ext uri="{BB962C8B-B14F-4D97-AF65-F5344CB8AC3E}">
        <p14:creationId xmlns:p14="http://schemas.microsoft.com/office/powerpoint/2010/main" val="2570055365"/>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C4188727-FC90-D24A-A588-D5A92A438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08025" cy="2794000"/>
          </a:xfrm>
          <a:prstGeom prst="rect">
            <a:avLst/>
          </a:prstGeom>
        </p:spPr>
      </p:pic>
      <p:pic>
        <p:nvPicPr>
          <p:cNvPr id="6" name="Imagen 5">
            <a:extLst>
              <a:ext uri="{FF2B5EF4-FFF2-40B4-BE49-F238E27FC236}">
                <a16:creationId xmlns:a16="http://schemas.microsoft.com/office/drawing/2014/main" id="{A7291468-7591-0E40-B0F6-4D4992D916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300" y="1270000"/>
            <a:ext cx="8267700" cy="5588000"/>
          </a:xfrm>
          <a:prstGeom prst="rect">
            <a:avLst/>
          </a:prstGeom>
        </p:spPr>
      </p:pic>
    </p:spTree>
    <p:extLst>
      <p:ext uri="{BB962C8B-B14F-4D97-AF65-F5344CB8AC3E}">
        <p14:creationId xmlns:p14="http://schemas.microsoft.com/office/powerpoint/2010/main" val="1266939465"/>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3" name="Imagen 2">
            <a:extLst>
              <a:ext uri="{FF2B5EF4-FFF2-40B4-BE49-F238E27FC236}">
                <a16:creationId xmlns:a16="http://schemas.microsoft.com/office/drawing/2014/main" id="{C4188727-FC90-D24A-A588-D5A92A438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08025" cy="2794000"/>
          </a:xfrm>
          <a:prstGeom prst="rect">
            <a:avLst/>
          </a:prstGeom>
        </p:spPr>
      </p:pic>
      <p:pic>
        <p:nvPicPr>
          <p:cNvPr id="7" name="Imagen 6">
            <a:extLst>
              <a:ext uri="{FF2B5EF4-FFF2-40B4-BE49-F238E27FC236}">
                <a16:creationId xmlns:a16="http://schemas.microsoft.com/office/drawing/2014/main" id="{7C1FA636-DA65-3C46-83CC-B745184C3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68" y="1134716"/>
            <a:ext cx="9031732" cy="4868898"/>
          </a:xfrm>
          <a:prstGeom prst="rect">
            <a:avLst/>
          </a:prstGeom>
        </p:spPr>
      </p:pic>
    </p:spTree>
    <p:extLst>
      <p:ext uri="{BB962C8B-B14F-4D97-AF65-F5344CB8AC3E}">
        <p14:creationId xmlns:p14="http://schemas.microsoft.com/office/powerpoint/2010/main" val="409957005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4" name="Rectángulo 3">
            <a:extLst>
              <a:ext uri="{FF2B5EF4-FFF2-40B4-BE49-F238E27FC236}">
                <a16:creationId xmlns:a16="http://schemas.microsoft.com/office/drawing/2014/main" id="{3F3EAB72-ABBC-2A42-8404-590F7F98C1CE}"/>
              </a:ext>
            </a:extLst>
          </p:cNvPr>
          <p:cNvSpPr/>
          <p:nvPr/>
        </p:nvSpPr>
        <p:spPr>
          <a:xfrm>
            <a:off x="4698492" y="1249253"/>
            <a:ext cx="4181856" cy="5478423"/>
          </a:xfrm>
          <a:prstGeom prst="rect">
            <a:avLst/>
          </a:prstGeom>
        </p:spPr>
        <p:txBody>
          <a:bodyPr wrap="square">
            <a:spAutoFit/>
          </a:bodyPr>
          <a:lstStyle/>
          <a:p>
            <a:pPr algn="just"/>
            <a:r>
              <a:rPr lang="es-ES_tradnl" sz="3200" dirty="0">
                <a:solidFill>
                  <a:schemeClr val="accent1"/>
                </a:solidFill>
                <a:latin typeface="Baskerville" panose="02020502070401020303" pitchFamily="18" charset="0"/>
                <a:ea typeface="Baskerville" panose="02020502070401020303" pitchFamily="18" charset="0"/>
              </a:rPr>
              <a:t>En algunas naciones, </a:t>
            </a:r>
            <a:r>
              <a:rPr lang="es-ES_tradnl" sz="3200" b="1" dirty="0">
                <a:solidFill>
                  <a:schemeClr val="accent1"/>
                </a:solidFill>
                <a:latin typeface="Baskerville" panose="02020502070401020303" pitchFamily="18" charset="0"/>
                <a:ea typeface="Baskerville" panose="02020502070401020303" pitchFamily="18" charset="0"/>
              </a:rPr>
              <a:t>los nuevos medios sociales </a:t>
            </a:r>
            <a:r>
              <a:rPr lang="es-ES_tradnl" sz="3200" dirty="0">
                <a:solidFill>
                  <a:schemeClr val="accent1"/>
                </a:solidFill>
                <a:latin typeface="Baskerville" panose="02020502070401020303" pitchFamily="18" charset="0"/>
                <a:ea typeface="Baskerville" panose="02020502070401020303" pitchFamily="18" charset="0"/>
              </a:rPr>
              <a:t>se han convertido en los principales </a:t>
            </a:r>
            <a:r>
              <a:rPr lang="es-ES_tradnl" sz="3200" b="1" dirty="0">
                <a:solidFill>
                  <a:schemeClr val="accent1"/>
                </a:solidFill>
                <a:latin typeface="Baskerville" panose="02020502070401020303" pitchFamily="18" charset="0"/>
                <a:ea typeface="Baskerville" panose="02020502070401020303" pitchFamily="18" charset="0"/>
              </a:rPr>
              <a:t>medios informativos.</a:t>
            </a:r>
          </a:p>
          <a:p>
            <a:pPr algn="just"/>
            <a:r>
              <a:rPr lang="es-EC" dirty="0"/>
              <a:t>El Proyecto de Monitoreo Global de Medios lo coordina la Asociación Mundial para la Comunicación Cristiana (WACC, por sus siglas en inglés), una red mundial de co- municadoras y comunicadores que promueven la comunicación para el cambio social. </a:t>
            </a:r>
            <a:endParaRPr lang="es-EC" sz="3200" dirty="0"/>
          </a:p>
          <a:p>
            <a:pPr algn="just"/>
            <a:endParaRPr lang="es-ES_tradnl" sz="3200" b="1" dirty="0">
              <a:solidFill>
                <a:schemeClr val="accent1"/>
              </a:solidFill>
              <a:latin typeface="Baskerville" panose="02020502070401020303" pitchFamily="18" charset="0"/>
              <a:ea typeface="Baskerville" panose="02020502070401020303" pitchFamily="18" charset="0"/>
            </a:endParaRPr>
          </a:p>
        </p:txBody>
      </p:sp>
      <p:pic>
        <p:nvPicPr>
          <p:cNvPr id="7" name="Imagen 6" descr="nueva-imagen.png">
            <a:extLst>
              <a:ext uri="{FF2B5EF4-FFF2-40B4-BE49-F238E27FC236}">
                <a16:creationId xmlns:a16="http://schemas.microsoft.com/office/drawing/2014/main" id="{9D7D528D-656E-A742-9602-9BD87F2F9B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374" y="2361795"/>
            <a:ext cx="3497744" cy="2354663"/>
          </a:xfrm>
          <a:prstGeom prst="rect">
            <a:avLst/>
          </a:prstGeom>
        </p:spPr>
      </p:pic>
    </p:spTree>
    <p:extLst>
      <p:ext uri="{BB962C8B-B14F-4D97-AF65-F5344CB8AC3E}">
        <p14:creationId xmlns:p14="http://schemas.microsoft.com/office/powerpoint/2010/main" val="6884474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4" name="Rectángulo 3">
            <a:extLst>
              <a:ext uri="{FF2B5EF4-FFF2-40B4-BE49-F238E27FC236}">
                <a16:creationId xmlns:a16="http://schemas.microsoft.com/office/drawing/2014/main" id="{3F3EAB72-ABBC-2A42-8404-590F7F98C1CE}"/>
              </a:ext>
            </a:extLst>
          </p:cNvPr>
          <p:cNvSpPr/>
          <p:nvPr/>
        </p:nvSpPr>
        <p:spPr>
          <a:xfrm>
            <a:off x="4421551" y="1341586"/>
            <a:ext cx="4181856" cy="5386090"/>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Con humildad, los periodistas debemos reconocer que no siempre hemos hecho bien nuestro trabajo. En el libro </a:t>
            </a:r>
            <a:r>
              <a:rPr lang="es-ES_tradnl" sz="2400" b="1" i="1" dirty="0" err="1">
                <a:solidFill>
                  <a:schemeClr val="accent1"/>
                </a:solidFill>
                <a:latin typeface="Baskerville" panose="02020502070401020303" pitchFamily="18" charset="0"/>
                <a:ea typeface="Baskerville" panose="02020502070401020303" pitchFamily="18" charset="0"/>
              </a:rPr>
              <a:t>Cypherpunks</a:t>
            </a:r>
            <a:r>
              <a:rPr lang="es-ES_tradnl" sz="2400" b="1" i="1" dirty="0">
                <a:solidFill>
                  <a:schemeClr val="accent1"/>
                </a:solidFill>
                <a:latin typeface="Baskerville" panose="02020502070401020303" pitchFamily="18" charset="0"/>
                <a:ea typeface="Baskerville" panose="02020502070401020303" pitchFamily="18" charset="0"/>
              </a:rPr>
              <a:t>. La libertad y el futuro de Internet </a:t>
            </a:r>
            <a:r>
              <a:rPr lang="es-ES_tradnl" sz="2400" b="1" dirty="0">
                <a:solidFill>
                  <a:schemeClr val="accent1"/>
                </a:solidFill>
                <a:latin typeface="Baskerville" panose="02020502070401020303" pitchFamily="18" charset="0"/>
                <a:ea typeface="Baskerville" panose="02020502070401020303" pitchFamily="18" charset="0"/>
              </a:rPr>
              <a:t>(2013), </a:t>
            </a:r>
            <a:r>
              <a:rPr lang="es-ES_tradnl" sz="2400" b="1" dirty="0" err="1">
                <a:solidFill>
                  <a:schemeClr val="accent1"/>
                </a:solidFill>
                <a:latin typeface="Baskerville" panose="02020502070401020303" pitchFamily="18" charset="0"/>
                <a:ea typeface="Baskerville" panose="02020502070401020303" pitchFamily="18" charset="0"/>
              </a:rPr>
              <a:t>Julian</a:t>
            </a:r>
            <a:r>
              <a:rPr lang="es-ES_tradnl" sz="2400" b="1" dirty="0">
                <a:solidFill>
                  <a:schemeClr val="accent1"/>
                </a:solidFill>
                <a:latin typeface="Baskerville" panose="02020502070401020303" pitchFamily="18" charset="0"/>
                <a:ea typeface="Baskerville" panose="02020502070401020303" pitchFamily="18" charset="0"/>
              </a:rPr>
              <a:t> Assange </a:t>
            </a:r>
            <a:r>
              <a:rPr lang="es-ES_tradnl" sz="2400" dirty="0">
                <a:solidFill>
                  <a:schemeClr val="accent1"/>
                </a:solidFill>
                <a:latin typeface="Baskerville" panose="02020502070401020303" pitchFamily="18" charset="0"/>
                <a:ea typeface="Baskerville" panose="02020502070401020303" pitchFamily="18" charset="0"/>
              </a:rPr>
              <a:t>señaló que si los periodistas hubiésemos realizado nuestro trabajo, obligando a los gobiernos a cumplir con la rendición de cuentas, </a:t>
            </a:r>
            <a:r>
              <a:rPr lang="es-ES_tradnl" sz="2400" b="1" dirty="0">
                <a:solidFill>
                  <a:schemeClr val="accent1"/>
                </a:solidFill>
                <a:latin typeface="Baskerville" panose="02020502070401020303" pitchFamily="18" charset="0"/>
                <a:ea typeface="Baskerville" panose="02020502070401020303" pitchFamily="18" charset="0"/>
              </a:rPr>
              <a:t>WikiLeaks</a:t>
            </a:r>
            <a:r>
              <a:rPr lang="es-ES_tradnl" sz="2400" dirty="0">
                <a:solidFill>
                  <a:schemeClr val="accent1"/>
                </a:solidFill>
                <a:latin typeface="Baskerville" panose="02020502070401020303" pitchFamily="18" charset="0"/>
                <a:ea typeface="Baskerville" panose="02020502070401020303" pitchFamily="18" charset="0"/>
              </a:rPr>
              <a:t> no hubiese existido. </a:t>
            </a:r>
            <a:endParaRPr lang="es-EC" sz="2400" dirty="0">
              <a:solidFill>
                <a:schemeClr val="accent1"/>
              </a:solidFill>
              <a:latin typeface="Baskerville" panose="02020502070401020303" pitchFamily="18" charset="0"/>
              <a:ea typeface="Baskerville" panose="02020502070401020303" pitchFamily="18" charset="0"/>
            </a:endParaRPr>
          </a:p>
          <a:p>
            <a:pPr algn="just"/>
            <a:endParaRPr lang="es-ES_tradnl" sz="3200" b="1" dirty="0">
              <a:solidFill>
                <a:schemeClr val="accent1"/>
              </a:solidFill>
              <a:latin typeface="Baskerville" panose="02020502070401020303" pitchFamily="18" charset="0"/>
              <a:ea typeface="Baskerville" panose="02020502070401020303" pitchFamily="18" charset="0"/>
            </a:endParaRPr>
          </a:p>
        </p:txBody>
      </p:sp>
      <p:pic>
        <p:nvPicPr>
          <p:cNvPr id="3" name="Imagen 2">
            <a:extLst>
              <a:ext uri="{FF2B5EF4-FFF2-40B4-BE49-F238E27FC236}">
                <a16:creationId xmlns:a16="http://schemas.microsoft.com/office/drawing/2014/main" id="{8ACB6FC7-8943-D240-B632-BB921B64D8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629" y="1971147"/>
            <a:ext cx="3722862" cy="2556911"/>
          </a:xfrm>
          <a:prstGeom prst="rect">
            <a:avLst/>
          </a:prstGeom>
        </p:spPr>
      </p:pic>
    </p:spTree>
    <p:extLst>
      <p:ext uri="{BB962C8B-B14F-4D97-AF65-F5344CB8AC3E}">
        <p14:creationId xmlns:p14="http://schemas.microsoft.com/office/powerpoint/2010/main" val="1508151374"/>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4" name="Rectángulo 3">
            <a:extLst>
              <a:ext uri="{FF2B5EF4-FFF2-40B4-BE49-F238E27FC236}">
                <a16:creationId xmlns:a16="http://schemas.microsoft.com/office/drawing/2014/main" id="{3F3EAB72-ABBC-2A42-8404-590F7F98C1CE}"/>
              </a:ext>
            </a:extLst>
          </p:cNvPr>
          <p:cNvSpPr/>
          <p:nvPr/>
        </p:nvSpPr>
        <p:spPr>
          <a:xfrm>
            <a:off x="390144" y="1884519"/>
            <a:ext cx="4181856" cy="3416320"/>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A los cuatro jinetes del </a:t>
            </a:r>
            <a:r>
              <a:rPr lang="es-ES_tradnl" sz="2400" dirty="0" err="1">
                <a:solidFill>
                  <a:schemeClr val="accent1"/>
                </a:solidFill>
                <a:latin typeface="Baskerville" panose="02020502070401020303" pitchFamily="18" charset="0"/>
                <a:ea typeface="Baskerville" panose="02020502070401020303" pitchFamily="18" charset="0"/>
              </a:rPr>
              <a:t>Info</a:t>
            </a:r>
            <a:r>
              <a:rPr lang="es-ES_tradnl" sz="2400" dirty="0">
                <a:solidFill>
                  <a:schemeClr val="accent1"/>
                </a:solidFill>
                <a:latin typeface="Baskerville" panose="02020502070401020303" pitchFamily="18" charset="0"/>
                <a:ea typeface="Baskerville" panose="02020502070401020303" pitchFamily="18" charset="0"/>
              </a:rPr>
              <a:t>-Apocalipsis cibernético </a:t>
            </a:r>
            <a:r>
              <a:rPr lang="es-ES_tradnl" sz="2400" b="1" dirty="0">
                <a:solidFill>
                  <a:schemeClr val="accent1"/>
                </a:solidFill>
                <a:latin typeface="Baskerville" panose="02020502070401020303" pitchFamily="18" charset="0"/>
                <a:ea typeface="Baskerville" panose="02020502070401020303" pitchFamily="18" charset="0"/>
              </a:rPr>
              <a:t>(pornografía infantil, terrorismo, blanqueo de dinero y guerra a ciertas drogas) </a:t>
            </a:r>
            <a:r>
              <a:rPr lang="es-ES_tradnl" sz="2400" dirty="0">
                <a:solidFill>
                  <a:schemeClr val="accent1"/>
                </a:solidFill>
                <a:latin typeface="Baskerville" panose="02020502070401020303" pitchFamily="18" charset="0"/>
                <a:ea typeface="Baskerville" panose="02020502070401020303" pitchFamily="18" charset="0"/>
              </a:rPr>
              <a:t>en años recientes los detractores de Internet han agregado una nueva peste: las noticias falsas </a:t>
            </a:r>
            <a:r>
              <a:rPr lang="es-ES_tradnl" sz="2400" b="1" i="1" dirty="0">
                <a:solidFill>
                  <a:schemeClr val="accent1"/>
                </a:solidFill>
                <a:latin typeface="Baskerville" panose="02020502070401020303" pitchFamily="18" charset="0"/>
                <a:ea typeface="Baskerville" panose="02020502070401020303" pitchFamily="18" charset="0"/>
              </a:rPr>
              <a:t>-</a:t>
            </a:r>
            <a:r>
              <a:rPr lang="es-ES_tradnl" sz="2400" b="1" i="1" dirty="0" err="1">
                <a:solidFill>
                  <a:schemeClr val="accent1"/>
                </a:solidFill>
                <a:latin typeface="Baskerville" panose="02020502070401020303" pitchFamily="18" charset="0"/>
                <a:ea typeface="Baskerville" panose="02020502070401020303" pitchFamily="18" charset="0"/>
              </a:rPr>
              <a:t>fake</a:t>
            </a:r>
            <a:r>
              <a:rPr lang="es-ES_tradnl" sz="2400" b="1" i="1" dirty="0">
                <a:solidFill>
                  <a:schemeClr val="accent1"/>
                </a:solidFill>
                <a:latin typeface="Baskerville" panose="02020502070401020303" pitchFamily="18" charset="0"/>
                <a:ea typeface="Baskerville" panose="02020502070401020303" pitchFamily="18" charset="0"/>
              </a:rPr>
              <a:t> </a:t>
            </a:r>
            <a:r>
              <a:rPr lang="es-ES_tradnl" sz="2400" b="1" i="1" dirty="0" err="1">
                <a:solidFill>
                  <a:schemeClr val="accent1"/>
                </a:solidFill>
                <a:latin typeface="Baskerville" panose="02020502070401020303" pitchFamily="18" charset="0"/>
                <a:ea typeface="Baskerville" panose="02020502070401020303" pitchFamily="18" charset="0"/>
              </a:rPr>
              <a:t>news</a:t>
            </a:r>
            <a:r>
              <a:rPr lang="es-ES_tradnl" sz="2400" b="1" i="1" dirty="0">
                <a:solidFill>
                  <a:schemeClr val="accent1"/>
                </a:solidFill>
                <a:latin typeface="Baskerville" panose="02020502070401020303" pitchFamily="18" charset="0"/>
                <a:ea typeface="Baskerville" panose="02020502070401020303" pitchFamily="18" charset="0"/>
              </a:rPr>
              <a:t>-</a:t>
            </a:r>
            <a:endParaRPr lang="es-ES_tradnl" sz="2400" b="1" dirty="0">
              <a:solidFill>
                <a:schemeClr val="accent1"/>
              </a:solidFill>
              <a:latin typeface="Baskerville" panose="02020502070401020303" pitchFamily="18" charset="0"/>
              <a:ea typeface="Baskerville" panose="02020502070401020303" pitchFamily="18" charset="0"/>
            </a:endParaRPr>
          </a:p>
        </p:txBody>
      </p:sp>
      <p:pic>
        <p:nvPicPr>
          <p:cNvPr id="5" name="Imagen 4">
            <a:extLst>
              <a:ext uri="{FF2B5EF4-FFF2-40B4-BE49-F238E27FC236}">
                <a16:creationId xmlns:a16="http://schemas.microsoft.com/office/drawing/2014/main" id="{213F5DA4-2495-F646-AF6B-52B2880D27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692013"/>
            <a:ext cx="4422164" cy="4254839"/>
          </a:xfrm>
          <a:prstGeom prst="rect">
            <a:avLst/>
          </a:prstGeom>
        </p:spPr>
      </p:pic>
    </p:spTree>
    <p:extLst>
      <p:ext uri="{BB962C8B-B14F-4D97-AF65-F5344CB8AC3E}">
        <p14:creationId xmlns:p14="http://schemas.microsoft.com/office/powerpoint/2010/main" val="799289460"/>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4" name="Rectángulo 3">
            <a:extLst>
              <a:ext uri="{FF2B5EF4-FFF2-40B4-BE49-F238E27FC236}">
                <a16:creationId xmlns:a16="http://schemas.microsoft.com/office/drawing/2014/main" id="{3F3EAB72-ABBC-2A42-8404-590F7F98C1CE}"/>
              </a:ext>
            </a:extLst>
          </p:cNvPr>
          <p:cNvSpPr/>
          <p:nvPr/>
        </p:nvSpPr>
        <p:spPr>
          <a:xfrm>
            <a:off x="534523" y="1836393"/>
            <a:ext cx="4181856" cy="3908762"/>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Las </a:t>
            </a:r>
            <a:r>
              <a:rPr lang="es-ES_tradnl" sz="2400" b="1" i="1" dirty="0" err="1">
                <a:solidFill>
                  <a:schemeClr val="accent1"/>
                </a:solidFill>
                <a:latin typeface="Baskerville" panose="02020502070401020303" pitchFamily="18" charset="0"/>
                <a:ea typeface="Baskerville" panose="02020502070401020303" pitchFamily="18" charset="0"/>
              </a:rPr>
              <a:t>fake</a:t>
            </a:r>
            <a:r>
              <a:rPr lang="es-ES_tradnl" sz="2400" b="1" i="1" dirty="0">
                <a:solidFill>
                  <a:schemeClr val="accent1"/>
                </a:solidFill>
                <a:latin typeface="Baskerville" panose="02020502070401020303" pitchFamily="18" charset="0"/>
                <a:ea typeface="Baskerville" panose="02020502070401020303" pitchFamily="18" charset="0"/>
              </a:rPr>
              <a:t> </a:t>
            </a:r>
            <a:r>
              <a:rPr lang="es-ES_tradnl" sz="2400" b="1" i="1" dirty="0" err="1">
                <a:solidFill>
                  <a:schemeClr val="accent1"/>
                </a:solidFill>
                <a:latin typeface="Baskerville" panose="02020502070401020303" pitchFamily="18" charset="0"/>
                <a:ea typeface="Baskerville" panose="02020502070401020303" pitchFamily="18" charset="0"/>
              </a:rPr>
              <a:t>news</a:t>
            </a:r>
            <a:r>
              <a:rPr lang="es-ES_tradnl" sz="2400" b="1" i="1" dirty="0">
                <a:solidFill>
                  <a:schemeClr val="accent1"/>
                </a:solidFill>
                <a:latin typeface="Baskerville" panose="02020502070401020303" pitchFamily="18" charset="0"/>
                <a:ea typeface="Baskerville" panose="02020502070401020303" pitchFamily="18" charset="0"/>
              </a:rPr>
              <a:t> </a:t>
            </a:r>
            <a:r>
              <a:rPr lang="es-ES_tradnl" sz="2400" b="1" dirty="0">
                <a:solidFill>
                  <a:schemeClr val="accent1"/>
                </a:solidFill>
                <a:latin typeface="Baskerville" panose="02020502070401020303" pitchFamily="18" charset="0"/>
                <a:ea typeface="Baskerville" panose="02020502070401020303" pitchFamily="18" charset="0"/>
              </a:rPr>
              <a:t>no son exclusivas de los medios digitales. </a:t>
            </a:r>
            <a:r>
              <a:rPr lang="es-ES_tradnl" sz="2400" dirty="0">
                <a:solidFill>
                  <a:schemeClr val="accent1"/>
                </a:solidFill>
                <a:latin typeface="Baskerville" panose="02020502070401020303" pitchFamily="18" charset="0"/>
                <a:ea typeface="Baskerville" panose="02020502070401020303" pitchFamily="18" charset="0"/>
              </a:rPr>
              <a:t>Desde las salas de redacción de los viejos medios convencionales se han inventado guerras. También</a:t>
            </a:r>
            <a:r>
              <a:rPr lang="es-ES_tradnl" sz="2400" b="1" dirty="0">
                <a:solidFill>
                  <a:schemeClr val="accent1"/>
                </a:solidFill>
                <a:latin typeface="Baskerville" panose="02020502070401020303" pitchFamily="18" charset="0"/>
                <a:ea typeface="Baskerville" panose="02020502070401020303" pitchFamily="18" charset="0"/>
              </a:rPr>
              <a:t> se han fabricado los argumentos para justificar esas guerras ante la opinión pública</a:t>
            </a:r>
            <a:r>
              <a:rPr lang="es-ES_tradnl" sz="2400" b="1" dirty="0">
                <a:latin typeface="Baskerville" panose="02020502070401020303" pitchFamily="18" charset="0"/>
                <a:ea typeface="Baskerville" panose="02020502070401020303" pitchFamily="18" charset="0"/>
              </a:rPr>
              <a:t>. </a:t>
            </a:r>
            <a:endParaRPr lang="es-EC" sz="2400" b="1" dirty="0">
              <a:latin typeface="Baskerville" panose="02020502070401020303" pitchFamily="18" charset="0"/>
              <a:ea typeface="Baskerville" panose="02020502070401020303" pitchFamily="18" charset="0"/>
            </a:endParaRPr>
          </a:p>
          <a:p>
            <a:pPr algn="just"/>
            <a:endParaRPr lang="es-ES_tradnl" sz="3200" b="1" dirty="0">
              <a:solidFill>
                <a:schemeClr val="accent1"/>
              </a:solidFill>
              <a:latin typeface="Baskerville" panose="02020502070401020303" pitchFamily="18" charset="0"/>
              <a:ea typeface="Baskerville" panose="02020502070401020303" pitchFamily="18" charset="0"/>
            </a:endParaRPr>
          </a:p>
        </p:txBody>
      </p:sp>
      <p:pic>
        <p:nvPicPr>
          <p:cNvPr id="3" name="Imagen 2">
            <a:extLst>
              <a:ext uri="{FF2B5EF4-FFF2-40B4-BE49-F238E27FC236}">
                <a16:creationId xmlns:a16="http://schemas.microsoft.com/office/drawing/2014/main" id="{C348B7C6-2E19-454F-97EA-D5916F9E8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6307" y="1608756"/>
            <a:ext cx="3439428" cy="4585904"/>
          </a:xfrm>
          <a:prstGeom prst="rect">
            <a:avLst/>
          </a:prstGeom>
        </p:spPr>
      </p:pic>
    </p:spTree>
    <p:extLst>
      <p:ext uri="{BB962C8B-B14F-4D97-AF65-F5344CB8AC3E}">
        <p14:creationId xmlns:p14="http://schemas.microsoft.com/office/powerpoint/2010/main" val="29997677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4" name="Rectángulo 3">
            <a:extLst>
              <a:ext uri="{FF2B5EF4-FFF2-40B4-BE49-F238E27FC236}">
                <a16:creationId xmlns:a16="http://schemas.microsoft.com/office/drawing/2014/main" id="{3F3EAB72-ABBC-2A42-8404-590F7F98C1CE}"/>
              </a:ext>
            </a:extLst>
          </p:cNvPr>
          <p:cNvSpPr/>
          <p:nvPr/>
        </p:nvSpPr>
        <p:spPr>
          <a:xfrm>
            <a:off x="541678" y="1147768"/>
            <a:ext cx="2863195" cy="1569660"/>
          </a:xfrm>
          <a:prstGeom prst="rect">
            <a:avLst/>
          </a:prstGeom>
        </p:spPr>
        <p:txBody>
          <a:bodyPr wrap="square">
            <a:spAutoFit/>
          </a:bodyPr>
          <a:lstStyle/>
          <a:p>
            <a:pPr algn="just"/>
            <a:r>
              <a:rPr lang="es-ES_tradnl" sz="3200" b="1" dirty="0">
                <a:solidFill>
                  <a:schemeClr val="accent1"/>
                </a:solidFill>
                <a:latin typeface="Baskerville" panose="02020502070401020303" pitchFamily="18" charset="0"/>
                <a:ea typeface="Baskerville" panose="02020502070401020303" pitchFamily="18" charset="0"/>
              </a:rPr>
              <a:t>Eliminar la neutralidad de la red</a:t>
            </a:r>
          </a:p>
        </p:txBody>
      </p:sp>
      <p:pic>
        <p:nvPicPr>
          <p:cNvPr id="5" name="Imagen 4">
            <a:extLst>
              <a:ext uri="{FF2B5EF4-FFF2-40B4-BE49-F238E27FC236}">
                <a16:creationId xmlns:a16="http://schemas.microsoft.com/office/drawing/2014/main" id="{22F141F0-BA5A-0245-934E-7F2FC1942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2627" y="2126593"/>
            <a:ext cx="3944025" cy="2366415"/>
          </a:xfrm>
          <a:prstGeom prst="rect">
            <a:avLst/>
          </a:prstGeom>
        </p:spPr>
      </p:pic>
      <p:sp>
        <p:nvSpPr>
          <p:cNvPr id="7" name="Rectángulo 6">
            <a:extLst>
              <a:ext uri="{FF2B5EF4-FFF2-40B4-BE49-F238E27FC236}">
                <a16:creationId xmlns:a16="http://schemas.microsoft.com/office/drawing/2014/main" id="{4C4FCFAD-8574-5541-A4CD-C7AF9EBA82BA}"/>
              </a:ext>
            </a:extLst>
          </p:cNvPr>
          <p:cNvSpPr/>
          <p:nvPr/>
        </p:nvSpPr>
        <p:spPr>
          <a:xfrm>
            <a:off x="541678" y="2890188"/>
            <a:ext cx="4293315" cy="3416320"/>
          </a:xfrm>
          <a:prstGeom prst="rect">
            <a:avLst/>
          </a:prstGeom>
        </p:spPr>
        <p:txBody>
          <a:bodyPr wrap="square">
            <a:spAutoFit/>
          </a:bodyPr>
          <a:lstStyle/>
          <a:p>
            <a:pPr algn="just"/>
            <a:r>
              <a:rPr lang="es-ES_tradnl" dirty="0">
                <a:latin typeface="Baskerville" panose="02020502070401020303" pitchFamily="18" charset="0"/>
                <a:ea typeface="Baskerville" panose="02020502070401020303" pitchFamily="18" charset="0"/>
              </a:rPr>
              <a:t>Internet -el medio de comunicación que desde la perspectiva de la Ecología de los Medios </a:t>
            </a:r>
            <a:r>
              <a:rPr lang="es-ES_tradnl" i="1" dirty="0">
                <a:latin typeface="Baskerville" panose="02020502070401020303" pitchFamily="18" charset="0"/>
                <a:ea typeface="Baskerville" panose="02020502070401020303" pitchFamily="18" charset="0"/>
              </a:rPr>
              <a:t>(Media </a:t>
            </a:r>
            <a:r>
              <a:rPr lang="es-ES_tradnl" i="1" dirty="0" err="1">
                <a:latin typeface="Baskerville" panose="02020502070401020303" pitchFamily="18" charset="0"/>
                <a:ea typeface="Baskerville" panose="02020502070401020303" pitchFamily="18" charset="0"/>
              </a:rPr>
              <a:t>Ecology</a:t>
            </a:r>
            <a:r>
              <a:rPr lang="es-ES_tradnl" i="1" dirty="0">
                <a:latin typeface="Baskerville" panose="02020502070401020303" pitchFamily="18" charset="0"/>
                <a:ea typeface="Baskerville" panose="02020502070401020303" pitchFamily="18" charset="0"/>
              </a:rPr>
              <a:t>)</a:t>
            </a:r>
            <a:r>
              <a:rPr lang="es-ES_tradnl" dirty="0">
                <a:latin typeface="Baskerville" panose="02020502070401020303" pitchFamily="18" charset="0"/>
                <a:ea typeface="Baskerville" panose="02020502070401020303" pitchFamily="18" charset="0"/>
              </a:rPr>
              <a:t> admite ser considerado como extensión de nuestra inteligencia, y nuestra mayor herramienta de emancipación: “se ha transformado en la facilitadora más peligrosa del totalitarismo jamás vista. Internet es una amenaza para la civilización humana”, Internet, que originalmente se veía como un espacio civil, ha sido convertido en un espacio militarizado.  </a:t>
            </a:r>
            <a:r>
              <a:rPr lang="es-ES_tradnl" dirty="0" err="1">
                <a:latin typeface="Baskerville" panose="02020502070401020303" pitchFamily="18" charset="0"/>
                <a:ea typeface="Baskerville" panose="02020502070401020303" pitchFamily="18" charset="0"/>
              </a:rPr>
              <a:t>Julian</a:t>
            </a:r>
            <a:r>
              <a:rPr lang="es-ES_tradnl" dirty="0">
                <a:latin typeface="Baskerville" panose="02020502070401020303" pitchFamily="18" charset="0"/>
                <a:ea typeface="Baskerville" panose="02020502070401020303" pitchFamily="18" charset="0"/>
              </a:rPr>
              <a:t> Assange.</a:t>
            </a:r>
            <a:endParaRPr lang="es-EC"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083736275"/>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7" name="Rectángulo 6">
            <a:extLst>
              <a:ext uri="{FF2B5EF4-FFF2-40B4-BE49-F238E27FC236}">
                <a16:creationId xmlns:a16="http://schemas.microsoft.com/office/drawing/2014/main" id="{4C4FCFAD-8574-5541-A4CD-C7AF9EBA82BA}"/>
              </a:ext>
            </a:extLst>
          </p:cNvPr>
          <p:cNvSpPr/>
          <p:nvPr/>
        </p:nvSpPr>
        <p:spPr>
          <a:xfrm>
            <a:off x="541677" y="1261694"/>
            <a:ext cx="4293315" cy="1754326"/>
          </a:xfrm>
          <a:prstGeom prst="rect">
            <a:avLst/>
          </a:prstGeom>
        </p:spPr>
        <p:txBody>
          <a:bodyPr wrap="square">
            <a:spAutoFit/>
          </a:bodyPr>
          <a:lstStyle/>
          <a:p>
            <a:pPr algn="just"/>
            <a:r>
              <a:rPr lang="es-EC" sz="3600" b="1" dirty="0">
                <a:solidFill>
                  <a:schemeClr val="accent1"/>
                </a:solidFill>
                <a:latin typeface="Baskerville" panose="02020502070401020303" pitchFamily="18" charset="0"/>
                <a:ea typeface="Baskerville" panose="02020502070401020303" pitchFamily="18" charset="0"/>
              </a:rPr>
              <a:t>Independencia </a:t>
            </a:r>
            <a:r>
              <a:rPr lang="es-EC" sz="3600" dirty="0">
                <a:solidFill>
                  <a:schemeClr val="accent1"/>
                </a:solidFill>
                <a:latin typeface="Baskerville" panose="02020502070401020303" pitchFamily="18" charset="0"/>
                <a:ea typeface="Baskerville" panose="02020502070401020303" pitchFamily="18" charset="0"/>
              </a:rPr>
              <a:t>frente a la publicidad oficial</a:t>
            </a:r>
          </a:p>
        </p:txBody>
      </p:sp>
      <p:pic>
        <p:nvPicPr>
          <p:cNvPr id="3" name="Imagen 2">
            <a:extLst>
              <a:ext uri="{FF2B5EF4-FFF2-40B4-BE49-F238E27FC236}">
                <a16:creationId xmlns:a16="http://schemas.microsoft.com/office/drawing/2014/main" id="{3AC141EA-4C35-824C-86D3-C2CF00AE1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1663" y="3129946"/>
            <a:ext cx="6866659" cy="3162825"/>
          </a:xfrm>
          <a:prstGeom prst="rect">
            <a:avLst/>
          </a:prstGeom>
        </p:spPr>
      </p:pic>
    </p:spTree>
    <p:extLst>
      <p:ext uri="{BB962C8B-B14F-4D97-AF65-F5344CB8AC3E}">
        <p14:creationId xmlns:p14="http://schemas.microsoft.com/office/powerpoint/2010/main" val="892920036"/>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6" name="Imagen 5">
            <a:extLst>
              <a:ext uri="{FF2B5EF4-FFF2-40B4-BE49-F238E27FC236}">
                <a16:creationId xmlns:a16="http://schemas.microsoft.com/office/drawing/2014/main" id="{89EFB780-9283-6A4A-A7DA-ADBAA0A81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7" name="11 Rectángulo">
            <a:extLst>
              <a:ext uri="{FF2B5EF4-FFF2-40B4-BE49-F238E27FC236}">
                <a16:creationId xmlns:a16="http://schemas.microsoft.com/office/drawing/2014/main" id="{F83070EA-0A4E-6B4B-80E7-6DF18C2CD0AF}"/>
              </a:ext>
            </a:extLst>
          </p:cNvPr>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10" name="Imagen 9">
            <a:extLst>
              <a:ext uri="{FF2B5EF4-FFF2-40B4-BE49-F238E27FC236}">
                <a16:creationId xmlns:a16="http://schemas.microsoft.com/office/drawing/2014/main" id="{FC1B7640-2F92-5148-BC2E-41ACE23B3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pic>
        <p:nvPicPr>
          <p:cNvPr id="11" name="Imagen 10">
            <a:extLst>
              <a:ext uri="{FF2B5EF4-FFF2-40B4-BE49-F238E27FC236}">
                <a16:creationId xmlns:a16="http://schemas.microsoft.com/office/drawing/2014/main" id="{6C4C5FCC-6327-9A42-B850-C43CF3D47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19068"/>
            <a:ext cx="5181600" cy="1028700"/>
          </a:xfrm>
          <a:prstGeom prst="rect">
            <a:avLst/>
          </a:prstGeom>
        </p:spPr>
      </p:pic>
      <p:sp>
        <p:nvSpPr>
          <p:cNvPr id="12" name="Rectángulo 11">
            <a:extLst>
              <a:ext uri="{FF2B5EF4-FFF2-40B4-BE49-F238E27FC236}">
                <a16:creationId xmlns:a16="http://schemas.microsoft.com/office/drawing/2014/main" id="{18261706-5BF3-A74B-B628-8CA917ACEBC1}"/>
              </a:ext>
            </a:extLst>
          </p:cNvPr>
          <p:cNvSpPr/>
          <p:nvPr/>
        </p:nvSpPr>
        <p:spPr>
          <a:xfrm>
            <a:off x="789272" y="1424540"/>
            <a:ext cx="3991621" cy="4708981"/>
          </a:xfrm>
          <a:prstGeom prst="rect">
            <a:avLst/>
          </a:prstGeom>
        </p:spPr>
        <p:txBody>
          <a:bodyPr wrap="square">
            <a:spAutoFit/>
          </a:bodyPr>
          <a:lstStyle/>
          <a:p>
            <a:pPr algn="just"/>
            <a:r>
              <a:rPr lang="es-EC" sz="2400" b="1" dirty="0">
                <a:solidFill>
                  <a:schemeClr val="accent1"/>
                </a:solidFill>
                <a:latin typeface="Baskerville" panose="02020502070401020303" pitchFamily="18" charset="0"/>
                <a:ea typeface="Baskerville" panose="02020502070401020303" pitchFamily="18" charset="0"/>
              </a:rPr>
              <a:t>México es el país sin guerra más mortífero para periodistas en 2017: RSF </a:t>
            </a:r>
          </a:p>
          <a:p>
            <a:pPr algn="just"/>
            <a:br>
              <a:rPr lang="es-EC" sz="2400" b="1" dirty="0">
                <a:latin typeface="Baskerville" panose="02020502070401020303" pitchFamily="18" charset="0"/>
                <a:ea typeface="Baskerville" panose="02020502070401020303" pitchFamily="18" charset="0"/>
              </a:rPr>
            </a:br>
            <a:r>
              <a:rPr lang="es-EC" dirty="0">
                <a:latin typeface="Baskerville" panose="02020502070401020303" pitchFamily="18" charset="0"/>
                <a:ea typeface="Baskerville" panose="02020502070401020303" pitchFamily="18" charset="0"/>
              </a:rPr>
              <a:t>En 2017, 65 periodistas fueron asesinados en el mundo. En México se registran 12 casos, misma cifra que el caso de Siria, lo que lo convierte en el país que no está en guerra más peligroso para quienes ejercen esta profesión, alguna vez considerada por el buen Gabo como el oficio más bello del mundo.</a:t>
            </a:r>
            <a:endParaRPr lang="es-EC" b="1" dirty="0">
              <a:latin typeface="Baskerville" panose="02020502070401020303" pitchFamily="18" charset="0"/>
              <a:ea typeface="Baskerville" panose="02020502070401020303" pitchFamily="18" charset="0"/>
            </a:endParaRPr>
          </a:p>
          <a:p>
            <a:pPr algn="just"/>
            <a:endParaRPr lang="es-ES_tradnl" b="1" dirty="0">
              <a:solidFill>
                <a:schemeClr val="accent1"/>
              </a:solidFill>
              <a:latin typeface="Baskerville" panose="02020502070401020303" pitchFamily="18" charset="0"/>
              <a:ea typeface="Baskerville" panose="02020502070401020303" pitchFamily="18" charset="0"/>
            </a:endParaRPr>
          </a:p>
        </p:txBody>
      </p:sp>
      <p:pic>
        <p:nvPicPr>
          <p:cNvPr id="5" name="Imagen 4">
            <a:extLst>
              <a:ext uri="{FF2B5EF4-FFF2-40B4-BE49-F238E27FC236}">
                <a16:creationId xmlns:a16="http://schemas.microsoft.com/office/drawing/2014/main" id="{4B5C061F-B24F-EE48-B6F9-A46EE682E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6888" y="1424540"/>
            <a:ext cx="1752600" cy="1155700"/>
          </a:xfrm>
          <a:prstGeom prst="rect">
            <a:avLst/>
          </a:prstGeom>
        </p:spPr>
      </p:pic>
      <p:pic>
        <p:nvPicPr>
          <p:cNvPr id="14" name="Imagen 13">
            <a:extLst>
              <a:ext uri="{FF2B5EF4-FFF2-40B4-BE49-F238E27FC236}">
                <a16:creationId xmlns:a16="http://schemas.microsoft.com/office/drawing/2014/main" id="{5F1DA21C-1F1F-AC48-86CB-B02893108A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4614" y="3448117"/>
            <a:ext cx="4002038" cy="2828508"/>
          </a:xfrm>
          <a:prstGeom prst="rect">
            <a:avLst/>
          </a:prstGeom>
        </p:spPr>
      </p:pic>
    </p:spTree>
    <p:extLst>
      <p:ext uri="{BB962C8B-B14F-4D97-AF65-F5344CB8AC3E}">
        <p14:creationId xmlns:p14="http://schemas.microsoft.com/office/powerpoint/2010/main" val="3167690918"/>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2" name="Rectángulo 1">
            <a:extLst>
              <a:ext uri="{FF2B5EF4-FFF2-40B4-BE49-F238E27FC236}">
                <a16:creationId xmlns:a16="http://schemas.microsoft.com/office/drawing/2014/main" id="{24769823-0523-3C44-B291-5276B9F53540}"/>
              </a:ext>
            </a:extLst>
          </p:cNvPr>
          <p:cNvSpPr/>
          <p:nvPr/>
        </p:nvSpPr>
        <p:spPr>
          <a:xfrm>
            <a:off x="673768" y="2887579"/>
            <a:ext cx="4071282" cy="1947951"/>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Sin el periodismo, en el mundo contemporáneo prevalecerían la </a:t>
            </a:r>
            <a:r>
              <a:rPr lang="es-ES_tradnl" sz="2400" b="1" dirty="0">
                <a:solidFill>
                  <a:schemeClr val="accent1"/>
                </a:solidFill>
                <a:latin typeface="Baskerville" panose="02020502070401020303" pitchFamily="18" charset="0"/>
                <a:ea typeface="Baskerville" panose="02020502070401020303" pitchFamily="18" charset="0"/>
              </a:rPr>
              <a:t>ausencia de sentido </a:t>
            </a:r>
            <a:r>
              <a:rPr lang="es-ES_tradnl" sz="2400" dirty="0">
                <a:solidFill>
                  <a:schemeClr val="accent1"/>
                </a:solidFill>
                <a:latin typeface="Baskerville" panose="02020502070401020303" pitchFamily="18" charset="0"/>
                <a:ea typeface="Baskerville" panose="02020502070401020303" pitchFamily="18" charset="0"/>
              </a:rPr>
              <a:t>y la </a:t>
            </a:r>
            <a:r>
              <a:rPr lang="es-ES_tradnl" sz="2400" b="1" dirty="0">
                <a:solidFill>
                  <a:schemeClr val="accent1"/>
                </a:solidFill>
                <a:latin typeface="Baskerville" panose="02020502070401020303" pitchFamily="18" charset="0"/>
                <a:ea typeface="Baskerville" panose="02020502070401020303" pitchFamily="18" charset="0"/>
              </a:rPr>
              <a:t>carencia de vínculos y fundamentos sólidos. </a:t>
            </a:r>
            <a:endParaRPr lang="es-ES_tradnl" sz="2400" b="1" dirty="0">
              <a:latin typeface="Baskerville" panose="02020502070401020303" pitchFamily="18" charset="0"/>
              <a:ea typeface="Baskerville" panose="02020502070401020303" pitchFamily="18" charset="0"/>
            </a:endParaRPr>
          </a:p>
        </p:txBody>
      </p:sp>
      <p:pic>
        <p:nvPicPr>
          <p:cNvPr id="4" name="Imagen 3">
            <a:extLst>
              <a:ext uri="{FF2B5EF4-FFF2-40B4-BE49-F238E27FC236}">
                <a16:creationId xmlns:a16="http://schemas.microsoft.com/office/drawing/2014/main" id="{E285452C-03F5-D940-8D77-3E5F589CF4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7932" y="1943412"/>
            <a:ext cx="2882900" cy="2984500"/>
          </a:xfrm>
          <a:prstGeom prst="rect">
            <a:avLst/>
          </a:prstGeom>
          <a:effectLst>
            <a:outerShdw blurRad="50800" dist="50800" dir="5400000" algn="ctr" rotWithShape="0">
              <a:srgbClr val="000000">
                <a:alpha val="99000"/>
              </a:srgbClr>
            </a:outerShdw>
          </a:effectLst>
        </p:spPr>
      </p:pic>
      <p:sp>
        <p:nvSpPr>
          <p:cNvPr id="3" name="Rectángulo 2">
            <a:extLst>
              <a:ext uri="{FF2B5EF4-FFF2-40B4-BE49-F238E27FC236}">
                <a16:creationId xmlns:a16="http://schemas.microsoft.com/office/drawing/2014/main" id="{CF604947-1816-3A47-B98C-F3A498554423}"/>
              </a:ext>
            </a:extLst>
          </p:cNvPr>
          <p:cNvSpPr/>
          <p:nvPr/>
        </p:nvSpPr>
        <p:spPr>
          <a:xfrm>
            <a:off x="549781" y="1603827"/>
            <a:ext cx="4572000" cy="646331"/>
          </a:xfrm>
          <a:prstGeom prst="rect">
            <a:avLst/>
          </a:prstGeom>
        </p:spPr>
        <p:txBody>
          <a:bodyPr>
            <a:spAutoFit/>
          </a:bodyPr>
          <a:lstStyle/>
          <a:p>
            <a:pPr algn="just"/>
            <a:r>
              <a:rPr lang="es-ES_tradnl" b="1" dirty="0">
                <a:solidFill>
                  <a:schemeClr val="accent1"/>
                </a:solidFill>
                <a:latin typeface="Baskerville" panose="02020502070401020303" pitchFamily="18" charset="0"/>
                <a:ea typeface="Baskerville" panose="02020502070401020303" pitchFamily="18" charset="0"/>
              </a:rPr>
              <a:t>NO RENUNCIAR.</a:t>
            </a:r>
          </a:p>
          <a:p>
            <a:pPr algn="just"/>
            <a:r>
              <a:rPr lang="es-ES_tradnl" b="1" dirty="0">
                <a:solidFill>
                  <a:schemeClr val="accent1"/>
                </a:solidFill>
                <a:latin typeface="Baskerville" panose="02020502070401020303" pitchFamily="18" charset="0"/>
                <a:ea typeface="Baskerville" panose="02020502070401020303" pitchFamily="18" charset="0"/>
              </a:rPr>
              <a:t>DENUNCIAR.</a:t>
            </a:r>
            <a:endParaRPr lang="es-ES_tradnl" b="1"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036524574"/>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2" name="Rectángulo 1">
            <a:extLst>
              <a:ext uri="{FF2B5EF4-FFF2-40B4-BE49-F238E27FC236}">
                <a16:creationId xmlns:a16="http://schemas.microsoft.com/office/drawing/2014/main" id="{24769823-0523-3C44-B291-5276B9F53540}"/>
              </a:ext>
            </a:extLst>
          </p:cNvPr>
          <p:cNvSpPr/>
          <p:nvPr/>
        </p:nvSpPr>
        <p:spPr>
          <a:xfrm>
            <a:off x="595340" y="1865522"/>
            <a:ext cx="3832281" cy="3170099"/>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En el libro </a:t>
            </a:r>
            <a:r>
              <a:rPr lang="es-ES_tradnl" sz="2400" i="1" dirty="0">
                <a:solidFill>
                  <a:schemeClr val="accent1"/>
                </a:solidFill>
                <a:latin typeface="Baskerville" panose="02020502070401020303" pitchFamily="18" charset="0"/>
                <a:ea typeface="Baskerville" panose="02020502070401020303" pitchFamily="18" charset="0"/>
              </a:rPr>
              <a:t>Esencia del periodismo. Ideas, reflexiones y aforismo, </a:t>
            </a:r>
            <a:r>
              <a:rPr lang="es-ES_tradnl" sz="2400" b="1" dirty="0">
                <a:solidFill>
                  <a:schemeClr val="accent1"/>
                </a:solidFill>
                <a:latin typeface="Baskerville" panose="02020502070401020303" pitchFamily="18" charset="0"/>
                <a:ea typeface="Baskerville" panose="02020502070401020303" pitchFamily="18" charset="0"/>
              </a:rPr>
              <a:t>Omar Raúl Martínez </a:t>
            </a:r>
            <a:r>
              <a:rPr lang="es-ES_tradnl" sz="2400" dirty="0">
                <a:solidFill>
                  <a:schemeClr val="accent1"/>
                </a:solidFill>
                <a:latin typeface="Baskerville" panose="02020502070401020303" pitchFamily="18" charset="0"/>
                <a:ea typeface="Baskerville" panose="02020502070401020303" pitchFamily="18" charset="0"/>
              </a:rPr>
              <a:t>afirmó: “Sin periodismo, los sucesos del mundo contemporáneo serían incomprensibles”. </a:t>
            </a:r>
          </a:p>
          <a:p>
            <a:pPr algn="just"/>
            <a:endParaRPr lang="es-ES_tradnl" sz="3200" dirty="0">
              <a:latin typeface="Baskerville" panose="02020502070401020303" pitchFamily="18" charset="0"/>
              <a:ea typeface="Baskerville" panose="02020502070401020303" pitchFamily="18" charset="0"/>
            </a:endParaRPr>
          </a:p>
        </p:txBody>
      </p:sp>
      <p:pic>
        <p:nvPicPr>
          <p:cNvPr id="7" name="Imagen 6">
            <a:extLst>
              <a:ext uri="{FF2B5EF4-FFF2-40B4-BE49-F238E27FC236}">
                <a16:creationId xmlns:a16="http://schemas.microsoft.com/office/drawing/2014/main" id="{8BE7C34D-FC65-5341-88ED-2B36FB214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8108" y="1578232"/>
            <a:ext cx="2559049" cy="3880756"/>
          </a:xfrm>
          <a:prstGeom prst="rect">
            <a:avLst/>
          </a:prstGeom>
        </p:spPr>
      </p:pic>
    </p:spTree>
    <p:extLst>
      <p:ext uri="{BB962C8B-B14F-4D97-AF65-F5344CB8AC3E}">
        <p14:creationId xmlns:p14="http://schemas.microsoft.com/office/powerpoint/2010/main" val="2464031211"/>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2" name="Rectángulo 1">
            <a:extLst>
              <a:ext uri="{FF2B5EF4-FFF2-40B4-BE49-F238E27FC236}">
                <a16:creationId xmlns:a16="http://schemas.microsoft.com/office/drawing/2014/main" id="{24769823-0523-3C44-B291-5276B9F53540}"/>
              </a:ext>
            </a:extLst>
          </p:cNvPr>
          <p:cNvSpPr/>
          <p:nvPr/>
        </p:nvSpPr>
        <p:spPr>
          <a:xfrm>
            <a:off x="337159" y="1785854"/>
            <a:ext cx="4631615" cy="1938992"/>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En el periodismo -afirmó </a:t>
            </a:r>
            <a:r>
              <a:rPr lang="es-ES_tradnl" sz="2400" b="1" dirty="0">
                <a:solidFill>
                  <a:schemeClr val="accent1"/>
                </a:solidFill>
                <a:latin typeface="Baskerville" panose="02020502070401020303" pitchFamily="18" charset="0"/>
                <a:ea typeface="Baskerville" panose="02020502070401020303" pitchFamily="18" charset="0"/>
              </a:rPr>
              <a:t>Miguel Ángel Granados Chapa</a:t>
            </a:r>
            <a:r>
              <a:rPr lang="es-ES_tradnl" sz="2400" dirty="0">
                <a:solidFill>
                  <a:schemeClr val="accent1"/>
                </a:solidFill>
                <a:latin typeface="Baskerville" panose="02020502070401020303" pitchFamily="18" charset="0"/>
                <a:ea typeface="Baskerville" panose="02020502070401020303" pitchFamily="18" charset="0"/>
              </a:rPr>
              <a:t>-: “la explicación parte de suponer que los hechos sociales son poliédricos: una cara sería insuficiente.</a:t>
            </a:r>
          </a:p>
        </p:txBody>
      </p:sp>
      <p:pic>
        <p:nvPicPr>
          <p:cNvPr id="5" name="Imagen 4">
            <a:extLst>
              <a:ext uri="{FF2B5EF4-FFF2-40B4-BE49-F238E27FC236}">
                <a16:creationId xmlns:a16="http://schemas.microsoft.com/office/drawing/2014/main" id="{FE353861-3396-A643-8A7B-7BDF5DAC55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5420" y="2649982"/>
            <a:ext cx="3749282" cy="2714480"/>
          </a:xfrm>
          <a:prstGeom prst="rect">
            <a:avLst/>
          </a:prstGeom>
        </p:spPr>
      </p:pic>
    </p:spTree>
    <p:extLst>
      <p:ext uri="{BB962C8B-B14F-4D97-AF65-F5344CB8AC3E}">
        <p14:creationId xmlns:p14="http://schemas.microsoft.com/office/powerpoint/2010/main" val="2361507182"/>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2" name="Rectángulo 1">
            <a:extLst>
              <a:ext uri="{FF2B5EF4-FFF2-40B4-BE49-F238E27FC236}">
                <a16:creationId xmlns:a16="http://schemas.microsoft.com/office/drawing/2014/main" id="{24769823-0523-3C44-B291-5276B9F53540}"/>
              </a:ext>
            </a:extLst>
          </p:cNvPr>
          <p:cNvSpPr/>
          <p:nvPr/>
        </p:nvSpPr>
        <p:spPr>
          <a:xfrm>
            <a:off x="829994" y="1983545"/>
            <a:ext cx="4419682" cy="3908762"/>
          </a:xfrm>
          <a:prstGeom prst="rect">
            <a:avLst/>
          </a:prstGeom>
        </p:spPr>
        <p:txBody>
          <a:bodyPr wrap="square">
            <a:spAutoFit/>
          </a:bodyPr>
          <a:lstStyle/>
          <a:p>
            <a:pPr algn="just"/>
            <a:r>
              <a:rPr lang="es-ES_tradnl" sz="2400" dirty="0">
                <a:solidFill>
                  <a:schemeClr val="accent1"/>
                </a:solidFill>
                <a:latin typeface="Baskerville" panose="02020502070401020303" pitchFamily="18" charset="0"/>
                <a:ea typeface="Baskerville" panose="02020502070401020303" pitchFamily="18" charset="0"/>
              </a:rPr>
              <a:t>El periodismo -es nuestro efectivo recurso para atenuar el agobio que producen la </a:t>
            </a:r>
            <a:r>
              <a:rPr lang="es-ES_tradnl" sz="2400" dirty="0" err="1">
                <a:solidFill>
                  <a:schemeClr val="accent1"/>
                </a:solidFill>
                <a:latin typeface="Baskerville" panose="02020502070401020303" pitchFamily="18" charset="0"/>
                <a:ea typeface="Baskerville" panose="02020502070401020303" pitchFamily="18" charset="0"/>
              </a:rPr>
              <a:t>impermanencia</a:t>
            </a:r>
            <a:r>
              <a:rPr lang="es-ES_tradnl" sz="2400" dirty="0">
                <a:solidFill>
                  <a:schemeClr val="accent1"/>
                </a:solidFill>
                <a:latin typeface="Baskerville" panose="02020502070401020303" pitchFamily="18" charset="0"/>
                <a:ea typeface="Baskerville" panose="02020502070401020303" pitchFamily="18" charset="0"/>
              </a:rPr>
              <a:t>, la incertidumbre, la mutación, el simulacro, la mentira, los relatos simplificadores, las noticias falsas -</a:t>
            </a:r>
            <a:r>
              <a:rPr lang="es-ES_tradnl" sz="2400" i="1" dirty="0" err="1">
                <a:solidFill>
                  <a:schemeClr val="accent1"/>
                </a:solidFill>
                <a:latin typeface="Baskerville" panose="02020502070401020303" pitchFamily="18" charset="0"/>
                <a:ea typeface="Baskerville" panose="02020502070401020303" pitchFamily="18" charset="0"/>
              </a:rPr>
              <a:t>fake</a:t>
            </a:r>
            <a:r>
              <a:rPr lang="es-ES_tradnl" sz="2400" i="1" dirty="0">
                <a:solidFill>
                  <a:schemeClr val="accent1"/>
                </a:solidFill>
                <a:latin typeface="Baskerville" panose="02020502070401020303" pitchFamily="18" charset="0"/>
                <a:ea typeface="Baskerville" panose="02020502070401020303" pitchFamily="18" charset="0"/>
              </a:rPr>
              <a:t> </a:t>
            </a:r>
            <a:r>
              <a:rPr lang="es-ES_tradnl" sz="2400" i="1" dirty="0" err="1">
                <a:solidFill>
                  <a:schemeClr val="accent1"/>
                </a:solidFill>
                <a:latin typeface="Baskerville" panose="02020502070401020303" pitchFamily="18" charset="0"/>
                <a:ea typeface="Baskerville" panose="02020502070401020303" pitchFamily="18" charset="0"/>
              </a:rPr>
              <a:t>news</a:t>
            </a:r>
            <a:r>
              <a:rPr lang="es-ES_tradnl" sz="2400" dirty="0">
                <a:solidFill>
                  <a:schemeClr val="accent1"/>
                </a:solidFill>
                <a:latin typeface="Baskerville" panose="02020502070401020303" pitchFamily="18" charset="0"/>
                <a:ea typeface="Baskerville" panose="02020502070401020303" pitchFamily="18" charset="0"/>
              </a:rPr>
              <a:t>- y el llamado “periodismo de apariencia o </a:t>
            </a:r>
            <a:r>
              <a:rPr lang="es-ES_tradnl" sz="2400" b="1" dirty="0">
                <a:solidFill>
                  <a:schemeClr val="accent1"/>
                </a:solidFill>
                <a:latin typeface="Baskerville" panose="02020502070401020303" pitchFamily="18" charset="0"/>
                <a:ea typeface="Baskerville" panose="02020502070401020303" pitchFamily="18" charset="0"/>
              </a:rPr>
              <a:t>periodismo líquido”. </a:t>
            </a:r>
            <a:endParaRPr lang="es-EC" sz="2400" b="1" dirty="0">
              <a:solidFill>
                <a:schemeClr val="accent1"/>
              </a:solidFill>
              <a:latin typeface="Baskerville" panose="02020502070401020303" pitchFamily="18" charset="0"/>
              <a:ea typeface="Baskerville" panose="02020502070401020303" pitchFamily="18" charset="0"/>
            </a:endParaRPr>
          </a:p>
          <a:p>
            <a:pPr algn="just"/>
            <a:endParaRPr lang="es-ES_tradnl" sz="3200" dirty="0">
              <a:latin typeface="Baskerville" panose="02020502070401020303" pitchFamily="18" charset="0"/>
              <a:ea typeface="Baskerville" panose="02020502070401020303" pitchFamily="18" charset="0"/>
            </a:endParaRPr>
          </a:p>
        </p:txBody>
      </p:sp>
      <p:pic>
        <p:nvPicPr>
          <p:cNvPr id="5" name="Imagen 4" descr="images.jpeg">
            <a:extLst>
              <a:ext uri="{FF2B5EF4-FFF2-40B4-BE49-F238E27FC236}">
                <a16:creationId xmlns:a16="http://schemas.microsoft.com/office/drawing/2014/main" id="{4950C22F-96B7-6B4C-AF16-31112D500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9578" y="2535320"/>
            <a:ext cx="2983459" cy="2047688"/>
          </a:xfrm>
          <a:prstGeom prst="rect">
            <a:avLst/>
          </a:prstGeom>
        </p:spPr>
      </p:pic>
    </p:spTree>
    <p:extLst>
      <p:ext uri="{BB962C8B-B14F-4D97-AF65-F5344CB8AC3E}">
        <p14:creationId xmlns:p14="http://schemas.microsoft.com/office/powerpoint/2010/main" val="3218800620"/>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8" name="Imagen 7">
            <a:extLst>
              <a:ext uri="{FF2B5EF4-FFF2-40B4-BE49-F238E27FC236}">
                <a16:creationId xmlns:a16="http://schemas.microsoft.com/office/drawing/2014/main" id="{0270259A-599A-4042-970F-D626ACED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052" y="106016"/>
            <a:ext cx="5181600" cy="1028700"/>
          </a:xfrm>
          <a:prstGeom prst="rect">
            <a:avLst/>
          </a:prstGeom>
        </p:spPr>
      </p:pic>
      <p:sp>
        <p:nvSpPr>
          <p:cNvPr id="2" name="Rectángulo 1">
            <a:extLst>
              <a:ext uri="{FF2B5EF4-FFF2-40B4-BE49-F238E27FC236}">
                <a16:creationId xmlns:a16="http://schemas.microsoft.com/office/drawing/2014/main" id="{24769823-0523-3C44-B291-5276B9F53540}"/>
              </a:ext>
            </a:extLst>
          </p:cNvPr>
          <p:cNvSpPr/>
          <p:nvPr/>
        </p:nvSpPr>
        <p:spPr>
          <a:xfrm>
            <a:off x="829994" y="1378634"/>
            <a:ext cx="3005058" cy="2062103"/>
          </a:xfrm>
          <a:prstGeom prst="rect">
            <a:avLst/>
          </a:prstGeom>
        </p:spPr>
        <p:txBody>
          <a:bodyPr wrap="square">
            <a:spAutoFit/>
          </a:bodyPr>
          <a:lstStyle/>
          <a:p>
            <a:pPr algn="just"/>
            <a:r>
              <a:rPr lang="es-ES_tradnl" sz="3200" dirty="0">
                <a:latin typeface="Baskerville" panose="02020502070401020303" pitchFamily="18" charset="0"/>
                <a:ea typeface="Baskerville" panose="02020502070401020303" pitchFamily="18" charset="0"/>
              </a:rPr>
              <a:t>Resulta indispensable formar mejores periodistas</a:t>
            </a:r>
          </a:p>
        </p:txBody>
      </p:sp>
      <p:pic>
        <p:nvPicPr>
          <p:cNvPr id="4" name="Imagen 3">
            <a:extLst>
              <a:ext uri="{FF2B5EF4-FFF2-40B4-BE49-F238E27FC236}">
                <a16:creationId xmlns:a16="http://schemas.microsoft.com/office/drawing/2014/main" id="{915F3352-0DDD-6A45-8D6E-2A8FBEFF5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06" y="2812562"/>
            <a:ext cx="4436306" cy="2957537"/>
          </a:xfrm>
          <a:prstGeom prst="rect">
            <a:avLst/>
          </a:prstGeom>
        </p:spPr>
      </p:pic>
    </p:spTree>
    <p:extLst>
      <p:ext uri="{BB962C8B-B14F-4D97-AF65-F5344CB8AC3E}">
        <p14:creationId xmlns:p14="http://schemas.microsoft.com/office/powerpoint/2010/main" val="3168231567"/>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1 Rectángulo"/>
          <p:cNvSpPr/>
          <p:nvPr/>
        </p:nvSpPr>
        <p:spPr>
          <a:xfrm>
            <a:off x="0" y="6597352"/>
            <a:ext cx="9144000" cy="260648"/>
          </a:xfrm>
          <a:prstGeom prst="rect">
            <a:avLst/>
          </a:prstGeom>
          <a:solidFill>
            <a:srgbClr val="FEB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err="1">
                <a:latin typeface="Baskerville"/>
                <a:cs typeface="Baskerville"/>
              </a:rPr>
              <a:t>octavio.islas@uhemisferios.edu.ec</a:t>
            </a:r>
            <a:r>
              <a:rPr lang="en-US" i="1" dirty="0">
                <a:latin typeface="Baskerville"/>
                <a:cs typeface="Baskerville"/>
              </a:rPr>
              <a:t>  				 	           https://</a:t>
            </a:r>
            <a:r>
              <a:rPr lang="en-US" i="1" dirty="0" err="1">
                <a:latin typeface="Baskerville"/>
                <a:cs typeface="Baskerville"/>
              </a:rPr>
              <a:t>octavioislas.com</a:t>
            </a:r>
            <a:endParaRPr lang="en-US" i="1" dirty="0">
              <a:latin typeface="Baskerville"/>
              <a:cs typeface="Baskerville"/>
            </a:endParaRPr>
          </a:p>
        </p:txBody>
      </p:sp>
      <p:pic>
        <p:nvPicPr>
          <p:cNvPr id="3" name="Imagen 2">
            <a:extLst>
              <a:ext uri="{FF2B5EF4-FFF2-40B4-BE49-F238E27FC236}">
                <a16:creationId xmlns:a16="http://schemas.microsoft.com/office/drawing/2014/main" id="{9E5BC5BF-6970-6C43-A515-C116E0590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714" y="627934"/>
            <a:ext cx="3329322" cy="3329322"/>
          </a:xfrm>
          <a:prstGeom prst="rect">
            <a:avLst/>
          </a:prstGeom>
        </p:spPr>
      </p:pic>
      <p:sp>
        <p:nvSpPr>
          <p:cNvPr id="4" name="Rectángulo 3">
            <a:extLst>
              <a:ext uri="{FF2B5EF4-FFF2-40B4-BE49-F238E27FC236}">
                <a16:creationId xmlns:a16="http://schemas.microsoft.com/office/drawing/2014/main" id="{47F64345-E383-FA4B-830B-E3E11F9DAD49}"/>
              </a:ext>
            </a:extLst>
          </p:cNvPr>
          <p:cNvSpPr/>
          <p:nvPr/>
        </p:nvSpPr>
        <p:spPr>
          <a:xfrm>
            <a:off x="4614202" y="374645"/>
            <a:ext cx="3349592" cy="2862322"/>
          </a:xfrm>
          <a:prstGeom prst="rect">
            <a:avLst/>
          </a:prstGeom>
        </p:spPr>
        <p:txBody>
          <a:bodyPr wrap="square">
            <a:spAutoFit/>
          </a:bodyPr>
          <a:lstStyle/>
          <a:p>
            <a:pPr algn="just"/>
            <a:r>
              <a:rPr lang="es-EC" sz="6000" b="1" dirty="0">
                <a:solidFill>
                  <a:schemeClr val="accent1"/>
                </a:solidFill>
                <a:latin typeface="Baskerville" panose="02020502070401020303" pitchFamily="18" charset="0"/>
                <a:ea typeface="Baskerville" panose="02020502070401020303" pitchFamily="18" charset="0"/>
              </a:rPr>
              <a:t>Nos faltan muchos.</a:t>
            </a:r>
          </a:p>
        </p:txBody>
      </p:sp>
      <p:pic>
        <p:nvPicPr>
          <p:cNvPr id="6" name="Imagen 5">
            <a:extLst>
              <a:ext uri="{FF2B5EF4-FFF2-40B4-BE49-F238E27FC236}">
                <a16:creationId xmlns:a16="http://schemas.microsoft.com/office/drawing/2014/main" id="{CDD108AF-AA86-0840-B4BC-1DABC1FDCE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685" y="4079079"/>
            <a:ext cx="5964702" cy="2458475"/>
          </a:xfrm>
          <a:prstGeom prst="rect">
            <a:avLst/>
          </a:prstGeom>
        </p:spPr>
      </p:pic>
      <p:pic>
        <p:nvPicPr>
          <p:cNvPr id="8" name="Imagen 7">
            <a:extLst>
              <a:ext uri="{FF2B5EF4-FFF2-40B4-BE49-F238E27FC236}">
                <a16:creationId xmlns:a16="http://schemas.microsoft.com/office/drawing/2014/main" id="{D2837FDD-4619-0D44-9A54-8385844B7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4344" y="3634188"/>
            <a:ext cx="1358900" cy="1485900"/>
          </a:xfrm>
          <a:prstGeom prst="rect">
            <a:avLst/>
          </a:prstGeom>
        </p:spPr>
      </p:pic>
    </p:spTree>
    <p:extLst>
      <p:ext uri="{BB962C8B-B14F-4D97-AF65-F5344CB8AC3E}">
        <p14:creationId xmlns:p14="http://schemas.microsoft.com/office/powerpoint/2010/main" val="174927020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Tintero.thmx</Template>
  <TotalTime>1878</TotalTime>
  <Words>1192</Words>
  <Application>Microsoft Macintosh PowerPoint</Application>
  <PresentationFormat>Presentación en pantalla (4:3)</PresentationFormat>
  <Paragraphs>189</Paragraphs>
  <Slides>43</Slides>
  <Notes>42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43</vt:i4>
      </vt:variant>
    </vt:vector>
  </HeadingPairs>
  <TitlesOfParts>
    <vt:vector size="52" baseType="lpstr">
      <vt:lpstr>Brush Script MT</vt:lpstr>
      <vt:lpstr>Apple Symbols</vt:lpstr>
      <vt:lpstr>Baskerville</vt:lpstr>
      <vt:lpstr>Calibri</vt:lpstr>
      <vt:lpstr>Edwardian Script ITC</vt:lpstr>
      <vt:lpstr>Goudy Old Style</vt:lpstr>
      <vt:lpstr>Impact</vt:lpstr>
      <vt:lpstr>Rockwell</vt:lpstr>
      <vt:lpstr>Tintero</vt:lpstr>
      <vt:lpstr>El periodismo herido Dr. Octavio Islas. octavio.islas@uhemisferios.edu.ec @octavioislas  https://octavioislas.com.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Octavio Islas </dc:title>
  <dc:creator>Usuario de Microsoft Office</dc:creator>
  <cp:lastModifiedBy>Octavio Islas</cp:lastModifiedBy>
  <cp:revision>95</cp:revision>
  <dcterms:created xsi:type="dcterms:W3CDTF">2017-09-26T04:23:19Z</dcterms:created>
  <dcterms:modified xsi:type="dcterms:W3CDTF">2018-04-17T21:15:29Z</dcterms:modified>
</cp:coreProperties>
</file>