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s-ES" smtClean="0"/>
              <a:t>Haga clic para modificar el estilo de título del patrón</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bwMode="white"/>
        <p:txBody>
          <a:bodyPr/>
          <a:lstStyle/>
          <a:p>
            <a:fld id="{8D8C462C-0D79-443B-9319-63BB07070ACD}" type="datetimeFigureOut">
              <a:rPr lang="es-EC" smtClean="0"/>
              <a:t>14/04/2018</a:t>
            </a:fld>
            <a:endParaRPr lang="es-EC"/>
          </a:p>
        </p:txBody>
      </p:sp>
      <p:sp>
        <p:nvSpPr>
          <p:cNvPr id="5" name="Footer Placeholder 4"/>
          <p:cNvSpPr>
            <a:spLocks noGrp="1"/>
          </p:cNvSpPr>
          <p:nvPr>
            <p:ph type="ftr" sz="quarter" idx="11"/>
          </p:nvPr>
        </p:nvSpPr>
        <p:spPr bwMode="white"/>
        <p:txBody>
          <a:bodyPr/>
          <a:lstStyle/>
          <a:p>
            <a:endParaRPr lang="es-EC"/>
          </a:p>
        </p:txBody>
      </p:sp>
      <p:sp>
        <p:nvSpPr>
          <p:cNvPr id="6" name="Slide Number Placeholder 5"/>
          <p:cNvSpPr>
            <a:spLocks noGrp="1"/>
          </p:cNvSpPr>
          <p:nvPr>
            <p:ph type="sldNum" sz="quarter" idx="12"/>
          </p:nvPr>
        </p:nvSpPr>
        <p:spPr/>
        <p:txBody>
          <a:bodyPr/>
          <a:lstStyle/>
          <a:p>
            <a:fld id="{8C8B7892-8AA1-4F66-BCFF-71219AB0D93E}" type="slidenum">
              <a:rPr lang="es-EC" smtClean="0"/>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D8C462C-0D79-443B-9319-63BB07070ACD}" type="datetimeFigureOut">
              <a:rPr lang="es-EC" smtClean="0"/>
              <a:t>14/04/2018</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C8B7892-8AA1-4F66-BCFF-71219AB0D93E}" type="slidenum">
              <a:rPr lang="es-EC" smtClean="0"/>
              <a:t>‹Nº›</a:t>
            </a:fld>
            <a:endParaRPr lang="es-EC"/>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D8C462C-0D79-443B-9319-63BB07070ACD}" type="datetimeFigureOut">
              <a:rPr lang="es-EC" smtClean="0"/>
              <a:t>14/04/2018</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C8B7892-8AA1-4F66-BCFF-71219AB0D93E}" type="slidenum">
              <a:rPr lang="es-EC" smtClean="0"/>
              <a:t>‹Nº›</a:t>
            </a:fld>
            <a:endParaRPr lang="es-EC"/>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8D8C462C-0D79-443B-9319-63BB07070ACD}" type="datetimeFigureOut">
              <a:rPr lang="es-EC" smtClean="0"/>
              <a:t>14/04/2018</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8C8B7892-8AA1-4F66-BCFF-71219AB0D93E}" type="slidenum">
              <a:rPr lang="es-EC" smtClean="0"/>
              <a:t>‹Nº›</a:t>
            </a:fld>
            <a:endParaRPr lang="es-EC"/>
          </a:p>
        </p:txBody>
      </p:sp>
      <p:sp>
        <p:nvSpPr>
          <p:cNvPr id="12" name="Content Placeholder 11"/>
          <p:cNvSpPr>
            <a:spLocks noGrp="1"/>
          </p:cNvSpPr>
          <p:nvPr>
            <p:ph sz="quarter" idx="14"/>
          </p:nvPr>
        </p:nvSpPr>
        <p:spPr>
          <a:xfrm>
            <a:off x="4648200" y="2438400"/>
            <a:ext cx="3124200" cy="3124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8D8C462C-0D79-443B-9319-63BB07070ACD}" type="datetimeFigureOut">
              <a:rPr lang="es-EC" smtClean="0"/>
              <a:t>14/04/2018</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8C8B7892-8AA1-4F66-BCFF-71219AB0D93E}" type="slidenum">
              <a:rPr lang="es-EC" smtClean="0"/>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8D8C462C-0D79-443B-9319-63BB07070ACD}" type="datetimeFigureOut">
              <a:rPr lang="es-EC" smtClean="0"/>
              <a:t>14/04/2018</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8C8B7892-8AA1-4F66-BCFF-71219AB0D93E}" type="slidenum">
              <a:rPr lang="es-EC" smtClean="0"/>
              <a:t>‹Nº›</a:t>
            </a:fld>
            <a:endParaRPr lang="es-EC"/>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D8C462C-0D79-443B-9319-63BB07070ACD}" type="datetimeFigureOut">
              <a:rPr lang="es-EC" smtClean="0"/>
              <a:t>14/04/2018</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8C8B7892-8AA1-4F66-BCFF-71219AB0D93E}" type="slidenum">
              <a:rPr lang="es-EC" smtClean="0"/>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D8C462C-0D79-443B-9319-63BB07070ACD}" type="datetimeFigureOut">
              <a:rPr lang="es-EC" smtClean="0"/>
              <a:t>14/04/2018</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8C8B7892-8AA1-4F66-BCFF-71219AB0D93E}" type="slidenum">
              <a:rPr lang="es-EC" smtClean="0"/>
              <a:t>‹Nº›</a:t>
            </a:fld>
            <a:endParaRPr lang="es-EC"/>
          </a:p>
        </p:txBody>
      </p:sp>
      <p:sp>
        <p:nvSpPr>
          <p:cNvPr id="9" name="Content Placeholder 8"/>
          <p:cNvSpPr>
            <a:spLocks noGrp="1"/>
          </p:cNvSpPr>
          <p:nvPr>
            <p:ph sz="quarter" idx="13"/>
          </p:nvPr>
        </p:nvSpPr>
        <p:spPr>
          <a:xfrm>
            <a:off x="1371600" y="1676400"/>
            <a:ext cx="3276600" cy="3505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D8C462C-0D79-443B-9319-63BB07070ACD}" type="datetimeFigureOut">
              <a:rPr lang="es-EC" smtClean="0"/>
              <a:t>14/04/2018</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8C8B7892-8AA1-4F66-BCFF-71219AB0D93E}" type="slidenum">
              <a:rPr lang="es-EC" smtClean="0"/>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D8C462C-0D79-443B-9319-63BB07070ACD}" type="datetimeFigureOut">
              <a:rPr lang="es-EC" smtClean="0"/>
              <a:t>14/04/2018</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C8B7892-8AA1-4F66-BCFF-71219AB0D93E}" type="slidenum">
              <a:rPr lang="es-EC" smtClean="0"/>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D8C462C-0D79-443B-9319-63BB07070ACD}" type="datetimeFigureOut">
              <a:rPr lang="es-EC" smtClean="0"/>
              <a:t>14/04/2018</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C8B7892-8AA1-4F66-BCFF-71219AB0D93E}" type="slidenum">
              <a:rPr lang="es-EC" smtClean="0"/>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8D8C462C-0D79-443B-9319-63BB07070ACD}" type="datetimeFigureOut">
              <a:rPr lang="es-EC" smtClean="0"/>
              <a:t>14/04/2018</a:t>
            </a:fld>
            <a:endParaRPr lang="es-EC"/>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s-EC"/>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8C8B7892-8AA1-4F66-BCFF-71219AB0D93E}" type="slidenum">
              <a:rPr lang="es-EC" smtClean="0"/>
              <a:t>‹Nº›</a:t>
            </a:fld>
            <a:endParaRPr lang="es-EC"/>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C" b="1" dirty="0" smtClean="0"/>
              <a:t>La </a:t>
            </a:r>
            <a:r>
              <a:rPr lang="es-EC" b="1" dirty="0" err="1" smtClean="0"/>
              <a:t>automatizaciÓn</a:t>
            </a:r>
            <a:endParaRPr lang="es-EC" b="1" dirty="0"/>
          </a:p>
        </p:txBody>
      </p:sp>
      <p:sp>
        <p:nvSpPr>
          <p:cNvPr id="3" name="2 Subtítulo"/>
          <p:cNvSpPr>
            <a:spLocks noGrp="1"/>
          </p:cNvSpPr>
          <p:nvPr>
            <p:ph type="subTitle" idx="1"/>
          </p:nvPr>
        </p:nvSpPr>
        <p:spPr/>
        <p:txBody>
          <a:bodyPr/>
          <a:lstStyle/>
          <a:p>
            <a:r>
              <a:rPr lang="es-EC" dirty="0" smtClean="0"/>
              <a:t>APRENDER A VIVIR</a:t>
            </a:r>
            <a:endParaRPr lang="es-EC" dirty="0"/>
          </a:p>
        </p:txBody>
      </p:sp>
    </p:spTree>
    <p:extLst>
      <p:ext uri="{BB962C8B-B14F-4D97-AF65-F5344CB8AC3E}">
        <p14:creationId xmlns:p14="http://schemas.microsoft.com/office/powerpoint/2010/main" val="3341508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LA AUTOMATIZACIÓN</a:t>
            </a:r>
            <a:endParaRPr lang="es-EC" dirty="0"/>
          </a:p>
        </p:txBody>
      </p:sp>
      <p:sp>
        <p:nvSpPr>
          <p:cNvPr id="3" name="2 Marcador de contenido"/>
          <p:cNvSpPr>
            <a:spLocks noGrp="1"/>
          </p:cNvSpPr>
          <p:nvPr>
            <p:ph idx="1"/>
          </p:nvPr>
        </p:nvSpPr>
        <p:spPr/>
        <p:txBody>
          <a:bodyPr/>
          <a:lstStyle/>
          <a:p>
            <a:pPr indent="0" algn="just">
              <a:buNone/>
            </a:pPr>
            <a:r>
              <a:rPr lang="es-EC" dirty="0"/>
              <a:t>E</a:t>
            </a:r>
            <a:r>
              <a:rPr lang="es-EC" dirty="0" smtClean="0"/>
              <a:t>s </a:t>
            </a:r>
            <a:r>
              <a:rPr lang="es-EC" dirty="0"/>
              <a:t>información; no sólo acaba con el empleo en el mundo laboral, sino también con las asignaturas en el mundo del saber; aunque no acaba con éste. El futuro del trabajo consiste en aprender a vivir en el mundo de la automatización. Pone fin a las viejas divisiones entre cultura y tecnología, arte y comercio y trabajo y ocio</a:t>
            </a:r>
            <a:r>
              <a:rPr lang="es-EC" dirty="0" smtClean="0"/>
              <a:t>.</a:t>
            </a:r>
          </a:p>
          <a:p>
            <a:pPr indent="0" algn="just">
              <a:buNone/>
            </a:pPr>
            <a:r>
              <a:rPr lang="es-EC" dirty="0"/>
              <a:t>La edad de la información requiere el empleo simultáneo de todas nuestras facultades.</a:t>
            </a:r>
          </a:p>
          <a:p>
            <a:pPr indent="0" algn="just">
              <a:buNone/>
            </a:pPr>
            <a:endParaRPr lang="es-EC" dirty="0"/>
          </a:p>
          <a:p>
            <a:endParaRPr lang="es-EC" dirty="0"/>
          </a:p>
        </p:txBody>
      </p:sp>
    </p:spTree>
    <p:extLst>
      <p:ext uri="{BB962C8B-B14F-4D97-AF65-F5344CB8AC3E}">
        <p14:creationId xmlns:p14="http://schemas.microsoft.com/office/powerpoint/2010/main" val="1217723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10000"/>
          </a:bodyPr>
          <a:lstStyle/>
          <a:p>
            <a:pPr algn="just"/>
            <a:r>
              <a:rPr lang="es-EC" dirty="0"/>
              <a:t>En la edad eléctrica, la electricidad no sólo recompensa el proceso, </a:t>
            </a:r>
            <a:r>
              <a:rPr lang="es-EC" dirty="0" smtClean="0"/>
              <a:t>fabricación-saber</a:t>
            </a:r>
            <a:r>
              <a:rPr lang="es-EC" dirty="0"/>
              <a:t>, sino que, además, desvincula la fuente de energía del lugar del proceso. En el mundo de los entretenimientos, este hecho se denomina «medios de comunicación de masas», porque la fuente del programa y el proceso de experimentarlo son independientes en el espacio aunque simultáneos en el tiempo. En la industria, este hecho básico es la causa de una revolución científica llamada «automatización» o «cibernética».</a:t>
            </a:r>
          </a:p>
          <a:p>
            <a:endParaRPr lang="es-EC" dirty="0"/>
          </a:p>
        </p:txBody>
      </p:sp>
      <p:pic>
        <p:nvPicPr>
          <p:cNvPr id="3074" name="Picture 2" descr="Resultado de imagen para automatizacion cibernet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1124744"/>
            <a:ext cx="1728192" cy="115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499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EC" dirty="0"/>
              <a:t>Si los planes de estudios siguen ajustándose a los actuales patrones de fragmentada inconexión, nos prometen una ciudadanía incapaz de comprender el mundo cibernético en que vivirá.</a:t>
            </a:r>
          </a:p>
          <a:p>
            <a:endParaRPr lang="es-EC" dirty="0"/>
          </a:p>
        </p:txBody>
      </p:sp>
      <p:pic>
        <p:nvPicPr>
          <p:cNvPr id="2050" name="Picture 2" descr="Resultado de imagen para mundo cibernetic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3933056"/>
            <a:ext cx="2520280" cy="1476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411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EC" dirty="0"/>
              <a:t>Una de las facetas más importantes de la edad eléctrica es el establecimiento de una red global que asume muchas características del sistema nervioso central. Éste no es una simple red eléctrica, constituye un campo unificado de experiencia. Como han señalado los biólogos, el cerebro es un lugar de interacción en el que pueden intercambiarse y traducirse todo tipo de impresiones y experiencias, lo que nos permite </a:t>
            </a:r>
            <a:r>
              <a:rPr lang="es-EC" i="1" dirty="0"/>
              <a:t>reaccionar como un todo al mundo.</a:t>
            </a:r>
            <a:endParaRPr lang="es-EC" dirty="0"/>
          </a:p>
          <a:p>
            <a:pPr algn="just"/>
            <a:endParaRPr lang="es-EC" dirty="0"/>
          </a:p>
        </p:txBody>
      </p:sp>
      <p:pic>
        <p:nvPicPr>
          <p:cNvPr id="1026" name="Picture 2" descr="Imagen relacionad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9952" y="984157"/>
            <a:ext cx="775738"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108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EC" dirty="0"/>
              <a:t>La automatización no es una extensión de los principios mecánicos de la fragmentación y separación de las operaciones. Es más bien una invasión del mundo eléctrico en virtud del carácter instantáneo de la electricidad. Por eso, en el campo de la automatización, se insiste en que ésta es tanto una forma de pensar como de hacer.</a:t>
            </a:r>
          </a:p>
          <a:p>
            <a:pPr indent="0" algn="just">
              <a:buNone/>
            </a:pPr>
            <a:endParaRPr lang="es-EC" dirty="0"/>
          </a:p>
        </p:txBody>
      </p:sp>
    </p:spTree>
    <p:extLst>
      <p:ext uri="{BB962C8B-B14F-4D97-AF65-F5344CB8AC3E}">
        <p14:creationId xmlns:p14="http://schemas.microsoft.com/office/powerpoint/2010/main" val="1640168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EC" dirty="0"/>
              <a:t> La sincronización instantánea de numerosas operaciones ha acabado con el antiguo patrón mecánico de disponerlas en secuencia lineal.</a:t>
            </a:r>
          </a:p>
          <a:p>
            <a:pPr algn="just"/>
            <a:r>
              <a:rPr lang="es-EC" dirty="0"/>
              <a:t>La automatización, o cibernética, trata todas las unidades y componentes del proceso industrial y comercial del mismo modo que la radio o la televisión combinan a los individuos de la audiencia en nuevos interprocesos.</a:t>
            </a:r>
          </a:p>
          <a:p>
            <a:endParaRPr lang="es-EC" dirty="0"/>
          </a:p>
        </p:txBody>
      </p:sp>
      <p:pic>
        <p:nvPicPr>
          <p:cNvPr id="4098" name="Picture 2" descr="Resultado de imagen para televis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8" y="1124744"/>
            <a:ext cx="2016223" cy="1366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271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EC" dirty="0"/>
              <a:t>La automatización introduce la verdadera «producción en masa», no en términos de cantidad sino en virtud de un instantáneo abrazo inclusivo. Muy parecido es el carácter de los «medios de comunicación de masas». La expresión se refiere no al tamaño de las audiencias, sino al hecho de que todo el mundo se ve implicado en ellos al mismo tiempo.</a:t>
            </a:r>
          </a:p>
          <a:p>
            <a:endParaRPr lang="es-EC" dirty="0"/>
          </a:p>
        </p:txBody>
      </p:sp>
    </p:spTree>
    <p:extLst>
      <p:ext uri="{BB962C8B-B14F-4D97-AF65-F5344CB8AC3E}">
        <p14:creationId xmlns:p14="http://schemas.microsoft.com/office/powerpoint/2010/main" val="543385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10000"/>
          </a:bodyPr>
          <a:lstStyle/>
          <a:p>
            <a:pPr algn="just"/>
            <a:r>
              <a:rPr lang="es-EC" dirty="0"/>
              <a:t>La energía y la producción tienden ahora a fusionarse con la información y el saber. La comercialización y el consumo tienden a unirse en la educación, la iluminación y la entrada de información. Todo ello forma parte de la implosión eléctrica que ahora sigue, o sucede, a siglos de explosión y de creciente especialización. La edad electrónica es literalmente una época de iluminación</a:t>
            </a:r>
            <a:r>
              <a:rPr lang="es-EC" dirty="0" smtClean="0"/>
              <a:t>.</a:t>
            </a:r>
          </a:p>
          <a:p>
            <a:pPr indent="0">
              <a:buNone/>
            </a:pPr>
            <a:endParaRPr lang="es-EC" dirty="0"/>
          </a:p>
          <a:p>
            <a:pPr indent="0" algn="ctr">
              <a:buNone/>
            </a:pPr>
            <a:r>
              <a:rPr lang="es-EC" dirty="0"/>
              <a:t>Por este motivo, los profesores ya son el grupo laboral más numeroso en la economía estadounidense y bien podrían convertirse en el único grupo.</a:t>
            </a:r>
          </a:p>
          <a:p>
            <a:pPr algn="ctr"/>
            <a:endParaRPr lang="es-EC" dirty="0"/>
          </a:p>
        </p:txBody>
      </p:sp>
      <p:pic>
        <p:nvPicPr>
          <p:cNvPr id="5122" name="Picture 2" descr="Resultado de imagen para FUSION  ENTRE PRODUCCION Y SAB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808" y="1124744"/>
            <a:ext cx="3240360" cy="1233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120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71600" y="3356992"/>
            <a:ext cx="6400800" cy="2129409"/>
          </a:xfrm>
        </p:spPr>
        <p:txBody>
          <a:bodyPr/>
          <a:lstStyle/>
          <a:p>
            <a:pPr algn="ctr"/>
            <a:r>
              <a:rPr lang="es-EC" dirty="0"/>
              <a:t>Parecería que los ordenadores «piensan», pero un ordenador consciente seguiría siendo una extensión de la conciencia del mismo modo que el telescopio es una extensión de los ojos o el muñeco del ventrílocuo una extensión de éste.</a:t>
            </a:r>
          </a:p>
          <a:p>
            <a:pPr algn="ctr"/>
            <a:endParaRPr lang="es-EC" dirty="0"/>
          </a:p>
        </p:txBody>
      </p:sp>
      <p:pic>
        <p:nvPicPr>
          <p:cNvPr id="6146" name="Picture 2" descr="Resultado de imagen para TELESCOPIO EXTENSION DE LOS OJO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1196752"/>
            <a:ext cx="1806747"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748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EC" dirty="0"/>
              <a:t>La mecanización depende de la fragmentación de los procesos en pedacitos homogeneizados aunque inconexos. La electricidad vuelve a unificar estos fragmentos, ya que su velocidad de operación requiere un elevado grado de interdependencia entre todas las fases de cualquier operación dada. Son esta aceleración y esta interdependencia las que han acabado con la cadena de montaje en la industria.</a:t>
            </a:r>
          </a:p>
          <a:p>
            <a:pPr algn="just"/>
            <a:endParaRPr lang="es-EC" dirty="0"/>
          </a:p>
        </p:txBody>
      </p:sp>
      <p:sp>
        <p:nvSpPr>
          <p:cNvPr id="4" name="AutoShape 2" descr="Resultado de imagen para sincronizacion de proces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7172" name="Picture 4" descr="Resultado de imagen para sincronizacion de proces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340768"/>
            <a:ext cx="2493367" cy="1071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78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10000"/>
          </a:bodyPr>
          <a:lstStyle/>
          <a:p>
            <a:pPr algn="just"/>
            <a:r>
              <a:rPr lang="es-EC" dirty="0"/>
              <a:t>Todas las industrias han tenido que «replantearse», función por función, su lugar en la economía. Pero la automatización no obliga solamente a la industria y a los urbanistas a relacionarse de algún modo con la realidad social, sino también a los gobiernos e incluso a la educación</a:t>
            </a:r>
            <a:r>
              <a:rPr lang="es-EC" dirty="0" smtClean="0"/>
              <a:t>.</a:t>
            </a:r>
          </a:p>
          <a:p>
            <a:endParaRPr lang="es-EC" dirty="0"/>
          </a:p>
          <a:p>
            <a:pPr algn="just"/>
            <a:r>
              <a:rPr lang="es-EC" dirty="0"/>
              <a:t>Con la electricidad como fuerza energética y de sincronización, todos los aspectos de la producción, del consumo y de la organización se vuelven complementarios a las comunicaciones.</a:t>
            </a:r>
          </a:p>
          <a:p>
            <a:endParaRPr lang="es-EC" dirty="0"/>
          </a:p>
        </p:txBody>
      </p:sp>
      <p:pic>
        <p:nvPicPr>
          <p:cNvPr id="8194" name="Picture 2" descr="Resultado de imagen para produccion complementaria a la comunicaciÃ³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1240882"/>
            <a:ext cx="2160240" cy="972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641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2492896"/>
            <a:ext cx="6400800" cy="3048001"/>
          </a:xfrm>
        </p:spPr>
        <p:txBody>
          <a:bodyPr>
            <a:normAutofit fontScale="62500" lnSpcReduction="20000"/>
          </a:bodyPr>
          <a:lstStyle/>
          <a:p>
            <a:pPr algn="just"/>
            <a:r>
              <a:rPr lang="es-EC" dirty="0" smtClean="0"/>
              <a:t>La electricidad no sólo ha ido pidiendo conocimientos cada vez más extensos e interacciones cada vez más rápidas; también ha hecho que la armonización de los ritmos de producción sea tan rigurosa como la que se exige a los músicos de una gran orquesta sinfónica.</a:t>
            </a:r>
          </a:p>
          <a:p>
            <a:pPr indent="0" algn="just">
              <a:buNone/>
            </a:pPr>
            <a:endParaRPr lang="es-EC" dirty="0" smtClean="0"/>
          </a:p>
          <a:p>
            <a:pPr algn="just"/>
            <a:r>
              <a:rPr lang="es-EC" dirty="0" smtClean="0"/>
              <a:t>La unidad automática incorpora un poder de adaptación que no existe en la fase mecánica y preeléctrica de la tecnología. A medida que algo se hace más complejo, se vuelve menos especializado. El ser humano es más complejo y menos especializado que un dinosaurio.</a:t>
            </a:r>
          </a:p>
          <a:p>
            <a:pPr indent="0" algn="just">
              <a:buNone/>
            </a:pPr>
            <a:endParaRPr lang="es-EC" dirty="0" smtClean="0"/>
          </a:p>
          <a:p>
            <a:pPr algn="just"/>
            <a:r>
              <a:rPr lang="es-EC" dirty="0" smtClean="0"/>
              <a:t>Por ejemplo la antigua orquesta sinfónica era una máquina compuesta de instrumentos separados que causaba un efecto de unidad orgánica. Con el instrumento electrónico, se empieza con la unidad orgánica como realidad inmediata de perfecta sincronización.</a:t>
            </a:r>
          </a:p>
          <a:p>
            <a:pPr algn="just"/>
            <a:endParaRPr lang="es-EC" dirty="0"/>
          </a:p>
        </p:txBody>
      </p:sp>
      <p:pic>
        <p:nvPicPr>
          <p:cNvPr id="9218" name="Picture 2" descr="Resultado de imagen para orquesta sinfonica moder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1196752"/>
            <a:ext cx="1440160" cy="1048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177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3140968"/>
            <a:ext cx="6400800" cy="3048001"/>
          </a:xfrm>
        </p:spPr>
        <p:txBody>
          <a:bodyPr/>
          <a:lstStyle/>
          <a:p>
            <a:pPr algn="just"/>
            <a:r>
              <a:rPr lang="es-EC" dirty="0"/>
              <a:t>Todo lo que hacíamos mecánicamente con un arduo trabajo y coordinación, ahora puede hacerse eléctricamente sin esfuerzo alguno. La riqueza y el trabajo se convierten en factores de información y se requieren estructuras totalmente nuevas para llevar un negocio o relacionarlo con las necesidades de la sociedad o de los mercados.</a:t>
            </a:r>
          </a:p>
          <a:p>
            <a:pPr indent="0">
              <a:buNone/>
            </a:pPr>
            <a:endParaRPr lang="es-EC" dirty="0"/>
          </a:p>
        </p:txBody>
      </p:sp>
      <p:pic>
        <p:nvPicPr>
          <p:cNvPr id="10244" name="Picture 4" descr="Resultado de imagen para ORDENADOR EXTENSION DE LA CONCIENC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1499513"/>
            <a:ext cx="1722786" cy="1149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982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algn="just"/>
            <a:r>
              <a:rPr lang="es-EC" dirty="0"/>
              <a:t>Hace ya tiempo que la educación ha adquirido el carácter fragmentario y gradual del mecanismo. Está sometida ahora a una creciente presión para que adquiera las interrelaciones y la profundidad indispensables en el mundo del todo a la vez de la organización eléctrica</a:t>
            </a:r>
            <a:r>
              <a:rPr lang="es-EC" dirty="0" smtClean="0"/>
              <a:t>.</a:t>
            </a:r>
          </a:p>
          <a:p>
            <a:pPr indent="0" algn="just">
              <a:buNone/>
            </a:pPr>
            <a:endParaRPr lang="es-EC" dirty="0"/>
          </a:p>
          <a:p>
            <a:pPr algn="just"/>
            <a:r>
              <a:rPr lang="es-EC" dirty="0"/>
              <a:t>La automatización hace necesaria la educación en humanidades. Así como la maquinaria y el automóvil liberaron al caballo y lo llevaron al campo del ocio, lo mismo hace la automatización para el hombre.</a:t>
            </a:r>
          </a:p>
          <a:p>
            <a:pPr algn="just"/>
            <a:endParaRPr lang="es-EC" dirty="0"/>
          </a:p>
        </p:txBody>
      </p:sp>
      <p:pic>
        <p:nvPicPr>
          <p:cNvPr id="4" name="Picture 2" descr="Resultado de imagen para ORDENADOR EXTENSION DE LA CONCIENC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1058230"/>
            <a:ext cx="1507994"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885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2708920"/>
            <a:ext cx="6400800" cy="3048001"/>
          </a:xfrm>
        </p:spPr>
        <p:txBody>
          <a:bodyPr>
            <a:normAutofit fontScale="85000" lnSpcReduction="10000"/>
          </a:bodyPr>
          <a:lstStyle/>
          <a:p>
            <a:pPr algn="just"/>
            <a:r>
              <a:rPr lang="es-EC" dirty="0"/>
              <a:t>La electricidad y la automatización, la tecnología de procesos fragmentados se fundió de repente con el diálogo humano y la necesidad de consideración general de la unidad humana. De repente, el hombre se ha convertido en nómada recolector de conocimientos, nómada como nunca, mejor informado que nunca, más libre que nunca de la especialización fragmentaria, aunque implicado como nunca en el proceso social total, ya que, con la electricidad, extendemos globalmente nuestro sistema nervioso central y lo relacionamos instantáneamente con toda la experiencia humana.</a:t>
            </a:r>
          </a:p>
          <a:p>
            <a:pPr algn="just"/>
            <a:endParaRPr lang="es-EC" dirty="0"/>
          </a:p>
        </p:txBody>
      </p:sp>
      <p:pic>
        <p:nvPicPr>
          <p:cNvPr id="12290" name="Picture 2" descr="Resultado de imagen para el hombre como recolector de conocimie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3550" y="1124744"/>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06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2924944"/>
            <a:ext cx="6400800" cy="3048001"/>
          </a:xfrm>
        </p:spPr>
        <p:txBody>
          <a:bodyPr/>
          <a:lstStyle/>
          <a:p>
            <a:pPr algn="just"/>
            <a:r>
              <a:rPr lang="es-EC" dirty="0"/>
              <a:t>Gracias a los instrumentos eléctricos para almacenar y transferir información con rapidez y precisión,  las unidades más grandes se manejan con la misma facilidad que las pequeñas. Así, la automatización de una fábrica, o de toda una industria, brinda un modelo reducido de los cambios que deben darse en la sociedad a raíz de la tecnología eléctrica.</a:t>
            </a:r>
          </a:p>
          <a:p>
            <a:endParaRPr lang="es-EC" dirty="0"/>
          </a:p>
          <a:p>
            <a:endParaRPr lang="es-EC" dirty="0"/>
          </a:p>
        </p:txBody>
      </p:sp>
      <p:pic>
        <p:nvPicPr>
          <p:cNvPr id="13314" name="Picture 2" descr="Resultado de imagen para ORDENADOR EXTENSION DE LA CONCIENC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1700808"/>
            <a:ext cx="1555935" cy="893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043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esultado de imagen para palabra grac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592452"/>
            <a:ext cx="4464496" cy="2149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8246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lta costura">
  <a:themeElements>
    <a:clrScheme name="Alta costura">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Etiqueta">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lta costura">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116</TotalTime>
  <Words>1179</Words>
  <Application>Microsoft Office PowerPoint</Application>
  <PresentationFormat>Presentación en pantalla (4:3)</PresentationFormat>
  <Paragraphs>31</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Alta costura</vt:lpstr>
      <vt:lpstr>La automatizaciÓn</vt:lpstr>
      <vt:lpstr>LA AUTOMATIZACIÓN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automatizaciÓn</dc:title>
  <dc:creator>Nelson Galarza</dc:creator>
  <cp:lastModifiedBy>Nelson Galarza</cp:lastModifiedBy>
  <cp:revision>22</cp:revision>
  <dcterms:created xsi:type="dcterms:W3CDTF">2018-04-14T15:17:01Z</dcterms:created>
  <dcterms:modified xsi:type="dcterms:W3CDTF">2018-04-14T17:13:06Z</dcterms:modified>
</cp:coreProperties>
</file>