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1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F28D7B-F21E-45C4-8231-5ED32E56DFFE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F66478B-6915-49C8-8DE6-B726A2A9CCEF}">
      <dgm:prSet phldrT="[Text]"/>
      <dgm:spPr/>
      <dgm:t>
        <a:bodyPr/>
        <a:lstStyle/>
        <a:p>
          <a:r>
            <a:rPr lang="es-EC" dirty="0" smtClean="0"/>
            <a:t>En 1963 se establece entre Washington una línea caliente para emergencias. </a:t>
          </a:r>
          <a:endParaRPr lang="en-US" dirty="0"/>
        </a:p>
      </dgm:t>
    </dgm:pt>
    <dgm:pt modelId="{74714DE4-B8DC-48FD-9B08-CEB8AD358467}" type="parTrans" cxnId="{86E46E52-3F0B-416D-BA2A-B87376D4CA02}">
      <dgm:prSet/>
      <dgm:spPr/>
      <dgm:t>
        <a:bodyPr/>
        <a:lstStyle/>
        <a:p>
          <a:endParaRPr lang="en-US"/>
        </a:p>
      </dgm:t>
    </dgm:pt>
    <dgm:pt modelId="{ADE91A2D-08D5-4303-A701-72AD5C71562C}" type="sibTrans" cxnId="{86E46E52-3F0B-416D-BA2A-B87376D4CA02}">
      <dgm:prSet/>
      <dgm:spPr/>
      <dgm:t>
        <a:bodyPr/>
        <a:lstStyle/>
        <a:p>
          <a:endParaRPr lang="en-US"/>
        </a:p>
      </dgm:t>
    </dgm:pt>
    <dgm:pt modelId="{BB2A3EFA-63E2-4364-96EC-E5F32BAE04EA}">
      <dgm:prSet phldrT="[Text]"/>
      <dgm:spPr/>
      <dgm:t>
        <a:bodyPr/>
        <a:lstStyle/>
        <a:p>
          <a:r>
            <a:rPr lang="es-ES" dirty="0" smtClean="0"/>
            <a:t>Empleará circuitos comerciales alquilados, uno por cable y otro</a:t>
          </a:r>
          <a:endParaRPr lang="en-US" dirty="0" smtClean="0"/>
        </a:p>
        <a:p>
          <a:r>
            <a:rPr lang="es-ES" dirty="0" smtClean="0"/>
            <a:t>inalámbrico, y equipos de teletipos.</a:t>
          </a:r>
          <a:endParaRPr lang="en-US" dirty="0"/>
        </a:p>
      </dgm:t>
    </dgm:pt>
    <dgm:pt modelId="{E28C573B-2CD3-4EDE-95D3-6C0B68BCE0FC}" type="parTrans" cxnId="{A8DB3490-C700-4BF9-9EDA-D6F3B5B5C47A}">
      <dgm:prSet/>
      <dgm:spPr/>
      <dgm:t>
        <a:bodyPr/>
        <a:lstStyle/>
        <a:p>
          <a:endParaRPr lang="en-US"/>
        </a:p>
      </dgm:t>
    </dgm:pt>
    <dgm:pt modelId="{3950BDE8-39D1-4267-8331-F4868B15EA60}" type="sibTrans" cxnId="{A8DB3490-C700-4BF9-9EDA-D6F3B5B5C47A}">
      <dgm:prSet/>
      <dgm:spPr/>
      <dgm:t>
        <a:bodyPr/>
        <a:lstStyle/>
        <a:p>
          <a:endParaRPr lang="en-US"/>
        </a:p>
      </dgm:t>
    </dgm:pt>
    <dgm:pt modelId="{31490598-5596-45CF-A496-04DC06CBB23E}">
      <dgm:prSet phldrT="[Text]"/>
      <dgm:spPr/>
      <dgm:t>
        <a:bodyPr/>
        <a:lstStyle/>
        <a:p>
          <a:r>
            <a:rPr lang="es-EC" dirty="0" smtClean="0"/>
            <a:t>Esta fue una decisión desafortunada debido a que Occidente estaba a favor del medio impreso, a pesar de ser más impersonal que el teléfono.</a:t>
          </a:r>
          <a:endParaRPr lang="en-US" dirty="0"/>
        </a:p>
      </dgm:t>
    </dgm:pt>
    <dgm:pt modelId="{2ABEA7DC-35B8-4BBC-A3A3-39AFFF75D542}" type="parTrans" cxnId="{0AEA5901-1430-454D-979A-CE95CEECFB5D}">
      <dgm:prSet/>
      <dgm:spPr/>
      <dgm:t>
        <a:bodyPr/>
        <a:lstStyle/>
        <a:p>
          <a:endParaRPr lang="en-US"/>
        </a:p>
      </dgm:t>
    </dgm:pt>
    <dgm:pt modelId="{AFD317A6-9890-4851-98D4-1685AB81546A}" type="sibTrans" cxnId="{0AEA5901-1430-454D-979A-CE95CEECFB5D}">
      <dgm:prSet/>
      <dgm:spPr/>
      <dgm:t>
        <a:bodyPr/>
        <a:lstStyle/>
        <a:p>
          <a:endParaRPr lang="en-US"/>
        </a:p>
      </dgm:t>
    </dgm:pt>
    <dgm:pt modelId="{41497D9D-7DD1-4919-AB00-267D3C2D7EAA}" type="pres">
      <dgm:prSet presAssocID="{7AF28D7B-F21E-45C4-8231-5ED32E56DFFE}" presName="Name0" presStyleCnt="0">
        <dgm:presLayoutVars>
          <dgm:dir/>
          <dgm:resizeHandles val="exact"/>
        </dgm:presLayoutVars>
      </dgm:prSet>
      <dgm:spPr/>
    </dgm:pt>
    <dgm:pt modelId="{9E387310-CF80-4CF0-8B06-7DB6F674FF7F}" type="pres">
      <dgm:prSet presAssocID="{BF66478B-6915-49C8-8DE6-B726A2A9CCEF}" presName="composite" presStyleCnt="0"/>
      <dgm:spPr/>
    </dgm:pt>
    <dgm:pt modelId="{B1C06B4D-789F-4AD7-8EC4-27B35C10E0CC}" type="pres">
      <dgm:prSet presAssocID="{BF66478B-6915-49C8-8DE6-B726A2A9CCEF}" presName="rect1" presStyleLbl="trAlignAcc1" presStyleIdx="0" presStyleCnt="3">
        <dgm:presLayoutVars>
          <dgm:bulletEnabled val="1"/>
        </dgm:presLayoutVars>
      </dgm:prSet>
      <dgm:spPr/>
    </dgm:pt>
    <dgm:pt modelId="{0D657C97-7FA9-49F4-BA73-7F7614569CFF}" type="pres">
      <dgm:prSet presAssocID="{BF66478B-6915-49C8-8DE6-B726A2A9CCEF}" presName="rect2" presStyleLbl="f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CBD6849C-8948-42A9-86EA-9028F30F0B6F}" type="pres">
      <dgm:prSet presAssocID="{ADE91A2D-08D5-4303-A701-72AD5C71562C}" presName="sibTrans" presStyleCnt="0"/>
      <dgm:spPr/>
    </dgm:pt>
    <dgm:pt modelId="{AD64D466-EB19-4BAD-A0E7-3C264B0DB186}" type="pres">
      <dgm:prSet presAssocID="{BB2A3EFA-63E2-4364-96EC-E5F32BAE04EA}" presName="composite" presStyleCnt="0"/>
      <dgm:spPr/>
    </dgm:pt>
    <dgm:pt modelId="{F6A2A73D-C892-42B4-8D26-CE2C09F7DCD0}" type="pres">
      <dgm:prSet presAssocID="{BB2A3EFA-63E2-4364-96EC-E5F32BAE04EA}" presName="rect1" presStyleLbl="trAlignAcc1" presStyleIdx="1" presStyleCnt="3">
        <dgm:presLayoutVars>
          <dgm:bulletEnabled val="1"/>
        </dgm:presLayoutVars>
      </dgm:prSet>
      <dgm:spPr/>
    </dgm:pt>
    <dgm:pt modelId="{D03151CF-BA07-4D7D-A2BC-20FE4E625577}" type="pres">
      <dgm:prSet presAssocID="{BB2A3EFA-63E2-4364-96EC-E5F32BAE04EA}" presName="rect2" presStyleLbl="f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567E8A6F-A146-47E5-A34C-24830B337978}" type="pres">
      <dgm:prSet presAssocID="{3950BDE8-39D1-4267-8331-F4868B15EA60}" presName="sibTrans" presStyleCnt="0"/>
      <dgm:spPr/>
    </dgm:pt>
    <dgm:pt modelId="{DEC345E2-95D9-4472-A3B8-47093D7B69AE}" type="pres">
      <dgm:prSet presAssocID="{31490598-5596-45CF-A496-04DC06CBB23E}" presName="composite" presStyleCnt="0"/>
      <dgm:spPr/>
    </dgm:pt>
    <dgm:pt modelId="{1CA1DB8E-F7E8-4EEE-BF96-C4A11DD9878B}" type="pres">
      <dgm:prSet presAssocID="{31490598-5596-45CF-A496-04DC06CBB23E}" presName="rect1" presStyleLbl="trAlignAcc1" presStyleIdx="2" presStyleCnt="3">
        <dgm:presLayoutVars>
          <dgm:bulletEnabled val="1"/>
        </dgm:presLayoutVars>
      </dgm:prSet>
      <dgm:spPr/>
    </dgm:pt>
    <dgm:pt modelId="{8737681B-90AF-4C06-80C1-BE2B12F1C579}" type="pres">
      <dgm:prSet presAssocID="{31490598-5596-45CF-A496-04DC06CBB23E}" presName="rect2" presStyleLbl="fgImgPlac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1ECD523C-6A70-421E-AD53-5C552E8F55B1}" type="presOf" srcId="{7AF28D7B-F21E-45C4-8231-5ED32E56DFFE}" destId="{41497D9D-7DD1-4919-AB00-267D3C2D7EAA}" srcOrd="0" destOrd="0" presId="urn:microsoft.com/office/officeart/2008/layout/PictureStrips"/>
    <dgm:cxn modelId="{86E46E52-3F0B-416D-BA2A-B87376D4CA02}" srcId="{7AF28D7B-F21E-45C4-8231-5ED32E56DFFE}" destId="{BF66478B-6915-49C8-8DE6-B726A2A9CCEF}" srcOrd="0" destOrd="0" parTransId="{74714DE4-B8DC-48FD-9B08-CEB8AD358467}" sibTransId="{ADE91A2D-08D5-4303-A701-72AD5C71562C}"/>
    <dgm:cxn modelId="{0AEA5901-1430-454D-979A-CE95CEECFB5D}" srcId="{7AF28D7B-F21E-45C4-8231-5ED32E56DFFE}" destId="{31490598-5596-45CF-A496-04DC06CBB23E}" srcOrd="2" destOrd="0" parTransId="{2ABEA7DC-35B8-4BBC-A3A3-39AFFF75D542}" sibTransId="{AFD317A6-9890-4851-98D4-1685AB81546A}"/>
    <dgm:cxn modelId="{A8DB3490-C700-4BF9-9EDA-D6F3B5B5C47A}" srcId="{7AF28D7B-F21E-45C4-8231-5ED32E56DFFE}" destId="{BB2A3EFA-63E2-4364-96EC-E5F32BAE04EA}" srcOrd="1" destOrd="0" parTransId="{E28C573B-2CD3-4EDE-95D3-6C0B68BCE0FC}" sibTransId="{3950BDE8-39D1-4267-8331-F4868B15EA60}"/>
    <dgm:cxn modelId="{532A28F6-7CFC-4AD2-8624-6B60599416AB}" type="presOf" srcId="{BB2A3EFA-63E2-4364-96EC-E5F32BAE04EA}" destId="{F6A2A73D-C892-42B4-8D26-CE2C09F7DCD0}" srcOrd="0" destOrd="0" presId="urn:microsoft.com/office/officeart/2008/layout/PictureStrips"/>
    <dgm:cxn modelId="{B1FB59BD-58A3-49DD-879C-080F54EC89F2}" type="presOf" srcId="{31490598-5596-45CF-A496-04DC06CBB23E}" destId="{1CA1DB8E-F7E8-4EEE-BF96-C4A11DD9878B}" srcOrd="0" destOrd="0" presId="urn:microsoft.com/office/officeart/2008/layout/PictureStrips"/>
    <dgm:cxn modelId="{36161AA4-2D8B-420A-A48B-49BF010293D6}" type="presOf" srcId="{BF66478B-6915-49C8-8DE6-B726A2A9CCEF}" destId="{B1C06B4D-789F-4AD7-8EC4-27B35C10E0CC}" srcOrd="0" destOrd="0" presId="urn:microsoft.com/office/officeart/2008/layout/PictureStrips"/>
    <dgm:cxn modelId="{34EFA044-72FB-4B30-A02E-90171F503D5B}" type="presParOf" srcId="{41497D9D-7DD1-4919-AB00-267D3C2D7EAA}" destId="{9E387310-CF80-4CF0-8B06-7DB6F674FF7F}" srcOrd="0" destOrd="0" presId="urn:microsoft.com/office/officeart/2008/layout/PictureStrips"/>
    <dgm:cxn modelId="{DA0291F5-1477-49D9-9125-3D631EC9F515}" type="presParOf" srcId="{9E387310-CF80-4CF0-8B06-7DB6F674FF7F}" destId="{B1C06B4D-789F-4AD7-8EC4-27B35C10E0CC}" srcOrd="0" destOrd="0" presId="urn:microsoft.com/office/officeart/2008/layout/PictureStrips"/>
    <dgm:cxn modelId="{FAC7C732-6B11-4070-8A15-DE5B04C6F2B1}" type="presParOf" srcId="{9E387310-CF80-4CF0-8B06-7DB6F674FF7F}" destId="{0D657C97-7FA9-49F4-BA73-7F7614569CFF}" srcOrd="1" destOrd="0" presId="urn:microsoft.com/office/officeart/2008/layout/PictureStrips"/>
    <dgm:cxn modelId="{FE108DD1-5C25-45F5-A8D9-D83AE1971696}" type="presParOf" srcId="{41497D9D-7DD1-4919-AB00-267D3C2D7EAA}" destId="{CBD6849C-8948-42A9-86EA-9028F30F0B6F}" srcOrd="1" destOrd="0" presId="urn:microsoft.com/office/officeart/2008/layout/PictureStrips"/>
    <dgm:cxn modelId="{6C49F2BC-90DA-4FC8-A792-68F4353733FF}" type="presParOf" srcId="{41497D9D-7DD1-4919-AB00-267D3C2D7EAA}" destId="{AD64D466-EB19-4BAD-A0E7-3C264B0DB186}" srcOrd="2" destOrd="0" presId="urn:microsoft.com/office/officeart/2008/layout/PictureStrips"/>
    <dgm:cxn modelId="{283EFB2D-DAF1-48D6-8209-5D56B546F361}" type="presParOf" srcId="{AD64D466-EB19-4BAD-A0E7-3C264B0DB186}" destId="{F6A2A73D-C892-42B4-8D26-CE2C09F7DCD0}" srcOrd="0" destOrd="0" presId="urn:microsoft.com/office/officeart/2008/layout/PictureStrips"/>
    <dgm:cxn modelId="{CE060ACF-A91E-4145-961F-4B02B3DB1F08}" type="presParOf" srcId="{AD64D466-EB19-4BAD-A0E7-3C264B0DB186}" destId="{D03151CF-BA07-4D7D-A2BC-20FE4E625577}" srcOrd="1" destOrd="0" presId="urn:microsoft.com/office/officeart/2008/layout/PictureStrips"/>
    <dgm:cxn modelId="{1A935ADD-3972-4FA5-A64C-DA9A94FEC71D}" type="presParOf" srcId="{41497D9D-7DD1-4919-AB00-267D3C2D7EAA}" destId="{567E8A6F-A146-47E5-A34C-24830B337978}" srcOrd="3" destOrd="0" presId="urn:microsoft.com/office/officeart/2008/layout/PictureStrips"/>
    <dgm:cxn modelId="{B04BD207-900A-4A7F-A0CD-DECD19CFD761}" type="presParOf" srcId="{41497D9D-7DD1-4919-AB00-267D3C2D7EAA}" destId="{DEC345E2-95D9-4472-A3B8-47093D7B69AE}" srcOrd="4" destOrd="0" presId="urn:microsoft.com/office/officeart/2008/layout/PictureStrips"/>
    <dgm:cxn modelId="{48E1391C-5431-4A0A-AB53-8C8BD9AC11E6}" type="presParOf" srcId="{DEC345E2-95D9-4472-A3B8-47093D7B69AE}" destId="{1CA1DB8E-F7E8-4EEE-BF96-C4A11DD9878B}" srcOrd="0" destOrd="0" presId="urn:microsoft.com/office/officeart/2008/layout/PictureStrips"/>
    <dgm:cxn modelId="{C93CBCF2-6B30-491B-A546-E2C87131176B}" type="presParOf" srcId="{DEC345E2-95D9-4472-A3B8-47093D7B69AE}" destId="{8737681B-90AF-4C06-80C1-BE2B12F1C579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C06B4D-789F-4AD7-8EC4-27B35C10E0CC}">
      <dsp:nvSpPr>
        <dsp:cNvPr id="0" name=""/>
        <dsp:cNvSpPr/>
      </dsp:nvSpPr>
      <dsp:spPr>
        <a:xfrm>
          <a:off x="154861" y="741779"/>
          <a:ext cx="3624143" cy="113254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711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 smtClean="0"/>
            <a:t>En 1963 se establece entre Washington una línea caliente para emergencias. </a:t>
          </a:r>
          <a:endParaRPr lang="en-US" sz="1400" kern="1200" dirty="0"/>
        </a:p>
      </dsp:txBody>
      <dsp:txXfrm>
        <a:off x="154861" y="741779"/>
        <a:ext cx="3624143" cy="1132544"/>
      </dsp:txXfrm>
    </dsp:sp>
    <dsp:sp modelId="{0D657C97-7FA9-49F4-BA73-7F7614569CFF}">
      <dsp:nvSpPr>
        <dsp:cNvPr id="0" name=""/>
        <dsp:cNvSpPr/>
      </dsp:nvSpPr>
      <dsp:spPr>
        <a:xfrm>
          <a:off x="3855" y="578190"/>
          <a:ext cx="792781" cy="1189172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A2A73D-C892-42B4-8D26-CE2C09F7DCD0}">
      <dsp:nvSpPr>
        <dsp:cNvPr id="0" name=""/>
        <dsp:cNvSpPr/>
      </dsp:nvSpPr>
      <dsp:spPr>
        <a:xfrm>
          <a:off x="4119000" y="741779"/>
          <a:ext cx="3624143" cy="113254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711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Empleará circuitos comerciales alquilados, uno por cable y otro</a:t>
          </a:r>
          <a:endParaRPr lang="en-US" sz="1400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inalámbrico, y equipos de teletipos.</a:t>
          </a:r>
          <a:endParaRPr lang="en-US" sz="1400" kern="1200" dirty="0"/>
        </a:p>
      </dsp:txBody>
      <dsp:txXfrm>
        <a:off x="4119000" y="741779"/>
        <a:ext cx="3624143" cy="1132544"/>
      </dsp:txXfrm>
    </dsp:sp>
    <dsp:sp modelId="{D03151CF-BA07-4D7D-A2BC-20FE4E625577}">
      <dsp:nvSpPr>
        <dsp:cNvPr id="0" name=""/>
        <dsp:cNvSpPr/>
      </dsp:nvSpPr>
      <dsp:spPr>
        <a:xfrm>
          <a:off x="3967994" y="578190"/>
          <a:ext cx="792781" cy="1189172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A1DB8E-F7E8-4EEE-BF96-C4A11DD9878B}">
      <dsp:nvSpPr>
        <dsp:cNvPr id="0" name=""/>
        <dsp:cNvSpPr/>
      </dsp:nvSpPr>
      <dsp:spPr>
        <a:xfrm>
          <a:off x="2136931" y="2167528"/>
          <a:ext cx="3624143" cy="113254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711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 smtClean="0"/>
            <a:t>Esta fue una decisión desafortunada debido a que Occidente estaba a favor del medio impreso, a pesar de ser más impersonal que el teléfono.</a:t>
          </a:r>
          <a:endParaRPr lang="en-US" sz="1400" kern="1200" dirty="0"/>
        </a:p>
      </dsp:txBody>
      <dsp:txXfrm>
        <a:off x="2136931" y="2167528"/>
        <a:ext cx="3624143" cy="1132544"/>
      </dsp:txXfrm>
    </dsp:sp>
    <dsp:sp modelId="{8737681B-90AF-4C06-80C1-BE2B12F1C579}">
      <dsp:nvSpPr>
        <dsp:cNvPr id="0" name=""/>
        <dsp:cNvSpPr/>
      </dsp:nvSpPr>
      <dsp:spPr>
        <a:xfrm>
          <a:off x="1985925" y="2003938"/>
          <a:ext cx="792781" cy="1189172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AE4829B-B829-4C53-A1C1-806F301A2BE9}" type="datetimeFigureOut">
              <a:rPr lang="en-US" smtClean="0"/>
              <a:t>4/14/2018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8870E87-42CA-47CA-A474-0016C983B8DD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4829B-B829-4C53-A1C1-806F301A2BE9}" type="datetimeFigureOut">
              <a:rPr lang="en-US" smtClean="0"/>
              <a:t>4/14/2018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70E87-42CA-47CA-A474-0016C983B8D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4829B-B829-4C53-A1C1-806F301A2BE9}" type="datetimeFigureOut">
              <a:rPr lang="en-US" smtClean="0"/>
              <a:t>4/14/2018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70E87-42CA-47CA-A474-0016C983B8D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4829B-B829-4C53-A1C1-806F301A2BE9}" type="datetimeFigureOut">
              <a:rPr lang="en-US" smtClean="0"/>
              <a:t>4/14/2018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70E87-42CA-47CA-A474-0016C983B8D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4829B-B829-4C53-A1C1-806F301A2BE9}" type="datetimeFigureOut">
              <a:rPr lang="en-US" smtClean="0"/>
              <a:t>4/14/2018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70E87-42CA-47CA-A474-0016C983B8DD}" type="slidenum">
              <a:rPr lang="en-US" smtClean="0"/>
              <a:t>‹#›</a:t>
            </a:fld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4829B-B829-4C53-A1C1-806F301A2BE9}" type="datetimeFigureOut">
              <a:rPr lang="en-US" smtClean="0"/>
              <a:t>4/14/2018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70E87-42CA-47CA-A474-0016C983B8DD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4829B-B829-4C53-A1C1-806F301A2BE9}" type="datetimeFigureOut">
              <a:rPr lang="en-US" smtClean="0"/>
              <a:t>4/14/2018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70E87-42CA-47CA-A474-0016C983B8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4829B-B829-4C53-A1C1-806F301A2BE9}" type="datetimeFigureOut">
              <a:rPr lang="en-US" smtClean="0"/>
              <a:t>4/14/2018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70E87-42CA-47CA-A474-0016C983B8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4829B-B829-4C53-A1C1-806F301A2BE9}" type="datetimeFigureOut">
              <a:rPr lang="en-US" smtClean="0"/>
              <a:t>4/14/2018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70E87-42CA-47CA-A474-0016C983B8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4829B-B829-4C53-A1C1-806F301A2BE9}" type="datetimeFigureOut">
              <a:rPr lang="en-US" smtClean="0"/>
              <a:t>4/14/2018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70E87-42CA-47CA-A474-0016C983B8DD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4829B-B829-4C53-A1C1-806F301A2BE9}" type="datetimeFigureOut">
              <a:rPr lang="en-US" smtClean="0"/>
              <a:t>4/14/2018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70E87-42CA-47CA-A474-0016C983B8DD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6AE4829B-B829-4C53-A1C1-806F301A2BE9}" type="datetimeFigureOut">
              <a:rPr lang="en-US" smtClean="0"/>
              <a:t>4/14/2018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8870E87-42CA-47CA-A474-0016C983B8D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1052736"/>
            <a:ext cx="7776864" cy="1731982"/>
          </a:xfrm>
        </p:spPr>
        <p:txBody>
          <a:bodyPr/>
          <a:lstStyle/>
          <a:p>
            <a:r>
              <a:rPr lang="en-US" sz="3200" b="1" dirty="0" err="1" smtClean="0"/>
              <a:t>Comprender</a:t>
            </a:r>
            <a:r>
              <a:rPr lang="en-US" sz="3200" b="1" dirty="0"/>
              <a:t> </a:t>
            </a:r>
            <a:r>
              <a:rPr lang="en-US" sz="3200" b="1" dirty="0" smtClean="0"/>
              <a:t>los </a:t>
            </a:r>
            <a:r>
              <a:rPr lang="en-US" sz="3200" b="1" dirty="0" err="1"/>
              <a:t>medios</a:t>
            </a:r>
            <a:r>
              <a:rPr lang="en-US" sz="3200" b="1" dirty="0"/>
              <a:t> de </a:t>
            </a:r>
            <a:r>
              <a:rPr lang="en-US" sz="3200" b="1" dirty="0" err="1"/>
              <a:t>comunicación</a:t>
            </a:r>
            <a:r>
              <a:rPr lang="en-US" sz="3200" b="1" dirty="0"/>
              <a:t/>
            </a:r>
            <a:br>
              <a:rPr lang="en-US" sz="3200" b="1" dirty="0"/>
            </a:br>
            <a:r>
              <a:rPr lang="es-ES" sz="3200" dirty="0"/>
              <a:t>Las extensiones del ser humano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648" y="3933056"/>
            <a:ext cx="6400800" cy="1752600"/>
          </a:xfrm>
        </p:spPr>
        <p:txBody>
          <a:bodyPr>
            <a:normAutofit lnSpcReduction="10000"/>
          </a:bodyPr>
          <a:lstStyle/>
          <a:p>
            <a:r>
              <a:rPr lang="es-EC" b="1" dirty="0" smtClean="0"/>
              <a:t>La Inversión de un Medio Recalentado</a:t>
            </a:r>
          </a:p>
          <a:p>
            <a:endParaRPr lang="es-EC" dirty="0" smtClean="0"/>
          </a:p>
          <a:p>
            <a:endParaRPr lang="es-EC" dirty="0"/>
          </a:p>
          <a:p>
            <a:r>
              <a:rPr lang="en-US" dirty="0"/>
              <a:t>Marshall McLuhan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946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7965247"/>
              </p:ext>
            </p:extLst>
          </p:nvPr>
        </p:nvGraphicFramePr>
        <p:xfrm>
          <a:off x="698500" y="2247900"/>
          <a:ext cx="7747000" cy="38782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239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99247" y="2248347"/>
            <a:ext cx="4664841" cy="3877815"/>
          </a:xfrm>
        </p:spPr>
        <p:txBody>
          <a:bodyPr>
            <a:normAutofit/>
          </a:bodyPr>
          <a:lstStyle/>
          <a:p>
            <a:r>
              <a:rPr lang="es-ES" dirty="0"/>
              <a:t>A medida que empezamos a reaccionar en </a:t>
            </a:r>
            <a:r>
              <a:rPr lang="es-ES" dirty="0" smtClean="0"/>
              <a:t>profundidad a </a:t>
            </a:r>
            <a:r>
              <a:rPr lang="es-ES" dirty="0"/>
              <a:t>la vida social y a los problemas de la aldea global, nos </a:t>
            </a:r>
            <a:r>
              <a:rPr lang="es-ES" dirty="0" smtClean="0"/>
              <a:t>volvemos reaccionarios</a:t>
            </a:r>
            <a:r>
              <a:rPr lang="es-ES" dirty="0"/>
              <a:t>. </a:t>
            </a:r>
            <a:endParaRPr lang="es-ES" dirty="0" smtClean="0"/>
          </a:p>
          <a:p>
            <a:r>
              <a:rPr lang="es-ES" dirty="0" smtClean="0"/>
              <a:t>La </a:t>
            </a:r>
            <a:r>
              <a:rPr lang="es-ES" dirty="0"/>
              <a:t>implicación que acompaña nuestras tecnologías </a:t>
            </a:r>
            <a:r>
              <a:rPr lang="es-ES" dirty="0" smtClean="0"/>
              <a:t>instantáneas convierte </a:t>
            </a:r>
            <a:r>
              <a:rPr lang="es-ES" dirty="0"/>
              <a:t>al más «socialmente concienciado» en conservador.</a:t>
            </a:r>
            <a:endParaRPr lang="en-US" dirty="0"/>
          </a:p>
        </p:txBody>
      </p:sp>
      <p:pic>
        <p:nvPicPr>
          <p:cNvPr id="2052" name="Picture 4" descr="Imagen relacionad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780928"/>
            <a:ext cx="3471332" cy="2310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083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3529" y="2379622"/>
            <a:ext cx="4248472" cy="4132981"/>
          </a:xfrm>
        </p:spPr>
        <p:txBody>
          <a:bodyPr>
            <a:normAutofit fontScale="92500" lnSpcReduction="20000"/>
          </a:bodyPr>
          <a:lstStyle/>
          <a:p>
            <a:r>
              <a:rPr lang="es-ES" dirty="0"/>
              <a:t>C</a:t>
            </a:r>
            <a:r>
              <a:rPr lang="es-ES" dirty="0" smtClean="0"/>
              <a:t>on </a:t>
            </a:r>
            <a:r>
              <a:rPr lang="es-ES" dirty="0"/>
              <a:t>esta transformación del mundo real en ciencia ficción, </a:t>
            </a:r>
            <a:r>
              <a:rPr lang="es-ES" dirty="0" smtClean="0"/>
              <a:t>se está </a:t>
            </a:r>
            <a:r>
              <a:rPr lang="es-ES" dirty="0"/>
              <a:t>produciendo otro cambio de sentido, por el cual el mundo </a:t>
            </a:r>
            <a:r>
              <a:rPr lang="es-ES" dirty="0" smtClean="0"/>
              <a:t>occidental se </a:t>
            </a:r>
            <a:r>
              <a:rPr lang="es-ES" dirty="0"/>
              <a:t>está volviendo hacia Oriente, al mismo tiempo que Oriente se </a:t>
            </a:r>
            <a:r>
              <a:rPr lang="es-ES" dirty="0" smtClean="0"/>
              <a:t>gira hacia </a:t>
            </a:r>
            <a:r>
              <a:rPr lang="es-ES" dirty="0"/>
              <a:t>Occidente. </a:t>
            </a:r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Joyce </a:t>
            </a:r>
            <a:r>
              <a:rPr lang="es-ES" dirty="0"/>
              <a:t>codificó esta inversión recíproca en su </a:t>
            </a:r>
            <a:r>
              <a:rPr lang="es-ES" dirty="0" smtClean="0"/>
              <a:t>frase críptica:</a:t>
            </a:r>
          </a:p>
          <a:p>
            <a:pPr marL="0" indent="0" algn="ctr">
              <a:buNone/>
            </a:pPr>
            <a:r>
              <a:rPr lang="es-ES" dirty="0" smtClean="0"/>
              <a:t>Occidente </a:t>
            </a:r>
            <a:r>
              <a:rPr lang="es-ES" dirty="0"/>
              <a:t>sacudirá a Oriente hasta </a:t>
            </a:r>
            <a:r>
              <a:rPr lang="es-ES" dirty="0" smtClean="0"/>
              <a:t>despertarlo y</a:t>
            </a:r>
            <a:r>
              <a:rPr lang="es-ES" dirty="0"/>
              <a:t>, mientras, la noche será tu amanecer.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Resultado de imagen para mundo real en ciencia ficciÃ³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212976"/>
            <a:ext cx="4032448" cy="1890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077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99247" y="2248347"/>
            <a:ext cx="4304801" cy="3877815"/>
          </a:xfrm>
        </p:spPr>
        <p:txBody>
          <a:bodyPr>
            <a:normAutofit fontScale="92500"/>
          </a:bodyPr>
          <a:lstStyle/>
          <a:p>
            <a:r>
              <a:rPr lang="es-ES" dirty="0"/>
              <a:t>El aumento de velocidad desde lo mecánico hasta la forma </a:t>
            </a:r>
            <a:r>
              <a:rPr lang="es-ES" dirty="0" smtClean="0"/>
              <a:t>eléctrica instantánea </a:t>
            </a:r>
            <a:r>
              <a:rPr lang="es-ES" dirty="0"/>
              <a:t>invierte la explosión en implosión. En la actual edad </a:t>
            </a:r>
            <a:r>
              <a:rPr lang="es-ES" dirty="0" smtClean="0"/>
              <a:t>eléctrica, las </a:t>
            </a:r>
            <a:r>
              <a:rPr lang="es-ES" dirty="0"/>
              <a:t>energías en implosión, o contracción, de nuestro mundo </a:t>
            </a:r>
            <a:r>
              <a:rPr lang="es-ES" dirty="0" smtClean="0"/>
              <a:t>chocan con </a:t>
            </a:r>
            <a:r>
              <a:rPr lang="es-ES" dirty="0"/>
              <a:t>los antiguos patrones de organización, expansionistas y </a:t>
            </a:r>
            <a:r>
              <a:rPr lang="es-ES" dirty="0" smtClean="0"/>
              <a:t>tradicionales</a:t>
            </a:r>
            <a:r>
              <a:rPr lang="es-ES" dirty="0"/>
              <a:t>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Resultado de imagen para implosiÃ³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212976"/>
            <a:ext cx="3270855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4463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99247" y="2248347"/>
            <a:ext cx="5384921" cy="3877815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La </a:t>
            </a:r>
            <a:r>
              <a:rPr lang="en-US" dirty="0" err="1" smtClean="0"/>
              <a:t>obsesión</a:t>
            </a:r>
            <a:r>
              <a:rPr lang="en-US" dirty="0"/>
              <a:t> </a:t>
            </a:r>
            <a:r>
              <a:rPr lang="es-ES" dirty="0" smtClean="0"/>
              <a:t>por </a:t>
            </a:r>
            <a:r>
              <a:rPr lang="es-ES" dirty="0"/>
              <a:t>los antiguos patrones de expansión mecánica y </a:t>
            </a:r>
            <a:r>
              <a:rPr lang="es-ES" dirty="0" smtClean="0"/>
              <a:t>unidireccional desde </a:t>
            </a:r>
            <a:r>
              <a:rPr lang="es-ES" dirty="0"/>
              <a:t>un centro hacia los márgenes ha dejado de tener relevancia </a:t>
            </a:r>
            <a:r>
              <a:rPr lang="es-ES" dirty="0" smtClean="0"/>
              <a:t>en </a:t>
            </a:r>
            <a:r>
              <a:rPr lang="es-ES" dirty="0"/>
              <a:t>nuestro mundo eléctrico. </a:t>
            </a:r>
            <a:endParaRPr lang="es-ES" dirty="0" smtClean="0"/>
          </a:p>
          <a:p>
            <a:endParaRPr lang="es-ES" dirty="0" smtClean="0"/>
          </a:p>
          <a:p>
            <a:pPr marL="0" indent="0" algn="ctr">
              <a:buNone/>
            </a:pPr>
            <a:r>
              <a:rPr lang="es-ES" dirty="0" smtClean="0"/>
              <a:t>La </a:t>
            </a:r>
            <a:r>
              <a:rPr lang="es-ES" dirty="0"/>
              <a:t>electricidad no centraliza sino que descentraliza</a:t>
            </a:r>
            <a:r>
              <a:rPr lang="es-ES" dirty="0" smtClean="0"/>
              <a:t>.</a:t>
            </a:r>
          </a:p>
          <a:p>
            <a:pPr marL="0" indent="0">
              <a:buNone/>
            </a:pPr>
            <a:r>
              <a:rPr lang="es-ES" dirty="0"/>
              <a:t> </a:t>
            </a:r>
            <a:r>
              <a:rPr lang="es-ES" dirty="0" smtClean="0"/>
              <a:t>                   </a:t>
            </a:r>
          </a:p>
          <a:p>
            <a:pPr marL="0" indent="0">
              <a:buNone/>
            </a:pPr>
            <a:r>
              <a:rPr lang="es-ES" dirty="0"/>
              <a:t> El patrón del cambio de sentido apareció muy pronto en </a:t>
            </a:r>
            <a:r>
              <a:rPr lang="es-ES" dirty="0" smtClean="0"/>
              <a:t>los electrodomésticos</a:t>
            </a:r>
            <a:r>
              <a:rPr lang="es-ES" dirty="0"/>
              <a:t>, y tanto en la tostadora como en la lavadora o la </a:t>
            </a:r>
            <a:r>
              <a:rPr lang="es-ES" dirty="0" smtClean="0"/>
              <a:t>aspiradora.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dirty="0"/>
              <a:t>En lugar de ahorrar trabajo, estos aparatos permiten que todo </a:t>
            </a:r>
            <a:r>
              <a:rPr lang="es-ES" dirty="0" smtClean="0"/>
              <a:t>el mundo </a:t>
            </a:r>
            <a:r>
              <a:rPr lang="es-ES" dirty="0"/>
              <a:t>haga el suyo.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Resultado de imagen para electrodomÃ©stico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0571" y="4725144"/>
            <a:ext cx="3072341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4343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3568" y="2276872"/>
            <a:ext cx="3960440" cy="410445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dirty="0"/>
              <a:t>En la nueva Edad de la Información eléctrica y de </a:t>
            </a:r>
            <a:r>
              <a:rPr lang="es-ES" dirty="0" smtClean="0"/>
              <a:t>producción programada</a:t>
            </a:r>
            <a:r>
              <a:rPr lang="es-ES" dirty="0"/>
              <a:t>, los bienes mismos asumen cada vez más un carácter </a:t>
            </a:r>
            <a:r>
              <a:rPr lang="es-ES" dirty="0" smtClean="0"/>
              <a:t>de información</a:t>
            </a:r>
            <a:r>
              <a:rPr lang="es-ES" dirty="0"/>
              <a:t>; esta tendencia se manifiesta sobre todo en los </a:t>
            </a:r>
            <a:r>
              <a:rPr lang="es-ES" dirty="0" smtClean="0"/>
              <a:t>presupuestos cada </a:t>
            </a:r>
            <a:r>
              <a:rPr lang="es-ES" dirty="0"/>
              <a:t>vez más importantes para publicidad.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Imagen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1980" y="2708920"/>
            <a:ext cx="4128458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0853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27584" y="2348880"/>
            <a:ext cx="7128792" cy="3877815"/>
          </a:xfrm>
        </p:spPr>
        <p:txBody>
          <a:bodyPr>
            <a:noAutofit/>
          </a:bodyPr>
          <a:lstStyle/>
          <a:p>
            <a:r>
              <a:rPr lang="en-US" sz="1800" dirty="0"/>
              <a:t>E</a:t>
            </a:r>
            <a:r>
              <a:rPr lang="en-US" sz="1800" dirty="0" smtClean="0"/>
              <a:t>n </a:t>
            </a:r>
            <a:r>
              <a:rPr lang="en-US" sz="1800" dirty="0" err="1"/>
              <a:t>cualquier</a:t>
            </a:r>
            <a:r>
              <a:rPr lang="en-US" sz="1800" dirty="0"/>
              <a:t> </a:t>
            </a:r>
            <a:r>
              <a:rPr lang="en-US" sz="1800" dirty="0" err="1"/>
              <a:t>medio</a:t>
            </a:r>
            <a:r>
              <a:rPr lang="en-US" sz="1800" dirty="0"/>
              <a:t> </a:t>
            </a:r>
            <a:r>
              <a:rPr lang="en-US" sz="1800" dirty="0" smtClean="0"/>
              <a:t>o </a:t>
            </a:r>
            <a:r>
              <a:rPr lang="es-ES" sz="1800" dirty="0" smtClean="0"/>
              <a:t>estructura</a:t>
            </a:r>
            <a:r>
              <a:rPr lang="es-ES" sz="1800" dirty="0"/>
              <a:t>, hay lo que Kenneth </a:t>
            </a:r>
            <a:r>
              <a:rPr lang="es-ES" sz="1800" dirty="0" err="1"/>
              <a:t>Boulding</a:t>
            </a:r>
            <a:r>
              <a:rPr lang="es-ES" sz="1800" dirty="0"/>
              <a:t> llama «un punto de ruptura, </a:t>
            </a:r>
            <a:r>
              <a:rPr lang="es-ES" sz="1800" dirty="0" smtClean="0"/>
              <a:t>en que </a:t>
            </a:r>
            <a:r>
              <a:rPr lang="es-ES" sz="1800" dirty="0"/>
              <a:t>el sistema se convierte de repente en otro, o bien franquea un </a:t>
            </a:r>
            <a:r>
              <a:rPr lang="es-ES" sz="1800" dirty="0"/>
              <a:t>punto de no retorno en sus procesos </a:t>
            </a:r>
            <a:r>
              <a:rPr lang="es-ES" sz="1800" dirty="0" smtClean="0"/>
              <a:t>dinámicos.</a:t>
            </a:r>
          </a:p>
          <a:p>
            <a:endParaRPr lang="es-ES" sz="1800" dirty="0" smtClean="0"/>
          </a:p>
          <a:p>
            <a:r>
              <a:rPr lang="es-ES" sz="1800" dirty="0"/>
              <a:t>Hoy en día, la carretera, al superar su punto de ruptura, está </a:t>
            </a:r>
            <a:r>
              <a:rPr lang="es-ES" sz="1800" dirty="0" smtClean="0"/>
              <a:t>convirtiendo las </a:t>
            </a:r>
            <a:r>
              <a:rPr lang="es-ES" sz="1800" dirty="0"/>
              <a:t>ciudades en autopistas mientras éstas asumen cada vez más </a:t>
            </a:r>
            <a:r>
              <a:rPr lang="es-ES" sz="1800" dirty="0" smtClean="0"/>
              <a:t>un carácter </a:t>
            </a:r>
            <a:r>
              <a:rPr lang="es-ES" sz="1800" dirty="0"/>
              <a:t>urbano continuo. Otro cambio de sentido característico más </a:t>
            </a:r>
            <a:r>
              <a:rPr lang="es-ES" sz="1800" dirty="0" smtClean="0"/>
              <a:t>allá de </a:t>
            </a:r>
            <a:r>
              <a:rPr lang="es-ES" sz="1800" dirty="0"/>
              <a:t>un punto de ruptura de la carretera es que el campo deja de ser el </a:t>
            </a:r>
            <a:r>
              <a:rPr lang="es-ES" sz="1800" dirty="0" smtClean="0"/>
              <a:t>centro principal </a:t>
            </a:r>
            <a:r>
              <a:rPr lang="es-ES" sz="1800" dirty="0"/>
              <a:t>del trabajo, y la ciudad el del ocio. De hecho, las mejoras </a:t>
            </a:r>
            <a:r>
              <a:rPr lang="es-ES" sz="1800" dirty="0" smtClean="0"/>
              <a:t>en las carreteras y los </a:t>
            </a:r>
            <a:r>
              <a:rPr lang="es-ES" sz="1800" dirty="0"/>
              <a:t>transportes han invertido las pautas </a:t>
            </a:r>
            <a:r>
              <a:rPr lang="es-ES" sz="1800" dirty="0" smtClean="0"/>
              <a:t>antiguas y convertido </a:t>
            </a:r>
            <a:r>
              <a:rPr lang="es-ES" sz="1800" dirty="0"/>
              <a:t>las ciudades en centros de trabajo, y el campo en un lugar </a:t>
            </a:r>
            <a:r>
              <a:rPr lang="es-ES" sz="1800" dirty="0" smtClean="0"/>
              <a:t>de ocio y de </a:t>
            </a:r>
            <a:r>
              <a:rPr lang="es-ES" sz="1800" dirty="0"/>
              <a:t>recreo.</a:t>
            </a:r>
            <a:endParaRPr lang="en-US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Imagen relacionad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14"/>
          <a:stretch/>
        </p:blipFill>
        <p:spPr bwMode="auto">
          <a:xfrm>
            <a:off x="6372200" y="316474"/>
            <a:ext cx="2409537" cy="1786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3370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Una de las causas de ruptura más comunes en cualquier sistema </a:t>
            </a:r>
            <a:r>
              <a:rPr lang="es-ES" dirty="0" smtClean="0"/>
              <a:t>es la </a:t>
            </a:r>
            <a:r>
              <a:rPr lang="es-ES" dirty="0"/>
              <a:t>fertilización cruzada con otro sistema, como ocurrió con la </a:t>
            </a:r>
            <a:r>
              <a:rPr lang="es-ES" dirty="0" smtClean="0"/>
              <a:t>imprenta al </a:t>
            </a:r>
            <a:r>
              <a:rPr lang="es-ES" dirty="0"/>
              <a:t>aparecer las imprentas de vapor, o con la radio y el cine, (que </a:t>
            </a:r>
            <a:r>
              <a:rPr lang="es-ES" dirty="0" smtClean="0"/>
              <a:t>dieron lugar </a:t>
            </a:r>
            <a:r>
              <a:rPr lang="es-ES" dirty="0"/>
              <a:t>a las películas radiofónicas</a:t>
            </a:r>
            <a:r>
              <a:rPr lang="es-ES" dirty="0" smtClean="0"/>
              <a:t>).</a:t>
            </a:r>
          </a:p>
          <a:p>
            <a:r>
              <a:rPr lang="es-ES" dirty="0" smtClean="0"/>
              <a:t>La imprenta </a:t>
            </a:r>
            <a:r>
              <a:rPr lang="es-ES" dirty="0"/>
              <a:t>de tipos móviles fue, en sí, el mayor adelanto en la historia </a:t>
            </a:r>
            <a:r>
              <a:rPr lang="es-ES" dirty="0" smtClean="0"/>
              <a:t>de la </a:t>
            </a:r>
            <a:r>
              <a:rPr lang="es-ES" dirty="0"/>
              <a:t>escritura fonética, del mismo modo que el alfabeto fonético fue </a:t>
            </a:r>
            <a:r>
              <a:rPr lang="es-ES" dirty="0" smtClean="0"/>
              <a:t>el punto </a:t>
            </a:r>
            <a:r>
              <a:rPr lang="es-ES" dirty="0"/>
              <a:t>de ruptura entre el hombre tribal y el individualista.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3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9989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dcover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130</TotalTime>
  <Words>578</Words>
  <Application>Microsoft Office PowerPoint</Application>
  <PresentationFormat>On-screen Show (4:3)</PresentationFormat>
  <Paragraphs>29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Hardcover</vt:lpstr>
      <vt:lpstr>Comprender los medios de comunicación Las extensiones del ser humano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Comprender los medios de comunicación Las extensiones del ser humano</dc:title>
  <dc:creator>pc</dc:creator>
  <cp:lastModifiedBy>pc</cp:lastModifiedBy>
  <cp:revision>8</cp:revision>
  <dcterms:created xsi:type="dcterms:W3CDTF">2018-04-14T14:15:50Z</dcterms:created>
  <dcterms:modified xsi:type="dcterms:W3CDTF">2018-04-14T16:25:58Z</dcterms:modified>
</cp:coreProperties>
</file>