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63" r:id="rId4"/>
    <p:sldId id="261" r:id="rId5"/>
    <p:sldId id="262" r:id="rId6"/>
    <p:sldId id="264" r:id="rId7"/>
    <p:sldId id="265" r:id="rId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84" autoAdjust="0"/>
  </p:normalViewPr>
  <p:slideViewPr>
    <p:cSldViewPr>
      <p:cViewPr varScale="1">
        <p:scale>
          <a:sx n="75" d="100"/>
          <a:sy n="75" d="100"/>
        </p:scale>
        <p:origin x="-123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t>23/03/2018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23/03/2018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A847CFC-816F-41D0-AAC0-9BF4FEBC753E}" type="datetimeFigureOut">
              <a:rPr lang="es-ES" smtClean="0"/>
              <a:t>23/03/2018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7A847CFC-816F-41D0-AAC0-9BF4FEBC753E}" type="datetimeFigureOut">
              <a:rPr lang="es-ES" smtClean="0"/>
              <a:t>23/03/2018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A847CFC-816F-41D0-AAC0-9BF4FEBC753E}" type="datetimeFigureOut">
              <a:rPr lang="es-ES" smtClean="0"/>
              <a:t>23/03/2018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7A847CFC-816F-41D0-AAC0-9BF4FEBC753E}" type="datetimeFigureOut">
              <a:rPr lang="es-ES" smtClean="0"/>
              <a:t>23/03/2018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A847CFC-816F-41D0-AAC0-9BF4FEBC753E}" type="datetimeFigureOut">
              <a:rPr lang="es-ES" smtClean="0"/>
              <a:t>23/03/2018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A847CFC-816F-41D0-AAC0-9BF4FEBC753E}" type="datetimeFigureOut">
              <a:rPr lang="es-ES" smtClean="0"/>
              <a:t>23/03/2018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A847CFC-816F-41D0-AAC0-9BF4FEBC753E}" type="datetimeFigureOut">
              <a:rPr lang="es-ES" smtClean="0"/>
              <a:t>23/03/2018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23/03/2018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23/03/2018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A847CFC-816F-41D0-AAC0-9BF4FEBC753E}" type="datetimeFigureOut">
              <a:rPr lang="es-ES" smtClean="0"/>
              <a:t>23/03/2018</a:t>
            </a:fld>
            <a:endParaRPr lang="es-E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132FADFE-3B8F-471C-ABF0-DBC7717ECBBC}" type="slidenum">
              <a:rPr lang="es-ES" smtClean="0"/>
              <a:t>‹Nº›</a:t>
            </a:fld>
            <a:endParaRPr lang="es-E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ctrTitle"/>
          </p:nvPr>
        </p:nvSpPr>
        <p:spPr>
          <a:xfrm>
            <a:off x="685800" y="4437112"/>
            <a:ext cx="7772400" cy="1080120"/>
          </a:xfrm>
        </p:spPr>
        <p:txBody>
          <a:bodyPr>
            <a:normAutofit fontScale="90000"/>
          </a:bodyPr>
          <a:lstStyle/>
          <a:p>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La </a:t>
            </a:r>
            <a:r>
              <a:rPr lang="es-EC" dirty="0">
                <a:solidFill>
                  <a:schemeClr val="tx1"/>
                </a:solidFill>
              </a:rPr>
              <a:t>Revolución de la </a:t>
            </a:r>
            <a:r>
              <a:rPr lang="es-EC" dirty="0" smtClean="0">
                <a:solidFill>
                  <a:schemeClr val="tx1"/>
                </a:solidFill>
              </a:rPr>
              <a:t>Riqueza</a:t>
            </a:r>
            <a:r>
              <a:rPr lang="es-EC" dirty="0">
                <a:solidFill>
                  <a:schemeClr val="tx1"/>
                </a:solidFill>
              </a:rPr>
              <a:t/>
            </a:r>
            <a:br>
              <a:rPr lang="es-EC" dirty="0">
                <a:solidFill>
                  <a:schemeClr val="tx1"/>
                </a:solidFill>
              </a:rPr>
            </a:br>
            <a:r>
              <a:rPr lang="es-EC" dirty="0">
                <a:solidFill>
                  <a:schemeClr val="tx1"/>
                </a:solidFill>
              </a:rPr>
              <a:t>Editorial </a:t>
            </a:r>
            <a:r>
              <a:rPr lang="es-EC" dirty="0" err="1">
                <a:solidFill>
                  <a:schemeClr val="tx1"/>
                </a:solidFill>
              </a:rPr>
              <a:t>Knopf</a:t>
            </a:r>
            <a:r>
              <a:rPr lang="es-EC" dirty="0">
                <a:solidFill>
                  <a:schemeClr val="tx1"/>
                </a:solidFill>
              </a:rPr>
              <a:t> 2006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sp>
        <p:nvSpPr>
          <p:cNvPr id="3" name="2 Subtítulo"/>
          <p:cNvSpPr>
            <a:spLocks noGrp="1"/>
          </p:cNvSpPr>
          <p:nvPr>
            <p:ph type="subTitle" idx="1"/>
          </p:nvPr>
        </p:nvSpPr>
        <p:spPr>
          <a:xfrm>
            <a:off x="1331640" y="6111795"/>
            <a:ext cx="6172200" cy="701581"/>
          </a:xfrm>
        </p:spPr>
        <p:txBody>
          <a:bodyPr>
            <a:normAutofit/>
          </a:bodyPr>
          <a:lstStyle/>
          <a:p>
            <a:r>
              <a:rPr lang="es-EC" sz="2800" b="1" dirty="0" smtClean="0">
                <a:solidFill>
                  <a:schemeClr val="tx1"/>
                </a:solidFill>
              </a:rPr>
              <a:t>ALVIN Y HEIDI TOFFLER</a:t>
            </a:r>
            <a:endParaRPr lang="es-EC" sz="2800" b="1"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9500" y="3717032"/>
            <a:ext cx="1905000" cy="2390775"/>
          </a:xfrm>
          <a:prstGeom prst="rect">
            <a:avLst/>
          </a:prstGeom>
        </p:spPr>
      </p:pic>
    </p:spTree>
    <p:extLst>
      <p:ext uri="{BB962C8B-B14F-4D97-AF65-F5344CB8AC3E}">
        <p14:creationId xmlns:p14="http://schemas.microsoft.com/office/powerpoint/2010/main" val="3390836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690032" y="2636912"/>
            <a:ext cx="7986424" cy="3528392"/>
          </a:xfrm>
        </p:spPr>
        <p:txBody>
          <a:bodyPr>
            <a:normAutofit fontScale="90000"/>
          </a:bodyPr>
          <a:lstStyle/>
          <a:p>
            <a:pPr algn="l"/>
            <a:r>
              <a:rPr lang="es-EC" sz="3100" dirty="0" smtClean="0">
                <a:solidFill>
                  <a:schemeClr val="tx1"/>
                </a:solidFill>
              </a:rPr>
              <a:t>Lavado de cerebro de una persona, cultural y social, las </a:t>
            </a:r>
            <a:r>
              <a:rPr lang="es-EC" sz="3100" dirty="0" smtClean="0">
                <a:solidFill>
                  <a:schemeClr val="tx1"/>
                </a:solidFill>
              </a:rPr>
              <a:t>élites </a:t>
            </a:r>
            <a:r>
              <a:rPr lang="es-EC" sz="3100" dirty="0" smtClean="0">
                <a:solidFill>
                  <a:schemeClr val="tx1"/>
                </a:solidFill>
              </a:rPr>
              <a:t>manipulaban a las poblaciones, ruptura de lo establecido</a:t>
            </a:r>
            <a:r>
              <a:rPr lang="es-EC" sz="3100" dirty="0">
                <a:solidFill>
                  <a:schemeClr val="tx1"/>
                </a:solidFill>
              </a:rPr>
              <a:t/>
            </a:r>
            <a:br>
              <a:rPr lang="es-EC" sz="3100" dirty="0">
                <a:solidFill>
                  <a:schemeClr val="tx1"/>
                </a:solidFill>
              </a:rPr>
            </a:br>
            <a:r>
              <a:rPr lang="es-EC" sz="3100" dirty="0" smtClean="0">
                <a:solidFill>
                  <a:schemeClr val="tx1"/>
                </a:solidFill>
              </a:rPr>
              <a:t>La ciencia como valor social del conocimiento</a:t>
            </a:r>
            <a:br>
              <a:rPr lang="es-EC" sz="3100" dirty="0" smtClean="0">
                <a:solidFill>
                  <a:schemeClr val="tx1"/>
                </a:solidFill>
              </a:rPr>
            </a:br>
            <a:r>
              <a:rPr lang="es-EC" sz="3100" dirty="0" smtClean="0">
                <a:solidFill>
                  <a:schemeClr val="tx1"/>
                </a:solidFill>
              </a:rPr>
              <a:t>Se cuestiona la autoridad, iglesia, Estado </a:t>
            </a:r>
            <a:br>
              <a:rPr lang="es-EC" sz="3100" dirty="0" smtClean="0">
                <a:solidFill>
                  <a:schemeClr val="tx1"/>
                </a:solidFill>
              </a:rPr>
            </a:br>
            <a:r>
              <a:rPr lang="es-EC" sz="3100" dirty="0" smtClean="0">
                <a:solidFill>
                  <a:schemeClr val="tx1"/>
                </a:solidFill>
              </a:rPr>
              <a:t>La economía basada en el conocimiento</a:t>
            </a:r>
            <a:br>
              <a:rPr lang="es-EC" sz="3100" dirty="0" smtClean="0">
                <a:solidFill>
                  <a:schemeClr val="tx1"/>
                </a:solidFill>
              </a:rPr>
            </a:br>
            <a:r>
              <a:rPr lang="es-EC" sz="3100" dirty="0" smtClean="0">
                <a:solidFill>
                  <a:schemeClr val="tx1"/>
                </a:solidFill>
              </a:rPr>
              <a:t>La ciencia es decisiva para la tecnología y su perfeccionamiento</a:t>
            </a: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La Revolución de la Riqueza capítulos 21-22-23-24-25. Editorial Alfred </a:t>
            </a:r>
            <a:r>
              <a:rPr lang="es-EC" dirty="0" err="1" smtClean="0">
                <a:solidFill>
                  <a:schemeClr val="tx1"/>
                </a:solidFill>
              </a:rPr>
              <a:t>Knopf</a:t>
            </a:r>
            <a:r>
              <a:rPr lang="es-EC" dirty="0" smtClean="0">
                <a:solidFill>
                  <a:schemeClr val="tx1"/>
                </a:solidFill>
              </a:rPr>
              <a:t> 2006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sp>
        <p:nvSpPr>
          <p:cNvPr id="3" name="2 Subtítulo"/>
          <p:cNvSpPr>
            <a:spLocks noGrp="1"/>
          </p:cNvSpPr>
          <p:nvPr>
            <p:ph type="body" idx="1"/>
          </p:nvPr>
        </p:nvSpPr>
        <p:spPr>
          <a:xfrm>
            <a:off x="1367365" y="1625103"/>
            <a:ext cx="6417734" cy="939801"/>
          </a:xfrm>
        </p:spPr>
        <p:txBody>
          <a:bodyPr>
            <a:normAutofit/>
          </a:bodyPr>
          <a:lstStyle/>
          <a:p>
            <a:r>
              <a:rPr lang="es-EC" sz="3600" b="1" dirty="0" smtClean="0">
                <a:solidFill>
                  <a:schemeClr val="tx1"/>
                </a:solidFill>
              </a:rPr>
              <a:t>Cap.21 Gestores de la Verdad</a:t>
            </a:r>
            <a:endParaRPr lang="es-EC" sz="3600" b="1"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spTree>
    <p:extLst>
      <p:ext uri="{BB962C8B-B14F-4D97-AF65-F5344CB8AC3E}">
        <p14:creationId xmlns:p14="http://schemas.microsoft.com/office/powerpoint/2010/main" val="2292769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690032" y="2636912"/>
            <a:ext cx="7986424" cy="3528392"/>
          </a:xfrm>
        </p:spPr>
        <p:txBody>
          <a:bodyPr>
            <a:normAutofit fontScale="90000"/>
          </a:bodyPr>
          <a:lstStyle/>
          <a:p>
            <a:pPr algn="l"/>
            <a:r>
              <a:rPr lang="es-EC" sz="3100" dirty="0" smtClean="0">
                <a:solidFill>
                  <a:schemeClr val="tx1"/>
                </a:solidFill>
              </a:rPr>
              <a:t>Las actuales generaciones en el poder, son influidas por la ola de acontecimientos de los últimos 50 años, pero estos no son relevantes para ellos.</a:t>
            </a:r>
            <a:br>
              <a:rPr lang="es-EC" sz="3100" dirty="0" smtClean="0">
                <a:solidFill>
                  <a:schemeClr val="tx1"/>
                </a:solidFill>
              </a:rPr>
            </a:br>
            <a:r>
              <a:rPr lang="es-EC" sz="3100" dirty="0" smtClean="0">
                <a:solidFill>
                  <a:schemeClr val="tx1"/>
                </a:solidFill>
              </a:rPr>
              <a:t>La sincronización es el efecto que mueve a empresas pero que en sector público frena el crecimiento de las empresas en el tiempo</a:t>
            </a:r>
            <a:br>
              <a:rPr lang="es-EC" sz="3100" dirty="0" smtClean="0">
                <a:solidFill>
                  <a:schemeClr val="tx1"/>
                </a:solidFill>
              </a:rPr>
            </a:br>
            <a:r>
              <a:rPr lang="es-EC" sz="3100" dirty="0" smtClean="0">
                <a:solidFill>
                  <a:schemeClr val="tx1"/>
                </a:solidFill>
              </a:rPr>
              <a:t>Se demanda profesionales conocimientos interdisciplinarios </a:t>
            </a: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La Revolución de la Riqueza capítulos 21-22-23-24-25. Editorial Alfred </a:t>
            </a:r>
            <a:r>
              <a:rPr lang="es-EC" dirty="0" err="1" smtClean="0">
                <a:solidFill>
                  <a:schemeClr val="tx1"/>
                </a:solidFill>
              </a:rPr>
              <a:t>Knopf</a:t>
            </a:r>
            <a:r>
              <a:rPr lang="es-EC" dirty="0" smtClean="0">
                <a:solidFill>
                  <a:schemeClr val="tx1"/>
                </a:solidFill>
              </a:rPr>
              <a:t> 2006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sp>
        <p:nvSpPr>
          <p:cNvPr id="3" name="2 Subtítulo"/>
          <p:cNvSpPr>
            <a:spLocks noGrp="1"/>
          </p:cNvSpPr>
          <p:nvPr>
            <p:ph type="body" idx="1"/>
          </p:nvPr>
        </p:nvSpPr>
        <p:spPr>
          <a:xfrm>
            <a:off x="1367365" y="1625103"/>
            <a:ext cx="6417734" cy="939801"/>
          </a:xfrm>
        </p:spPr>
        <p:txBody>
          <a:bodyPr>
            <a:normAutofit/>
          </a:bodyPr>
          <a:lstStyle/>
          <a:p>
            <a:r>
              <a:rPr lang="es-EC" sz="3600" b="1" dirty="0" smtClean="0">
                <a:solidFill>
                  <a:schemeClr val="tx1"/>
                </a:solidFill>
              </a:rPr>
              <a:t>Cap.22 La Convergencia</a:t>
            </a:r>
            <a:endParaRPr lang="es-EC" sz="3600" b="1"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spTree>
    <p:extLst>
      <p:ext uri="{BB962C8B-B14F-4D97-AF65-F5344CB8AC3E}">
        <p14:creationId xmlns:p14="http://schemas.microsoft.com/office/powerpoint/2010/main" val="1477190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body" idx="1"/>
          </p:nvPr>
        </p:nvSpPr>
        <p:spPr>
          <a:xfrm>
            <a:off x="1367365" y="1484784"/>
            <a:ext cx="6417734" cy="939801"/>
          </a:xfrm>
        </p:spPr>
        <p:txBody>
          <a:bodyPr>
            <a:normAutofit/>
          </a:bodyPr>
          <a:lstStyle/>
          <a:p>
            <a:r>
              <a:rPr lang="es-EC" sz="3600" b="1" dirty="0" smtClean="0">
                <a:solidFill>
                  <a:schemeClr val="tx1"/>
                </a:solidFill>
              </a:rPr>
              <a:t>Cap.23 La Mitad Oculta</a:t>
            </a:r>
            <a:endParaRPr lang="es-EC" sz="3600" b="1" dirty="0">
              <a:solidFill>
                <a:schemeClr val="tx1"/>
              </a:solidFill>
            </a:endParaRPr>
          </a:p>
        </p:txBody>
      </p:sp>
      <p:sp>
        <p:nvSpPr>
          <p:cNvPr id="6" name="5 Título"/>
          <p:cNvSpPr>
            <a:spLocks noGrp="1"/>
          </p:cNvSpPr>
          <p:nvPr>
            <p:ph type="title"/>
          </p:nvPr>
        </p:nvSpPr>
        <p:spPr>
          <a:xfrm>
            <a:off x="690032" y="2636912"/>
            <a:ext cx="7986424" cy="3960440"/>
          </a:xfrm>
        </p:spPr>
        <p:txBody>
          <a:bodyPr>
            <a:normAutofit fontScale="90000"/>
          </a:bodyPr>
          <a:lstStyle/>
          <a:p>
            <a:pPr algn="l"/>
            <a:r>
              <a:rPr lang="es-EC" sz="2700" dirty="0" smtClean="0">
                <a:solidFill>
                  <a:schemeClr val="tx1"/>
                </a:solidFill>
              </a:rPr>
              <a:t>Millones de personas viven fuera del sistema monetario mundial, la tercera Ola inventa el concepto PROSUMIDOR, acrónimo del inglés “</a:t>
            </a:r>
            <a:r>
              <a:rPr lang="es-EC" sz="2700" dirty="0" err="1" smtClean="0">
                <a:solidFill>
                  <a:schemeClr val="tx1"/>
                </a:solidFill>
              </a:rPr>
              <a:t>producer</a:t>
            </a:r>
            <a:r>
              <a:rPr lang="es-EC" sz="2700" dirty="0" smtClean="0">
                <a:solidFill>
                  <a:schemeClr val="tx1"/>
                </a:solidFill>
              </a:rPr>
              <a:t>” y “</a:t>
            </a:r>
            <a:r>
              <a:rPr lang="es-EC" sz="2700" dirty="0" err="1" smtClean="0">
                <a:solidFill>
                  <a:schemeClr val="tx1"/>
                </a:solidFill>
              </a:rPr>
              <a:t>consumer</a:t>
            </a:r>
            <a:r>
              <a:rPr lang="es-EC" sz="2700" dirty="0" smtClean="0">
                <a:solidFill>
                  <a:schemeClr val="tx1"/>
                </a:solidFill>
              </a:rPr>
              <a:t>”  individuos que a la vez que producimos consumimos</a:t>
            </a:r>
            <a:br>
              <a:rPr lang="es-EC" sz="2700" dirty="0" smtClean="0">
                <a:solidFill>
                  <a:schemeClr val="tx1"/>
                </a:solidFill>
              </a:rPr>
            </a:br>
            <a:r>
              <a:rPr lang="es-EC" sz="2700" dirty="0" smtClean="0">
                <a:solidFill>
                  <a:schemeClr val="tx1"/>
                </a:solidFill>
              </a:rPr>
              <a:t>En es </a:t>
            </a:r>
            <a:r>
              <a:rPr lang="es-EC" sz="2700" dirty="0" err="1" smtClean="0">
                <a:solidFill>
                  <a:schemeClr val="tx1"/>
                </a:solidFill>
              </a:rPr>
              <a:t>Prosumo</a:t>
            </a:r>
            <a:r>
              <a:rPr lang="es-EC" sz="2700" dirty="0" smtClean="0">
                <a:solidFill>
                  <a:schemeClr val="tx1"/>
                </a:solidFill>
              </a:rPr>
              <a:t>  la producción en la economía no monetaria</a:t>
            </a:r>
            <a:br>
              <a:rPr lang="es-EC" sz="2700" dirty="0" smtClean="0">
                <a:solidFill>
                  <a:schemeClr val="tx1"/>
                </a:solidFill>
              </a:rPr>
            </a:br>
            <a:r>
              <a:rPr lang="es-EC" sz="2700" dirty="0" smtClean="0">
                <a:solidFill>
                  <a:schemeClr val="tx1"/>
                </a:solidFill>
              </a:rPr>
              <a:t>El papel del consumidor se transformará a medida que se amplíe el del PROSUMO</a:t>
            </a:r>
            <a:br>
              <a:rPr lang="es-EC" sz="2700" dirty="0" smtClean="0">
                <a:solidFill>
                  <a:schemeClr val="tx1"/>
                </a:solidFill>
              </a:rPr>
            </a:br>
            <a:r>
              <a:rPr lang="es-EC" sz="2700" dirty="0" smtClean="0">
                <a:solidFill>
                  <a:schemeClr val="tx1"/>
                </a:solidFill>
              </a:rPr>
              <a:t>El mercado no proporciona todo, aquellos deseos o necesidades más intimas son intrínsecas ahí se mueve el </a:t>
            </a:r>
            <a:r>
              <a:rPr lang="es-EC" sz="2700" dirty="0" err="1" smtClean="0">
                <a:solidFill>
                  <a:schemeClr val="tx1"/>
                </a:solidFill>
              </a:rPr>
              <a:t>prosumo</a:t>
            </a:r>
            <a:r>
              <a:rPr lang="es-EC" sz="2700" dirty="0" smtClean="0">
                <a:solidFill>
                  <a:schemeClr val="tx1"/>
                </a:solidFill>
              </a:rPr>
              <a:t>, producción de la economía no monetaria  </a:t>
            </a:r>
            <a:r>
              <a:rPr lang="es-EC" sz="3100" dirty="0" smtClean="0">
                <a:solidFill>
                  <a:schemeClr val="tx1"/>
                </a:solidFill>
              </a:rPr>
              <a:t/>
            </a:r>
            <a:br>
              <a:rPr lang="es-EC" sz="3100" dirty="0" smtClean="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spTree>
    <p:extLst>
      <p:ext uri="{BB962C8B-B14F-4D97-AF65-F5344CB8AC3E}">
        <p14:creationId xmlns:p14="http://schemas.microsoft.com/office/powerpoint/2010/main" val="2173275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852936"/>
            <a:ext cx="8274456" cy="3528392"/>
          </a:xfrm>
        </p:spPr>
        <p:txBody>
          <a:bodyPr>
            <a:normAutofit fontScale="90000"/>
          </a:bodyPr>
          <a:lstStyle/>
          <a:p>
            <a:pPr algn="l"/>
            <a:r>
              <a:rPr lang="es-EC" sz="2800" dirty="0" smtClean="0">
                <a:solidFill>
                  <a:schemeClr val="tx1"/>
                </a:solidFill>
              </a:rPr>
              <a:t>Se avecina una economía </a:t>
            </a:r>
            <a:r>
              <a:rPr lang="es-EC" sz="2800" dirty="0" err="1" smtClean="0">
                <a:solidFill>
                  <a:schemeClr val="tx1"/>
                </a:solidFill>
              </a:rPr>
              <a:t>prosumidora</a:t>
            </a:r>
            <a:r>
              <a:rPr lang="es-EC" sz="2800" dirty="0" smtClean="0">
                <a:solidFill>
                  <a:schemeClr val="tx1"/>
                </a:solidFill>
              </a:rPr>
              <a:t> lo que generará otra  realidad del mercado, que es la de la salud donde además las tecnologías avanzan velozmente, pero paralelamente las instituciones médicas públicas son obsoletas</a:t>
            </a:r>
            <a:br>
              <a:rPr lang="es-EC" sz="2800" dirty="0" smtClean="0">
                <a:solidFill>
                  <a:schemeClr val="tx1"/>
                </a:solidFill>
              </a:rPr>
            </a:br>
            <a:r>
              <a:rPr lang="es-EC" sz="2800" dirty="0" smtClean="0">
                <a:solidFill>
                  <a:schemeClr val="tx1"/>
                </a:solidFill>
              </a:rPr>
              <a:t>La salud padece de déficit financiero en todo el mundo y </a:t>
            </a:r>
            <a:r>
              <a:rPr lang="es-EC" sz="2800" dirty="0" smtClean="0">
                <a:solidFill>
                  <a:schemeClr val="tx1"/>
                </a:solidFill>
              </a:rPr>
              <a:t>más </a:t>
            </a:r>
            <a:r>
              <a:rPr lang="es-EC" sz="2800" dirty="0" smtClean="0">
                <a:solidFill>
                  <a:schemeClr val="tx1"/>
                </a:solidFill>
              </a:rPr>
              <a:t>en AL si </a:t>
            </a:r>
            <a:r>
              <a:rPr lang="es-EC" sz="2800" dirty="0" smtClean="0">
                <a:solidFill>
                  <a:schemeClr val="tx1"/>
                </a:solidFill>
              </a:rPr>
              <a:t>además </a:t>
            </a:r>
            <a:r>
              <a:rPr lang="es-EC" sz="2800" dirty="0" smtClean="0">
                <a:solidFill>
                  <a:schemeClr val="tx1"/>
                </a:solidFill>
              </a:rPr>
              <a:t>sumamos las nuevas enfermedades y el envejecimiento de la población que pronto será jubilada el panorama es complejo por su alto costo </a:t>
            </a:r>
            <a:br>
              <a:rPr lang="es-EC" sz="2800" dirty="0" smtClean="0">
                <a:solidFill>
                  <a:schemeClr val="tx1"/>
                </a:solidFill>
              </a:rPr>
            </a:br>
            <a:r>
              <a:rPr lang="es-EC" sz="2800" dirty="0" smtClean="0">
                <a:solidFill>
                  <a:schemeClr val="tx1"/>
                </a:solidFill>
              </a:rPr>
              <a:t/>
            </a:r>
            <a:br>
              <a:rPr lang="es-EC" sz="2800" dirty="0" smtClean="0">
                <a:solidFill>
                  <a:schemeClr val="tx1"/>
                </a:solidFill>
              </a:rPr>
            </a:br>
            <a:r>
              <a:rPr lang="es-EC" sz="2800" dirty="0" smtClean="0">
                <a:solidFill>
                  <a:schemeClr val="tx1"/>
                </a:solidFill>
              </a:rPr>
              <a:t> </a:t>
            </a:r>
            <a:r>
              <a:rPr lang="es-EC" sz="3600" dirty="0" smtClean="0">
                <a:solidFill>
                  <a:schemeClr val="tx1"/>
                </a:solidFill>
              </a:rPr>
              <a:t/>
            </a:r>
            <a:br>
              <a:rPr lang="es-EC" sz="3600" dirty="0" smtClean="0">
                <a:solidFill>
                  <a:schemeClr val="tx1"/>
                </a:solidFill>
              </a:rPr>
            </a:br>
            <a:r>
              <a:rPr lang="es-EC" sz="3600" dirty="0">
                <a:solidFill>
                  <a:schemeClr val="tx1"/>
                </a:solidFill>
              </a:rPr>
              <a:t/>
            </a:r>
            <a:br>
              <a:rPr lang="es-EC" sz="3600" dirty="0">
                <a:solidFill>
                  <a:schemeClr val="tx1"/>
                </a:solidFill>
              </a:rPr>
            </a:b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La Revolución de la Riqueza capítulos 21-22-23-24-25. Editorial Alfred </a:t>
            </a:r>
            <a:r>
              <a:rPr lang="es-EC" dirty="0" err="1" smtClean="0">
                <a:solidFill>
                  <a:schemeClr val="tx1"/>
                </a:solidFill>
              </a:rPr>
              <a:t>Knopf</a:t>
            </a:r>
            <a:r>
              <a:rPr lang="es-EC" dirty="0" smtClean="0">
                <a:solidFill>
                  <a:schemeClr val="tx1"/>
                </a:solidFill>
              </a:rPr>
              <a:t> 2006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sp>
        <p:nvSpPr>
          <p:cNvPr id="3" name="2 Subtítulo"/>
          <p:cNvSpPr>
            <a:spLocks noGrp="1"/>
          </p:cNvSpPr>
          <p:nvPr>
            <p:ph type="body" idx="1"/>
          </p:nvPr>
        </p:nvSpPr>
        <p:spPr>
          <a:xfrm>
            <a:off x="1367365" y="1913135"/>
            <a:ext cx="6417734" cy="939801"/>
          </a:xfrm>
        </p:spPr>
        <p:txBody>
          <a:bodyPr>
            <a:normAutofit fontScale="92500" lnSpcReduction="20000"/>
          </a:bodyPr>
          <a:lstStyle/>
          <a:p>
            <a:r>
              <a:rPr lang="es-EC" sz="3600" b="1" dirty="0" smtClean="0">
                <a:solidFill>
                  <a:schemeClr val="tx1"/>
                </a:solidFill>
              </a:rPr>
              <a:t>Cap.24 Los </a:t>
            </a:r>
            <a:r>
              <a:rPr lang="es-EC" sz="3600" b="1" dirty="0" err="1" smtClean="0">
                <a:solidFill>
                  <a:schemeClr val="tx1"/>
                </a:solidFill>
              </a:rPr>
              <a:t>prosumidores</a:t>
            </a:r>
            <a:r>
              <a:rPr lang="es-EC" sz="3600" b="1" dirty="0" smtClean="0">
                <a:solidFill>
                  <a:schemeClr val="tx1"/>
                </a:solidFill>
              </a:rPr>
              <a:t> de la salud </a:t>
            </a:r>
            <a:endParaRPr lang="es-EC" sz="3600" b="1"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spTree>
    <p:extLst>
      <p:ext uri="{BB962C8B-B14F-4D97-AF65-F5344CB8AC3E}">
        <p14:creationId xmlns:p14="http://schemas.microsoft.com/office/powerpoint/2010/main" val="1731139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852936"/>
            <a:ext cx="8274456" cy="3528392"/>
          </a:xfrm>
        </p:spPr>
        <p:txBody>
          <a:bodyPr>
            <a:normAutofit fontScale="90000"/>
          </a:bodyPr>
          <a:lstStyle/>
          <a:p>
            <a:pPr algn="l"/>
            <a:r>
              <a:rPr lang="es-EC" sz="2800" dirty="0" smtClean="0">
                <a:solidFill>
                  <a:schemeClr val="tx1"/>
                </a:solidFill>
              </a:rPr>
              <a:t>La restricción  del tiempo en la economía monetaria convulsiona al tiempo y su uso.</a:t>
            </a:r>
            <a:br>
              <a:rPr lang="es-EC" sz="2800" dirty="0" smtClean="0">
                <a:solidFill>
                  <a:schemeClr val="tx1"/>
                </a:solidFill>
              </a:rPr>
            </a:br>
            <a:r>
              <a:rPr lang="es-EC" sz="2800" dirty="0" smtClean="0">
                <a:solidFill>
                  <a:schemeClr val="tx1"/>
                </a:solidFill>
              </a:rPr>
              <a:t>Esta aceleración y desplazamiento de una actividad secuencial a otra simultánea, estimulados por la </a:t>
            </a:r>
            <a:r>
              <a:rPr lang="es-EC" sz="2800" dirty="0" err="1" smtClean="0">
                <a:solidFill>
                  <a:schemeClr val="tx1"/>
                </a:solidFill>
              </a:rPr>
              <a:t>hipercompetividad</a:t>
            </a:r>
            <a:r>
              <a:rPr lang="es-EC" sz="2800" dirty="0" smtClean="0">
                <a:solidFill>
                  <a:schemeClr val="tx1"/>
                </a:solidFill>
              </a:rPr>
              <a:t>, representan un cambio drástico en el modo de relacionarnos con el fundamento del tiempo. </a:t>
            </a:r>
            <a:br>
              <a:rPr lang="es-EC" sz="2800" dirty="0" smtClean="0">
                <a:solidFill>
                  <a:schemeClr val="tx1"/>
                </a:solidFill>
              </a:rPr>
            </a:br>
            <a:r>
              <a:rPr lang="es-EC" sz="2800" dirty="0" smtClean="0">
                <a:solidFill>
                  <a:schemeClr val="tx1"/>
                </a:solidFill>
              </a:rPr>
              <a:t>El primer empleo (remunerado), segundo empleo (tarea </a:t>
            </a:r>
            <a:r>
              <a:rPr lang="es-EC" sz="2800" dirty="0" smtClean="0">
                <a:solidFill>
                  <a:schemeClr val="tx1"/>
                </a:solidFill>
              </a:rPr>
              <a:t>doméstica no </a:t>
            </a:r>
            <a:r>
              <a:rPr lang="es-EC" sz="2800" dirty="0" smtClean="0">
                <a:solidFill>
                  <a:schemeClr val="tx1"/>
                </a:solidFill>
              </a:rPr>
              <a:t>remunerada), muchos un tercer empleo (no remunerado) </a:t>
            </a:r>
            <a:br>
              <a:rPr lang="es-EC" sz="2800" dirty="0" smtClean="0">
                <a:solidFill>
                  <a:schemeClr val="tx1"/>
                </a:solidFill>
              </a:rPr>
            </a:br>
            <a:r>
              <a:rPr lang="es-EC" sz="2800" dirty="0" smtClean="0">
                <a:solidFill>
                  <a:schemeClr val="tx1"/>
                </a:solidFill>
              </a:rPr>
              <a:t/>
            </a:r>
            <a:br>
              <a:rPr lang="es-EC" sz="2800" dirty="0" smtClean="0">
                <a:solidFill>
                  <a:schemeClr val="tx1"/>
                </a:solidFill>
              </a:rPr>
            </a:br>
            <a:r>
              <a:rPr lang="es-EC" sz="2800" dirty="0" smtClean="0">
                <a:solidFill>
                  <a:schemeClr val="tx1"/>
                </a:solidFill>
              </a:rPr>
              <a:t> </a:t>
            </a:r>
            <a:r>
              <a:rPr lang="es-EC" sz="3600" dirty="0" smtClean="0">
                <a:solidFill>
                  <a:schemeClr val="tx1"/>
                </a:solidFill>
              </a:rPr>
              <a:t/>
            </a:r>
            <a:br>
              <a:rPr lang="es-EC" sz="3600" dirty="0" smtClean="0">
                <a:solidFill>
                  <a:schemeClr val="tx1"/>
                </a:solidFill>
              </a:rPr>
            </a:br>
            <a:r>
              <a:rPr lang="es-EC" sz="3600" dirty="0">
                <a:solidFill>
                  <a:schemeClr val="tx1"/>
                </a:solidFill>
              </a:rPr>
              <a:t/>
            </a:r>
            <a:br>
              <a:rPr lang="es-EC" sz="3600" dirty="0">
                <a:solidFill>
                  <a:schemeClr val="tx1"/>
                </a:solidFill>
              </a:rPr>
            </a:b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La Revolución de la Riqueza capítulos 21-22-23-24-25. Editorial Alfred </a:t>
            </a:r>
            <a:r>
              <a:rPr lang="es-EC" dirty="0" err="1" smtClean="0">
                <a:solidFill>
                  <a:schemeClr val="tx1"/>
                </a:solidFill>
              </a:rPr>
              <a:t>Knopf</a:t>
            </a:r>
            <a:r>
              <a:rPr lang="es-EC" dirty="0" smtClean="0">
                <a:solidFill>
                  <a:schemeClr val="tx1"/>
                </a:solidFill>
              </a:rPr>
              <a:t> 2006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sp>
        <p:nvSpPr>
          <p:cNvPr id="3" name="2 Subtítulo"/>
          <p:cNvSpPr>
            <a:spLocks noGrp="1"/>
          </p:cNvSpPr>
          <p:nvPr>
            <p:ph type="body" idx="1"/>
          </p:nvPr>
        </p:nvSpPr>
        <p:spPr>
          <a:xfrm>
            <a:off x="1367365" y="1913135"/>
            <a:ext cx="6417734" cy="939801"/>
          </a:xfrm>
        </p:spPr>
        <p:txBody>
          <a:bodyPr>
            <a:normAutofit/>
          </a:bodyPr>
          <a:lstStyle/>
          <a:p>
            <a:r>
              <a:rPr lang="es-EC" sz="3600" b="1" dirty="0" smtClean="0">
                <a:solidFill>
                  <a:schemeClr val="tx1"/>
                </a:solidFill>
              </a:rPr>
              <a:t>Cap.25 Nuestro tercer empleo</a:t>
            </a:r>
            <a:endParaRPr lang="es-EC" sz="3600" b="1"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spTree>
    <p:extLst>
      <p:ext uri="{BB962C8B-B14F-4D97-AF65-F5344CB8AC3E}">
        <p14:creationId xmlns:p14="http://schemas.microsoft.com/office/powerpoint/2010/main" val="4148317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852936"/>
            <a:ext cx="8274456" cy="3528392"/>
          </a:xfrm>
        </p:spPr>
        <p:txBody>
          <a:bodyPr>
            <a:normAutofit fontScale="90000"/>
          </a:bodyPr>
          <a:lstStyle/>
          <a:p>
            <a:pPr algn="l"/>
            <a:r>
              <a:rPr lang="es-EC" sz="2800" dirty="0" smtClean="0">
                <a:solidFill>
                  <a:schemeClr val="tx1"/>
                </a:solidFill>
              </a:rPr>
              <a:t> La industria financiera – bancos, incorporaron la tecnología para no solo mejorar el servicio, sino el factor tiempo y desconcentración (cajeros automáticos, redes integradas, servicios </a:t>
            </a:r>
            <a:r>
              <a:rPr lang="es-EC" sz="2800" dirty="0" err="1" smtClean="0">
                <a:solidFill>
                  <a:schemeClr val="tx1"/>
                </a:solidFill>
              </a:rPr>
              <a:t>on</a:t>
            </a:r>
            <a:r>
              <a:rPr lang="es-EC" sz="2800" dirty="0" smtClean="0">
                <a:solidFill>
                  <a:schemeClr val="tx1"/>
                </a:solidFill>
              </a:rPr>
              <a:t> line, interconectividad, espacios virtuales), telemática.</a:t>
            </a:r>
            <a:br>
              <a:rPr lang="es-EC" sz="2800" dirty="0" smtClean="0">
                <a:solidFill>
                  <a:schemeClr val="tx1"/>
                </a:solidFill>
              </a:rPr>
            </a:br>
            <a:r>
              <a:rPr lang="es-EC" sz="2800" dirty="0" smtClean="0">
                <a:solidFill>
                  <a:schemeClr val="tx1"/>
                </a:solidFill>
              </a:rPr>
              <a:t>Los supermercados también globalizaron las tecnologías al servicio de sus clientes, que ahora pueden acceder a los productos on-line perchas inteligentes y </a:t>
            </a:r>
            <a:r>
              <a:rPr lang="es-EC" sz="2800" dirty="0" smtClean="0">
                <a:solidFill>
                  <a:schemeClr val="tx1"/>
                </a:solidFill>
              </a:rPr>
              <a:t>códigos </a:t>
            </a:r>
            <a:r>
              <a:rPr lang="es-EC" sz="2800" dirty="0" smtClean="0">
                <a:solidFill>
                  <a:schemeClr val="tx1"/>
                </a:solidFill>
              </a:rPr>
              <a:t>de barras </a:t>
            </a:r>
            <a:br>
              <a:rPr lang="es-EC" sz="2800" dirty="0" smtClean="0">
                <a:solidFill>
                  <a:schemeClr val="tx1"/>
                </a:solidFill>
              </a:rPr>
            </a:br>
            <a:r>
              <a:rPr lang="es-EC" sz="3600" dirty="0" smtClean="0">
                <a:solidFill>
                  <a:schemeClr val="tx1"/>
                </a:solidFill>
              </a:rPr>
              <a:t/>
            </a:r>
            <a:br>
              <a:rPr lang="es-EC" sz="3600" dirty="0" smtClean="0">
                <a:solidFill>
                  <a:schemeClr val="tx1"/>
                </a:solidFill>
              </a:rPr>
            </a:br>
            <a:r>
              <a:rPr lang="es-EC" sz="3600" dirty="0">
                <a:solidFill>
                  <a:schemeClr val="tx1"/>
                </a:solidFill>
              </a:rPr>
              <a:t/>
            </a:r>
            <a:br>
              <a:rPr lang="es-EC" sz="3600" dirty="0">
                <a:solidFill>
                  <a:schemeClr val="tx1"/>
                </a:solidFill>
              </a:rPr>
            </a:br>
            <a:r>
              <a:rPr lang="es-EC" sz="3600" dirty="0" smtClean="0">
                <a:solidFill>
                  <a:schemeClr val="tx1"/>
                </a:solidFill>
              </a:rPr>
              <a:t/>
            </a:r>
            <a:br>
              <a:rPr lang="es-EC" sz="3600" dirty="0" smtClean="0">
                <a:solidFill>
                  <a:schemeClr val="tx1"/>
                </a:solidFill>
              </a:rPr>
            </a:br>
            <a:r>
              <a:rPr lang="es-EC" sz="3600" dirty="0" smtClean="0">
                <a:solidFill>
                  <a:schemeClr val="tx1"/>
                </a:solidFill>
              </a:rPr>
              <a:t/>
            </a:r>
            <a:br>
              <a:rPr lang="es-EC" sz="3600"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a:solidFill>
                  <a:schemeClr val="tx1"/>
                </a:solidFill>
              </a:rPr>
              <a:t/>
            </a:r>
            <a:br>
              <a:rPr lang="es-EC" dirty="0">
                <a:solidFill>
                  <a:schemeClr val="tx1"/>
                </a:solidFill>
              </a:rPr>
            </a:br>
            <a:r>
              <a:rPr lang="es-EC" dirty="0" smtClean="0">
                <a:solidFill>
                  <a:schemeClr val="tx1"/>
                </a:solidFill>
              </a:rPr>
              <a:t/>
            </a:r>
            <a:br>
              <a:rPr lang="es-EC" dirty="0" smtClean="0">
                <a:solidFill>
                  <a:schemeClr val="tx1"/>
                </a:solidFill>
              </a:rPr>
            </a:br>
            <a:r>
              <a:rPr lang="es-EC" dirty="0" smtClean="0">
                <a:solidFill>
                  <a:schemeClr val="tx1"/>
                </a:solidFill>
              </a:rPr>
              <a:t>La Revolución de la Riqueza capítulos 21-22-23-24-25. Editorial Alfred </a:t>
            </a:r>
            <a:r>
              <a:rPr lang="es-EC" dirty="0" err="1" smtClean="0">
                <a:solidFill>
                  <a:schemeClr val="tx1"/>
                </a:solidFill>
              </a:rPr>
              <a:t>Knopf</a:t>
            </a:r>
            <a:r>
              <a:rPr lang="es-EC" dirty="0" smtClean="0">
                <a:solidFill>
                  <a:schemeClr val="tx1"/>
                </a:solidFill>
              </a:rPr>
              <a:t> 2006 </a:t>
            </a:r>
            <a:br>
              <a:rPr lang="es-EC" dirty="0" smtClean="0">
                <a:solidFill>
                  <a:schemeClr val="tx1"/>
                </a:solidFill>
              </a:rPr>
            </a:br>
            <a:r>
              <a:rPr lang="es-EC" dirty="0" smtClean="0">
                <a:solidFill>
                  <a:schemeClr val="tx1"/>
                </a:solidFill>
              </a:rPr>
              <a:t/>
            </a:r>
            <a:br>
              <a:rPr lang="es-EC" dirty="0" smtClean="0">
                <a:solidFill>
                  <a:schemeClr val="tx1"/>
                </a:solidFill>
              </a:rPr>
            </a:br>
            <a:endParaRPr lang="es-EC" dirty="0">
              <a:solidFill>
                <a:schemeClr val="tx1"/>
              </a:solidFill>
            </a:endParaRPr>
          </a:p>
        </p:txBody>
      </p:sp>
      <p:sp>
        <p:nvSpPr>
          <p:cNvPr id="3" name="2 Subtítulo"/>
          <p:cNvSpPr>
            <a:spLocks noGrp="1"/>
          </p:cNvSpPr>
          <p:nvPr>
            <p:ph type="body" idx="1"/>
          </p:nvPr>
        </p:nvSpPr>
        <p:spPr>
          <a:xfrm>
            <a:off x="1367365" y="1913135"/>
            <a:ext cx="6417734" cy="939801"/>
          </a:xfrm>
        </p:spPr>
        <p:txBody>
          <a:bodyPr>
            <a:normAutofit/>
          </a:bodyPr>
          <a:lstStyle/>
          <a:p>
            <a:r>
              <a:rPr lang="es-EC" sz="3600" b="1" dirty="0" smtClean="0">
                <a:solidFill>
                  <a:schemeClr val="tx1"/>
                </a:solidFill>
              </a:rPr>
              <a:t>Cap.25 Nuestro tercer empleo</a:t>
            </a:r>
            <a:endParaRPr lang="es-EC" sz="3600" b="1"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63060"/>
            <a:ext cx="2243967" cy="16829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48306"/>
            <a:ext cx="3875801" cy="1308485"/>
          </a:xfrm>
          <a:prstGeom prst="rect">
            <a:avLst/>
          </a:prstGeom>
        </p:spPr>
      </p:pic>
    </p:spTree>
    <p:extLst>
      <p:ext uri="{BB962C8B-B14F-4D97-AF65-F5344CB8AC3E}">
        <p14:creationId xmlns:p14="http://schemas.microsoft.com/office/powerpoint/2010/main" val="28194180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505</TotalTime>
  <Words>206</Words>
  <Application>Microsoft Office PowerPoint</Application>
  <PresentationFormat>Presentación en pantalla (4:3)</PresentationFormat>
  <Paragraphs>14</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Forma de onda</vt:lpstr>
      <vt:lpstr>          La Revolución de la Riqueza Editorial Knopf 2006    </vt:lpstr>
      <vt:lpstr>Lavado de cerebro de una persona, cultural y social, las élites manipulaban a las poblaciones, ruptura de lo establecido La ciencia como valor social del conocimiento Se cuestiona la autoridad, iglesia, Estado  La economía basada en el conocimiento La ciencia es decisiva para la tecnología y su perfeccionamiento          La Revolución de la Riqueza capítulos 21-22-23-24-25. Editorial Alfred Knopf 2006   </vt:lpstr>
      <vt:lpstr>Las actuales generaciones en el poder, son influidas por la ola de acontecimientos de los últimos 50 años, pero estos no son relevantes para ellos. La sincronización es el efecto que mueve a empresas pero que en sector público frena el crecimiento de las empresas en el tiempo Se demanda profesionales conocimientos interdisciplinarios             La Revolución de la Riqueza capítulos 21-22-23-24-25. Editorial Alfred Knopf 2006   </vt:lpstr>
      <vt:lpstr>Millones de personas viven fuera del sistema monetario mundial, la tercera Ola inventa el concepto PROSUMIDOR, acrónimo del inglés “producer” y “consumer”  individuos que a la vez que producimos consumimos En es Prosumo  la producción en la economía no monetaria El papel del consumidor se transformará a medida que se amplíe el del PROSUMO El mercado no proporciona todo, aquellos deseos o necesidades más intimas son intrínsecas ahí se mueve el prosumo, producción de la economía no monetaria          </vt:lpstr>
      <vt:lpstr>Se avecina una economía prosumidora lo que generará otra  realidad del mercado, que es la de la salud donde además las tecnologías avanzan velozmente, pero paralelamente las instituciones médicas públicas son obsoletas La salud padece de déficit financiero en todo el mundo y más en AL si además sumamos las nuevas enfermedades y el envejecimiento de la población que pronto será jubilada el panorama es complejo por su alto costo              La Revolución de la Riqueza capítulos 21-22-23-24-25. Editorial Alfred Knopf 2006   </vt:lpstr>
      <vt:lpstr>La restricción  del tiempo en la economía monetaria convulsiona al tiempo y su uso. Esta aceleración y desplazamiento de una actividad secuencial a otra simultánea, estimulados por la hipercompetividad, representan un cambio drástico en el modo de relacionarnos con el fundamento del tiempo.  El primer empleo (remunerado), segundo empleo (tarea doméstica no remunerada), muchos un tercer empleo (no remunerado)              La Revolución de la Riqueza capítulos 21-22-23-24-25. Editorial Alfred Knopf 2006   </vt:lpstr>
      <vt:lpstr> La industria financiera – bancos, incorporaron la tecnología para no solo mejorar el servicio, sino el factor tiempo y desconcentración (cajeros automáticos, redes integradas, servicios on line, interconectividad, espacios virtuales), telemática. Los supermercados también globalizaron las tecnologías al servicio de sus clientes, que ahora pueden acceder a los productos on-line perchas inteligentes y códigos de barras            La Revolución de la Riqueza capítulos 21-22-23-24-25. Editorial Alfred Knopf 2006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Revolución de la riqueza</dc:title>
  <dc:creator>Nelson Galarza</dc:creator>
  <cp:lastModifiedBy>Nelson Galarza</cp:lastModifiedBy>
  <cp:revision>26</cp:revision>
  <dcterms:created xsi:type="dcterms:W3CDTF">2018-03-22T20:38:52Z</dcterms:created>
  <dcterms:modified xsi:type="dcterms:W3CDTF">2018-03-24T00:49:14Z</dcterms:modified>
</cp:coreProperties>
</file>