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80" d="100"/>
          <a:sy n="80" d="100"/>
        </p:scale>
        <p:origin x="60" y="1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982C2-734B-4D02-9268-B200401EA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E82629-4920-45EC-A660-7F2430AD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5695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B496-F731-4374-B52B-1EDAB971A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324EF-A89C-40A2-87D4-C42DDD065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2A2DD43B-7244-4753-ABEE-243AB17049B7}"/>
              </a:ext>
            </a:extLst>
          </p:cNvPr>
          <p:cNvSpPr/>
          <p:nvPr userDrawn="1"/>
        </p:nvSpPr>
        <p:spPr>
          <a:xfrm>
            <a:off x="10425953" y="5971569"/>
            <a:ext cx="407894" cy="546847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BBD5C7D-A58D-4274-B246-91CB2D45E6C9}"/>
              </a:ext>
            </a:extLst>
          </p:cNvPr>
          <p:cNvSpPr/>
          <p:nvPr userDrawn="1"/>
        </p:nvSpPr>
        <p:spPr>
          <a:xfrm>
            <a:off x="10755406" y="5967833"/>
            <a:ext cx="407894" cy="546847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B3513FEC-CFB4-4446-9B84-DCDCCA70AF7B}"/>
              </a:ext>
            </a:extLst>
          </p:cNvPr>
          <p:cNvSpPr/>
          <p:nvPr userDrawn="1"/>
        </p:nvSpPr>
        <p:spPr>
          <a:xfrm>
            <a:off x="11084859" y="5959615"/>
            <a:ext cx="407894" cy="546847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9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901B0-73E4-4290-A552-3B347AFB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A1C1A-AFAB-4102-9779-62AA99E03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1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39A5-9B0F-44FF-BE05-B502BB21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A1BC4-EF7D-4812-AB87-10FC97930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6D61E-64BA-4036-B212-D804A7BD1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15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C697-FFE0-4064-B7C4-316C63919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CC9DB-7651-4372-A238-50F15FC7C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BE4EE-0D09-4D3D-A0ED-F572F60C0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C20F6-9DAB-4A7E-B562-73E6274BB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A04EE7-5B69-4D09-B122-165003580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540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52104-D42C-45ED-ACCC-B956BECD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82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27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E3453-4C05-44F7-A3C4-84684B8C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A1998-B6B1-42D3-ADCE-29FEE0629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1FBD2-F27F-48FD-84EF-22B1EEB1F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354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30B04-86FA-4246-8033-1C49764E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11B91-6AEC-45F0-98EB-BF87FBF5FE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43173-03FF-4A61-9654-E9777228E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02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D85F-2109-4A4B-AA4D-58DAB48C0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C6776-126D-4C55-AE78-F9CEB5C94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705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EFAC6B-5F8D-4E11-A777-7A2C90631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122A5-A54C-4710-A91B-0D77A9944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49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D70A7E-67E0-451D-9C57-DED7EA158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E359B-1DDC-40A7-9E68-C7EAD2DA9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8E8F6-F064-46CD-BB12-C55F3ADB1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DC95D-F429-4207-A34F-FA1599B6DCA0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EB053-B493-40E5-89B7-6701FA6A7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8A6BF-BF6A-48A8-9A84-C167A421D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7255C-4C75-4469-B592-D3D13944F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1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C36F3-93C5-4482-81AA-3787A0F3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16. El “</a:t>
            </a:r>
            <a:r>
              <a:rPr lang="en-US" b="1" dirty="0" err="1"/>
              <a:t>petróleo</a:t>
            </a:r>
            <a:r>
              <a:rPr lang="en-US" b="1" dirty="0"/>
              <a:t>” del </a:t>
            </a:r>
            <a:r>
              <a:rPr lang="en-US" b="1" dirty="0" err="1"/>
              <a:t>mañana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DA9CC-4E15-4D4D-AED6-A3B31E989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metáfora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como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petróleo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equívoca</a:t>
            </a:r>
            <a:r>
              <a:rPr lang="en-US" dirty="0">
                <a:latin typeface="+mj-lt"/>
              </a:rPr>
              <a:t> e </a:t>
            </a:r>
            <a:r>
              <a:rPr lang="en-US" dirty="0" err="1">
                <a:latin typeface="+mj-lt"/>
              </a:rPr>
              <a:t>insuficiente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El </a:t>
            </a:r>
            <a:r>
              <a:rPr lang="en-US" dirty="0" err="1">
                <a:latin typeface="+mj-lt"/>
              </a:rPr>
              <a:t>impacto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creación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riqueza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está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infravalorado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Necesidad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entender</a:t>
            </a:r>
            <a:r>
              <a:rPr lang="en-US" dirty="0">
                <a:latin typeface="+mj-lt"/>
              </a:rPr>
              <a:t> el </a:t>
            </a:r>
            <a:r>
              <a:rPr lang="en-US" dirty="0" err="1">
                <a:latin typeface="+mj-lt"/>
              </a:rPr>
              <a:t>conocimiento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Almacenes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: </a:t>
            </a:r>
            <a:r>
              <a:rPr lang="en-US" dirty="0" err="1">
                <a:latin typeface="+mj-lt"/>
              </a:rPr>
              <a:t>interno</a:t>
            </a:r>
            <a:r>
              <a:rPr lang="en-US" dirty="0">
                <a:latin typeface="+mj-lt"/>
              </a:rPr>
              <a:t> y </a:t>
            </a:r>
            <a:r>
              <a:rPr lang="en-US" dirty="0" err="1">
                <a:latin typeface="+mj-lt"/>
              </a:rPr>
              <a:t>externos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Al </a:t>
            </a:r>
            <a:r>
              <a:rPr lang="en-US" dirty="0" err="1">
                <a:latin typeface="+mj-lt"/>
              </a:rPr>
              <a:t>transformar</a:t>
            </a:r>
            <a:r>
              <a:rPr lang="en-US" dirty="0">
                <a:latin typeface="+mj-lt"/>
              </a:rPr>
              <a:t> el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se </a:t>
            </a:r>
            <a:r>
              <a:rPr lang="en-US" dirty="0" err="1">
                <a:latin typeface="+mj-lt"/>
              </a:rPr>
              <a:t>transforma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riqueza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haciéndola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distinta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cualquier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época</a:t>
            </a:r>
            <a:r>
              <a:rPr lang="en-US" dirty="0">
                <a:latin typeface="+mj-lt"/>
              </a:rPr>
              <a:t> anterior</a:t>
            </a:r>
          </a:p>
        </p:txBody>
      </p:sp>
    </p:spTree>
    <p:extLst>
      <p:ext uri="{BB962C8B-B14F-4D97-AF65-F5344CB8AC3E}">
        <p14:creationId xmlns:p14="http://schemas.microsoft.com/office/powerpoint/2010/main" val="180289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F587-A4B8-4A12-A8EF-560E55DAE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17. La </a:t>
            </a:r>
            <a:r>
              <a:rPr lang="en-US" b="1" dirty="0" err="1"/>
              <a:t>trampa</a:t>
            </a:r>
            <a:r>
              <a:rPr lang="en-US" b="1" dirty="0"/>
              <a:t> del </a:t>
            </a:r>
            <a:r>
              <a:rPr lang="en-US" b="1" dirty="0" err="1"/>
              <a:t>conocimiento</a:t>
            </a:r>
            <a:r>
              <a:rPr lang="en-US" b="1" dirty="0"/>
              <a:t> </a:t>
            </a:r>
            <a:r>
              <a:rPr lang="en-US" b="1" dirty="0" err="1"/>
              <a:t>obsoleto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ACC4E-BE33-4DA2-85C4-CCC6C8199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+mj-lt"/>
              </a:rPr>
              <a:t>Un </a:t>
            </a:r>
            <a:r>
              <a:rPr lang="en-US" dirty="0" err="1">
                <a:latin typeface="+mj-lt"/>
              </a:rPr>
              <a:t>porcentaje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vez</a:t>
            </a:r>
            <a:r>
              <a:rPr lang="en-US" dirty="0">
                <a:latin typeface="+mj-lt"/>
              </a:rPr>
              <a:t> mayor de lo que </a:t>
            </a:r>
            <a:r>
              <a:rPr lang="en-US" dirty="0" err="1">
                <a:latin typeface="+mj-lt"/>
              </a:rPr>
              <a:t>sabemos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vez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menos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verdad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rapidez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cambio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acelera</a:t>
            </a:r>
            <a:r>
              <a:rPr lang="en-US" dirty="0">
                <a:latin typeface="+mj-lt"/>
              </a:rPr>
              <a:t> el </a:t>
            </a:r>
            <a:r>
              <a:rPr lang="en-US" dirty="0" err="1">
                <a:latin typeface="+mj-lt"/>
              </a:rPr>
              <a:t>proceso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obsolecencia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conocimiento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confianza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la “</a:t>
            </a:r>
            <a:r>
              <a:rPr lang="en-US" dirty="0" err="1">
                <a:latin typeface="+mj-lt"/>
              </a:rPr>
              <a:t>sabiduría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pasado</a:t>
            </a:r>
            <a:r>
              <a:rPr lang="en-US" dirty="0">
                <a:latin typeface="+mj-lt"/>
              </a:rPr>
              <a:t>” </a:t>
            </a:r>
            <a:r>
              <a:rPr lang="en-US" dirty="0" err="1">
                <a:latin typeface="+mj-lt"/>
              </a:rPr>
              <a:t>es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otra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fuente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obsoleto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analogía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falla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como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herramienta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y se </a:t>
            </a:r>
            <a:r>
              <a:rPr lang="en-US" dirty="0" err="1">
                <a:latin typeface="+mj-lt"/>
              </a:rPr>
              <a:t>vuelve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equívoca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 </a:t>
            </a:r>
            <a:r>
              <a:rPr lang="es-ES" dirty="0">
                <a:latin typeface="+mj-lt"/>
              </a:rPr>
              <a:t>Ley del conocimiento obsoleto: a medida que se acelera el cambio, también lo hace la velocidad a la que se acumula aún más conocimiento obsoleto. 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152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C59A-A2E2-409A-B870-BE64A64B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054"/>
            <a:ext cx="10515600" cy="1325563"/>
          </a:xfrm>
        </p:spPr>
        <p:txBody>
          <a:bodyPr/>
          <a:lstStyle/>
          <a:p>
            <a:r>
              <a:rPr lang="en-US" b="1" dirty="0"/>
              <a:t>18. El factor Quesnay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9D6D4-2C75-4466-B16A-DFF746266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654"/>
            <a:ext cx="10515600" cy="4351338"/>
          </a:xfrm>
        </p:spPr>
        <p:txBody>
          <a:bodyPr>
            <a:noAutofit/>
          </a:bodyPr>
          <a:lstStyle/>
          <a:p>
            <a:r>
              <a:rPr lang="en-US" sz="2500" dirty="0">
                <a:latin typeface="+mj-lt"/>
              </a:rPr>
              <a:t>La </a:t>
            </a:r>
            <a:r>
              <a:rPr lang="en-US" sz="2500" dirty="0" err="1">
                <a:latin typeface="+mj-lt"/>
              </a:rPr>
              <a:t>mayoría</a:t>
            </a:r>
            <a:r>
              <a:rPr lang="en-US" sz="2500" dirty="0">
                <a:latin typeface="+mj-lt"/>
              </a:rPr>
              <a:t> del </a:t>
            </a:r>
            <a:r>
              <a:rPr lang="en-US" sz="2500" dirty="0" err="1">
                <a:latin typeface="+mj-lt"/>
              </a:rPr>
              <a:t>conocimiento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económico</a:t>
            </a:r>
            <a:r>
              <a:rPr lang="en-US" sz="2500" dirty="0">
                <a:latin typeface="+mj-lt"/>
              </a:rPr>
              <a:t> que </a:t>
            </a:r>
            <a:r>
              <a:rPr lang="en-US" sz="2500" dirty="0" err="1">
                <a:latin typeface="+mj-lt"/>
              </a:rPr>
              <a:t>dominaa</a:t>
            </a:r>
            <a:r>
              <a:rPr lang="en-US" sz="2500" dirty="0">
                <a:latin typeface="+mj-lt"/>
              </a:rPr>
              <a:t> el </a:t>
            </a:r>
            <a:r>
              <a:rPr lang="en-US" sz="2500" dirty="0" err="1">
                <a:latin typeface="+mj-lt"/>
              </a:rPr>
              <a:t>mundo</a:t>
            </a:r>
            <a:r>
              <a:rPr lang="en-US" sz="2500" dirty="0">
                <a:latin typeface="+mj-lt"/>
              </a:rPr>
              <a:t> y las </a:t>
            </a:r>
            <a:r>
              <a:rPr lang="en-US" sz="2500" dirty="0" err="1">
                <a:latin typeface="+mj-lt"/>
              </a:rPr>
              <a:t>decisiones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es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obsoleto</a:t>
            </a:r>
            <a:endParaRPr lang="en-US" sz="2500" dirty="0">
              <a:latin typeface="+mj-lt"/>
            </a:endParaRPr>
          </a:p>
          <a:p>
            <a:r>
              <a:rPr lang="en-US" sz="2500" dirty="0">
                <a:latin typeface="+mj-lt"/>
              </a:rPr>
              <a:t>Las </a:t>
            </a:r>
            <a:r>
              <a:rPr lang="en-US" sz="2500" dirty="0" err="1">
                <a:latin typeface="+mj-lt"/>
              </a:rPr>
              <a:t>predicciones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económicas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carecen</a:t>
            </a:r>
            <a:r>
              <a:rPr lang="en-US" sz="2500" dirty="0">
                <a:latin typeface="+mj-lt"/>
              </a:rPr>
              <a:t> de </a:t>
            </a:r>
            <a:r>
              <a:rPr lang="en-US" sz="2500" dirty="0" err="1">
                <a:latin typeface="+mj-lt"/>
              </a:rPr>
              <a:t>fundamento</a:t>
            </a:r>
            <a:r>
              <a:rPr lang="en-US" sz="2500" dirty="0">
                <a:latin typeface="+mj-lt"/>
              </a:rPr>
              <a:t> y </a:t>
            </a:r>
            <a:r>
              <a:rPr lang="en-US" sz="2500" dirty="0" err="1">
                <a:latin typeface="+mj-lt"/>
              </a:rPr>
              <a:t>están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lejos</a:t>
            </a:r>
            <a:r>
              <a:rPr lang="en-US" sz="2500" dirty="0">
                <a:latin typeface="+mj-lt"/>
              </a:rPr>
              <a:t> de la </a:t>
            </a:r>
            <a:r>
              <a:rPr lang="en-US" sz="2500" dirty="0" err="1">
                <a:latin typeface="+mj-lt"/>
              </a:rPr>
              <a:t>realidad</a:t>
            </a:r>
            <a:r>
              <a:rPr lang="en-US" sz="2500" dirty="0">
                <a:latin typeface="+mj-lt"/>
              </a:rPr>
              <a:t>. </a:t>
            </a:r>
            <a:r>
              <a:rPr lang="en-US" sz="2500" dirty="0" err="1">
                <a:latin typeface="+mj-lt"/>
              </a:rPr>
              <a:t>Dificultades</a:t>
            </a:r>
            <a:r>
              <a:rPr lang="en-US" sz="2500" dirty="0">
                <a:latin typeface="+mj-lt"/>
              </a:rPr>
              <a:t> para las </a:t>
            </a:r>
            <a:r>
              <a:rPr lang="en-US" sz="2500" dirty="0" err="1">
                <a:latin typeface="+mj-lt"/>
              </a:rPr>
              <a:t>predicciones</a:t>
            </a:r>
            <a:r>
              <a:rPr lang="en-US" sz="2500" dirty="0">
                <a:latin typeface="+mj-lt"/>
              </a:rPr>
              <a:t>: </a:t>
            </a:r>
            <a:r>
              <a:rPr lang="en-US" sz="2500" dirty="0" err="1">
                <a:latin typeface="+mj-lt"/>
              </a:rPr>
              <a:t>complejidad</a:t>
            </a:r>
            <a:r>
              <a:rPr lang="en-US" sz="2500" dirty="0">
                <a:latin typeface="+mj-lt"/>
              </a:rPr>
              <a:t> de la </a:t>
            </a:r>
            <a:r>
              <a:rPr lang="en-US" sz="2500" dirty="0" err="1">
                <a:latin typeface="+mj-lt"/>
              </a:rPr>
              <a:t>economía</a:t>
            </a:r>
            <a:r>
              <a:rPr lang="en-US" sz="2500" dirty="0">
                <a:latin typeface="+mj-lt"/>
              </a:rPr>
              <a:t> actual (</a:t>
            </a:r>
            <a:r>
              <a:rPr lang="en-US" sz="2500" dirty="0" err="1">
                <a:latin typeface="+mj-lt"/>
              </a:rPr>
              <a:t>integración</a:t>
            </a:r>
            <a:r>
              <a:rPr lang="en-US" sz="2500" dirty="0">
                <a:latin typeface="+mj-lt"/>
              </a:rPr>
              <a:t>) y la </a:t>
            </a:r>
            <a:r>
              <a:rPr lang="en-US" sz="2500" dirty="0" err="1">
                <a:latin typeface="+mj-lt"/>
              </a:rPr>
              <a:t>rapidez</a:t>
            </a:r>
            <a:r>
              <a:rPr lang="en-US" sz="2500" dirty="0">
                <a:latin typeface="+mj-lt"/>
              </a:rPr>
              <a:t> de </a:t>
            </a:r>
            <a:r>
              <a:rPr lang="en-US" sz="2500" dirty="0" err="1">
                <a:latin typeface="+mj-lt"/>
              </a:rPr>
              <a:t>los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cambios</a:t>
            </a:r>
            <a:r>
              <a:rPr lang="en-US" sz="2500" dirty="0">
                <a:latin typeface="+mj-lt"/>
              </a:rPr>
              <a:t> </a:t>
            </a:r>
            <a:r>
              <a:rPr lang="en-US" sz="2500" dirty="0" err="1">
                <a:latin typeface="+mj-lt"/>
              </a:rPr>
              <a:t>en</a:t>
            </a:r>
            <a:r>
              <a:rPr lang="en-US" sz="2500" dirty="0">
                <a:latin typeface="+mj-lt"/>
              </a:rPr>
              <a:t> el </a:t>
            </a:r>
            <a:r>
              <a:rPr lang="en-US" sz="2500" dirty="0" err="1">
                <a:latin typeface="+mj-lt"/>
              </a:rPr>
              <a:t>sistema</a:t>
            </a:r>
            <a:endParaRPr lang="en-US" sz="2500" dirty="0">
              <a:latin typeface="+mj-lt"/>
            </a:endParaRPr>
          </a:p>
          <a:p>
            <a:r>
              <a:rPr lang="es-ES" sz="2500" dirty="0">
                <a:latin typeface="+mj-lt"/>
              </a:rPr>
              <a:t>Necesidad de ir más allá del pensamiento industrial para comprender el impacto transformador de la ola más reciente de riqueza revolucionaria (basada en intangibles)</a:t>
            </a:r>
          </a:p>
          <a:p>
            <a:r>
              <a:rPr lang="es-ES" sz="2500" dirty="0">
                <a:latin typeface="+mj-lt"/>
              </a:rPr>
              <a:t>Retos de la nueva economía: crecimiento de las industrias de red, carácter irreductible del conocimiento, desmasificación y la transferibilidad mundial de los capitales</a:t>
            </a:r>
          </a:p>
          <a:p>
            <a:r>
              <a:rPr lang="es-ES" sz="2500" dirty="0">
                <a:latin typeface="+mj-lt"/>
              </a:rPr>
              <a:t>Quesnay: comparación de la economía con la circulación de la sangre por el cuerpo</a:t>
            </a:r>
            <a:endParaRPr lang="en-US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730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5766-EDDA-4336-9C05-6466E1D8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19. </a:t>
            </a:r>
            <a:r>
              <a:rPr lang="en-US" b="1" dirty="0" err="1"/>
              <a:t>Filtrar</a:t>
            </a:r>
            <a:r>
              <a:rPr lang="en-US" b="1" dirty="0"/>
              <a:t> la </a:t>
            </a:r>
            <a:r>
              <a:rPr lang="en-US" b="1" dirty="0" err="1"/>
              <a:t>verdad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A44FD-5F5F-45ED-874F-792E519A6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+mj-lt"/>
              </a:rPr>
              <a:t>Seis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criterios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verdad</a:t>
            </a:r>
            <a:r>
              <a:rPr lang="en-US" dirty="0">
                <a:latin typeface="+mj-lt"/>
              </a:rPr>
              <a:t>: </a:t>
            </a:r>
            <a:r>
              <a:rPr lang="en-US" dirty="0" err="1">
                <a:latin typeface="+mj-lt"/>
              </a:rPr>
              <a:t>consenso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consistencia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autoridad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revelación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durabilidad</a:t>
            </a:r>
            <a:r>
              <a:rPr lang="en-US" dirty="0">
                <a:latin typeface="+mj-lt"/>
              </a:rPr>
              <a:t> y </a:t>
            </a:r>
            <a:r>
              <a:rPr lang="en-US" dirty="0" err="1">
                <a:latin typeface="+mj-lt"/>
              </a:rPr>
              <a:t>ciencia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Consenso</a:t>
            </a:r>
            <a:r>
              <a:rPr lang="en-US" dirty="0">
                <a:latin typeface="+mj-lt"/>
              </a:rPr>
              <a:t>: </a:t>
            </a:r>
            <a:r>
              <a:rPr lang="en-US" dirty="0" err="1">
                <a:latin typeface="+mj-lt"/>
              </a:rPr>
              <a:t>sabiduría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convencional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Verdad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los</a:t>
            </a:r>
            <a:r>
              <a:rPr lang="en-US" dirty="0">
                <a:latin typeface="+mj-lt"/>
              </a:rPr>
              <a:t> lemmings</a:t>
            </a:r>
          </a:p>
          <a:p>
            <a:r>
              <a:rPr lang="en-US" dirty="0" err="1">
                <a:latin typeface="+mj-lt"/>
              </a:rPr>
              <a:t>Consistencia</a:t>
            </a:r>
            <a:r>
              <a:rPr lang="en-US" dirty="0">
                <a:latin typeface="+mj-lt"/>
              </a:rPr>
              <a:t>: </a:t>
            </a:r>
            <a:r>
              <a:rPr lang="es-ES" dirty="0">
                <a:latin typeface="+mj-lt"/>
              </a:rPr>
              <a:t>si un hecho encaja con otros hechos </a:t>
            </a:r>
            <a:r>
              <a:rPr lang="en-US" dirty="0" err="1">
                <a:latin typeface="+mj-lt"/>
              </a:rPr>
              <a:t>considerados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verdaderos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debe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verdadero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Autoridad</a:t>
            </a:r>
            <a:r>
              <a:rPr lang="en-US" dirty="0">
                <a:latin typeface="+mj-lt"/>
              </a:rPr>
              <a:t>: de </a:t>
            </a:r>
            <a:r>
              <a:rPr lang="en-US" dirty="0" err="1">
                <a:latin typeface="+mj-lt"/>
              </a:rPr>
              <a:t>cualquier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tipo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ciencia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</a:t>
            </a:r>
            <a:r>
              <a:rPr lang="en-US" dirty="0">
                <a:latin typeface="+mj-lt"/>
              </a:rPr>
              <a:t> el </a:t>
            </a:r>
            <a:r>
              <a:rPr lang="en-US" dirty="0" err="1">
                <a:latin typeface="+mj-lt"/>
              </a:rPr>
              <a:t>criterio</a:t>
            </a:r>
            <a:r>
              <a:rPr lang="en-US" dirty="0">
                <a:latin typeface="+mj-lt"/>
              </a:rPr>
              <a:t> que </a:t>
            </a:r>
            <a:r>
              <a:rPr lang="en-US" dirty="0" err="1">
                <a:latin typeface="+mj-lt"/>
              </a:rPr>
              <a:t>más</a:t>
            </a:r>
            <a:r>
              <a:rPr lang="en-US" dirty="0">
                <a:latin typeface="+mj-lt"/>
              </a:rPr>
              <a:t> ha </a:t>
            </a:r>
            <a:r>
              <a:rPr lang="en-US" dirty="0" err="1">
                <a:latin typeface="+mj-lt"/>
              </a:rPr>
              <a:t>influido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riqueza</a:t>
            </a:r>
            <a:r>
              <a:rPr lang="en-US" dirty="0">
                <a:latin typeface="+mj-lt"/>
              </a:rPr>
              <a:t> y al que </a:t>
            </a:r>
            <a:r>
              <a:rPr lang="en-US" dirty="0" err="1">
                <a:latin typeface="+mj-lt"/>
              </a:rPr>
              <a:t>menos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acudimos</a:t>
            </a:r>
            <a:r>
              <a:rPr lang="en-US" dirty="0">
                <a:latin typeface="+mj-lt"/>
              </a:rPr>
              <a:t> para </a:t>
            </a:r>
            <a:r>
              <a:rPr lang="en-US" dirty="0" err="1">
                <a:latin typeface="+mj-lt"/>
              </a:rPr>
              <a:t>nuestras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decisiones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cotidianas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Importancia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método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científico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037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5550-EAC3-4CD4-AB8C-B498987D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20. </a:t>
            </a:r>
            <a:r>
              <a:rPr lang="en-US" b="1" dirty="0" err="1"/>
              <a:t>Destrozar</a:t>
            </a:r>
            <a:r>
              <a:rPr lang="en-US" b="1" dirty="0"/>
              <a:t> el </a:t>
            </a:r>
            <a:r>
              <a:rPr lang="en-US" b="1" dirty="0" err="1"/>
              <a:t>laboratorio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EA71B-8216-4697-B654-F5A3A010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+mj-lt"/>
              </a:rPr>
              <a:t>Aunque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ciencia</a:t>
            </a:r>
            <a:r>
              <a:rPr lang="en-US" dirty="0">
                <a:latin typeface="+mj-lt"/>
              </a:rPr>
              <a:t> ha </a:t>
            </a:r>
            <a:r>
              <a:rPr lang="en-US" dirty="0" err="1">
                <a:latin typeface="+mj-lt"/>
              </a:rPr>
              <a:t>resuelto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muchos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problemas</a:t>
            </a:r>
            <a:r>
              <a:rPr lang="en-US" dirty="0">
                <a:latin typeface="+mj-lt"/>
              </a:rPr>
              <a:t>, el </a:t>
            </a:r>
            <a:r>
              <a:rPr lang="en-US" dirty="0" err="1">
                <a:latin typeface="+mj-lt"/>
              </a:rPr>
              <a:t>cambio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fundamentos</a:t>
            </a:r>
            <a:r>
              <a:rPr lang="en-US" dirty="0">
                <a:latin typeface="+mj-lt"/>
              </a:rPr>
              <a:t> de la </a:t>
            </a:r>
            <a:r>
              <a:rPr lang="en-US" dirty="0" err="1">
                <a:latin typeface="+mj-lt"/>
              </a:rPr>
              <a:t>riqueza</a:t>
            </a:r>
            <a:r>
              <a:rPr lang="en-US" dirty="0">
                <a:latin typeface="+mj-lt"/>
              </a:rPr>
              <a:t> ha </a:t>
            </a:r>
            <a:r>
              <a:rPr lang="en-US" dirty="0" err="1">
                <a:latin typeface="+mj-lt"/>
              </a:rPr>
              <a:t>generado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una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corriente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anticiencia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Animalistas</a:t>
            </a:r>
            <a:r>
              <a:rPr lang="en-US" dirty="0">
                <a:latin typeface="+mj-lt"/>
              </a:rPr>
              <a:t>, derechos de </a:t>
            </a:r>
            <a:r>
              <a:rPr lang="en-US" dirty="0" err="1">
                <a:latin typeface="+mj-lt"/>
              </a:rPr>
              <a:t>los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animales</a:t>
            </a:r>
            <a:r>
              <a:rPr lang="en-US" dirty="0">
                <a:latin typeface="+mj-lt"/>
              </a:rPr>
              <a:t> y </a:t>
            </a:r>
            <a:r>
              <a:rPr lang="en-US" dirty="0" err="1">
                <a:latin typeface="+mj-lt"/>
              </a:rPr>
              <a:t>ecologistas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radicales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Posicionamiento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político</a:t>
            </a:r>
            <a:r>
              <a:rPr lang="en-US" dirty="0">
                <a:latin typeface="+mj-lt"/>
              </a:rPr>
              <a:t> de la </a:t>
            </a:r>
            <a:r>
              <a:rPr lang="en-US" dirty="0" err="1">
                <a:latin typeface="+mj-lt"/>
              </a:rPr>
              <a:t>ciencia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Posmodernistas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cuestionan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neutralidad</a:t>
            </a:r>
            <a:r>
              <a:rPr lang="en-US" dirty="0">
                <a:latin typeface="+mj-lt"/>
              </a:rPr>
              <a:t> de la </a:t>
            </a:r>
            <a:r>
              <a:rPr lang="en-US" dirty="0" err="1">
                <a:latin typeface="+mj-lt"/>
              </a:rPr>
              <a:t>verdad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científica</a:t>
            </a:r>
            <a:r>
              <a:rPr lang="en-US" dirty="0">
                <a:latin typeface="+mj-lt"/>
              </a:rPr>
              <a:t> y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último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término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verdad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Ecomisioneros</a:t>
            </a:r>
            <a:r>
              <a:rPr lang="en-US" dirty="0">
                <a:latin typeface="+mj-lt"/>
              </a:rPr>
              <a:t> que </a:t>
            </a:r>
            <a:r>
              <a:rPr lang="en-US" dirty="0" err="1">
                <a:latin typeface="+mj-lt"/>
              </a:rPr>
              <a:t>aparecen</a:t>
            </a:r>
            <a:r>
              <a:rPr lang="en-US" dirty="0">
                <a:latin typeface="+mj-lt"/>
              </a:rPr>
              <a:t> con </a:t>
            </a:r>
            <a:r>
              <a:rPr lang="en-US" dirty="0" err="1">
                <a:latin typeface="+mj-lt"/>
              </a:rPr>
              <a:t>fuerza</a:t>
            </a:r>
            <a:r>
              <a:rPr lang="en-US" dirty="0">
                <a:latin typeface="+mj-lt"/>
              </a:rPr>
              <a:t> a </a:t>
            </a:r>
            <a:r>
              <a:rPr lang="en-US" dirty="0" err="1">
                <a:latin typeface="+mj-lt"/>
              </a:rPr>
              <a:t>llenar</a:t>
            </a:r>
            <a:r>
              <a:rPr lang="en-US" dirty="0">
                <a:latin typeface="+mj-lt"/>
              </a:rPr>
              <a:t> el </a:t>
            </a:r>
            <a:r>
              <a:rPr lang="en-US" dirty="0" err="1">
                <a:latin typeface="+mj-lt"/>
              </a:rPr>
              <a:t>vacío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religioso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El mayor </a:t>
            </a:r>
            <a:r>
              <a:rPr lang="en-US" dirty="0" err="1">
                <a:latin typeface="+mj-lt"/>
              </a:rPr>
              <a:t>ataque</a:t>
            </a:r>
            <a:r>
              <a:rPr lang="en-US" dirty="0">
                <a:latin typeface="+mj-lt"/>
              </a:rPr>
              <a:t> a la </a:t>
            </a:r>
            <a:r>
              <a:rPr lang="en-US" dirty="0" err="1">
                <a:latin typeface="+mj-lt"/>
              </a:rPr>
              <a:t>ciencia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cuestión</a:t>
            </a:r>
            <a:r>
              <a:rPr lang="en-US" dirty="0">
                <a:latin typeface="+mj-lt"/>
              </a:rPr>
              <a:t> de la </a:t>
            </a:r>
            <a:r>
              <a:rPr lang="en-US" dirty="0" err="1">
                <a:latin typeface="+mj-lt"/>
              </a:rPr>
              <a:t>libre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circulación</a:t>
            </a:r>
            <a:r>
              <a:rPr lang="en-US" dirty="0">
                <a:latin typeface="+mj-lt"/>
              </a:rPr>
              <a:t> del </a:t>
            </a:r>
            <a:r>
              <a:rPr lang="en-US" dirty="0" err="1">
                <a:latin typeface="+mj-lt"/>
              </a:rPr>
              <a:t>conocimiento</a:t>
            </a:r>
            <a:r>
              <a:rPr lang="en-US" dirty="0">
                <a:latin typeface="+mj-lt"/>
              </a:rPr>
              <a:t> (2 </a:t>
            </a:r>
            <a:r>
              <a:rPr lang="en-US" dirty="0" err="1">
                <a:latin typeface="+mj-lt"/>
              </a:rPr>
              <a:t>argumentos</a:t>
            </a:r>
            <a:r>
              <a:rPr lang="en-US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6543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907</TotalTime>
  <Words>423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16. El “petróleo” del mañana</vt:lpstr>
      <vt:lpstr>17. La trampa del conocimiento obsoleto</vt:lpstr>
      <vt:lpstr>18. El factor Quesnay</vt:lpstr>
      <vt:lpstr>19. Filtrar la verdad</vt:lpstr>
      <vt:lpstr>20. Destrozar el laboratorio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Doménica Argenzio</dc:creator>
  <cp:lastModifiedBy>Doménica Argenzio</cp:lastModifiedBy>
  <cp:revision>14</cp:revision>
  <dcterms:created xsi:type="dcterms:W3CDTF">2018-03-22T22:47:17Z</dcterms:created>
  <dcterms:modified xsi:type="dcterms:W3CDTF">2018-03-23T13:54:25Z</dcterms:modified>
</cp:coreProperties>
</file>