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5" autoAdjust="0"/>
    <p:restoredTop sz="94660"/>
  </p:normalViewPr>
  <p:slideViewPr>
    <p:cSldViewPr snapToGrid="0">
      <p:cViewPr varScale="1">
        <p:scale>
          <a:sx n="65" d="100"/>
          <a:sy n="65" d="100"/>
        </p:scale>
        <p:origin x="2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3/27/18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3/27/18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3/27/18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3/27/18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3/27/18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C" dirty="0"/>
              <a:t>La revolución de la riqueza</a:t>
            </a:r>
          </a:p>
        </p:txBody>
      </p:sp>
      <p:sp>
        <p:nvSpPr>
          <p:cNvPr id="3" name="Subtítulo 2"/>
          <p:cNvSpPr>
            <a:spLocks noGrp="1"/>
          </p:cNvSpPr>
          <p:nvPr>
            <p:ph type="subTitle" idx="1"/>
          </p:nvPr>
        </p:nvSpPr>
        <p:spPr>
          <a:xfrm>
            <a:off x="2405447" y="4420570"/>
            <a:ext cx="4646719" cy="590321"/>
          </a:xfrm>
        </p:spPr>
        <p:txBody>
          <a:bodyPr>
            <a:normAutofit/>
          </a:bodyPr>
          <a:lstStyle/>
          <a:p>
            <a:r>
              <a:rPr lang="es-EC" sz="3200" dirty="0" err="1">
                <a:solidFill>
                  <a:schemeClr val="bg1"/>
                </a:solidFill>
              </a:rPr>
              <a:t>Alvin</a:t>
            </a:r>
            <a:r>
              <a:rPr lang="es-EC" sz="3200" dirty="0">
                <a:solidFill>
                  <a:schemeClr val="bg1"/>
                </a:solidFill>
              </a:rPr>
              <a:t> y Heidi </a:t>
            </a:r>
            <a:r>
              <a:rPr lang="es-EC" sz="3200" dirty="0" err="1">
                <a:solidFill>
                  <a:schemeClr val="bg1"/>
                </a:solidFill>
              </a:rPr>
              <a:t>toffler</a:t>
            </a:r>
            <a:endParaRPr lang="es-EC" sz="3200" dirty="0">
              <a:solidFill>
                <a:schemeClr val="bg1"/>
              </a:solidFill>
            </a:endParaRPr>
          </a:p>
        </p:txBody>
      </p:sp>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b="4675"/>
          <a:stretch/>
        </p:blipFill>
        <p:spPr>
          <a:xfrm>
            <a:off x="8064846" y="1163254"/>
            <a:ext cx="3633464" cy="5220975"/>
          </a:xfrm>
          <a:prstGeom prst="rect">
            <a:avLst/>
          </a:prstGeom>
        </p:spPr>
      </p:pic>
    </p:spTree>
    <p:extLst>
      <p:ext uri="{BB962C8B-B14F-4D97-AF65-F5344CB8AC3E}">
        <p14:creationId xmlns:p14="http://schemas.microsoft.com/office/powerpoint/2010/main" val="2037553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1. La riqueza como punta de lanza</a:t>
            </a:r>
          </a:p>
        </p:txBody>
      </p:sp>
      <p:sp>
        <p:nvSpPr>
          <p:cNvPr id="3" name="Marcador de contenido 2"/>
          <p:cNvSpPr>
            <a:spLocks noGrp="1"/>
          </p:cNvSpPr>
          <p:nvPr>
            <p:ph idx="1"/>
          </p:nvPr>
        </p:nvSpPr>
        <p:spPr/>
        <p:txBody>
          <a:bodyPr>
            <a:normAutofit/>
          </a:bodyPr>
          <a:lstStyle/>
          <a:p>
            <a:pPr algn="just"/>
            <a:r>
              <a:rPr lang="es-EC" dirty="0"/>
              <a:t>PRIMERA PARTE: REVOLUCIÓN</a:t>
            </a:r>
          </a:p>
          <a:p>
            <a:pPr algn="just"/>
            <a:r>
              <a:rPr lang="es-EC" dirty="0"/>
              <a:t>Este libro trata del futuro de la riqueza visible e invisible, una forma revolucionaria de riqueza que redimirá nuestras vidas, nuestras empresas, y el mundo en general. En La moda del mes nos anuncia 	¿Cómo, quieren saber todos, afectará este aparente caos a nuestras carteras? ¿Acaso tendremos siquiera cartera? A lo que </a:t>
            </a:r>
            <a:r>
              <a:rPr lang="es-EC" dirty="0" err="1"/>
              <a:t>Toffler</a:t>
            </a:r>
            <a:r>
              <a:rPr lang="es-EC" dirty="0"/>
              <a:t> mediante la parte de Restricciones laxas responde que los sistemas de riqueza nuevos no se presentan a menudo y no llegan solos.</a:t>
            </a:r>
          </a:p>
          <a:p>
            <a:pPr algn="just"/>
            <a:r>
              <a:rPr lang="es-EC" dirty="0"/>
              <a:t>Guitarras y antihéroes</a:t>
            </a:r>
          </a:p>
          <a:p>
            <a:pPr marL="0" indent="0" algn="just">
              <a:buNone/>
            </a:pPr>
            <a:r>
              <a:rPr lang="es-EC" dirty="0"/>
              <a:t>	Las raíces de la riqueza revolucionaria pueden encontrarse en 1956, año en que, por primera vez, los empleados 	y funcionarios superaron en número a los trabajadores en Estados Unidos.</a:t>
            </a:r>
          </a:p>
        </p:txBody>
      </p:sp>
    </p:spTree>
    <p:extLst>
      <p:ext uri="{BB962C8B-B14F-4D97-AF65-F5344CB8AC3E}">
        <p14:creationId xmlns:p14="http://schemas.microsoft.com/office/powerpoint/2010/main" val="634288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sp>
        <p:nvSpPr>
          <p:cNvPr id="3" name="Marcador de contenido 2"/>
          <p:cNvSpPr>
            <a:spLocks noGrp="1"/>
          </p:cNvSpPr>
          <p:nvPr>
            <p:ph idx="1"/>
          </p:nvPr>
        </p:nvSpPr>
        <p:spPr>
          <a:xfrm>
            <a:off x="581193" y="2180496"/>
            <a:ext cx="6495110" cy="3678303"/>
          </a:xfrm>
        </p:spPr>
        <p:txBody>
          <a:bodyPr/>
          <a:lstStyle/>
          <a:p>
            <a:pPr algn="just"/>
            <a:r>
              <a:rPr lang="es-EC" dirty="0"/>
              <a:t>Herramientas básicas para el conocimiento.</a:t>
            </a:r>
          </a:p>
          <a:p>
            <a:pPr marL="0" indent="0" algn="just">
              <a:buNone/>
            </a:pPr>
            <a:r>
              <a:rPr lang="es-EC" dirty="0"/>
              <a:t>	La revolución digital no es la única fuente de cambios 	fundamentales que se nos vienen encima. Nuestra base de 	conocimiento científico está explotando en todas direcciones. 	En lo que en “Las tierras más agrestes” la combinación de más 	científicos, “herramientas K” son más potentes, en las 	comunicaciones instantáneas, 	colaboración a escala planetaria y 	una base de conocimiento.</a:t>
            </a:r>
          </a:p>
          <a:p>
            <a:pPr algn="just"/>
            <a:r>
              <a:rPr lang="es-EC" dirty="0"/>
              <a:t>Las Posibilidades convergentes nos da a conocer los servicios prácticos, rentables y expansión del conocimiento en el que la riqueza se ve como punto clave.</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0870" y="2287648"/>
            <a:ext cx="4116859" cy="3293487"/>
          </a:xfrm>
          <a:prstGeom prst="rect">
            <a:avLst/>
          </a:prstGeom>
        </p:spPr>
      </p:pic>
    </p:spTree>
    <p:extLst>
      <p:ext uri="{BB962C8B-B14F-4D97-AF65-F5344CB8AC3E}">
        <p14:creationId xmlns:p14="http://schemas.microsoft.com/office/powerpoint/2010/main" val="2466943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2. La CRIATURA DEL DESEO</a:t>
            </a:r>
          </a:p>
        </p:txBody>
      </p:sp>
      <p:sp>
        <p:nvSpPr>
          <p:cNvPr id="3" name="Marcador de contenido 2"/>
          <p:cNvSpPr>
            <a:spLocks noGrp="1"/>
          </p:cNvSpPr>
          <p:nvPr>
            <p:ph idx="1"/>
          </p:nvPr>
        </p:nvSpPr>
        <p:spPr/>
        <p:txBody>
          <a:bodyPr>
            <a:normAutofit/>
          </a:bodyPr>
          <a:lstStyle/>
          <a:p>
            <a:pPr algn="just"/>
            <a:r>
              <a:rPr lang="es-EC" dirty="0"/>
              <a:t>La riqueza tiene futuro en “Sencillez voluntaria” la riqueza es, por encima de todo, una acumulación de posibilidades. En el cual hace referencia a un significado de la riqueza con el término de deseo que puede reflejar cualquier cosa, desde una necesidad acuciante a una necesidad transitoria.</a:t>
            </a:r>
          </a:p>
          <a:p>
            <a:pPr algn="just"/>
            <a:r>
              <a:rPr lang="es-EC" dirty="0"/>
              <a:t>Gestores del deseo.</a:t>
            </a:r>
          </a:p>
          <a:p>
            <a:pPr marL="0" indent="0" algn="just">
              <a:buNone/>
            </a:pPr>
            <a:r>
              <a:rPr lang="es-EC" dirty="0"/>
              <a:t>	Algunas religiones estigmatizan el deseo ya que en las creencias ascéticas predican la pasividad frente a la 	pobreza y nos dicen que busquemos la felicidad reduciendo nuestros deseos en lugar de colmarlos. En otras 	palabras, mediante el ascetismo, la ideología, la religión, la publicidad u otros medios, consciente o 	inconscientemente, las élites de todas las sociedades gestionan el deseo, es punto de partida de la creación de 	riqueza.</a:t>
            </a:r>
          </a:p>
        </p:txBody>
      </p:sp>
    </p:spTree>
    <p:extLst>
      <p:ext uri="{BB962C8B-B14F-4D97-AF65-F5344CB8AC3E}">
        <p14:creationId xmlns:p14="http://schemas.microsoft.com/office/powerpoint/2010/main" val="1515942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3. Olas de riqueza</a:t>
            </a:r>
          </a:p>
        </p:txBody>
      </p:sp>
      <p:sp>
        <p:nvSpPr>
          <p:cNvPr id="3" name="Marcador de contenido 2"/>
          <p:cNvSpPr>
            <a:spLocks noGrp="1"/>
          </p:cNvSpPr>
          <p:nvPr>
            <p:ph idx="1"/>
          </p:nvPr>
        </p:nvSpPr>
        <p:spPr/>
        <p:txBody>
          <a:bodyPr>
            <a:normAutofit fontScale="85000" lnSpcReduction="20000"/>
          </a:bodyPr>
          <a:lstStyle/>
          <a:p>
            <a:pPr algn="just"/>
            <a:r>
              <a:rPr lang="es-EC" dirty="0"/>
              <a:t>SEGUNDA PARTE: FUNDAMENTOS PROFUNDOS</a:t>
            </a:r>
          </a:p>
          <a:p>
            <a:pPr marL="0" indent="0" algn="just">
              <a:buNone/>
            </a:pPr>
            <a:r>
              <a:rPr lang="es-EC" dirty="0"/>
              <a:t>	Los seres humanos llevan milenios produciendo riqueza y a pesar de toda la pobreza sobre la faz del planeta, la realidad a largo plazo 	es que hemos ido mejorando en cuanto especie. En donde “El Einstein prehistórico” cuenta que la riqueza, en su sentido más general, 	es cualquier cosa que colme necesidades o deseos.  A medida que se extendía por el mapa, la primera oleada de riqueza creó lo que 	hemos dado en llamar la civilización agrícola.</a:t>
            </a:r>
          </a:p>
          <a:p>
            <a:pPr algn="just"/>
            <a:r>
              <a:rPr lang="es-EC" dirty="0"/>
              <a:t>El hombre que se comió a sí mismo.</a:t>
            </a:r>
          </a:p>
          <a:p>
            <a:pPr marL="0" indent="0" algn="just">
              <a:buNone/>
            </a:pPr>
            <a:r>
              <a:rPr lang="es-EC" dirty="0"/>
              <a:t>	Durante milenios, la agricultura fue el modo de producción más avanzado, mucho más fructífero que la caza o la 	recolección. </a:t>
            </a:r>
          </a:p>
          <a:p>
            <a:pPr marL="0" indent="0" algn="just">
              <a:buNone/>
            </a:pPr>
            <a:r>
              <a:rPr lang="es-EC" dirty="0"/>
              <a:t>	El inolvidable libro de </a:t>
            </a:r>
            <a:r>
              <a:rPr lang="es-EC" dirty="0" err="1"/>
              <a:t>Camporesi</a:t>
            </a:r>
            <a:r>
              <a:rPr lang="es-EC" dirty="0"/>
              <a:t> “El pan salvaje” cita originales y vividas fuentes de los estragos que causa el hambre en la piel y los 	órganos de sus víctimas.</a:t>
            </a:r>
          </a:p>
          <a:p>
            <a:pPr algn="just"/>
            <a:r>
              <a:rPr lang="es-EC" dirty="0"/>
              <a:t>Finalmente, los «modernizadores» de la segunda ola llegaron al poder en todas las economías que hoy día denominamos «desarrolladas». En la actual ola de riqueza se dio los principios de la industrialización pero ningún sistema de riqueza puede auto sustentarse sin una cultura y una sociedad anfitrionas.</a:t>
            </a:r>
          </a:p>
          <a:p>
            <a:pPr marL="0" indent="0" algn="just">
              <a:buNone/>
            </a:pPr>
            <a:r>
              <a:rPr lang="es-EC" dirty="0"/>
              <a:t>	En “Tres vidas, tres mundos” la industrialización creó, por lo general, más riqueza y mayores excedentes de lo que jamás pudieron 	alcanzar las economías campesinas. Y producen tres estilos de vida radicalmente distintos.</a:t>
            </a:r>
          </a:p>
          <a:p>
            <a:pPr marL="0" indent="0" algn="just">
              <a:buNone/>
            </a:pPr>
            <a:endParaRPr lang="es-EC" dirty="0"/>
          </a:p>
        </p:txBody>
      </p:sp>
    </p:spTree>
    <p:extLst>
      <p:ext uri="{BB962C8B-B14F-4D97-AF65-F5344CB8AC3E}">
        <p14:creationId xmlns:p14="http://schemas.microsoft.com/office/powerpoint/2010/main" val="1550983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4. Los fundamentos profundos</a:t>
            </a:r>
          </a:p>
        </p:txBody>
      </p:sp>
      <p:sp>
        <p:nvSpPr>
          <p:cNvPr id="3" name="Marcador de contenido 2"/>
          <p:cNvSpPr>
            <a:spLocks noGrp="1"/>
          </p:cNvSpPr>
          <p:nvPr>
            <p:ph idx="1"/>
          </p:nvPr>
        </p:nvSpPr>
        <p:spPr>
          <a:xfrm>
            <a:off x="581192" y="2180496"/>
            <a:ext cx="7310657" cy="3678303"/>
          </a:xfrm>
        </p:spPr>
        <p:txBody>
          <a:bodyPr>
            <a:normAutofit/>
          </a:bodyPr>
          <a:lstStyle/>
          <a:p>
            <a:pPr algn="just"/>
            <a:r>
              <a:rPr lang="es-EC" dirty="0"/>
              <a:t> Todas las mañanas, nada más abrir los ojos, millones de personas de todo el mundo consultan inmediatamente en la red los precios de la Bolsa. En el que los algunos fundamentos son tan vitales para la creación de riqueza que tienen importancia en todas las economías, en todas las etapas de desarrollo de todas las culturas y cada civilización del presente o del pasado. (Se trata de los fundamentos profundos)</a:t>
            </a:r>
          </a:p>
          <a:p>
            <a:pPr marL="0" indent="0" algn="just">
              <a:buNone/>
            </a:pPr>
            <a:r>
              <a:rPr lang="es-EC" dirty="0"/>
              <a:t>	El futuro del empleo dado a conocer como en el sentido actual de 	descripción oficial a un trabajo a cambio de 	un salario estipulado a 	hecho una interacción que constituyen en un sistema, de manera que 	los cambios en los 	fundamentos profundos están en mutua relación. </a:t>
            </a:r>
          </a:p>
          <a:p>
            <a:pPr algn="just"/>
            <a:endParaRPr lang="es-EC"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849" y="4140611"/>
            <a:ext cx="3901857" cy="2359043"/>
          </a:xfrm>
          <a:prstGeom prst="rect">
            <a:avLst/>
          </a:prstGeom>
        </p:spPr>
      </p:pic>
    </p:spTree>
    <p:extLst>
      <p:ext uri="{BB962C8B-B14F-4D97-AF65-F5344CB8AC3E}">
        <p14:creationId xmlns:p14="http://schemas.microsoft.com/office/powerpoint/2010/main" val="645016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5. El choque de velocidades</a:t>
            </a:r>
          </a:p>
        </p:txBody>
      </p:sp>
      <p:sp>
        <p:nvSpPr>
          <p:cNvPr id="3" name="Marcador de contenido 2"/>
          <p:cNvSpPr>
            <a:spLocks noGrp="1"/>
          </p:cNvSpPr>
          <p:nvPr>
            <p:ph idx="1"/>
          </p:nvPr>
        </p:nvSpPr>
        <p:spPr>
          <a:xfrm>
            <a:off x="581192" y="2180496"/>
            <a:ext cx="11029615" cy="3956693"/>
          </a:xfrm>
        </p:spPr>
        <p:txBody>
          <a:bodyPr>
            <a:normAutofit/>
          </a:bodyPr>
          <a:lstStyle/>
          <a:p>
            <a:pPr marL="0" indent="0" algn="just">
              <a:buNone/>
            </a:pPr>
            <a:r>
              <a:rPr lang="es-EC" dirty="0"/>
              <a:t>TERCERA PARTE: LA REORDENACIÓN DEL TIEMPO</a:t>
            </a:r>
          </a:p>
          <a:p>
            <a:pPr algn="just"/>
            <a:r>
              <a:rPr lang="es-EC" dirty="0"/>
              <a:t>Todos los países con economías clave en el mundo de hoy —Estados Unidos, Japón, China y la Unión Europea— se encaminan hacia una crisis que ninguno de ellos desea, para la que pocos líderes políticos están preparados, y que pondrá límites al futuro avance económico.</a:t>
            </a:r>
          </a:p>
          <a:p>
            <a:pPr algn="just"/>
            <a:r>
              <a:rPr lang="es-EC" dirty="0"/>
              <a:t>Fundamentos profundos: el tiempo y la reordenación del tiempo. En este punto hay un manifiesto como en la incapacidad de la Comisión de Bolsa y Valores de Estados Unidos para abordar la complejidad y la velocidad estratosférica de las instituciones económicas del sector privado, supuesto objeto de su regulación.  Además la estabilidad y la sincronización proporcionan el grado de previsibilidad que necesitamos para funcionar como individuos en grupos sociales, especialmente en la economía.</a:t>
            </a:r>
          </a:p>
          <a:p>
            <a:pPr algn="just"/>
            <a:r>
              <a:rPr lang="es-EC" dirty="0"/>
              <a:t>Líderes y rezagados nos presenta que las empresas no solo se están moviendo con rapidez, sino que obligan a sus proveedores y distribuidores a cambiar en consonancia, impulsados por una intensa competitividad ya que la tecnología va a toda marcha, con frecuencia a un ritmo mucho más rápido.</a:t>
            </a:r>
          </a:p>
          <a:p>
            <a:pPr algn="just"/>
            <a:endParaRPr lang="es-EC" dirty="0"/>
          </a:p>
        </p:txBody>
      </p:sp>
    </p:spTree>
    <p:extLst>
      <p:ext uri="{BB962C8B-B14F-4D97-AF65-F5344CB8AC3E}">
        <p14:creationId xmlns:p14="http://schemas.microsoft.com/office/powerpoint/2010/main" val="2406230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a:xfrm>
            <a:off x="581193" y="2180496"/>
            <a:ext cx="6808148" cy="3931980"/>
          </a:xfrm>
        </p:spPr>
        <p:txBody>
          <a:bodyPr>
            <a:normAutofit fontScale="92500" lnSpcReduction="10000"/>
          </a:bodyPr>
          <a:lstStyle/>
          <a:p>
            <a:pPr algn="just"/>
            <a:r>
              <a:rPr lang="es-EC" dirty="0"/>
              <a:t>	Familia nuclear</a:t>
            </a:r>
          </a:p>
          <a:p>
            <a:pPr marL="0" indent="0" algn="just">
              <a:buNone/>
            </a:pPr>
            <a:r>
              <a:rPr lang="es-EC" dirty="0"/>
              <a:t>	La familia característica en la mayoría de las regiones del mundo era 	numerosa y </a:t>
            </a:r>
            <a:r>
              <a:rPr lang="es-EC" dirty="0" err="1"/>
              <a:t>multigeneracional</a:t>
            </a:r>
            <a:r>
              <a:rPr lang="es-EC" dirty="0"/>
              <a:t>. </a:t>
            </a:r>
          </a:p>
          <a:p>
            <a:pPr marL="0" indent="0" algn="just">
              <a:buNone/>
            </a:pPr>
            <a:r>
              <a:rPr lang="es-EC" dirty="0"/>
              <a:t>	El cambio significativo empezó a 	producirse cuando los países se 	industrializaron y se urbanizaron.</a:t>
            </a:r>
          </a:p>
          <a:p>
            <a:pPr algn="just"/>
            <a:r>
              <a:rPr lang="es-EC" dirty="0"/>
              <a:t>“Cuando los elefantes son inmovilistas” Renqueando por el carril lento, encontramos burocracias gubernamentales y agencias reguladoras. Hábiles a la hora de ignorar las críticas y retrasar los cambios durante décadas, las burocracias piramidales 	gestionan los asuntos cotidianos de los gobiernos de todo el mundo. </a:t>
            </a:r>
          </a:p>
          <a:p>
            <a:pPr marL="0" indent="0" algn="just">
              <a:buNone/>
            </a:pPr>
            <a:r>
              <a:rPr lang="es-EC" dirty="0"/>
              <a:t>	Por lo que en “Inercia versus </a:t>
            </a:r>
            <a:r>
              <a:rPr lang="es-EC" dirty="0" err="1"/>
              <a:t>hipervelocidad</a:t>
            </a:r>
            <a:r>
              <a:rPr lang="es-EC" dirty="0"/>
              <a:t>” la nueva economía va en 	rápido crecimiento y por tanto la riqueza puede cambiar a medida del 	crecimiento de cada país aumente o disminuya en la economía.</a:t>
            </a:r>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b="7272"/>
          <a:stretch/>
        </p:blipFill>
        <p:spPr>
          <a:xfrm>
            <a:off x="7554869" y="2201561"/>
            <a:ext cx="4208763" cy="3902677"/>
          </a:xfrm>
          <a:prstGeom prst="rect">
            <a:avLst/>
          </a:prstGeom>
        </p:spPr>
      </p:pic>
    </p:spTree>
    <p:extLst>
      <p:ext uri="{BB962C8B-B14F-4D97-AF65-F5344CB8AC3E}">
        <p14:creationId xmlns:p14="http://schemas.microsoft.com/office/powerpoint/2010/main" val="3961183068"/>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TM03457464[[fn=Dividendo]]</Template>
  <TotalTime>330</TotalTime>
  <Words>418</Words>
  <Application>Microsoft Macintosh PowerPoint</Application>
  <PresentationFormat>Panorámica</PresentationFormat>
  <Paragraphs>35</Paragraphs>
  <Slides>8</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8</vt:i4>
      </vt:variant>
    </vt:vector>
  </HeadingPairs>
  <TitlesOfParts>
    <vt:vector size="11" baseType="lpstr">
      <vt:lpstr>Gill Sans MT</vt:lpstr>
      <vt:lpstr>Wingdings 2</vt:lpstr>
      <vt:lpstr>Dividendo</vt:lpstr>
      <vt:lpstr>La revolución de la riqueza</vt:lpstr>
      <vt:lpstr>1. La riqueza como punta de lanza</vt:lpstr>
      <vt:lpstr>Presentación de PowerPoint</vt:lpstr>
      <vt:lpstr>2. La CRIATURA DEL DESEO</vt:lpstr>
      <vt:lpstr>3. Olas de riqueza</vt:lpstr>
      <vt:lpstr>4. Los fundamentos profundos</vt:lpstr>
      <vt:lpstr>5. El choque de velocidades</vt:lpstr>
      <vt:lpstr>Presentación de PowerPoint</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revolución de la riqueza</dc:title>
  <dc:creator>Andre Terán</dc:creator>
  <cp:lastModifiedBy>Octavio Islas</cp:lastModifiedBy>
  <cp:revision>19</cp:revision>
  <dcterms:created xsi:type="dcterms:W3CDTF">2018-03-22T16:17:17Z</dcterms:created>
  <dcterms:modified xsi:type="dcterms:W3CDTF">2018-03-27T18:19:54Z</dcterms:modified>
</cp:coreProperties>
</file>