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378" r:id="rId3"/>
    <p:sldId id="379" r:id="rId4"/>
    <p:sldId id="380" r:id="rId5"/>
    <p:sldId id="382" r:id="rId6"/>
    <p:sldId id="322" r:id="rId7"/>
    <p:sldId id="266" r:id="rId8"/>
    <p:sldId id="267" r:id="rId9"/>
    <p:sldId id="323" r:id="rId10"/>
    <p:sldId id="316" r:id="rId11"/>
    <p:sldId id="317" r:id="rId12"/>
    <p:sldId id="318" r:id="rId13"/>
    <p:sldId id="319" r:id="rId14"/>
    <p:sldId id="393" r:id="rId15"/>
    <p:sldId id="396" r:id="rId16"/>
    <p:sldId id="401" r:id="rId17"/>
    <p:sldId id="397" r:id="rId18"/>
    <p:sldId id="398" r:id="rId19"/>
    <p:sldId id="394" r:id="rId20"/>
    <p:sldId id="403" r:id="rId21"/>
    <p:sldId id="425" r:id="rId22"/>
    <p:sldId id="422" r:id="rId23"/>
    <p:sldId id="423" r:id="rId24"/>
    <p:sldId id="406" r:id="rId25"/>
    <p:sldId id="431" r:id="rId26"/>
    <p:sldId id="404" r:id="rId27"/>
    <p:sldId id="405" r:id="rId28"/>
    <p:sldId id="433" r:id="rId29"/>
    <p:sldId id="408" r:id="rId30"/>
    <p:sldId id="410" r:id="rId31"/>
    <p:sldId id="411" r:id="rId32"/>
    <p:sldId id="412" r:id="rId33"/>
    <p:sldId id="436"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403"/>
    <p:restoredTop sz="93112"/>
  </p:normalViewPr>
  <p:slideViewPr>
    <p:cSldViewPr snapToGrid="0" snapToObjects="1">
      <p:cViewPr varScale="1">
        <p:scale>
          <a:sx n="60" d="100"/>
          <a:sy n="60" d="100"/>
        </p:scale>
        <p:origin x="680"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25/1/18</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5</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6</a:t>
            </a:fld>
            <a:endParaRPr lang="es-ES"/>
          </a:p>
        </p:txBody>
      </p:sp>
    </p:spTree>
    <p:extLst>
      <p:ext uri="{BB962C8B-B14F-4D97-AF65-F5344CB8AC3E}">
        <p14:creationId xmlns:p14="http://schemas.microsoft.com/office/powerpoint/2010/main" val="4098052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7</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8</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9</a:t>
            </a:fld>
            <a:endParaRPr lang="es-ES"/>
          </a:p>
        </p:txBody>
      </p:sp>
    </p:spTree>
    <p:extLst>
      <p:ext uri="{BB962C8B-B14F-4D97-AF65-F5344CB8AC3E}">
        <p14:creationId xmlns:p14="http://schemas.microsoft.com/office/powerpoint/2010/main" val="4098052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presidente John</a:t>
            </a:r>
            <a:r>
              <a:rPr lang="es-ES" baseline="0" dirty="0"/>
              <a:t> F. Kennedy declaró que antes de concluir la década de 1960, EEUU llevaría al primer hombre a la Luna, y antes que la URSS.</a:t>
            </a:r>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12</a:t>
            </a:fld>
            <a:endParaRPr lang="es-ES"/>
          </a:p>
        </p:txBody>
      </p:sp>
    </p:spTree>
    <p:extLst>
      <p:ext uri="{BB962C8B-B14F-4D97-AF65-F5344CB8AC3E}">
        <p14:creationId xmlns:p14="http://schemas.microsoft.com/office/powerpoint/2010/main" val="973283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Neil Armstrong. Julio de 1969,</a:t>
            </a:r>
            <a:r>
              <a:rPr lang="es-ES" baseline="0" dirty="0"/>
              <a:t> </a:t>
            </a:r>
            <a:r>
              <a:rPr lang="es-ES" dirty="0"/>
              <a:t>comandante de la misión de alunizaje Apolo 11:</a:t>
            </a:r>
            <a:r>
              <a:rPr lang="es-ES" baseline="0" dirty="0"/>
              <a:t> </a:t>
            </a:r>
            <a:r>
              <a:rPr lang="es-ES" dirty="0"/>
              <a:t>Es un pequeño paso para un hombre, pero un gran salto para la humanidad»</a:t>
            </a:r>
          </a:p>
        </p:txBody>
      </p:sp>
      <p:sp>
        <p:nvSpPr>
          <p:cNvPr id="4" name="Marcador de número de diapositiva 3"/>
          <p:cNvSpPr>
            <a:spLocks noGrp="1"/>
          </p:cNvSpPr>
          <p:nvPr>
            <p:ph type="sldNum" sz="quarter" idx="10"/>
          </p:nvPr>
        </p:nvSpPr>
        <p:spPr/>
        <p:txBody>
          <a:bodyPr/>
          <a:lstStyle/>
          <a:p>
            <a:fld id="{54E32F5E-37DD-BC4C-B207-391448C73E7D}" type="slidenum">
              <a:rPr lang="es-ES" smtClean="0"/>
              <a:t>13</a:t>
            </a:fld>
            <a:endParaRPr lang="es-ES"/>
          </a:p>
        </p:txBody>
      </p:sp>
    </p:spTree>
    <p:extLst>
      <p:ext uri="{BB962C8B-B14F-4D97-AF65-F5344CB8AC3E}">
        <p14:creationId xmlns:p14="http://schemas.microsoft.com/office/powerpoint/2010/main" val="40980527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14</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15</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16</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17</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18</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19</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20</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21</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22</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23</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24</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25</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26</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27</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28</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29</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30</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31</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32</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33</a:t>
            </a:fld>
            <a:endParaRPr lang="es-ES"/>
          </a:p>
        </p:txBody>
      </p:sp>
    </p:spTree>
    <p:extLst>
      <p:ext uri="{BB962C8B-B14F-4D97-AF65-F5344CB8AC3E}">
        <p14:creationId xmlns:p14="http://schemas.microsoft.com/office/powerpoint/2010/main" val="382009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s-ES_tradnl"/>
              <a:t>Clic para editar título</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2DF66AD8-BC4A-4004-9882-414398D930CA}" type="datetimeFigureOut">
              <a:rPr lang="en-US" smtClean="0"/>
              <a:t>1/25/18</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idx="1"/>
          </p:nvPr>
        </p:nvSpPr>
        <p:spPr/>
        <p:txBody>
          <a:bodyPr/>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de título con marca de agua">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a:t>Haga clic para modificar el estilo de texto del patrón</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s-ES_tradnl"/>
              <a:t>Clic para editar título</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2DF66AD8-BC4A-4004-9882-414398D930CA}" type="datetimeFigureOut">
              <a:rPr lang="en-US" smtClean="0"/>
              <a:t>1/25/18</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s-ES_tradnl"/>
              <a:t>Clic para editar título</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s-ES_tradnl"/>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ción con marca de agua">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a:t>Haga clic para modificar el estilo de texto del patrón</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s-ES_tradnl"/>
              <a:t>Clic para editar título</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ción con imagen">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s-ES_tradnl"/>
              <a:t>Clic para editar título</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a:t>Clic para editar título</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7" name="Date Placeholder 6"/>
          <p:cNvSpPr>
            <a:spLocks noGrp="1"/>
          </p:cNvSpPr>
          <p:nvPr>
            <p:ph type="dt" sz="half" idx="10"/>
          </p:nvPr>
        </p:nvSpPr>
        <p:spPr/>
        <p:txBody>
          <a:bodyPr/>
          <a:lstStyle/>
          <a:p>
            <a:fld id="{2DF66AD8-BC4A-4004-9882-414398D930CA}" type="datetimeFigureOut">
              <a:rPr lang="en-US" smtClean="0"/>
              <a:t>1/25/18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D2C864-9362-43C7-A136-D9C41D93A96D}" type="slidenum">
              <a:rPr lang="en-US" smtClean="0"/>
              <a:t>‹Nº›</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objetos, superior e inferi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5" name="Date Placeholder 4"/>
          <p:cNvSpPr>
            <a:spLocks noGrp="1"/>
          </p:cNvSpPr>
          <p:nvPr>
            <p:ph type="dt" sz="half" idx="10"/>
          </p:nvPr>
        </p:nvSpPr>
        <p:spPr/>
        <p:txBody>
          <a:bodyPr/>
          <a:lstStyle/>
          <a:p>
            <a:fld id="{2DF66AD8-BC4A-4004-9882-414398D930CA}" type="datetimeFigureOut">
              <a:rPr lang="en-US" smtClean="0"/>
              <a:t>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Date Placeholder 2"/>
          <p:cNvSpPr>
            <a:spLocks noGrp="1"/>
          </p:cNvSpPr>
          <p:nvPr>
            <p:ph type="dt" sz="half" idx="10"/>
          </p:nvPr>
        </p:nvSpPr>
        <p:spPr/>
        <p:txBody>
          <a:bodyPr/>
          <a:lstStyle/>
          <a:p>
            <a:fld id="{2DF66AD8-BC4A-4004-9882-414398D930CA}" type="datetimeFigureOut">
              <a:rPr lang="en-US" smtClean="0"/>
              <a:t>1/25/18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66AD8-BC4A-4004-9882-414398D930CA}" type="datetimeFigureOut">
              <a:rPr lang="en-US" smtClean="0"/>
              <a:t>1/25/18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s-ES_tradnl"/>
              <a:t>Clic para editar título</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imágenes con título">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magen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a:t>Clic para editar título</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imágenes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a:t>Clic para editar título</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s-ES_tradnl"/>
              <a:t>Clic para editar título</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8.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s-ES_tradnl"/>
              <a:t>Clic para editar título</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2DF66AD8-BC4A-4004-9882-414398D930CA}" type="datetimeFigureOut">
              <a:rPr lang="en-US" smtClean="0"/>
              <a:t>1/25/18</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B9D2C864-9362-43C7-A136-D9C41D93A96D}" type="slidenum">
              <a:rPr lang="en-US" smtClean="0"/>
              <a:t>‹Nº›</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hyperlink" Target="mailto:Octavio.islas@uhemisferios.edu.ec"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5.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2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3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3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0.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067704" y="6195699"/>
            <a:ext cx="5485724" cy="868266"/>
          </a:xfrm>
        </p:spPr>
        <p:txBody>
          <a:bodyPr/>
          <a:lstStyle/>
          <a:p>
            <a:pPr>
              <a:lnSpc>
                <a:spcPct val="100000"/>
              </a:lnSpc>
              <a:spcBef>
                <a:spcPts val="0"/>
              </a:spcBef>
            </a:pPr>
            <a:r>
              <a:rPr lang="es-MX" i="1" dirty="0">
                <a:solidFill>
                  <a:srgbClr val="800000"/>
                </a:solidFill>
                <a:latin typeface="Baskerville"/>
                <a:cs typeface="Baskerville"/>
              </a:rPr>
              <a:t>Dr. Octavio Islas.</a:t>
            </a:r>
            <a:br>
              <a:rPr lang="es-MX" i="1" dirty="0">
                <a:solidFill>
                  <a:srgbClr val="800000"/>
                </a:solidFill>
                <a:latin typeface="Baskerville"/>
                <a:cs typeface="Baskerville"/>
              </a:rPr>
            </a:br>
            <a:r>
              <a:rPr lang="es-MX" sz="1600" i="1" dirty="0">
                <a:solidFill>
                  <a:srgbClr val="800000"/>
                </a:solidFill>
                <a:latin typeface="Baskerville"/>
                <a:cs typeface="Baskerville"/>
                <a:hlinkClick r:id="rId2"/>
              </a:rPr>
              <a:t>octavio.islas@uhemisferios.edu.ec</a:t>
            </a:r>
            <a:br>
              <a:rPr lang="es-MX" sz="1600" i="1" dirty="0">
                <a:solidFill>
                  <a:srgbClr val="800000"/>
                </a:solidFill>
                <a:latin typeface="Baskerville"/>
                <a:cs typeface="Baskerville"/>
              </a:rPr>
            </a:br>
            <a:r>
              <a:rPr lang="es-MX" sz="1600" i="1" dirty="0">
                <a:solidFill>
                  <a:srgbClr val="800000"/>
                </a:solidFill>
                <a:latin typeface="Baskerville"/>
                <a:cs typeface="Baskerville"/>
              </a:rPr>
              <a:t>@octavioislas </a:t>
            </a:r>
            <a:br>
              <a:rPr lang="es-MX" sz="1600" i="1" dirty="0">
                <a:solidFill>
                  <a:srgbClr val="800000"/>
                </a:solidFill>
                <a:latin typeface="Baskerville"/>
                <a:cs typeface="Baskerville"/>
              </a:rPr>
            </a:br>
            <a:r>
              <a:rPr lang="es-MX" sz="1600" i="1" dirty="0">
                <a:solidFill>
                  <a:srgbClr val="800000"/>
                </a:solidFill>
                <a:latin typeface="Baskerville"/>
                <a:cs typeface="Baskerville"/>
              </a:rPr>
              <a:t>https://octavioislas.com.</a:t>
            </a:r>
            <a:br>
              <a:rPr lang="es-MX" sz="1600" i="1" dirty="0">
                <a:solidFill>
                  <a:srgbClr val="800000"/>
                </a:solidFill>
                <a:latin typeface="Baskerville"/>
                <a:cs typeface="Baskerville"/>
              </a:rPr>
            </a:br>
            <a:endParaRPr lang="es-ES" sz="1600" i="1" dirty="0">
              <a:solidFill>
                <a:srgbClr val="800000"/>
              </a:solidFill>
              <a:latin typeface="Baskerville"/>
              <a:cs typeface="Baskerville"/>
            </a:endParaRPr>
          </a:p>
        </p:txBody>
      </p:sp>
      <p:pic>
        <p:nvPicPr>
          <p:cNvPr id="5" name="Imagen 4"/>
          <p:cNvPicPr>
            <a:picLocks noChangeAspect="1"/>
          </p:cNvPicPr>
          <p:nvPr/>
        </p:nvPicPr>
        <p:blipFill>
          <a:blip r:embed="rId3"/>
          <a:stretch>
            <a:fillRect/>
          </a:stretch>
        </p:blipFill>
        <p:spPr>
          <a:xfrm>
            <a:off x="4068566" y="47573"/>
            <a:ext cx="5075434" cy="1054174"/>
          </a:xfrm>
          <a:prstGeom prst="rect">
            <a:avLst/>
          </a:prstGeom>
        </p:spPr>
      </p:pic>
      <p:sp>
        <p:nvSpPr>
          <p:cNvPr id="3" name="Rectángulo 2"/>
          <p:cNvSpPr/>
          <p:nvPr/>
        </p:nvSpPr>
        <p:spPr>
          <a:xfrm>
            <a:off x="945223" y="2558264"/>
            <a:ext cx="7480673" cy="1323439"/>
          </a:xfrm>
          <a:prstGeom prst="rect">
            <a:avLst/>
          </a:prstGeom>
        </p:spPr>
        <p:txBody>
          <a:bodyPr wrap="square">
            <a:spAutoFit/>
          </a:bodyPr>
          <a:lstStyle/>
          <a:p>
            <a:pPr algn="just">
              <a:spcBef>
                <a:spcPct val="50000"/>
              </a:spcBef>
            </a:pPr>
            <a:r>
              <a:rPr lang="es-MX" sz="4000" dirty="0">
                <a:solidFill>
                  <a:schemeClr val="tx1">
                    <a:lumMod val="50000"/>
                    <a:lumOff val="50000"/>
                  </a:schemeClr>
                </a:solidFill>
                <a:latin typeface="Baskerville"/>
                <a:cs typeface="Baskerville"/>
              </a:rPr>
              <a:t>De la Economía del conocimiento a la Ecología de los Medios.</a:t>
            </a:r>
          </a:p>
        </p:txBody>
      </p:sp>
    </p:spTree>
    <p:extLst>
      <p:ext uri="{BB962C8B-B14F-4D97-AF65-F5344CB8AC3E}">
        <p14:creationId xmlns:p14="http://schemas.microsoft.com/office/powerpoint/2010/main" val="1721672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8" name="Rectángulo 7"/>
          <p:cNvSpPr/>
          <p:nvPr/>
        </p:nvSpPr>
        <p:spPr>
          <a:xfrm>
            <a:off x="611560" y="1101747"/>
            <a:ext cx="7632848" cy="4801314"/>
          </a:xfrm>
          <a:prstGeom prst="rect">
            <a:avLst/>
          </a:prstGeom>
        </p:spPr>
        <p:txBody>
          <a:bodyPr wrap="square">
            <a:spAutoFit/>
          </a:bodyPr>
          <a:lstStyle/>
          <a:p>
            <a:pPr algn="just">
              <a:spcBef>
                <a:spcPct val="50000"/>
              </a:spcBef>
            </a:pPr>
            <a:endParaRPr lang="es-MX" dirty="0">
              <a:solidFill>
                <a:srgbClr val="953735"/>
              </a:solidFill>
              <a:latin typeface="Baskerville"/>
              <a:cs typeface="Baskerville"/>
            </a:endParaRPr>
          </a:p>
          <a:p>
            <a:pPr algn="just">
              <a:spcBef>
                <a:spcPct val="50000"/>
              </a:spcBef>
            </a:pPr>
            <a:r>
              <a:rPr lang="es-MX" sz="3200" dirty="0">
                <a:solidFill>
                  <a:schemeClr val="tx1">
                    <a:lumMod val="50000"/>
                    <a:lumOff val="50000"/>
                  </a:schemeClr>
                </a:solidFill>
                <a:latin typeface="Baskerville"/>
                <a:cs typeface="Baskerville"/>
              </a:rPr>
              <a:t>1. La Economía del conocimiento.</a:t>
            </a:r>
          </a:p>
          <a:p>
            <a:pPr algn="just">
              <a:spcBef>
                <a:spcPct val="50000"/>
              </a:spcBef>
            </a:pPr>
            <a:endParaRPr lang="es-MX" dirty="0">
              <a:solidFill>
                <a:srgbClr val="953735"/>
              </a:solidFill>
              <a:latin typeface="Baskerville"/>
              <a:cs typeface="Baskerville"/>
            </a:endParaRPr>
          </a:p>
          <a:p>
            <a:pPr algn="just">
              <a:spcBef>
                <a:spcPct val="50000"/>
              </a:spcBef>
            </a:pPr>
            <a:r>
              <a:rPr lang="es-MX" sz="2400" dirty="0">
                <a:solidFill>
                  <a:srgbClr val="7F7F7F"/>
                </a:solidFill>
                <a:latin typeface="Baskerville"/>
                <a:cs typeface="Baskerville"/>
              </a:rPr>
              <a:t>1.1.  Precursores.</a:t>
            </a:r>
          </a:p>
          <a:p>
            <a:pPr marL="285750" indent="-285750" algn="just">
              <a:spcBef>
                <a:spcPct val="50000"/>
              </a:spcBef>
              <a:buFont typeface="Wingdings" charset="2"/>
              <a:buChar char="ü"/>
            </a:pPr>
            <a:r>
              <a:rPr lang="es-MX" sz="2400" dirty="0">
                <a:solidFill>
                  <a:srgbClr val="953735"/>
                </a:solidFill>
                <a:latin typeface="Baskerville"/>
                <a:cs typeface="Baskerville"/>
              </a:rPr>
              <a:t>Norbert Wiener (1948).</a:t>
            </a:r>
          </a:p>
          <a:p>
            <a:pPr marL="285750" indent="-285750" algn="just">
              <a:spcBef>
                <a:spcPct val="50000"/>
              </a:spcBef>
              <a:buFont typeface="Wingdings" charset="2"/>
              <a:buChar char="ü"/>
            </a:pPr>
            <a:r>
              <a:rPr lang="es-MX" sz="2400" dirty="0">
                <a:solidFill>
                  <a:srgbClr val="953735"/>
                </a:solidFill>
                <a:latin typeface="Baskerville"/>
                <a:cs typeface="Baskerville"/>
              </a:rPr>
              <a:t>Marshall McLuhan (1964).</a:t>
            </a:r>
          </a:p>
          <a:p>
            <a:pPr marL="285750" indent="-285750" algn="just">
              <a:spcBef>
                <a:spcPct val="50000"/>
              </a:spcBef>
              <a:buFont typeface="Wingdings" charset="2"/>
              <a:buChar char="ü"/>
            </a:pPr>
            <a:r>
              <a:rPr lang="es-MX" sz="2400" dirty="0">
                <a:solidFill>
                  <a:srgbClr val="953735"/>
                </a:solidFill>
                <a:latin typeface="Baskerville"/>
                <a:cs typeface="Baskerville"/>
              </a:rPr>
              <a:t>Daniel Bell (1973).</a:t>
            </a:r>
          </a:p>
          <a:p>
            <a:pPr marL="285750" indent="-285750" algn="just">
              <a:spcBef>
                <a:spcPct val="50000"/>
              </a:spcBef>
              <a:buFont typeface="Wingdings" charset="2"/>
              <a:buChar char="ü"/>
            </a:pPr>
            <a:r>
              <a:rPr lang="es-MX" sz="2400" dirty="0">
                <a:solidFill>
                  <a:srgbClr val="953735"/>
                </a:solidFill>
                <a:latin typeface="Baskerville"/>
                <a:cs typeface="Baskerville"/>
              </a:rPr>
              <a:t>Alvin Toffler. (1979).</a:t>
            </a:r>
          </a:p>
          <a:p>
            <a:pPr algn="just">
              <a:spcBef>
                <a:spcPct val="50000"/>
              </a:spcBef>
            </a:pPr>
            <a:endParaRPr lang="es-MX" dirty="0">
              <a:solidFill>
                <a:srgbClr val="953735"/>
              </a:solidFill>
              <a:latin typeface="American Typewriter"/>
              <a:cs typeface="American Typewriter"/>
            </a:endParaRPr>
          </a:p>
        </p:txBody>
      </p:sp>
      <p:pic>
        <p:nvPicPr>
          <p:cNvPr id="9" name="Imagen 8" descr="economc3ada-del-conocimient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8669" y="2060848"/>
            <a:ext cx="3621286" cy="3842213"/>
          </a:xfrm>
          <a:prstGeom prst="rect">
            <a:avLst/>
          </a:prstGeom>
        </p:spPr>
      </p:pic>
      <p:pic>
        <p:nvPicPr>
          <p:cNvPr id="2" name="Imagen 1"/>
          <p:cNvPicPr>
            <a:picLocks noChangeAspect="1"/>
          </p:cNvPicPr>
          <p:nvPr/>
        </p:nvPicPr>
        <p:blipFill>
          <a:blip r:embed="rId4"/>
          <a:stretch>
            <a:fillRect/>
          </a:stretch>
        </p:blipFill>
        <p:spPr>
          <a:xfrm>
            <a:off x="4068566" y="57847"/>
            <a:ext cx="5075434" cy="1054174"/>
          </a:xfrm>
          <a:prstGeom prst="rect">
            <a:avLst/>
          </a:prstGeom>
        </p:spPr>
      </p:pic>
    </p:spTree>
    <p:extLst>
      <p:ext uri="{BB962C8B-B14F-4D97-AF65-F5344CB8AC3E}">
        <p14:creationId xmlns:p14="http://schemas.microsoft.com/office/powerpoint/2010/main" val="3710733057"/>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13" name="Rectángulo 12"/>
          <p:cNvSpPr/>
          <p:nvPr/>
        </p:nvSpPr>
        <p:spPr>
          <a:xfrm>
            <a:off x="759520" y="584825"/>
            <a:ext cx="5986559" cy="6109364"/>
          </a:xfrm>
          <a:prstGeom prst="rect">
            <a:avLst/>
          </a:prstGeom>
        </p:spPr>
        <p:txBody>
          <a:bodyPr wrap="square">
            <a:spAutoFit/>
          </a:bodyPr>
          <a:lstStyle/>
          <a:p>
            <a:pPr algn="just">
              <a:spcBef>
                <a:spcPct val="50000"/>
              </a:spcBef>
            </a:pPr>
            <a:endParaRPr lang="es-MX" dirty="0">
              <a:solidFill>
                <a:srgbClr val="953735"/>
              </a:solidFill>
              <a:latin typeface="American Typewriter"/>
              <a:cs typeface="American Typewriter"/>
            </a:endParaRPr>
          </a:p>
          <a:p>
            <a:pPr algn="just">
              <a:spcBef>
                <a:spcPct val="50000"/>
              </a:spcBef>
            </a:pPr>
            <a:endParaRPr lang="es-MX" sz="2400" dirty="0">
              <a:solidFill>
                <a:srgbClr val="953735"/>
              </a:solidFill>
              <a:latin typeface="American Typewriter"/>
              <a:cs typeface="American Typewriter"/>
            </a:endParaRPr>
          </a:p>
          <a:p>
            <a:pPr algn="just">
              <a:spcBef>
                <a:spcPct val="50000"/>
              </a:spcBef>
            </a:pPr>
            <a:r>
              <a:rPr lang="es-MX" sz="2800" dirty="0">
                <a:solidFill>
                  <a:srgbClr val="7F7F7F"/>
                </a:solidFill>
                <a:latin typeface="Baskerville"/>
                <a:cs typeface="Baskerville"/>
              </a:rPr>
              <a:t>Norbert Wiener (1894-1964).</a:t>
            </a:r>
            <a:br>
              <a:rPr lang="es-MX" sz="2800" dirty="0">
                <a:solidFill>
                  <a:srgbClr val="7F7F7F"/>
                </a:solidFill>
                <a:latin typeface="Baskerville"/>
                <a:cs typeface="Baskerville"/>
              </a:rPr>
            </a:br>
            <a:endParaRPr lang="es-MX" sz="2800" dirty="0">
              <a:solidFill>
                <a:srgbClr val="7F7F7F"/>
              </a:solidFill>
              <a:latin typeface="Baskerville"/>
              <a:cs typeface="Baskerville"/>
            </a:endParaRPr>
          </a:p>
          <a:p>
            <a:pPr marL="285750" indent="-285750" algn="just">
              <a:spcBef>
                <a:spcPct val="50000"/>
              </a:spcBef>
              <a:buFont typeface="Wingdings" charset="2"/>
              <a:buChar char="ü"/>
            </a:pPr>
            <a:r>
              <a:rPr lang="es-MX" sz="2400" dirty="0">
                <a:solidFill>
                  <a:srgbClr val="953735"/>
                </a:solidFill>
                <a:latin typeface="Baskerville"/>
                <a:cs typeface="Baskerville"/>
              </a:rPr>
              <a:t>Profesor de Claude Shannon </a:t>
            </a:r>
            <a:br>
              <a:rPr lang="es-MX" sz="2400" dirty="0">
                <a:solidFill>
                  <a:srgbClr val="953735"/>
                </a:solidFill>
                <a:latin typeface="Baskerville"/>
                <a:cs typeface="Baskerville"/>
              </a:rPr>
            </a:br>
            <a:r>
              <a:rPr lang="es-MX" sz="2400" dirty="0">
                <a:solidFill>
                  <a:srgbClr val="953735"/>
                </a:solidFill>
                <a:latin typeface="Baskerville"/>
                <a:cs typeface="Baskerville"/>
              </a:rPr>
              <a:t>(Modelos matemáticos, teoría de la información).</a:t>
            </a:r>
          </a:p>
          <a:p>
            <a:pPr marL="285750" indent="-285750" algn="just">
              <a:spcBef>
                <a:spcPct val="50000"/>
              </a:spcBef>
              <a:buFont typeface="Wingdings" charset="2"/>
              <a:buChar char="ü"/>
            </a:pPr>
            <a:r>
              <a:rPr lang="es-MX" sz="2400" dirty="0">
                <a:solidFill>
                  <a:srgbClr val="953735"/>
                </a:solidFill>
                <a:latin typeface="Baskerville"/>
                <a:cs typeface="Baskerville"/>
              </a:rPr>
              <a:t>Anticipó las comunicaciones digitales y la revolución de la información.</a:t>
            </a:r>
          </a:p>
          <a:p>
            <a:pPr marL="285750" indent="-285750" algn="just">
              <a:spcBef>
                <a:spcPct val="50000"/>
              </a:spcBef>
              <a:buFont typeface="Wingdings" charset="2"/>
              <a:buChar char="ü"/>
            </a:pPr>
            <a:r>
              <a:rPr lang="es-MX" sz="2400" u="sng" dirty="0">
                <a:solidFill>
                  <a:srgbClr val="953735"/>
                </a:solidFill>
                <a:latin typeface="Baskerville"/>
                <a:cs typeface="Baskerville"/>
              </a:rPr>
              <a:t>Padre de la cibernética.</a:t>
            </a:r>
            <a:endParaRPr lang="es-MX" sz="2400" dirty="0">
              <a:solidFill>
                <a:srgbClr val="953735"/>
              </a:solidFill>
              <a:latin typeface="Baskerville"/>
              <a:cs typeface="Baskerville"/>
            </a:endParaRPr>
          </a:p>
          <a:p>
            <a:pPr marL="285750" indent="-285750" algn="just">
              <a:spcBef>
                <a:spcPct val="50000"/>
              </a:spcBef>
              <a:buFont typeface="Wingdings" charset="2"/>
              <a:buChar char="ü"/>
            </a:pPr>
            <a:r>
              <a:rPr lang="es-MX" sz="2400" i="1" dirty="0">
                <a:solidFill>
                  <a:srgbClr val="953735"/>
                </a:solidFill>
                <a:latin typeface="Baskerville"/>
                <a:cs typeface="Baskerville"/>
              </a:rPr>
              <a:t>Cibernética o el control de la comunicación en animales y máquinas </a:t>
            </a:r>
            <a:r>
              <a:rPr lang="es-MX" sz="2400" dirty="0">
                <a:solidFill>
                  <a:srgbClr val="953735"/>
                </a:solidFill>
                <a:latin typeface="Baskerville"/>
                <a:cs typeface="Baskerville"/>
              </a:rPr>
              <a:t>(1948).</a:t>
            </a:r>
          </a:p>
          <a:p>
            <a:pPr algn="just">
              <a:spcBef>
                <a:spcPct val="50000"/>
              </a:spcBef>
            </a:pPr>
            <a:endParaRPr lang="es-MX" dirty="0">
              <a:solidFill>
                <a:srgbClr val="953735"/>
              </a:solidFill>
              <a:latin typeface="American Typewriter"/>
              <a:cs typeface="American Typewriter"/>
            </a:endParaRPr>
          </a:p>
        </p:txBody>
      </p:sp>
      <p:pic>
        <p:nvPicPr>
          <p:cNvPr id="14" name="Imagen 13"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3832" y="2530741"/>
            <a:ext cx="2410168" cy="2866462"/>
          </a:xfrm>
          <a:prstGeom prst="rect">
            <a:avLst/>
          </a:prstGeom>
        </p:spPr>
      </p:pic>
      <p:pic>
        <p:nvPicPr>
          <p:cNvPr id="7" name="Imagen 6"/>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107142010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8" name="Rectángulo 7"/>
          <p:cNvSpPr/>
          <p:nvPr/>
        </p:nvSpPr>
        <p:spPr>
          <a:xfrm>
            <a:off x="574585" y="194637"/>
            <a:ext cx="5959779" cy="6663363"/>
          </a:xfrm>
          <a:prstGeom prst="rect">
            <a:avLst/>
          </a:prstGeom>
        </p:spPr>
        <p:txBody>
          <a:bodyPr wrap="square">
            <a:spAutoFit/>
          </a:bodyPr>
          <a:lstStyle/>
          <a:p>
            <a:pPr algn="just">
              <a:spcBef>
                <a:spcPct val="50000"/>
              </a:spcBef>
            </a:pPr>
            <a:endParaRPr lang="es-MX" dirty="0">
              <a:solidFill>
                <a:srgbClr val="953735"/>
              </a:solidFill>
              <a:latin typeface="American Typewriter"/>
              <a:cs typeface="American Typewriter"/>
            </a:endParaRPr>
          </a:p>
          <a:p>
            <a:pPr algn="just">
              <a:spcBef>
                <a:spcPct val="50000"/>
              </a:spcBef>
            </a:pPr>
            <a:endParaRPr lang="es-MX" sz="2400" dirty="0">
              <a:solidFill>
                <a:srgbClr val="953735"/>
              </a:solidFill>
              <a:latin typeface="Baskerville"/>
              <a:cs typeface="Baskerville"/>
            </a:endParaRPr>
          </a:p>
          <a:p>
            <a:pPr algn="just">
              <a:spcBef>
                <a:spcPct val="50000"/>
              </a:spcBef>
            </a:pPr>
            <a:r>
              <a:rPr lang="es-MX" sz="2800" dirty="0">
                <a:solidFill>
                  <a:srgbClr val="7F7F7F"/>
                </a:solidFill>
                <a:latin typeface="Baskerville"/>
                <a:cs typeface="Baskerville"/>
              </a:rPr>
              <a:t>Marshall McLuhan (1911-1980).</a:t>
            </a:r>
            <a:br>
              <a:rPr lang="es-MX" sz="2800" dirty="0">
                <a:solidFill>
                  <a:srgbClr val="7F7F7F"/>
                </a:solidFill>
                <a:latin typeface="Baskerville"/>
                <a:cs typeface="Baskerville"/>
              </a:rPr>
            </a:br>
            <a:endParaRPr lang="es-MX" sz="2800" dirty="0">
              <a:solidFill>
                <a:srgbClr val="7F7F7F"/>
              </a:solidFill>
              <a:latin typeface="Baskerville"/>
              <a:cs typeface="Baskerville"/>
            </a:endParaRPr>
          </a:p>
          <a:p>
            <a:pPr marL="285750" indent="-285750" algn="just">
              <a:spcBef>
                <a:spcPct val="50000"/>
              </a:spcBef>
              <a:buFont typeface="Wingdings" charset="2"/>
              <a:buChar char="ü"/>
            </a:pPr>
            <a:r>
              <a:rPr lang="es-MX" sz="2400" dirty="0">
                <a:solidFill>
                  <a:srgbClr val="953735"/>
                </a:solidFill>
                <a:latin typeface="Baskerville"/>
                <a:cs typeface="Baskerville"/>
              </a:rPr>
              <a:t>Fundador de la Media Ecology.</a:t>
            </a:r>
          </a:p>
          <a:p>
            <a:pPr marL="285750" indent="-285750" algn="just">
              <a:spcBef>
                <a:spcPct val="50000"/>
              </a:spcBef>
              <a:buFont typeface="Wingdings" charset="2"/>
              <a:buChar char="ü"/>
            </a:pPr>
            <a:r>
              <a:rPr lang="es-MX" sz="2400" i="1">
                <a:solidFill>
                  <a:srgbClr val="953735"/>
                </a:solidFill>
                <a:latin typeface="Baskerville"/>
                <a:cs typeface="Baskerville"/>
              </a:rPr>
              <a:t>Understanding </a:t>
            </a:r>
            <a:r>
              <a:rPr lang="es-MX" sz="2400" i="1" dirty="0">
                <a:solidFill>
                  <a:srgbClr val="953735"/>
                </a:solidFill>
                <a:latin typeface="Baskerville"/>
                <a:cs typeface="Baskerville"/>
              </a:rPr>
              <a:t>Media: The extensions of man </a:t>
            </a:r>
            <a:r>
              <a:rPr lang="es-MX" sz="2400" dirty="0">
                <a:solidFill>
                  <a:srgbClr val="953735"/>
                </a:solidFill>
                <a:latin typeface="Baskerville"/>
                <a:cs typeface="Baskerville"/>
              </a:rPr>
              <a:t>(1964).</a:t>
            </a:r>
          </a:p>
          <a:p>
            <a:pPr marL="285750" indent="-285750" algn="just">
              <a:spcBef>
                <a:spcPct val="50000"/>
              </a:spcBef>
              <a:buFont typeface="Wingdings" charset="2"/>
              <a:buChar char="ü"/>
            </a:pPr>
            <a:r>
              <a:rPr lang="es-MX" sz="2400" i="1" dirty="0">
                <a:solidFill>
                  <a:srgbClr val="953735"/>
                </a:solidFill>
                <a:latin typeface="Baskerville"/>
                <a:cs typeface="Baskerville"/>
              </a:rPr>
              <a:t>The medium is the massage </a:t>
            </a:r>
            <a:r>
              <a:rPr lang="es-MX" sz="2400" dirty="0">
                <a:solidFill>
                  <a:srgbClr val="953735"/>
                </a:solidFill>
                <a:latin typeface="Baskerville"/>
                <a:cs typeface="Baskerville"/>
              </a:rPr>
              <a:t>(1967).</a:t>
            </a:r>
          </a:p>
          <a:p>
            <a:pPr marL="285750" indent="-285750" algn="just">
              <a:spcBef>
                <a:spcPct val="50000"/>
              </a:spcBef>
              <a:buFont typeface="Wingdings" charset="2"/>
              <a:buChar char="ü"/>
            </a:pPr>
            <a:r>
              <a:rPr lang="es-MX" sz="2400" dirty="0">
                <a:solidFill>
                  <a:srgbClr val="953735"/>
                </a:solidFill>
                <a:latin typeface="Baskerville"/>
                <a:cs typeface="Baskerville"/>
              </a:rPr>
              <a:t>“El fue Internet en la década de 1960. </a:t>
            </a:r>
            <a:br>
              <a:rPr lang="es-MX" sz="2400" dirty="0">
                <a:solidFill>
                  <a:srgbClr val="953735"/>
                </a:solidFill>
                <a:latin typeface="Baskerville"/>
                <a:cs typeface="Baskerville"/>
              </a:rPr>
            </a:br>
            <a:r>
              <a:rPr lang="es-MX" sz="2400" dirty="0">
                <a:solidFill>
                  <a:srgbClr val="953735"/>
                </a:solidFill>
                <a:latin typeface="Baskerville"/>
                <a:cs typeface="Baskerville"/>
              </a:rPr>
              <a:t>Finalmente el mundo se puso a su altura”.  Robert K. Logan.</a:t>
            </a:r>
          </a:p>
          <a:p>
            <a:pPr marL="285750" indent="-285750" algn="just">
              <a:spcBef>
                <a:spcPct val="50000"/>
              </a:spcBef>
              <a:buFont typeface="Wingdings" charset="2"/>
              <a:buChar char="ü"/>
            </a:pPr>
            <a:r>
              <a:rPr lang="es-MX" sz="2400" i="1" dirty="0">
                <a:solidFill>
                  <a:srgbClr val="953735"/>
                </a:solidFill>
                <a:latin typeface="Baskerville"/>
                <a:cs typeface="Baskerville"/>
              </a:rPr>
              <a:t>“Information Age”</a:t>
            </a:r>
            <a:r>
              <a:rPr lang="es-MX" sz="2400" dirty="0">
                <a:solidFill>
                  <a:srgbClr val="953735"/>
                </a:solidFill>
                <a:latin typeface="Baskerville"/>
                <a:cs typeface="Baskerville"/>
              </a:rPr>
              <a:t>. Edad de la información, que sucedería a la Edad Eléctrica.</a:t>
            </a:r>
          </a:p>
          <a:p>
            <a:pPr algn="just">
              <a:spcBef>
                <a:spcPct val="50000"/>
              </a:spcBef>
            </a:pPr>
            <a:endParaRPr lang="es-MX" dirty="0">
              <a:solidFill>
                <a:srgbClr val="953735"/>
              </a:solidFill>
              <a:latin typeface="American Typewriter"/>
              <a:cs typeface="American Typewriter"/>
            </a:endParaRPr>
          </a:p>
        </p:txBody>
      </p:sp>
      <p:pic>
        <p:nvPicPr>
          <p:cNvPr id="9" name="Imagen 8" descr="MacLuha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7003" y="2876303"/>
            <a:ext cx="2156997" cy="2059931"/>
          </a:xfrm>
          <a:prstGeom prst="rect">
            <a:avLst/>
          </a:prstGeom>
        </p:spPr>
      </p:pic>
      <p:pic>
        <p:nvPicPr>
          <p:cNvPr id="7" name="Imagen 6"/>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36934942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8" name="Rectángulo 7"/>
          <p:cNvSpPr/>
          <p:nvPr/>
        </p:nvSpPr>
        <p:spPr>
          <a:xfrm>
            <a:off x="607120" y="162659"/>
            <a:ext cx="7632848" cy="6601806"/>
          </a:xfrm>
          <a:prstGeom prst="rect">
            <a:avLst/>
          </a:prstGeom>
        </p:spPr>
        <p:txBody>
          <a:bodyPr wrap="square">
            <a:spAutoFit/>
          </a:bodyPr>
          <a:lstStyle/>
          <a:p>
            <a:pPr algn="just">
              <a:spcBef>
                <a:spcPct val="50000"/>
              </a:spcBef>
            </a:pPr>
            <a:endParaRPr lang="es-MX" dirty="0">
              <a:solidFill>
                <a:srgbClr val="953735"/>
              </a:solidFill>
              <a:latin typeface="American Typewriter"/>
              <a:cs typeface="American Typewriter"/>
            </a:endParaRPr>
          </a:p>
          <a:p>
            <a:pPr algn="just">
              <a:spcBef>
                <a:spcPct val="50000"/>
              </a:spcBef>
            </a:pPr>
            <a:endParaRPr lang="es-MX" sz="2400" dirty="0">
              <a:solidFill>
                <a:srgbClr val="953735"/>
              </a:solidFill>
              <a:latin typeface="American Typewriter"/>
              <a:cs typeface="American Typewriter"/>
            </a:endParaRPr>
          </a:p>
          <a:p>
            <a:pPr algn="r">
              <a:spcBef>
                <a:spcPct val="50000"/>
              </a:spcBef>
            </a:pPr>
            <a:r>
              <a:rPr lang="es-MX" sz="2800" dirty="0">
                <a:solidFill>
                  <a:srgbClr val="7F7F7F"/>
                </a:solidFill>
                <a:latin typeface="Baskerville"/>
                <a:cs typeface="Baskerville"/>
              </a:rPr>
              <a:t>McLuhan anticipó Internet. </a:t>
            </a:r>
          </a:p>
          <a:p>
            <a:pPr algn="just">
              <a:spcBef>
                <a:spcPct val="50000"/>
              </a:spcBef>
            </a:pPr>
            <a:r>
              <a:rPr lang="es-ES" sz="2000" i="1" dirty="0">
                <a:solidFill>
                  <a:srgbClr val="800000"/>
                </a:solidFill>
                <a:latin typeface="Baskerville"/>
                <a:cs typeface="Baskerville"/>
              </a:rPr>
              <a:t>“</a:t>
            </a:r>
            <a:r>
              <a:rPr lang="es-ES" sz="2400" i="1" dirty="0">
                <a:solidFill>
                  <a:srgbClr val="800000"/>
                </a:solidFill>
                <a:latin typeface="Baskerville"/>
                <a:cs typeface="Baskerville"/>
              </a:rPr>
              <a:t>Después de tres mil años de explosión por medio de técnicas fragmentarias y mecánicas, el mundo de Occidente entra en implosión. Durante las eras mecánicas prolongamos nuestros cuerpos en el espacio. Hoy en día, después de más de un siglo de técnica eléctrica, hemos prolongado nuestro propio sistema nervioso central en un alcance total, aboliendo tanto el espacio como el tiempo en cuanto se refiere a nuestro planeta. Estamos acercándonos rápidamente a la fase final de las prolongaciones del hombre, o sea la simulación técnica de la conciencia, cuando el desarrollo creador del conocimiento se extienda colectiva y conjuntamente al total de la sociedad humana, del mismo modo en que ya hemos ampliado y prolongado nuestros sentidos y nuestros nervios valiéndonos de los distintos medios”.</a:t>
            </a:r>
          </a:p>
          <a:p>
            <a:pPr algn="just">
              <a:spcBef>
                <a:spcPct val="50000"/>
              </a:spcBef>
            </a:pPr>
            <a:endParaRPr lang="es-MX" dirty="0">
              <a:solidFill>
                <a:srgbClr val="953735"/>
              </a:solidFill>
              <a:latin typeface="American Typewriter"/>
              <a:cs typeface="American Typewriter"/>
            </a:endParaRPr>
          </a:p>
        </p:txBody>
      </p:sp>
      <p:pic>
        <p:nvPicPr>
          <p:cNvPr id="5" name="Imagen 4"/>
          <p:cNvPicPr>
            <a:picLocks noChangeAspect="1"/>
          </p:cNvPicPr>
          <p:nvPr/>
        </p:nvPicPr>
        <p:blipFill>
          <a:blip r:embed="rId3"/>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2003113571"/>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36075" y="1723476"/>
            <a:ext cx="5043315" cy="4735721"/>
          </a:xfrm>
        </p:spPr>
        <p:txBody>
          <a:bodyPr>
            <a:noAutofit/>
          </a:bodyPr>
          <a:lstStyle/>
          <a:p>
            <a:pPr marL="0" indent="0" algn="just">
              <a:buNone/>
            </a:pPr>
            <a:r>
              <a:rPr lang="es-ES" i="1" dirty="0">
                <a:solidFill>
                  <a:srgbClr val="800000"/>
                </a:solidFill>
                <a:latin typeface="Baskerville"/>
                <a:cs typeface="Baskerville"/>
              </a:rPr>
              <a:t>“</a:t>
            </a:r>
            <a:r>
              <a:rPr lang="es-ES" i="1" dirty="0" err="1">
                <a:solidFill>
                  <a:srgbClr val="800000"/>
                </a:solidFill>
                <a:latin typeface="Baskerville"/>
                <a:cs typeface="Baskerville"/>
              </a:rPr>
              <a:t>The</a:t>
            </a:r>
            <a:r>
              <a:rPr lang="es-ES" i="1" dirty="0">
                <a:solidFill>
                  <a:srgbClr val="800000"/>
                </a:solidFill>
                <a:latin typeface="Baskerville"/>
                <a:cs typeface="Baskerville"/>
              </a:rPr>
              <a:t> </a:t>
            </a:r>
            <a:r>
              <a:rPr lang="es-ES" i="1" dirty="0" err="1">
                <a:solidFill>
                  <a:srgbClr val="800000"/>
                </a:solidFill>
                <a:latin typeface="Baskerville"/>
                <a:cs typeface="Baskerville"/>
              </a:rPr>
              <a:t>medium</a:t>
            </a:r>
            <a:r>
              <a:rPr lang="es-ES" i="1" dirty="0">
                <a:solidFill>
                  <a:srgbClr val="800000"/>
                </a:solidFill>
                <a:latin typeface="Baskerville"/>
                <a:cs typeface="Baskerville"/>
              </a:rPr>
              <a:t>, </a:t>
            </a:r>
            <a:r>
              <a:rPr lang="es-ES" i="1" dirty="0" err="1">
                <a:solidFill>
                  <a:srgbClr val="800000"/>
                </a:solidFill>
                <a:latin typeface="Baskerville"/>
                <a:cs typeface="Baskerville"/>
              </a:rPr>
              <a:t>or</a:t>
            </a:r>
            <a:r>
              <a:rPr lang="es-ES" i="1" dirty="0">
                <a:solidFill>
                  <a:srgbClr val="800000"/>
                </a:solidFill>
                <a:latin typeface="Baskerville"/>
                <a:cs typeface="Baskerville"/>
              </a:rPr>
              <a:t> </a:t>
            </a:r>
            <a:r>
              <a:rPr lang="es-ES" i="1" dirty="0" err="1">
                <a:solidFill>
                  <a:srgbClr val="800000"/>
                </a:solidFill>
                <a:latin typeface="Baskerville"/>
                <a:cs typeface="Baskerville"/>
              </a:rPr>
              <a:t>process</a:t>
            </a:r>
            <a:r>
              <a:rPr lang="es-ES" i="1" dirty="0">
                <a:solidFill>
                  <a:srgbClr val="800000"/>
                </a:solidFill>
                <a:latin typeface="Baskerville"/>
                <a:cs typeface="Baskerville"/>
              </a:rPr>
              <a:t>, of </a:t>
            </a:r>
            <a:r>
              <a:rPr lang="es-ES" i="1" dirty="0" err="1">
                <a:solidFill>
                  <a:srgbClr val="800000"/>
                </a:solidFill>
                <a:latin typeface="Baskerville"/>
                <a:cs typeface="Baskerville"/>
              </a:rPr>
              <a:t>our</a:t>
            </a:r>
            <a:r>
              <a:rPr lang="es-ES" i="1" dirty="0">
                <a:solidFill>
                  <a:srgbClr val="800000"/>
                </a:solidFill>
                <a:latin typeface="Baskerville"/>
                <a:cs typeface="Baskerville"/>
              </a:rPr>
              <a:t> time </a:t>
            </a:r>
            <a:r>
              <a:rPr lang="mr-IN" i="1" dirty="0">
                <a:solidFill>
                  <a:srgbClr val="800000"/>
                </a:solidFill>
                <a:latin typeface="Baskerville"/>
                <a:cs typeface="Baskerville"/>
              </a:rPr>
              <a:t>–</a:t>
            </a:r>
            <a:r>
              <a:rPr lang="es-ES" i="1" dirty="0" err="1">
                <a:solidFill>
                  <a:srgbClr val="800000"/>
                </a:solidFill>
                <a:latin typeface="Baskerville"/>
                <a:cs typeface="Baskerville"/>
              </a:rPr>
              <a:t>electric</a:t>
            </a:r>
            <a:r>
              <a:rPr lang="es-ES" i="1" dirty="0">
                <a:solidFill>
                  <a:srgbClr val="800000"/>
                </a:solidFill>
                <a:latin typeface="Baskerville"/>
                <a:cs typeface="Baskerville"/>
              </a:rPr>
              <a:t> </a:t>
            </a:r>
            <a:r>
              <a:rPr lang="es-ES" i="1" dirty="0" err="1">
                <a:solidFill>
                  <a:srgbClr val="800000"/>
                </a:solidFill>
                <a:latin typeface="Baskerville"/>
                <a:cs typeface="Baskerville"/>
              </a:rPr>
              <a:t>technology</a:t>
            </a:r>
            <a:r>
              <a:rPr lang="es-ES" i="1" dirty="0">
                <a:solidFill>
                  <a:srgbClr val="800000"/>
                </a:solidFill>
                <a:latin typeface="Baskerville"/>
                <a:cs typeface="Baskerville"/>
              </a:rPr>
              <a:t>- </a:t>
            </a:r>
            <a:r>
              <a:rPr lang="es-ES" i="1" dirty="0" err="1">
                <a:solidFill>
                  <a:srgbClr val="800000"/>
                </a:solidFill>
                <a:latin typeface="Baskerville"/>
                <a:cs typeface="Baskerville"/>
              </a:rPr>
              <a:t>is</a:t>
            </a:r>
            <a:r>
              <a:rPr lang="es-ES" i="1" dirty="0">
                <a:solidFill>
                  <a:srgbClr val="800000"/>
                </a:solidFill>
                <a:latin typeface="Baskerville"/>
                <a:cs typeface="Baskerville"/>
              </a:rPr>
              <a:t> </a:t>
            </a:r>
            <a:r>
              <a:rPr lang="es-ES" i="1" dirty="0" err="1">
                <a:solidFill>
                  <a:srgbClr val="800000"/>
                </a:solidFill>
                <a:latin typeface="Baskerville"/>
                <a:cs typeface="Baskerville"/>
              </a:rPr>
              <a:t>reshaping</a:t>
            </a:r>
            <a:r>
              <a:rPr lang="es-ES" i="1" dirty="0">
                <a:solidFill>
                  <a:srgbClr val="800000"/>
                </a:solidFill>
                <a:latin typeface="Baskerville"/>
                <a:cs typeface="Baskerville"/>
              </a:rPr>
              <a:t> and </a:t>
            </a:r>
            <a:r>
              <a:rPr lang="es-ES" i="1" dirty="0" err="1">
                <a:solidFill>
                  <a:srgbClr val="800000"/>
                </a:solidFill>
                <a:latin typeface="Baskerville"/>
                <a:cs typeface="Baskerville"/>
              </a:rPr>
              <a:t>restructuring</a:t>
            </a:r>
            <a:r>
              <a:rPr lang="es-ES" i="1" dirty="0">
                <a:solidFill>
                  <a:srgbClr val="800000"/>
                </a:solidFill>
                <a:latin typeface="Baskerville"/>
                <a:cs typeface="Baskerville"/>
              </a:rPr>
              <a:t> </a:t>
            </a:r>
            <a:r>
              <a:rPr lang="es-ES" i="1" dirty="0" err="1">
                <a:solidFill>
                  <a:srgbClr val="800000"/>
                </a:solidFill>
                <a:latin typeface="Baskerville"/>
                <a:cs typeface="Baskerville"/>
              </a:rPr>
              <a:t>patterns</a:t>
            </a:r>
            <a:r>
              <a:rPr lang="es-ES" i="1" dirty="0">
                <a:solidFill>
                  <a:srgbClr val="800000"/>
                </a:solidFill>
                <a:latin typeface="Baskerville"/>
                <a:cs typeface="Baskerville"/>
              </a:rPr>
              <a:t> of social </a:t>
            </a:r>
            <a:r>
              <a:rPr lang="es-ES" i="1" dirty="0" err="1">
                <a:solidFill>
                  <a:srgbClr val="800000"/>
                </a:solidFill>
                <a:latin typeface="Baskerville"/>
                <a:cs typeface="Baskerville"/>
              </a:rPr>
              <a:t>interdependence</a:t>
            </a:r>
            <a:r>
              <a:rPr lang="es-ES" i="1" dirty="0">
                <a:solidFill>
                  <a:srgbClr val="800000"/>
                </a:solidFill>
                <a:latin typeface="Baskerville"/>
                <a:cs typeface="Baskerville"/>
              </a:rPr>
              <a:t> and </a:t>
            </a:r>
            <a:r>
              <a:rPr lang="es-ES" i="1" dirty="0" err="1">
                <a:solidFill>
                  <a:srgbClr val="800000"/>
                </a:solidFill>
                <a:latin typeface="Baskerville"/>
                <a:cs typeface="Baskerville"/>
              </a:rPr>
              <a:t>evry</a:t>
            </a:r>
            <a:r>
              <a:rPr lang="es-ES" i="1" dirty="0">
                <a:solidFill>
                  <a:srgbClr val="800000"/>
                </a:solidFill>
                <a:latin typeface="Baskerville"/>
                <a:cs typeface="Baskerville"/>
              </a:rPr>
              <a:t> </a:t>
            </a:r>
            <a:r>
              <a:rPr lang="es-ES" i="1" dirty="0" err="1">
                <a:solidFill>
                  <a:srgbClr val="800000"/>
                </a:solidFill>
                <a:latin typeface="Baskerville"/>
                <a:cs typeface="Baskerville"/>
              </a:rPr>
              <a:t>aspect</a:t>
            </a:r>
            <a:r>
              <a:rPr lang="es-ES" i="1" dirty="0">
                <a:solidFill>
                  <a:srgbClr val="800000"/>
                </a:solidFill>
                <a:latin typeface="Baskerville"/>
                <a:cs typeface="Baskerville"/>
              </a:rPr>
              <a:t> of </a:t>
            </a:r>
            <a:r>
              <a:rPr lang="es-ES" i="1" dirty="0" err="1">
                <a:solidFill>
                  <a:srgbClr val="800000"/>
                </a:solidFill>
                <a:latin typeface="Baskerville"/>
                <a:cs typeface="Baskerville"/>
              </a:rPr>
              <a:t>our</a:t>
            </a:r>
            <a:r>
              <a:rPr lang="es-ES" i="1" dirty="0">
                <a:solidFill>
                  <a:srgbClr val="800000"/>
                </a:solidFill>
                <a:latin typeface="Baskerville"/>
                <a:cs typeface="Baskerville"/>
              </a:rPr>
              <a:t> personal </a:t>
            </a:r>
            <a:r>
              <a:rPr lang="es-ES" i="1" dirty="0" err="1">
                <a:solidFill>
                  <a:srgbClr val="800000"/>
                </a:solidFill>
                <a:latin typeface="Baskerville"/>
                <a:cs typeface="Baskerville"/>
              </a:rPr>
              <a:t>life</a:t>
            </a:r>
            <a:r>
              <a:rPr lang="es-ES" i="1" dirty="0">
                <a:solidFill>
                  <a:srgbClr val="800000"/>
                </a:solidFill>
                <a:latin typeface="Baskerville"/>
                <a:cs typeface="Baskerville"/>
              </a:rPr>
              <a:t>. </a:t>
            </a:r>
            <a:r>
              <a:rPr lang="es-ES" i="1" dirty="0" err="1">
                <a:solidFill>
                  <a:srgbClr val="800000"/>
                </a:solidFill>
                <a:latin typeface="Baskerville"/>
                <a:cs typeface="Baskerville"/>
              </a:rPr>
              <a:t>It</a:t>
            </a:r>
            <a:r>
              <a:rPr lang="es-ES" i="1" dirty="0">
                <a:solidFill>
                  <a:srgbClr val="800000"/>
                </a:solidFill>
                <a:latin typeface="Baskerville"/>
                <a:cs typeface="Baskerville"/>
              </a:rPr>
              <a:t> </a:t>
            </a:r>
            <a:r>
              <a:rPr lang="es-ES" i="1" dirty="0" err="1">
                <a:solidFill>
                  <a:srgbClr val="800000"/>
                </a:solidFill>
                <a:latin typeface="Baskerville"/>
                <a:cs typeface="Baskerville"/>
              </a:rPr>
              <a:t>is</a:t>
            </a:r>
            <a:r>
              <a:rPr lang="es-ES" i="1" dirty="0">
                <a:solidFill>
                  <a:srgbClr val="800000"/>
                </a:solidFill>
                <a:latin typeface="Baskerville"/>
                <a:cs typeface="Baskerville"/>
              </a:rPr>
              <a:t> </a:t>
            </a:r>
            <a:r>
              <a:rPr lang="es-ES" i="1" dirty="0" err="1">
                <a:solidFill>
                  <a:srgbClr val="800000"/>
                </a:solidFill>
                <a:latin typeface="Baskerville"/>
                <a:cs typeface="Baskerville"/>
              </a:rPr>
              <a:t>forcing</a:t>
            </a:r>
            <a:r>
              <a:rPr lang="es-ES" i="1" dirty="0">
                <a:solidFill>
                  <a:srgbClr val="800000"/>
                </a:solidFill>
                <a:latin typeface="Baskerville"/>
                <a:cs typeface="Baskerville"/>
              </a:rPr>
              <a:t> </a:t>
            </a:r>
            <a:r>
              <a:rPr lang="es-ES" i="1" dirty="0" err="1">
                <a:solidFill>
                  <a:srgbClr val="800000"/>
                </a:solidFill>
                <a:latin typeface="Baskerville"/>
                <a:cs typeface="Baskerville"/>
              </a:rPr>
              <a:t>us</a:t>
            </a:r>
            <a:r>
              <a:rPr lang="es-ES" i="1" dirty="0">
                <a:solidFill>
                  <a:srgbClr val="800000"/>
                </a:solidFill>
                <a:latin typeface="Baskerville"/>
                <a:cs typeface="Baskerville"/>
              </a:rPr>
              <a:t> </a:t>
            </a:r>
            <a:r>
              <a:rPr lang="es-ES" i="1" dirty="0" err="1">
                <a:solidFill>
                  <a:srgbClr val="800000"/>
                </a:solidFill>
                <a:latin typeface="Baskerville"/>
                <a:cs typeface="Baskerville"/>
              </a:rPr>
              <a:t>to</a:t>
            </a:r>
            <a:r>
              <a:rPr lang="es-ES" i="1" dirty="0">
                <a:solidFill>
                  <a:srgbClr val="800000"/>
                </a:solidFill>
                <a:latin typeface="Baskerville"/>
                <a:cs typeface="Baskerville"/>
              </a:rPr>
              <a:t> </a:t>
            </a:r>
            <a:r>
              <a:rPr lang="es-ES" i="1" dirty="0" err="1">
                <a:solidFill>
                  <a:srgbClr val="800000"/>
                </a:solidFill>
                <a:latin typeface="Baskerville"/>
                <a:cs typeface="Baskerville"/>
              </a:rPr>
              <a:t>reconsider</a:t>
            </a:r>
            <a:r>
              <a:rPr lang="es-ES" i="1" dirty="0">
                <a:solidFill>
                  <a:srgbClr val="800000"/>
                </a:solidFill>
                <a:latin typeface="Baskerville"/>
                <a:cs typeface="Baskerville"/>
              </a:rPr>
              <a:t> and </a:t>
            </a:r>
            <a:r>
              <a:rPr lang="es-ES" i="1" dirty="0" err="1">
                <a:solidFill>
                  <a:srgbClr val="800000"/>
                </a:solidFill>
                <a:latin typeface="Baskerville"/>
                <a:cs typeface="Baskerville"/>
              </a:rPr>
              <a:t>revaluate</a:t>
            </a:r>
            <a:r>
              <a:rPr lang="es-ES" i="1" dirty="0">
                <a:solidFill>
                  <a:srgbClr val="800000"/>
                </a:solidFill>
                <a:latin typeface="Baskerville"/>
                <a:cs typeface="Baskerville"/>
              </a:rPr>
              <a:t> </a:t>
            </a:r>
            <a:r>
              <a:rPr lang="es-ES" i="1" dirty="0" err="1">
                <a:solidFill>
                  <a:srgbClr val="800000"/>
                </a:solidFill>
                <a:latin typeface="Baskerville"/>
                <a:cs typeface="Baskerville"/>
              </a:rPr>
              <a:t>practically</a:t>
            </a:r>
            <a:r>
              <a:rPr lang="es-ES" i="1" dirty="0">
                <a:solidFill>
                  <a:srgbClr val="800000"/>
                </a:solidFill>
                <a:latin typeface="Baskerville"/>
                <a:cs typeface="Baskerville"/>
              </a:rPr>
              <a:t> </a:t>
            </a:r>
            <a:r>
              <a:rPr lang="es-ES" i="1" dirty="0" err="1">
                <a:solidFill>
                  <a:srgbClr val="800000"/>
                </a:solidFill>
                <a:latin typeface="Baskerville"/>
                <a:cs typeface="Baskerville"/>
              </a:rPr>
              <a:t>every</a:t>
            </a:r>
            <a:r>
              <a:rPr lang="es-ES" i="1" dirty="0">
                <a:solidFill>
                  <a:srgbClr val="800000"/>
                </a:solidFill>
                <a:latin typeface="Baskerville"/>
                <a:cs typeface="Baskerville"/>
              </a:rPr>
              <a:t> </a:t>
            </a:r>
            <a:r>
              <a:rPr lang="es-ES" i="1" dirty="0" err="1">
                <a:solidFill>
                  <a:srgbClr val="800000"/>
                </a:solidFill>
                <a:latin typeface="Baskerville"/>
                <a:cs typeface="Baskerville"/>
              </a:rPr>
              <a:t>thought</a:t>
            </a:r>
            <a:r>
              <a:rPr lang="es-ES" i="1" dirty="0">
                <a:solidFill>
                  <a:srgbClr val="800000"/>
                </a:solidFill>
                <a:latin typeface="Baskerville"/>
                <a:cs typeface="Baskerville"/>
              </a:rPr>
              <a:t>, </a:t>
            </a:r>
            <a:r>
              <a:rPr lang="es-ES" i="1" dirty="0" err="1">
                <a:solidFill>
                  <a:srgbClr val="800000"/>
                </a:solidFill>
                <a:latin typeface="Baskerville"/>
                <a:cs typeface="Baskerville"/>
              </a:rPr>
              <a:t>every</a:t>
            </a:r>
            <a:r>
              <a:rPr lang="es-ES" i="1" dirty="0">
                <a:solidFill>
                  <a:srgbClr val="800000"/>
                </a:solidFill>
                <a:latin typeface="Baskerville"/>
                <a:cs typeface="Baskerville"/>
              </a:rPr>
              <a:t> </a:t>
            </a:r>
            <a:r>
              <a:rPr lang="es-ES" i="1" dirty="0" err="1">
                <a:solidFill>
                  <a:srgbClr val="800000"/>
                </a:solidFill>
                <a:latin typeface="Baskerville"/>
                <a:cs typeface="Baskerville"/>
              </a:rPr>
              <a:t>action</a:t>
            </a:r>
            <a:r>
              <a:rPr lang="es-ES" i="1" dirty="0">
                <a:solidFill>
                  <a:srgbClr val="800000"/>
                </a:solidFill>
                <a:latin typeface="Baskerville"/>
                <a:cs typeface="Baskerville"/>
              </a:rPr>
              <a:t> and </a:t>
            </a:r>
            <a:r>
              <a:rPr lang="es-ES" i="1" dirty="0" err="1">
                <a:solidFill>
                  <a:srgbClr val="800000"/>
                </a:solidFill>
                <a:latin typeface="Baskerville"/>
                <a:cs typeface="Baskerville"/>
              </a:rPr>
              <a:t>every</a:t>
            </a:r>
            <a:r>
              <a:rPr lang="es-ES" i="1" dirty="0">
                <a:solidFill>
                  <a:srgbClr val="800000"/>
                </a:solidFill>
                <a:latin typeface="Baskerville"/>
                <a:cs typeface="Baskerville"/>
              </a:rPr>
              <a:t> </a:t>
            </a:r>
            <a:r>
              <a:rPr lang="es-ES" i="1" dirty="0" err="1">
                <a:solidFill>
                  <a:srgbClr val="800000"/>
                </a:solidFill>
                <a:latin typeface="Baskerville"/>
                <a:cs typeface="Baskerville"/>
              </a:rPr>
              <a:t>institution</a:t>
            </a:r>
            <a:r>
              <a:rPr lang="es-ES" i="1" dirty="0">
                <a:solidFill>
                  <a:srgbClr val="800000"/>
                </a:solidFill>
                <a:latin typeface="Baskerville"/>
                <a:cs typeface="Baskerville"/>
              </a:rPr>
              <a:t> </a:t>
            </a:r>
            <a:r>
              <a:rPr lang="es-ES" i="1" dirty="0" err="1">
                <a:solidFill>
                  <a:srgbClr val="800000"/>
                </a:solidFill>
                <a:latin typeface="Baskerville"/>
                <a:cs typeface="Baskerville"/>
              </a:rPr>
              <a:t>formerly</a:t>
            </a:r>
            <a:r>
              <a:rPr lang="es-ES" i="1" dirty="0">
                <a:solidFill>
                  <a:srgbClr val="800000"/>
                </a:solidFill>
                <a:latin typeface="Baskerville"/>
                <a:cs typeface="Baskerville"/>
              </a:rPr>
              <a:t> </a:t>
            </a:r>
            <a:r>
              <a:rPr lang="es-ES" i="1" dirty="0" err="1">
                <a:solidFill>
                  <a:srgbClr val="800000"/>
                </a:solidFill>
                <a:latin typeface="Baskerville"/>
                <a:cs typeface="Baskerville"/>
              </a:rPr>
              <a:t>taken</a:t>
            </a:r>
            <a:r>
              <a:rPr lang="es-ES" i="1" dirty="0">
                <a:solidFill>
                  <a:srgbClr val="800000"/>
                </a:solidFill>
                <a:latin typeface="Baskerville"/>
                <a:cs typeface="Baskerville"/>
              </a:rPr>
              <a:t> </a:t>
            </a:r>
            <a:r>
              <a:rPr lang="es-ES" i="1" dirty="0" err="1">
                <a:solidFill>
                  <a:srgbClr val="800000"/>
                </a:solidFill>
                <a:latin typeface="Baskerville"/>
                <a:cs typeface="Baskerville"/>
              </a:rPr>
              <a:t>for</a:t>
            </a:r>
            <a:r>
              <a:rPr lang="es-ES" i="1" dirty="0">
                <a:solidFill>
                  <a:srgbClr val="800000"/>
                </a:solidFill>
                <a:latin typeface="Baskerville"/>
                <a:cs typeface="Baskerville"/>
              </a:rPr>
              <a:t> </a:t>
            </a:r>
            <a:r>
              <a:rPr lang="es-ES" i="1" dirty="0" err="1">
                <a:solidFill>
                  <a:srgbClr val="800000"/>
                </a:solidFill>
                <a:latin typeface="Baskerville"/>
                <a:cs typeface="Baskerville"/>
              </a:rPr>
              <a:t>granted</a:t>
            </a:r>
            <a:r>
              <a:rPr lang="es-ES" i="1" dirty="0">
                <a:solidFill>
                  <a:srgbClr val="800000"/>
                </a:solidFill>
                <a:latin typeface="Baskerville"/>
                <a:cs typeface="Baskerville"/>
              </a:rPr>
              <a:t>. </a:t>
            </a:r>
            <a:r>
              <a:rPr lang="es-ES" i="1" dirty="0" err="1">
                <a:solidFill>
                  <a:srgbClr val="800000"/>
                </a:solidFill>
                <a:latin typeface="Baskerville"/>
                <a:cs typeface="Baskerville"/>
              </a:rPr>
              <a:t>Everything</a:t>
            </a:r>
            <a:r>
              <a:rPr lang="es-ES" i="1" dirty="0">
                <a:solidFill>
                  <a:srgbClr val="800000"/>
                </a:solidFill>
                <a:latin typeface="Baskerville"/>
                <a:cs typeface="Baskerville"/>
              </a:rPr>
              <a:t> </a:t>
            </a:r>
            <a:r>
              <a:rPr lang="es-ES" i="1" dirty="0" err="1">
                <a:solidFill>
                  <a:srgbClr val="800000"/>
                </a:solidFill>
                <a:latin typeface="Baskerville"/>
                <a:cs typeface="Baskerville"/>
              </a:rPr>
              <a:t>is</a:t>
            </a:r>
            <a:r>
              <a:rPr lang="es-ES" i="1" dirty="0">
                <a:solidFill>
                  <a:srgbClr val="800000"/>
                </a:solidFill>
                <a:latin typeface="Baskerville"/>
                <a:cs typeface="Baskerville"/>
              </a:rPr>
              <a:t> </a:t>
            </a:r>
            <a:r>
              <a:rPr lang="es-ES" i="1" dirty="0" err="1">
                <a:solidFill>
                  <a:srgbClr val="800000"/>
                </a:solidFill>
                <a:latin typeface="Baskerville"/>
                <a:cs typeface="Baskerville"/>
              </a:rPr>
              <a:t>changing</a:t>
            </a:r>
            <a:r>
              <a:rPr lang="es-ES" i="1" dirty="0">
                <a:solidFill>
                  <a:srgbClr val="800000"/>
                </a:solidFill>
                <a:latin typeface="Baskerville"/>
                <a:cs typeface="Baskerville"/>
              </a:rPr>
              <a:t> </a:t>
            </a:r>
            <a:r>
              <a:rPr lang="mr-IN" i="1" dirty="0">
                <a:solidFill>
                  <a:srgbClr val="800000"/>
                </a:solidFill>
                <a:latin typeface="Baskerville"/>
                <a:cs typeface="Baskerville"/>
              </a:rPr>
              <a:t>–</a:t>
            </a:r>
            <a:r>
              <a:rPr lang="es-ES" i="1" dirty="0" err="1">
                <a:solidFill>
                  <a:srgbClr val="800000"/>
                </a:solidFill>
                <a:latin typeface="Baskerville"/>
                <a:cs typeface="Baskerville"/>
              </a:rPr>
              <a:t>you</a:t>
            </a:r>
            <a:r>
              <a:rPr lang="es-ES" i="1" dirty="0">
                <a:solidFill>
                  <a:srgbClr val="800000"/>
                </a:solidFill>
                <a:latin typeface="Baskerville"/>
                <a:cs typeface="Baskerville"/>
              </a:rPr>
              <a:t>, </a:t>
            </a:r>
            <a:r>
              <a:rPr lang="es-ES" i="1" dirty="0" err="1">
                <a:solidFill>
                  <a:srgbClr val="800000"/>
                </a:solidFill>
                <a:latin typeface="Baskerville"/>
                <a:cs typeface="Baskerville"/>
              </a:rPr>
              <a:t>your</a:t>
            </a:r>
            <a:r>
              <a:rPr lang="es-ES" i="1" dirty="0">
                <a:solidFill>
                  <a:srgbClr val="800000"/>
                </a:solidFill>
                <a:latin typeface="Baskerville"/>
                <a:cs typeface="Baskerville"/>
              </a:rPr>
              <a:t> </a:t>
            </a:r>
            <a:r>
              <a:rPr lang="es-ES" i="1" dirty="0" err="1">
                <a:solidFill>
                  <a:srgbClr val="800000"/>
                </a:solidFill>
                <a:latin typeface="Baskerville"/>
                <a:cs typeface="Baskerville"/>
              </a:rPr>
              <a:t>family</a:t>
            </a:r>
            <a:r>
              <a:rPr lang="es-ES" i="1" dirty="0">
                <a:solidFill>
                  <a:srgbClr val="800000"/>
                </a:solidFill>
                <a:latin typeface="Baskerville"/>
                <a:cs typeface="Baskerville"/>
              </a:rPr>
              <a:t>, </a:t>
            </a:r>
            <a:r>
              <a:rPr lang="es-ES" i="1" dirty="0" err="1">
                <a:solidFill>
                  <a:srgbClr val="800000"/>
                </a:solidFill>
                <a:latin typeface="Baskerville"/>
                <a:cs typeface="Baskerville"/>
              </a:rPr>
              <a:t>your</a:t>
            </a:r>
            <a:r>
              <a:rPr lang="es-ES" i="1" dirty="0">
                <a:solidFill>
                  <a:srgbClr val="800000"/>
                </a:solidFill>
                <a:latin typeface="Baskerville"/>
                <a:cs typeface="Baskerville"/>
              </a:rPr>
              <a:t> </a:t>
            </a:r>
            <a:r>
              <a:rPr lang="es-ES" i="1" dirty="0" err="1">
                <a:solidFill>
                  <a:srgbClr val="800000"/>
                </a:solidFill>
                <a:latin typeface="Baskerville"/>
                <a:cs typeface="Baskerville"/>
              </a:rPr>
              <a:t>neighborhood</a:t>
            </a:r>
            <a:r>
              <a:rPr lang="es-ES" i="1" dirty="0">
                <a:solidFill>
                  <a:srgbClr val="800000"/>
                </a:solidFill>
                <a:latin typeface="Baskerville"/>
                <a:cs typeface="Baskerville"/>
              </a:rPr>
              <a:t>, </a:t>
            </a:r>
            <a:r>
              <a:rPr lang="es-ES" i="1" dirty="0" err="1">
                <a:solidFill>
                  <a:srgbClr val="800000"/>
                </a:solidFill>
                <a:latin typeface="Baskerville"/>
                <a:cs typeface="Baskerville"/>
              </a:rPr>
              <a:t>your</a:t>
            </a:r>
            <a:r>
              <a:rPr lang="es-ES" i="1" dirty="0">
                <a:solidFill>
                  <a:srgbClr val="800000"/>
                </a:solidFill>
                <a:latin typeface="Baskerville"/>
                <a:cs typeface="Baskerville"/>
              </a:rPr>
              <a:t> </a:t>
            </a:r>
            <a:r>
              <a:rPr lang="es-ES" i="1" dirty="0" err="1">
                <a:solidFill>
                  <a:srgbClr val="800000"/>
                </a:solidFill>
                <a:latin typeface="Baskerville"/>
                <a:cs typeface="Baskerville"/>
              </a:rPr>
              <a:t>education</a:t>
            </a:r>
            <a:r>
              <a:rPr lang="es-ES" i="1" dirty="0">
                <a:solidFill>
                  <a:srgbClr val="800000"/>
                </a:solidFill>
                <a:latin typeface="Baskerville"/>
                <a:cs typeface="Baskerville"/>
              </a:rPr>
              <a:t>, </a:t>
            </a:r>
            <a:r>
              <a:rPr lang="es-ES" i="1" dirty="0" err="1">
                <a:solidFill>
                  <a:srgbClr val="800000"/>
                </a:solidFill>
                <a:latin typeface="Baskerville"/>
                <a:cs typeface="Baskerville"/>
              </a:rPr>
              <a:t>your</a:t>
            </a:r>
            <a:r>
              <a:rPr lang="es-ES" i="1" dirty="0">
                <a:solidFill>
                  <a:srgbClr val="800000"/>
                </a:solidFill>
                <a:latin typeface="Baskerville"/>
                <a:cs typeface="Baskerville"/>
              </a:rPr>
              <a:t> </a:t>
            </a:r>
            <a:r>
              <a:rPr lang="es-ES" i="1" dirty="0" err="1">
                <a:solidFill>
                  <a:srgbClr val="800000"/>
                </a:solidFill>
                <a:latin typeface="Baskerville"/>
                <a:cs typeface="Baskerville"/>
              </a:rPr>
              <a:t>government</a:t>
            </a:r>
            <a:r>
              <a:rPr lang="es-ES" i="1" dirty="0">
                <a:solidFill>
                  <a:srgbClr val="800000"/>
                </a:solidFill>
                <a:latin typeface="Baskerville"/>
                <a:cs typeface="Baskerville"/>
              </a:rPr>
              <a:t>, </a:t>
            </a:r>
            <a:r>
              <a:rPr lang="es-ES" i="1" dirty="0" err="1">
                <a:solidFill>
                  <a:srgbClr val="800000"/>
                </a:solidFill>
                <a:latin typeface="Baskerville"/>
                <a:cs typeface="Baskerville"/>
              </a:rPr>
              <a:t>yor</a:t>
            </a:r>
            <a:r>
              <a:rPr lang="es-ES" i="1" dirty="0">
                <a:solidFill>
                  <a:srgbClr val="800000"/>
                </a:solidFill>
                <a:latin typeface="Baskerville"/>
                <a:cs typeface="Baskerville"/>
              </a:rPr>
              <a:t> </a:t>
            </a:r>
            <a:r>
              <a:rPr lang="es-ES" i="1" dirty="0" err="1">
                <a:solidFill>
                  <a:srgbClr val="800000"/>
                </a:solidFill>
                <a:latin typeface="Baskerville"/>
                <a:cs typeface="Baskerville"/>
              </a:rPr>
              <a:t>relation</a:t>
            </a:r>
            <a:r>
              <a:rPr lang="es-ES" i="1" dirty="0">
                <a:solidFill>
                  <a:srgbClr val="800000"/>
                </a:solidFill>
                <a:latin typeface="Baskerville"/>
                <a:cs typeface="Baskerville"/>
              </a:rPr>
              <a:t> </a:t>
            </a:r>
            <a:r>
              <a:rPr lang="es-ES" i="1" dirty="0" err="1">
                <a:solidFill>
                  <a:srgbClr val="800000"/>
                </a:solidFill>
                <a:latin typeface="Baskerville"/>
                <a:cs typeface="Baskerville"/>
              </a:rPr>
              <a:t>to</a:t>
            </a:r>
            <a:r>
              <a:rPr lang="es-ES" i="1" dirty="0">
                <a:solidFill>
                  <a:srgbClr val="800000"/>
                </a:solidFill>
                <a:latin typeface="Baskerville"/>
                <a:cs typeface="Baskerville"/>
              </a:rPr>
              <a:t> </a:t>
            </a:r>
            <a:r>
              <a:rPr lang="es-ES" i="1" dirty="0" err="1">
                <a:solidFill>
                  <a:srgbClr val="800000"/>
                </a:solidFill>
                <a:latin typeface="Baskerville"/>
                <a:cs typeface="Baskerville"/>
              </a:rPr>
              <a:t>the</a:t>
            </a:r>
            <a:r>
              <a:rPr lang="es-ES" i="1" dirty="0">
                <a:solidFill>
                  <a:srgbClr val="800000"/>
                </a:solidFill>
                <a:latin typeface="Baskerville"/>
                <a:cs typeface="Baskerville"/>
              </a:rPr>
              <a:t> </a:t>
            </a:r>
            <a:r>
              <a:rPr lang="es-ES" i="1" dirty="0" err="1">
                <a:solidFill>
                  <a:srgbClr val="800000"/>
                </a:solidFill>
                <a:latin typeface="Baskerville"/>
                <a:cs typeface="Baskerville"/>
              </a:rPr>
              <a:t>others</a:t>
            </a:r>
            <a:r>
              <a:rPr lang="es-ES" i="1" dirty="0">
                <a:solidFill>
                  <a:srgbClr val="800000"/>
                </a:solidFill>
                <a:latin typeface="Baskerville"/>
                <a:cs typeface="Baskerville"/>
              </a:rPr>
              <a:t>. And </a:t>
            </a:r>
            <a:r>
              <a:rPr lang="es-ES" i="1" dirty="0" err="1">
                <a:solidFill>
                  <a:srgbClr val="800000"/>
                </a:solidFill>
                <a:latin typeface="Baskerville"/>
                <a:cs typeface="Baskerville"/>
              </a:rPr>
              <a:t>they´re</a:t>
            </a:r>
            <a:r>
              <a:rPr lang="es-ES" i="1" dirty="0">
                <a:solidFill>
                  <a:srgbClr val="800000"/>
                </a:solidFill>
                <a:latin typeface="Baskerville"/>
                <a:cs typeface="Baskerville"/>
              </a:rPr>
              <a:t> </a:t>
            </a:r>
            <a:r>
              <a:rPr lang="es-ES" i="1" dirty="0" err="1">
                <a:solidFill>
                  <a:srgbClr val="800000"/>
                </a:solidFill>
                <a:latin typeface="Baskerville"/>
                <a:cs typeface="Baskerville"/>
              </a:rPr>
              <a:t>changing</a:t>
            </a:r>
            <a:r>
              <a:rPr lang="es-ES" i="1" dirty="0">
                <a:solidFill>
                  <a:srgbClr val="800000"/>
                </a:solidFill>
                <a:latin typeface="Baskerville"/>
                <a:cs typeface="Baskerville"/>
              </a:rPr>
              <a:t> </a:t>
            </a:r>
            <a:r>
              <a:rPr lang="es-ES" i="1" dirty="0" err="1">
                <a:solidFill>
                  <a:srgbClr val="800000"/>
                </a:solidFill>
                <a:latin typeface="Baskerville"/>
                <a:cs typeface="Baskerville"/>
              </a:rPr>
              <a:t>dramatically</a:t>
            </a:r>
            <a:r>
              <a:rPr lang="es-ES" i="1" dirty="0">
                <a:solidFill>
                  <a:srgbClr val="800000"/>
                </a:solidFill>
                <a:latin typeface="Baskerville"/>
                <a:cs typeface="Baskerville"/>
              </a:rPr>
              <a:t>”.  </a:t>
            </a:r>
          </a:p>
        </p:txBody>
      </p:sp>
      <p:pic>
        <p:nvPicPr>
          <p:cNvPr id="4" name="Imagen 3" descr="R-9490798-1481483046-1247.jpe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0901" y="1952752"/>
            <a:ext cx="3278150" cy="3278150"/>
          </a:xfrm>
          <a:prstGeom prst="rect">
            <a:avLst/>
          </a:prstGeom>
        </p:spPr>
      </p:pic>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2" name="Título 1"/>
          <p:cNvSpPr>
            <a:spLocks noGrp="1"/>
          </p:cNvSpPr>
          <p:nvPr>
            <p:ph type="title"/>
          </p:nvPr>
        </p:nvSpPr>
        <p:spPr/>
        <p:txBody>
          <a:bodyPr/>
          <a:lstStyle/>
          <a:p>
            <a:endParaRPr lang="es-ES_tradnl"/>
          </a:p>
        </p:txBody>
      </p:sp>
      <p:pic>
        <p:nvPicPr>
          <p:cNvPr id="8" name="Imagen 7"/>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3051556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96168" y="633700"/>
            <a:ext cx="5398451" cy="6093976"/>
          </a:xfrm>
          <a:prstGeom prst="rect">
            <a:avLst/>
          </a:prstGeom>
        </p:spPr>
        <p:txBody>
          <a:bodyPr wrap="square">
            <a:spAutoFit/>
          </a:bodyPr>
          <a:lstStyle/>
          <a:p>
            <a:pPr algn="just">
              <a:spcBef>
                <a:spcPct val="50000"/>
              </a:spcBef>
            </a:pPr>
            <a:endParaRPr lang="es-MX" dirty="0">
              <a:solidFill>
                <a:srgbClr val="953735"/>
              </a:solidFill>
              <a:latin typeface="American Typewriter"/>
              <a:cs typeface="American Typewriter"/>
            </a:endParaRPr>
          </a:p>
          <a:p>
            <a:pPr algn="just">
              <a:spcBef>
                <a:spcPct val="50000"/>
              </a:spcBef>
            </a:pPr>
            <a:r>
              <a:rPr lang="es-MX" sz="2800" dirty="0">
                <a:solidFill>
                  <a:srgbClr val="7F7F7F"/>
                </a:solidFill>
                <a:latin typeface="Baskerville"/>
                <a:cs typeface="Baskerville"/>
              </a:rPr>
              <a:t>Daniel Bell.</a:t>
            </a:r>
          </a:p>
          <a:p>
            <a:pPr marL="285750" indent="-285750" algn="just">
              <a:spcBef>
                <a:spcPct val="50000"/>
              </a:spcBef>
              <a:buFont typeface="Wingdings" charset="2"/>
              <a:buChar char="ü"/>
            </a:pPr>
            <a:r>
              <a:rPr lang="es-MX" sz="2400" dirty="0">
                <a:solidFill>
                  <a:srgbClr val="953735"/>
                </a:solidFill>
                <a:latin typeface="Baskerville"/>
                <a:cs typeface="Baskerville"/>
              </a:rPr>
              <a:t>Sociedad de la información y el conocimiento.</a:t>
            </a:r>
          </a:p>
          <a:p>
            <a:pPr marL="285750" indent="-285750" algn="just">
              <a:spcBef>
                <a:spcPct val="50000"/>
              </a:spcBef>
              <a:buFont typeface="Wingdings" charset="2"/>
              <a:buChar char="ü"/>
            </a:pPr>
            <a:r>
              <a:rPr lang="es-MX" sz="2400" i="1" dirty="0">
                <a:solidFill>
                  <a:srgbClr val="953735"/>
                </a:solidFill>
                <a:latin typeface="Baskerville"/>
                <a:cs typeface="Baskerville"/>
              </a:rPr>
              <a:t>El advenimiento de la sociedad posindustrial </a:t>
            </a:r>
            <a:r>
              <a:rPr lang="es-MX" sz="2400" dirty="0">
                <a:solidFill>
                  <a:srgbClr val="953735"/>
                </a:solidFill>
                <a:latin typeface="Baskerville"/>
                <a:cs typeface="Baskerville"/>
              </a:rPr>
              <a:t>(1973).</a:t>
            </a:r>
          </a:p>
          <a:p>
            <a:pPr marL="285750" indent="-285750" algn="just">
              <a:spcBef>
                <a:spcPct val="50000"/>
              </a:spcBef>
              <a:buFont typeface="Wingdings" charset="2"/>
              <a:buChar char="ü"/>
            </a:pPr>
            <a:r>
              <a:rPr lang="es-MX" sz="2400" dirty="0">
                <a:solidFill>
                  <a:srgbClr val="953735"/>
                </a:solidFill>
                <a:latin typeface="Baskerville"/>
                <a:cs typeface="Baskerville"/>
              </a:rPr>
              <a:t>Advierte un gran cambio histórico, transición hacia un nuevo modelo basado en la información y el conocimiento. Las tecnologías de información transforman a las sociedades.</a:t>
            </a:r>
          </a:p>
          <a:p>
            <a:pPr marL="285750" indent="-285750" algn="just">
              <a:spcBef>
                <a:spcPct val="50000"/>
              </a:spcBef>
              <a:buFont typeface="Wingdings" charset="2"/>
              <a:buChar char="ü"/>
            </a:pPr>
            <a:endParaRPr lang="es-MX" dirty="0">
              <a:solidFill>
                <a:srgbClr val="953735"/>
              </a:solidFill>
              <a:latin typeface="American Typewriter"/>
              <a:cs typeface="American Typewriter"/>
            </a:endParaRPr>
          </a:p>
          <a:p>
            <a:pPr marL="285750" indent="-285750" algn="just">
              <a:spcBef>
                <a:spcPct val="50000"/>
              </a:spcBef>
              <a:buFont typeface="Wingdings" charset="2"/>
              <a:buChar char="ü"/>
            </a:pPr>
            <a:endParaRPr lang="es-MX" dirty="0">
              <a:solidFill>
                <a:srgbClr val="953735"/>
              </a:solidFill>
              <a:latin typeface="American Typewriter"/>
              <a:cs typeface="American Typewriter"/>
            </a:endParaRPr>
          </a:p>
        </p:txBody>
      </p:sp>
      <p:pic>
        <p:nvPicPr>
          <p:cNvPr id="6" name="Imagen 5" descr="Daniel_Be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4208" y="2297261"/>
            <a:ext cx="2699792" cy="3209187"/>
          </a:xfrm>
          <a:prstGeom prst="rect">
            <a:avLst/>
          </a:prstGeom>
        </p:spPr>
      </p:pic>
      <p:sp>
        <p:nvSpPr>
          <p:cNvPr id="8"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9" name="Imagen 8"/>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1089823840"/>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78326" y="1749871"/>
            <a:ext cx="3433386" cy="4847481"/>
          </a:xfrm>
          <a:prstGeom prst="rect">
            <a:avLst/>
          </a:prstGeom>
        </p:spPr>
        <p:txBody>
          <a:bodyPr wrap="square">
            <a:spAutoFit/>
          </a:bodyPr>
          <a:lstStyle/>
          <a:p>
            <a:pPr algn="just">
              <a:spcBef>
                <a:spcPct val="50000"/>
              </a:spcBef>
            </a:pPr>
            <a:endParaRPr lang="es-MX" dirty="0">
              <a:solidFill>
                <a:srgbClr val="953735"/>
              </a:solidFill>
              <a:latin typeface="Baskerville"/>
              <a:cs typeface="Baskerville"/>
            </a:endParaRPr>
          </a:p>
          <a:p>
            <a:pPr marL="285750" indent="-285750" algn="just">
              <a:spcBef>
                <a:spcPct val="50000"/>
              </a:spcBef>
              <a:buFont typeface="Wingdings" charset="2"/>
              <a:buChar char="ü"/>
            </a:pPr>
            <a:r>
              <a:rPr lang="es-MX" sz="2400" i="1" dirty="0">
                <a:solidFill>
                  <a:srgbClr val="953735"/>
                </a:solidFill>
                <a:latin typeface="Baskerville"/>
                <a:cs typeface="Baskerville"/>
              </a:rPr>
              <a:t>La Tercera Ola </a:t>
            </a:r>
            <a:r>
              <a:rPr lang="es-MX" sz="2400" dirty="0">
                <a:solidFill>
                  <a:srgbClr val="953735"/>
                </a:solidFill>
                <a:latin typeface="Baskerville"/>
                <a:cs typeface="Baskerville"/>
              </a:rPr>
              <a:t>(1979).</a:t>
            </a:r>
          </a:p>
          <a:p>
            <a:pPr marL="285750" indent="-285750" algn="just">
              <a:spcBef>
                <a:spcPct val="50000"/>
              </a:spcBef>
              <a:buFont typeface="Wingdings" charset="2"/>
              <a:buChar char="ü"/>
            </a:pPr>
            <a:r>
              <a:rPr lang="es-MX" sz="2400" dirty="0">
                <a:solidFill>
                  <a:srgbClr val="953735"/>
                </a:solidFill>
                <a:latin typeface="Baskerville"/>
                <a:cs typeface="Baskerville"/>
              </a:rPr>
              <a:t>Acerca del prosumismo, los prosumidores.</a:t>
            </a:r>
          </a:p>
          <a:p>
            <a:pPr marL="285750" indent="-285750" algn="just">
              <a:spcBef>
                <a:spcPct val="50000"/>
              </a:spcBef>
              <a:buFont typeface="Wingdings" charset="2"/>
              <a:buChar char="ü"/>
            </a:pPr>
            <a:r>
              <a:rPr lang="es-MX" sz="2400" dirty="0">
                <a:solidFill>
                  <a:srgbClr val="953735"/>
                </a:solidFill>
                <a:latin typeface="Baskerville"/>
                <a:cs typeface="Baskerville"/>
              </a:rPr>
              <a:t>Advenimiento de nuevos medios “desmasificadores” </a:t>
            </a:r>
          </a:p>
          <a:p>
            <a:pPr marL="285750" indent="-285750">
              <a:spcBef>
                <a:spcPct val="50000"/>
              </a:spcBef>
              <a:buFont typeface="Wingdings" charset="2"/>
              <a:buChar char="ü"/>
            </a:pPr>
            <a:r>
              <a:rPr lang="es-MX" sz="2400" dirty="0">
                <a:solidFill>
                  <a:srgbClr val="953735"/>
                </a:solidFill>
                <a:latin typeface="Baskerville"/>
                <a:cs typeface="Baskerville"/>
              </a:rPr>
              <a:t>¿Cuándo dio inicio la Economía del Conocimiento? </a:t>
            </a:r>
          </a:p>
          <a:p>
            <a:pPr algn="just">
              <a:spcBef>
                <a:spcPct val="50000"/>
              </a:spcBef>
            </a:pPr>
            <a:r>
              <a:rPr lang="es-MX" dirty="0">
                <a:solidFill>
                  <a:srgbClr val="953735"/>
                </a:solidFill>
                <a:latin typeface="American Typewriter"/>
                <a:cs typeface="American Typewriter"/>
              </a:rPr>
              <a:t>	</a:t>
            </a:r>
          </a:p>
        </p:txBody>
      </p:sp>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7" name="Imagen 6" descr="alvin toffler aprender desaprend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9514" y="2155111"/>
            <a:ext cx="4854486" cy="3640865"/>
          </a:xfrm>
          <a:prstGeom prst="rect">
            <a:avLst/>
          </a:prstGeom>
        </p:spPr>
      </p:pic>
      <p:sp>
        <p:nvSpPr>
          <p:cNvPr id="2" name="Rectángulo 1"/>
          <p:cNvSpPr/>
          <p:nvPr/>
        </p:nvSpPr>
        <p:spPr>
          <a:xfrm>
            <a:off x="128556" y="1472069"/>
            <a:ext cx="4443444" cy="584776"/>
          </a:xfrm>
          <a:prstGeom prst="rect">
            <a:avLst/>
          </a:prstGeom>
        </p:spPr>
        <p:txBody>
          <a:bodyPr wrap="none">
            <a:spAutoFit/>
          </a:bodyPr>
          <a:lstStyle/>
          <a:p>
            <a:pPr algn="r">
              <a:spcBef>
                <a:spcPct val="50000"/>
              </a:spcBef>
            </a:pPr>
            <a:r>
              <a:rPr lang="es-MX" sz="3200" dirty="0">
                <a:solidFill>
                  <a:srgbClr val="7F7F7F"/>
                </a:solidFill>
                <a:latin typeface="Baskerville"/>
                <a:cs typeface="Baskerville"/>
              </a:rPr>
              <a:t>Alvin Toffler (1928-2016).</a:t>
            </a:r>
          </a:p>
        </p:txBody>
      </p:sp>
      <p:pic>
        <p:nvPicPr>
          <p:cNvPr id="9" name="Imagen 8"/>
          <p:cNvPicPr>
            <a:picLocks noChangeAspect="1"/>
          </p:cNvPicPr>
          <p:nvPr/>
        </p:nvPicPr>
        <p:blipFill>
          <a:blip r:embed="rId4"/>
          <a:stretch>
            <a:fillRect/>
          </a:stretch>
        </p:blipFill>
        <p:spPr>
          <a:xfrm>
            <a:off x="4068566" y="299561"/>
            <a:ext cx="5075434" cy="1054174"/>
          </a:xfrm>
          <a:prstGeom prst="rect">
            <a:avLst/>
          </a:prstGeom>
        </p:spPr>
      </p:pic>
    </p:spTree>
    <p:extLst>
      <p:ext uri="{BB962C8B-B14F-4D97-AF65-F5344CB8AC3E}">
        <p14:creationId xmlns:p14="http://schemas.microsoft.com/office/powerpoint/2010/main" val="1309061916"/>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03275" y="1965944"/>
            <a:ext cx="3871869" cy="4901938"/>
          </a:xfrm>
        </p:spPr>
        <p:txBody>
          <a:bodyPr>
            <a:normAutofit/>
          </a:bodyPr>
          <a:lstStyle/>
          <a:p>
            <a:pPr algn="just">
              <a:buFont typeface="Wingdings" charset="2"/>
              <a:buChar char="ü"/>
            </a:pPr>
            <a:r>
              <a:rPr lang="es-ES" dirty="0" err="1">
                <a:solidFill>
                  <a:srgbClr val="800000"/>
                </a:solidFill>
                <a:latin typeface="Baskerville"/>
                <a:cs typeface="Baskerville"/>
              </a:rPr>
              <a:t>Alvin</a:t>
            </a:r>
            <a:r>
              <a:rPr lang="es-ES" dirty="0">
                <a:solidFill>
                  <a:srgbClr val="800000"/>
                </a:solidFill>
                <a:latin typeface="Baskerville"/>
                <a:cs typeface="Baskerville"/>
              </a:rPr>
              <a:t> y Heidi </a:t>
            </a:r>
            <a:r>
              <a:rPr lang="es-ES" dirty="0" err="1">
                <a:solidFill>
                  <a:srgbClr val="800000"/>
                </a:solidFill>
                <a:latin typeface="Baskerville"/>
                <a:cs typeface="Baskerville"/>
              </a:rPr>
              <a:t>Toffler</a:t>
            </a:r>
            <a:r>
              <a:rPr lang="es-ES" dirty="0">
                <a:solidFill>
                  <a:srgbClr val="800000"/>
                </a:solidFill>
                <a:latin typeface="Baskerville"/>
                <a:cs typeface="Baskerville"/>
              </a:rPr>
              <a:t> </a:t>
            </a:r>
            <a:r>
              <a:rPr lang="es-ES" i="1" dirty="0">
                <a:solidFill>
                  <a:srgbClr val="800000"/>
                </a:solidFill>
                <a:latin typeface="Baskerville"/>
                <a:cs typeface="Baskerville"/>
              </a:rPr>
              <a:t>(La revolución de la riqueza</a:t>
            </a:r>
            <a:r>
              <a:rPr lang="es-ES" dirty="0">
                <a:solidFill>
                  <a:srgbClr val="800000"/>
                </a:solidFill>
                <a:latin typeface="Baskerville"/>
                <a:cs typeface="Baskerville"/>
              </a:rPr>
              <a:t>, 2006) identificaron una crisis estructural muy compleja: la </a:t>
            </a:r>
            <a:r>
              <a:rPr lang="es-ES" u="sng" dirty="0">
                <a:solidFill>
                  <a:srgbClr val="7F7F7F"/>
                </a:solidFill>
                <a:latin typeface="Baskerville"/>
                <a:cs typeface="Baskerville"/>
              </a:rPr>
              <a:t>crisis de sincronía.</a:t>
            </a:r>
          </a:p>
        </p:txBody>
      </p:sp>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7" name="Imagen 6" descr="alvin-toffler-chan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6622" y="1965944"/>
            <a:ext cx="4377378" cy="2462274"/>
          </a:xfrm>
          <a:prstGeom prst="rect">
            <a:avLst/>
          </a:prstGeom>
        </p:spPr>
      </p:pic>
      <p:pic>
        <p:nvPicPr>
          <p:cNvPr id="8" name="Imagen 7"/>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1530402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3683" y="1345431"/>
            <a:ext cx="5551720" cy="868362"/>
          </a:xfrm>
        </p:spPr>
        <p:txBody>
          <a:bodyPr/>
          <a:lstStyle/>
          <a:p>
            <a:r>
              <a:rPr lang="es-ES" sz="3200" dirty="0">
                <a:solidFill>
                  <a:schemeClr val="bg1">
                    <a:lumMod val="65000"/>
                  </a:schemeClr>
                </a:solidFill>
                <a:latin typeface="Baskerville"/>
                <a:cs typeface="Baskerville"/>
              </a:rPr>
              <a:t>2.  </a:t>
            </a:r>
            <a:r>
              <a:rPr lang="es-ES" sz="3200">
                <a:solidFill>
                  <a:schemeClr val="bg1">
                    <a:lumMod val="65000"/>
                  </a:schemeClr>
                </a:solidFill>
                <a:latin typeface="Baskerville"/>
                <a:cs typeface="Baskerville"/>
              </a:rPr>
              <a:t>61 </a:t>
            </a:r>
            <a:r>
              <a:rPr lang="es-ES" sz="3200" dirty="0">
                <a:solidFill>
                  <a:schemeClr val="bg1">
                    <a:lumMod val="65000"/>
                  </a:schemeClr>
                </a:solidFill>
                <a:latin typeface="Baskerville"/>
                <a:cs typeface="Baskerville"/>
              </a:rPr>
              <a:t>años en la economía del conocimiento</a:t>
            </a:r>
          </a:p>
        </p:txBody>
      </p:sp>
      <p:sp>
        <p:nvSpPr>
          <p:cNvPr id="3" name="Marcador de contenido 2"/>
          <p:cNvSpPr>
            <a:spLocks noGrp="1"/>
          </p:cNvSpPr>
          <p:nvPr>
            <p:ph idx="1"/>
          </p:nvPr>
        </p:nvSpPr>
        <p:spPr>
          <a:xfrm>
            <a:off x="537449" y="1742442"/>
            <a:ext cx="4864188" cy="4984750"/>
          </a:xfrm>
        </p:spPr>
        <p:txBody>
          <a:bodyPr>
            <a:normAutofit/>
          </a:bodyPr>
          <a:lstStyle/>
          <a:p>
            <a:pPr algn="just">
              <a:buFont typeface="Wingdings" charset="2"/>
              <a:buChar char="ü"/>
            </a:pPr>
            <a:endParaRPr lang="es-ES" sz="3200" dirty="0"/>
          </a:p>
          <a:p>
            <a:pPr>
              <a:buFont typeface="Wingdings" charset="2"/>
              <a:buChar char="ü"/>
            </a:pPr>
            <a:r>
              <a:rPr lang="es-ES" dirty="0">
                <a:solidFill>
                  <a:srgbClr val="800000"/>
                </a:solidFill>
                <a:latin typeface="Baskerville"/>
                <a:cs typeface="Baskerville"/>
              </a:rPr>
              <a:t>El 4 de octubre de 1957 dio inicio el tránsito a un nuevo periodo histórico:  la Economía del Conocimiento. </a:t>
            </a:r>
          </a:p>
          <a:p>
            <a:pPr>
              <a:buFont typeface="Wingdings" charset="2"/>
              <a:buChar char="ü"/>
            </a:pPr>
            <a:r>
              <a:rPr lang="es-ES" dirty="0">
                <a:solidFill>
                  <a:srgbClr val="800000"/>
                </a:solidFill>
                <a:latin typeface="Baskerville"/>
                <a:cs typeface="Baskerville"/>
              </a:rPr>
              <a:t>Estamos transitando aceleradamente a la IV Revolución Industrial, en buena medida anticipada por Wiener.</a:t>
            </a:r>
          </a:p>
        </p:txBody>
      </p:sp>
      <p:pic>
        <p:nvPicPr>
          <p:cNvPr id="5" name="Imagen 4" descr="unnam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5403" y="2272094"/>
            <a:ext cx="3398595" cy="3398595"/>
          </a:xfrm>
          <a:prstGeom prst="rect">
            <a:avLst/>
          </a:prstGeom>
        </p:spPr>
      </p:pic>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p:cNvPicPr>
            <a:picLocks noChangeAspect="1"/>
          </p:cNvPicPr>
          <p:nvPr/>
        </p:nvPicPr>
        <p:blipFill>
          <a:blip r:embed="rId3"/>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3800969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67490" y="1371601"/>
            <a:ext cx="4864188" cy="4984750"/>
          </a:xfrm>
        </p:spPr>
        <p:txBody>
          <a:bodyPr>
            <a:normAutofit/>
          </a:bodyPr>
          <a:lstStyle/>
          <a:p>
            <a:pPr algn="just">
              <a:buFont typeface="Wingdings" charset="2"/>
              <a:buChar char="ü"/>
            </a:pPr>
            <a:endParaRPr lang="es-ES" sz="3200" dirty="0"/>
          </a:p>
          <a:p>
            <a:pPr algn="just">
              <a:buFont typeface="Wingdings" charset="2"/>
              <a:buChar char="ü"/>
            </a:pPr>
            <a:r>
              <a:rPr lang="es-ES" dirty="0">
                <a:solidFill>
                  <a:srgbClr val="800000"/>
                </a:solidFill>
                <a:latin typeface="Baskerville"/>
                <a:cs typeface="Baskerville"/>
              </a:rPr>
              <a:t>La carrera espacial entre la URSS y Estados Unidos propició una formidable aceleración tecnológica </a:t>
            </a:r>
            <a:r>
              <a:rPr lang="mr-IN" dirty="0">
                <a:solidFill>
                  <a:srgbClr val="800000"/>
                </a:solidFill>
                <a:latin typeface="Baskerville"/>
                <a:cs typeface="Baskerville"/>
              </a:rPr>
              <a:t>–</a:t>
            </a:r>
            <a:r>
              <a:rPr lang="es-ES" dirty="0">
                <a:solidFill>
                  <a:srgbClr val="800000"/>
                </a:solidFill>
                <a:latin typeface="Baskerville"/>
                <a:cs typeface="Baskerville"/>
              </a:rPr>
              <a:t>e histórica-.</a:t>
            </a:r>
          </a:p>
        </p:txBody>
      </p:sp>
      <p:pic>
        <p:nvPicPr>
          <p:cNvPr id="4" name="Imagen 3" descr="diciembre-2012-tiemp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2142" y="2405168"/>
            <a:ext cx="3171856" cy="3109663"/>
          </a:xfrm>
          <a:prstGeom prst="rect">
            <a:avLst/>
          </a:prstGeom>
        </p:spPr>
      </p:pic>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p:cNvPicPr>
            <a:picLocks noChangeAspect="1"/>
          </p:cNvPicPr>
          <p:nvPr/>
        </p:nvPicPr>
        <p:blipFill>
          <a:blip r:embed="rId3"/>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1620592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67490" y="1371601"/>
            <a:ext cx="4864188" cy="4984750"/>
          </a:xfrm>
        </p:spPr>
        <p:txBody>
          <a:bodyPr>
            <a:normAutofit/>
          </a:bodyPr>
          <a:lstStyle/>
          <a:p>
            <a:pPr algn="just">
              <a:buFont typeface="Wingdings" charset="2"/>
              <a:buChar char="ü"/>
            </a:pPr>
            <a:endParaRPr lang="es-ES" sz="3200" dirty="0"/>
          </a:p>
          <a:p>
            <a:pPr algn="just">
              <a:buFont typeface="Wingdings" charset="2"/>
              <a:buChar char="ü"/>
            </a:pPr>
            <a:r>
              <a:rPr lang="es-ES" sz="3200" dirty="0"/>
              <a:t>El presidente John F. Kennedy declaró que antes de concluir la década de 1960, Estados Unidos llevaría al primer hombre a la Luna y, por supuesto, antes que la URSS.</a:t>
            </a:r>
          </a:p>
        </p:txBody>
      </p:sp>
      <p:pic>
        <p:nvPicPr>
          <p:cNvPr id="5" name="Imagen 4" descr="john_f_kenned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944" y="1969564"/>
            <a:ext cx="8449056" cy="4114800"/>
          </a:xfrm>
          <a:prstGeom prst="rect">
            <a:avLst/>
          </a:prstGeom>
        </p:spPr>
      </p:pic>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4" name="Título 3"/>
          <p:cNvSpPr>
            <a:spLocks noGrp="1"/>
          </p:cNvSpPr>
          <p:nvPr>
            <p:ph type="title"/>
          </p:nvPr>
        </p:nvSpPr>
        <p:spPr/>
        <p:txBody>
          <a:bodyPr/>
          <a:lstStyle/>
          <a:p>
            <a:endParaRPr lang="es-ES_tradnl"/>
          </a:p>
        </p:txBody>
      </p:sp>
      <p:pic>
        <p:nvPicPr>
          <p:cNvPr id="8" name="Imagen 7"/>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4276074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descr="buzz_aldrin_flag.jpg"/>
          <p:cNvPicPr>
            <a:picLocks noGrp="1" noChangeAspect="1"/>
          </p:cNvPicPr>
          <p:nvPr>
            <p:ph idx="1"/>
          </p:nvPr>
        </p:nvPicPr>
        <p:blipFill>
          <a:blip r:embed="rId3">
            <a:extLst>
              <a:ext uri="{28A0092B-C50C-407E-A947-70E740481C1C}">
                <a14:useLocalDpi xmlns:a14="http://schemas.microsoft.com/office/drawing/2010/main" val="0"/>
              </a:ext>
            </a:extLst>
          </a:blip>
          <a:srcRect t="11222" b="11222"/>
          <a:stretch>
            <a:fillRect/>
          </a:stretch>
        </p:blipFill>
        <p:spPr/>
      </p:pic>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3" name="Título 2"/>
          <p:cNvSpPr>
            <a:spLocks noGrp="1"/>
          </p:cNvSpPr>
          <p:nvPr>
            <p:ph type="title"/>
          </p:nvPr>
        </p:nvSpPr>
        <p:spPr/>
        <p:txBody>
          <a:bodyPr/>
          <a:lstStyle/>
          <a:p>
            <a:endParaRPr lang="es-ES_tradnl"/>
          </a:p>
        </p:txBody>
      </p:sp>
      <p:pic>
        <p:nvPicPr>
          <p:cNvPr id="8" name="Imagen 7"/>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770172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6" y="1460732"/>
            <a:ext cx="5317067" cy="4401205"/>
          </a:xfrm>
          <a:prstGeom prst="rect">
            <a:avLst/>
          </a:prstGeom>
          <a:noFill/>
        </p:spPr>
        <p:txBody>
          <a:bodyPr wrap="square" rtlCol="0">
            <a:spAutoFit/>
          </a:bodyPr>
          <a:lstStyle/>
          <a:p>
            <a:r>
              <a:rPr lang="es-EC" sz="3200" dirty="0">
                <a:solidFill>
                  <a:schemeClr val="bg1">
                    <a:lumMod val="50000"/>
                  </a:schemeClr>
                </a:solidFill>
                <a:latin typeface="Baskerville"/>
                <a:cs typeface="Baskerville"/>
              </a:rPr>
              <a:t>3. Media Ecology</a:t>
            </a:r>
          </a:p>
          <a:p>
            <a:endParaRPr lang="es-EC" sz="2400"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La ecología de medios o </a:t>
            </a:r>
            <a:r>
              <a:rPr lang="es-EC" sz="2400" i="1" dirty="0">
                <a:solidFill>
                  <a:srgbClr val="800000"/>
                </a:solidFill>
                <a:latin typeface="Baskerville"/>
                <a:cs typeface="Baskerville"/>
              </a:rPr>
              <a:t>Media Ecology</a:t>
            </a:r>
            <a:r>
              <a:rPr lang="es-EC" sz="2400" dirty="0">
                <a:solidFill>
                  <a:srgbClr val="800000"/>
                </a:solidFill>
                <a:latin typeface="Baskerville"/>
                <a:cs typeface="Baskerville"/>
              </a:rPr>
              <a:t>, conocida también como “Escuela de Toronto”, “Escuela de Nueva York”, “Mediología”, “Escuela de San Luis”, y “Escuela Norteamericana de comunicación”, tiene como fundamento las tesis de Marshall McLuhan.</a:t>
            </a:r>
            <a:endParaRPr lang="es-EC" sz="3200" dirty="0">
              <a:solidFill>
                <a:schemeClr val="bg1">
                  <a:lumMod val="50000"/>
                </a:schemeClr>
              </a:solidFill>
              <a:latin typeface="Baskerville"/>
              <a:cs typeface="Baskerville"/>
            </a:endParaRPr>
          </a:p>
          <a:p>
            <a:endParaRPr lang="es-EC" sz="3200" dirty="0">
              <a:solidFill>
                <a:schemeClr val="bg1">
                  <a:lumMod val="50000"/>
                </a:schemeClr>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3" name="Imagen 2" descr="teorias de la comunicac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2894" y="2097728"/>
            <a:ext cx="3101106" cy="3894667"/>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375845390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38667" y="1388533"/>
            <a:ext cx="5215466" cy="5632310"/>
          </a:xfrm>
          <a:prstGeom prst="rect">
            <a:avLst/>
          </a:prstGeom>
          <a:noFill/>
        </p:spPr>
        <p:txBody>
          <a:bodyPr wrap="square" rtlCol="0">
            <a:spAutoFit/>
          </a:bodyPr>
          <a:lstStyle/>
          <a:p>
            <a:pPr marL="342900" indent="-342900" algn="just">
              <a:buFont typeface="Wingdings" charset="2"/>
              <a:buChar char="ü"/>
            </a:pPr>
            <a:r>
              <a:rPr lang="es-EC" sz="2400" dirty="0">
                <a:solidFill>
                  <a:srgbClr val="800000"/>
                </a:solidFill>
                <a:latin typeface="Baskerville"/>
                <a:cs typeface="Baskerville"/>
              </a:rPr>
              <a:t>Es el estudio de los entornos mediáticos, la idea de que la tecnología y las técnicas, los modos de información y los códigos de comunicación juegan un papel de liderazgo en los asuntos humanos.</a:t>
            </a:r>
          </a:p>
          <a:p>
            <a:pPr marL="342900" indent="-342900" algn="just">
              <a:buFont typeface="Wingdings" charset="2"/>
              <a:buChar char="ü"/>
            </a:pPr>
            <a:endParaRPr lang="es-EC" sz="2400"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La ecología de los medios de comunicación es la Escuela de Toronto y la Escuela de Nueva York. Es el determinismo tecnológico, duro y suave, y la evolución tecnológica. Es la lógica mediática, la teoría media, la mediología.</a:t>
            </a:r>
          </a:p>
          <a:p>
            <a:pPr algn="just"/>
            <a:r>
              <a:rPr lang="es-EC" sz="2400" dirty="0">
                <a:solidFill>
                  <a:srgbClr val="800000"/>
                </a:solidFill>
                <a:latin typeface="Baskerville"/>
                <a:cs typeface="Baskerville"/>
              </a:rPr>
              <a:t>			Lance Strate</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3" name="Imagen 2" descr="lance-strate-new-boo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3666" y="2489200"/>
            <a:ext cx="3090334" cy="2060222"/>
          </a:xfrm>
          <a:prstGeom prst="rect">
            <a:avLst/>
          </a:prstGeom>
        </p:spPr>
      </p:pic>
      <p:pic>
        <p:nvPicPr>
          <p:cNvPr id="7" name="Imagen 6"/>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247183784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38667" y="1388533"/>
            <a:ext cx="5215466" cy="4524315"/>
          </a:xfrm>
          <a:prstGeom prst="rect">
            <a:avLst/>
          </a:prstGeom>
          <a:noFill/>
        </p:spPr>
        <p:txBody>
          <a:bodyPr wrap="square" rtlCol="0">
            <a:spAutoFit/>
          </a:bodyPr>
          <a:lstStyle/>
          <a:p>
            <a:pPr algn="just"/>
            <a:endParaRPr lang="es-EC" sz="2400" i="1"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Es los estudios de McLuhan, estudios de oralidad-alfabetización, estudios culturales americanos. Se trata de la gramática y la retórica, la semiótica y la teoría de sistemas, la historia y la filosofía de la tecnología.</a:t>
            </a:r>
          </a:p>
          <a:p>
            <a:pPr marL="342900" indent="-342900" algn="just">
              <a:buFont typeface="Wingdings" charset="2"/>
              <a:buChar char="ü"/>
            </a:pPr>
            <a:endParaRPr lang="es-EC" sz="2400"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Es lo postindustrial y lo postmoderno, lo preliterado y lo prehistórico.</a:t>
            </a:r>
          </a:p>
          <a:p>
            <a:pPr algn="just"/>
            <a:endParaRPr lang="es-EC" sz="2400" dirty="0">
              <a:solidFill>
                <a:srgbClr val="800000"/>
              </a:solidFill>
              <a:latin typeface="Baskerville"/>
              <a:cs typeface="Baskerville"/>
            </a:endParaRPr>
          </a:p>
          <a:p>
            <a:pPr algn="just"/>
            <a:r>
              <a:rPr lang="es-EC" sz="2400" dirty="0">
                <a:solidFill>
                  <a:srgbClr val="800000"/>
                </a:solidFill>
                <a:latin typeface="Baskerville"/>
                <a:cs typeface="Baskerville"/>
              </a:rPr>
              <a:t>			Lance Strate</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4" name="Imagen 3" descr="LaComprensiondelosMedio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2000" y="2076152"/>
            <a:ext cx="3302000" cy="4521200"/>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19481619"/>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4" name="Rectángulo 3"/>
          <p:cNvSpPr/>
          <p:nvPr/>
        </p:nvSpPr>
        <p:spPr>
          <a:xfrm>
            <a:off x="364690" y="1371599"/>
            <a:ext cx="5471166" cy="5262979"/>
          </a:xfrm>
          <a:prstGeom prst="rect">
            <a:avLst/>
          </a:prstGeom>
        </p:spPr>
        <p:txBody>
          <a:bodyPr wrap="square">
            <a:spAutoFit/>
          </a:bodyPr>
          <a:lstStyle/>
          <a:p>
            <a:pPr marL="342900" indent="-342900">
              <a:buFont typeface="Wingdings" charset="2"/>
              <a:buChar char="ü"/>
            </a:pPr>
            <a:endParaRPr lang="es-ES" sz="2400" i="1" dirty="0">
              <a:solidFill>
                <a:srgbClr val="800000"/>
              </a:solidFill>
              <a:latin typeface="Baskerville"/>
              <a:cs typeface="Baskerville"/>
            </a:endParaRPr>
          </a:p>
          <a:p>
            <a:pPr marL="342900" indent="-342900">
              <a:buFont typeface="Wingdings" charset="2"/>
              <a:buChar char="ü"/>
            </a:pPr>
            <a:r>
              <a:rPr lang="es-ES" sz="2400" dirty="0">
                <a:solidFill>
                  <a:srgbClr val="800000"/>
                </a:solidFill>
                <a:latin typeface="Baskerville"/>
                <a:cs typeface="Baskerville"/>
              </a:rPr>
              <a:t>La ecología de los medios de comunicación examina la cuestión de cómo los medios de comunicación afectan la percepción, comprensión, sentimiento y valor humano; y cómo nuestra interacción con los medios de comunicación facilita o impide nuestras posibilidades de supervivencia.</a:t>
            </a:r>
          </a:p>
          <a:p>
            <a:pPr marL="342900" indent="-342900">
              <a:buFont typeface="Wingdings" charset="2"/>
              <a:buChar char="ü"/>
            </a:pPr>
            <a:endParaRPr lang="es-ES" sz="2400" dirty="0">
              <a:solidFill>
                <a:srgbClr val="800000"/>
              </a:solidFill>
              <a:latin typeface="Baskerville"/>
              <a:cs typeface="Baskerville"/>
            </a:endParaRPr>
          </a:p>
          <a:p>
            <a:pPr marL="342900" indent="-342900">
              <a:buFont typeface="Wingdings" charset="2"/>
              <a:buChar char="ü"/>
            </a:pPr>
            <a:r>
              <a:rPr lang="es-ES" sz="2400" dirty="0">
                <a:solidFill>
                  <a:srgbClr val="800000"/>
                </a:solidFill>
                <a:latin typeface="Baskerville"/>
                <a:cs typeface="Baskerville"/>
              </a:rPr>
              <a:t>La palabra ecología implica el estudio de ambientes: su estructura, contenido e impacto en las personas.</a:t>
            </a:r>
          </a:p>
          <a:p>
            <a:endParaRPr lang="es-ES" sz="2400" dirty="0">
              <a:solidFill>
                <a:srgbClr val="800000"/>
              </a:solidFill>
              <a:latin typeface="Baskerville"/>
              <a:cs typeface="Baskerville"/>
            </a:endParaRPr>
          </a:p>
        </p:txBody>
      </p:sp>
      <p:pic>
        <p:nvPicPr>
          <p:cNvPr id="5" name="Imagen 4" descr="Fernando_Neil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5856" y="2363915"/>
            <a:ext cx="3308144" cy="2362160"/>
          </a:xfrm>
          <a:prstGeom prst="rect">
            <a:avLst/>
          </a:prstGeom>
        </p:spPr>
      </p:pic>
      <p:pic>
        <p:nvPicPr>
          <p:cNvPr id="7" name="Imagen 6"/>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635347878"/>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4" name="Rectángulo 3"/>
          <p:cNvSpPr/>
          <p:nvPr/>
        </p:nvSpPr>
        <p:spPr>
          <a:xfrm>
            <a:off x="491067" y="1124744"/>
            <a:ext cx="5537200" cy="4431983"/>
          </a:xfrm>
          <a:prstGeom prst="rect">
            <a:avLst/>
          </a:prstGeom>
        </p:spPr>
        <p:txBody>
          <a:bodyPr wrap="square">
            <a:spAutoFit/>
          </a:bodyPr>
          <a:lstStyle/>
          <a:p>
            <a:endParaRPr lang="es-ES" i="1" dirty="0"/>
          </a:p>
          <a:p>
            <a:endParaRPr lang="es-ES" sz="2400" i="1" dirty="0">
              <a:latin typeface="Baskerville"/>
              <a:cs typeface="Baskerville"/>
            </a:endParaRPr>
          </a:p>
          <a:p>
            <a:pPr marL="342900" indent="-342900" algn="just">
              <a:buFont typeface="Wingdings" charset="2"/>
              <a:buChar char="ü"/>
            </a:pPr>
            <a:r>
              <a:rPr lang="es-ES" sz="2400" dirty="0">
                <a:solidFill>
                  <a:srgbClr val="800000"/>
                </a:solidFill>
                <a:latin typeface="Baskerville"/>
                <a:cs typeface="Baskerville"/>
              </a:rPr>
              <a:t>Un entorno es, después de todo, un complejo sistema de mensajes que impone a los seres humanos ciertas maneras de pensar, sentir y comportarse.</a:t>
            </a:r>
          </a:p>
          <a:p>
            <a:pPr marL="342900" indent="-342900" algn="just">
              <a:buFont typeface="Wingdings" charset="2"/>
              <a:buChar char="ü"/>
            </a:pPr>
            <a:endParaRPr lang="es-ES" sz="2400" dirty="0">
              <a:solidFill>
                <a:srgbClr val="800000"/>
              </a:solidFill>
              <a:latin typeface="Baskerville"/>
              <a:cs typeface="Baskerville"/>
            </a:endParaRPr>
          </a:p>
          <a:p>
            <a:pPr marL="342900" indent="-342900" algn="just">
              <a:buFont typeface="Wingdings" charset="2"/>
              <a:buChar char="ü"/>
            </a:pPr>
            <a:r>
              <a:rPr lang="es-ES" sz="2400" dirty="0">
                <a:solidFill>
                  <a:srgbClr val="800000"/>
                </a:solidFill>
                <a:latin typeface="Baskerville"/>
                <a:cs typeface="Baskerville"/>
              </a:rPr>
              <a:t>Estructura lo que podemos ver y decir y, por tanto, hacer.</a:t>
            </a:r>
          </a:p>
          <a:p>
            <a:pPr algn="just"/>
            <a:endParaRPr lang="es-ES" sz="2400" dirty="0">
              <a:solidFill>
                <a:srgbClr val="800000"/>
              </a:solidFill>
              <a:latin typeface="Baskerville"/>
              <a:cs typeface="Baskerville"/>
            </a:endParaRPr>
          </a:p>
          <a:p>
            <a:pPr marL="342900" indent="-342900" algn="just">
              <a:buFont typeface="Wingdings" charset="2"/>
              <a:buChar char="ü"/>
            </a:pPr>
            <a:r>
              <a:rPr lang="es-ES" sz="2400" dirty="0">
                <a:solidFill>
                  <a:srgbClr val="800000"/>
                </a:solidFill>
                <a:latin typeface="Baskerville"/>
                <a:cs typeface="Baskerville"/>
              </a:rPr>
              <a:t>Nos asigna roles e insiste en que los interpretemos.</a:t>
            </a:r>
          </a:p>
        </p:txBody>
      </p:sp>
      <p:pic>
        <p:nvPicPr>
          <p:cNvPr id="3" name="Imagen 2" descr="600120_473991469295508_1817207869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5270" y="2046373"/>
            <a:ext cx="2888730" cy="2888730"/>
          </a:xfrm>
          <a:prstGeom prst="rect">
            <a:avLst/>
          </a:prstGeom>
        </p:spPr>
      </p:pic>
      <p:pic>
        <p:nvPicPr>
          <p:cNvPr id="7" name="Imagen 6"/>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1138112882"/>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6" y="1460732"/>
            <a:ext cx="4859867" cy="3170099"/>
          </a:xfrm>
          <a:prstGeom prst="rect">
            <a:avLst/>
          </a:prstGeom>
          <a:noFill/>
        </p:spPr>
        <p:txBody>
          <a:bodyPr wrap="square" rtlCol="0">
            <a:spAutoFit/>
          </a:bodyPr>
          <a:lstStyle/>
          <a:p>
            <a:endParaRPr lang="es-EC" sz="3200" dirty="0">
              <a:solidFill>
                <a:schemeClr val="bg1">
                  <a:lumMod val="50000"/>
                </a:schemeClr>
              </a:solidFill>
              <a:latin typeface="Baskerville"/>
              <a:cs typeface="Baskerville"/>
            </a:endParaRPr>
          </a:p>
          <a:p>
            <a:endParaRPr lang="es-EC" sz="2400"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Es una compleja metadisciplina que estudia el impacto de las tecnologías en el desarrollo cultural de las sociedades a través de la historia.  </a:t>
            </a:r>
          </a:p>
          <a:p>
            <a:pPr algn="just"/>
            <a:r>
              <a:rPr lang="es-EC" sz="2400" dirty="0">
                <a:solidFill>
                  <a:srgbClr val="800000"/>
                </a:solidFill>
                <a:latin typeface="Baskerville"/>
                <a:cs typeface="Baskerville"/>
              </a:rPr>
              <a:t>				O. Islas</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4" name="Imagen 3" descr="mea_logo_b&amp;w.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2178" y="2015537"/>
            <a:ext cx="3431822" cy="2573867"/>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81446751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06131" y="1419635"/>
            <a:ext cx="4859867" cy="3785652"/>
          </a:xfrm>
          <a:prstGeom prst="rect">
            <a:avLst/>
          </a:prstGeom>
          <a:noFill/>
        </p:spPr>
        <p:txBody>
          <a:bodyPr wrap="square" rtlCol="0">
            <a:spAutoFit/>
          </a:bodyPr>
          <a:lstStyle/>
          <a:p>
            <a:pPr marL="342900" indent="-342900" algn="just">
              <a:buFont typeface="Wingdings" charset="2"/>
              <a:buChar char="ü"/>
            </a:pPr>
            <a:r>
              <a:rPr lang="es-EC" sz="2400" b="1" dirty="0">
                <a:solidFill>
                  <a:srgbClr val="800000"/>
                </a:solidFill>
                <a:latin typeface="Baskerville"/>
                <a:cs typeface="Baskerville"/>
              </a:rPr>
              <a:t>Marshall McLuhan </a:t>
            </a:r>
            <a:r>
              <a:rPr lang="es-EC" sz="2400" dirty="0">
                <a:solidFill>
                  <a:srgbClr val="800000"/>
                </a:solidFill>
                <a:latin typeface="Baskerville"/>
                <a:cs typeface="Baskerville"/>
              </a:rPr>
              <a:t>fue parte de la Escuela de Comunicaciones de Toronto, que incluyó al economista político Harold Innis, al antropólogo Ted Carpenter, al erudito de los clásicos Eric Havelock, a la experta en estudios urbanos Jacqueline Tyrwhitt, al economista Tom Easterbrook y al psicólogo Karl Williams.</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3" name="Imagen 2" descr="Logan-6816_186x1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9392" y="2595516"/>
            <a:ext cx="2645198" cy="2602534"/>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1951644520"/>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7" y="1196943"/>
            <a:ext cx="5380815" cy="4893647"/>
          </a:xfrm>
          <a:prstGeom prst="rect">
            <a:avLst/>
          </a:prstGeom>
          <a:noFill/>
        </p:spPr>
        <p:txBody>
          <a:bodyPr wrap="square" rtlCol="0">
            <a:spAutoFit/>
          </a:bodyPr>
          <a:lstStyle/>
          <a:p>
            <a:pPr algn="just"/>
            <a:endParaRPr lang="es-EC" sz="2400" dirty="0">
              <a:solidFill>
                <a:srgbClr val="800000"/>
              </a:solidFill>
              <a:latin typeface="Baskerville"/>
              <a:cs typeface="Baskerville"/>
            </a:endParaRPr>
          </a:p>
          <a:p>
            <a:pPr algn="just"/>
            <a:r>
              <a:rPr lang="es-EC" sz="2400" b="1" dirty="0">
                <a:solidFill>
                  <a:srgbClr val="800000"/>
                </a:solidFill>
                <a:latin typeface="Baskerville"/>
                <a:cs typeface="Baskerville"/>
              </a:rPr>
              <a:t>Edades comunicativas</a:t>
            </a:r>
          </a:p>
          <a:p>
            <a:pPr algn="just"/>
            <a:endParaRPr lang="es-EC" sz="2400" b="1"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McLuhan identificó tres edades de comunicación en la historia: discurso, escritura y medios eléctricos. Bob Logan propuso además una edad de la comunicación mimética y los medios digitales. La comunicación escrita también puede dividirse en escritura manuscrita con pictogramas, escritura alfabética y la imprenta.</a:t>
            </a:r>
          </a:p>
          <a:p>
            <a:pPr algn="just"/>
            <a:endParaRPr lang="es-EC" sz="2400" b="1" dirty="0">
              <a:solidFill>
                <a:srgbClr val="800000"/>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4" name="Imagen 3" descr="imag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5293" y="3768956"/>
            <a:ext cx="2868705" cy="571455"/>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1343040597"/>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6" y="1460732"/>
            <a:ext cx="5153651" cy="1323439"/>
          </a:xfrm>
          <a:prstGeom prst="rect">
            <a:avLst/>
          </a:prstGeom>
          <a:noFill/>
        </p:spPr>
        <p:txBody>
          <a:bodyPr wrap="square" rtlCol="0">
            <a:spAutoFit/>
          </a:bodyPr>
          <a:lstStyle/>
          <a:p>
            <a:endParaRPr lang="es-EC" sz="3200" dirty="0">
              <a:solidFill>
                <a:schemeClr val="bg1">
                  <a:lumMod val="50000"/>
                </a:schemeClr>
              </a:solidFill>
              <a:latin typeface="Baskerville"/>
              <a:cs typeface="Baskerville"/>
            </a:endParaRPr>
          </a:p>
          <a:p>
            <a:r>
              <a:rPr lang="es-EC" sz="2400" b="1" dirty="0">
                <a:solidFill>
                  <a:srgbClr val="800000"/>
                </a:solidFill>
                <a:latin typeface="Baskerville"/>
                <a:cs typeface="Baskerville"/>
              </a:rPr>
              <a:t>Los medios son tecnologías.</a:t>
            </a:r>
          </a:p>
          <a:p>
            <a:endParaRPr lang="es-EC" sz="2400" dirty="0">
              <a:solidFill>
                <a:srgbClr val="800000"/>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3" name="Imagen 2" descr="nube-de-palabra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0824" y="3268762"/>
            <a:ext cx="6813175" cy="3144268"/>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3792415770"/>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7" y="1196943"/>
            <a:ext cx="5380815" cy="4893647"/>
          </a:xfrm>
          <a:prstGeom prst="rect">
            <a:avLst/>
          </a:prstGeom>
          <a:noFill/>
        </p:spPr>
        <p:txBody>
          <a:bodyPr wrap="square" rtlCol="0">
            <a:spAutoFit/>
          </a:bodyPr>
          <a:lstStyle/>
          <a:p>
            <a:pPr algn="just"/>
            <a:endParaRPr lang="es-EC" sz="2400" dirty="0">
              <a:solidFill>
                <a:srgbClr val="800000"/>
              </a:solidFill>
              <a:latin typeface="Baskerville"/>
              <a:cs typeface="Baskerville"/>
            </a:endParaRPr>
          </a:p>
          <a:p>
            <a:pPr algn="just"/>
            <a:r>
              <a:rPr lang="es-EC" sz="2400" b="1" dirty="0">
                <a:solidFill>
                  <a:srgbClr val="800000"/>
                </a:solidFill>
                <a:latin typeface="Baskerville"/>
                <a:cs typeface="Baskerville"/>
              </a:rPr>
              <a:t>La tecnología como extensiones del cuerpo y los medios de comunicación como extensiones de la psique</a:t>
            </a:r>
          </a:p>
          <a:p>
            <a:pPr algn="just"/>
            <a:endParaRPr lang="es-EC" sz="2400"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Las tecnologías y los medios mejoran las funciones humanas. Las tecnologías mecánicas sirven para extender nuestros cuerpos físicos, mientras que los medios de comunicación extienden nuestra psique o sistemas nerviosos.</a:t>
            </a:r>
          </a:p>
          <a:p>
            <a:pPr algn="just"/>
            <a:endParaRPr lang="es-EC" sz="2400" dirty="0">
              <a:solidFill>
                <a:srgbClr val="800000"/>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4" name="Imagen 3" descr="medio-mensaj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6496" y="2269191"/>
            <a:ext cx="2507503" cy="3635137"/>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3029813816"/>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6" y="1266679"/>
            <a:ext cx="4859867" cy="4647426"/>
          </a:xfrm>
          <a:prstGeom prst="rect">
            <a:avLst/>
          </a:prstGeom>
          <a:noFill/>
        </p:spPr>
        <p:txBody>
          <a:bodyPr wrap="square" rtlCol="0">
            <a:spAutoFit/>
          </a:bodyPr>
          <a:lstStyle/>
          <a:p>
            <a:pPr marL="457200" indent="-457200">
              <a:buFont typeface="Wingdings" charset="2"/>
              <a:buChar char="ü"/>
            </a:pPr>
            <a:endParaRPr lang="es-EC" sz="3200" dirty="0">
              <a:solidFill>
                <a:schemeClr val="bg1">
                  <a:lumMod val="50000"/>
                </a:schemeClr>
              </a:solidFill>
              <a:latin typeface="Baskerville"/>
              <a:cs typeface="Baskerville"/>
            </a:endParaRPr>
          </a:p>
          <a:p>
            <a:pPr algn="just"/>
            <a:r>
              <a:rPr lang="es-EC" sz="2400" b="1" dirty="0">
                <a:solidFill>
                  <a:srgbClr val="800000"/>
                </a:solidFill>
                <a:latin typeface="Baskerville"/>
                <a:cs typeface="Baskerville"/>
              </a:rPr>
              <a:t>"El medio es el mensaje”.</a:t>
            </a:r>
          </a:p>
          <a:p>
            <a:pPr marL="342900" indent="-342900" algn="just">
              <a:buFont typeface="Wingdings" charset="2"/>
              <a:buChar char="ü"/>
            </a:pPr>
            <a:endParaRPr lang="es-EC" sz="2400"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"El mensaje de cualquier medio o tecnología es el cambio de escala o ritmo o patrón que introduce en los asuntos humanos".</a:t>
            </a:r>
          </a:p>
          <a:p>
            <a:pPr marL="342900" indent="-342900" algn="just">
              <a:buFont typeface="Wingdings" charset="2"/>
              <a:buChar char="ü"/>
            </a:pPr>
            <a:endParaRPr lang="es-EC" sz="2400"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"El medio es el mensaje" también lleva la noción de que un medio transforma su mensaje o contenido.</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3" name="Imagen 2" descr="descarg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3690" y="2875509"/>
            <a:ext cx="3650310" cy="2528178"/>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3427670061"/>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13663" y="482886"/>
            <a:ext cx="5745348" cy="5755422"/>
          </a:xfrm>
          <a:prstGeom prst="rect">
            <a:avLst/>
          </a:prstGeom>
          <a:noFill/>
        </p:spPr>
        <p:txBody>
          <a:bodyPr wrap="square" rtlCol="0">
            <a:spAutoFit/>
          </a:bodyPr>
          <a:lstStyle/>
          <a:p>
            <a:pPr marL="457200" indent="-457200">
              <a:buFont typeface="Wingdings" charset="2"/>
              <a:buChar char="ü"/>
            </a:pPr>
            <a:endParaRPr lang="es-EC" sz="3200" dirty="0">
              <a:solidFill>
                <a:schemeClr val="bg1">
                  <a:lumMod val="50000"/>
                </a:schemeClr>
              </a:solidFill>
              <a:latin typeface="Baskerville"/>
              <a:cs typeface="Baskerville"/>
            </a:endParaRPr>
          </a:p>
          <a:p>
            <a:pPr algn="just"/>
            <a:r>
              <a:rPr lang="es-EC" sz="2400" b="1" dirty="0">
                <a:solidFill>
                  <a:srgbClr val="800000"/>
                </a:solidFill>
                <a:latin typeface="Baskerville"/>
                <a:cs typeface="Baskerville"/>
              </a:rPr>
              <a:t>“La aldea global”.</a:t>
            </a:r>
            <a:endParaRPr lang="es-EC" sz="2400" dirty="0">
              <a:solidFill>
                <a:srgbClr val="800000"/>
              </a:solidFill>
              <a:latin typeface="Baskerville"/>
              <a:cs typeface="Baskerville"/>
            </a:endParaRPr>
          </a:p>
          <a:p>
            <a:pPr marL="342900" indent="-342900" algn="just">
              <a:buFont typeface="Wingdings" charset="2"/>
              <a:buChar char="ü"/>
            </a:pPr>
            <a:endParaRPr lang="es-EC" sz="2400"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Un elemento clave en la visión histórica de las comunicaciones de McLuhan es que la información eléctrica moviéndose a la velocidad de la luz crea nuevos patrones de comunicación e interacciones sociales, que él describe como "una implosión instantánea" que invierte la especialidad de la edad literaria y contrató al mundo para un pueblo en el que "todos viven en la mayor proximidad creados por nuestra participación eléctrica en la vida de los demás" (McLuhan 1964, 35).</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4" name="Imagen 3" descr="la-aldea-global-1-72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4158" y="4257942"/>
            <a:ext cx="2715551" cy="2036663"/>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4063935832"/>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6" y="1284320"/>
            <a:ext cx="4859867" cy="4647426"/>
          </a:xfrm>
          <a:prstGeom prst="rect">
            <a:avLst/>
          </a:prstGeom>
          <a:noFill/>
        </p:spPr>
        <p:txBody>
          <a:bodyPr wrap="square" rtlCol="0">
            <a:spAutoFit/>
          </a:bodyPr>
          <a:lstStyle/>
          <a:p>
            <a:endParaRPr lang="es-EC" sz="3200" dirty="0">
              <a:solidFill>
                <a:schemeClr val="bg1">
                  <a:lumMod val="50000"/>
                </a:schemeClr>
              </a:solidFill>
              <a:latin typeface="Baskerville"/>
              <a:cs typeface="Baskerville"/>
            </a:endParaRPr>
          </a:p>
          <a:p>
            <a:pPr algn="just"/>
            <a:r>
              <a:rPr lang="es-EC" sz="2400" b="1" dirty="0">
                <a:solidFill>
                  <a:srgbClr val="800000"/>
                </a:solidFill>
                <a:latin typeface="Baskerville"/>
                <a:cs typeface="Baskerville"/>
              </a:rPr>
              <a:t>Los medios de comunicación crean nuevos patrones sociales y reestructuran las percepciones</a:t>
            </a:r>
          </a:p>
          <a:p>
            <a:pPr marL="342900" indent="-342900" algn="just">
              <a:buFont typeface="Wingdings" charset="2"/>
              <a:buChar char="ü"/>
            </a:pPr>
            <a:endParaRPr lang="es-EC" sz="2400"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Una vez que se conocen los medios y tecnologías dominantes de una cultura, se conoce "la causa y la fuerza formadora de toda la estructura [y] lo que debe ser el patrón de cualquier cultura, tanto psíquica como socialmente"</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4" name="Imagen 3" descr="redes-sociales-empresa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0956" y="2152221"/>
            <a:ext cx="3477593" cy="2874590"/>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3322817010"/>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6" y="1460732"/>
            <a:ext cx="4859867" cy="3908762"/>
          </a:xfrm>
          <a:prstGeom prst="rect">
            <a:avLst/>
          </a:prstGeom>
          <a:noFill/>
        </p:spPr>
        <p:txBody>
          <a:bodyPr wrap="square" rtlCol="0">
            <a:spAutoFit/>
          </a:bodyPr>
          <a:lstStyle/>
          <a:p>
            <a:pPr marL="457200" indent="-457200">
              <a:buFont typeface="Wingdings" charset="2"/>
              <a:buChar char="ü"/>
            </a:pPr>
            <a:endParaRPr lang="es-EC" sz="3200" dirty="0">
              <a:solidFill>
                <a:schemeClr val="bg1">
                  <a:lumMod val="50000"/>
                </a:schemeClr>
              </a:solidFill>
              <a:latin typeface="Baskerville"/>
              <a:cs typeface="Baskerville"/>
            </a:endParaRPr>
          </a:p>
          <a:p>
            <a:pPr algn="just"/>
            <a:r>
              <a:rPr lang="es-EC" sz="2400" b="1" dirty="0">
                <a:solidFill>
                  <a:srgbClr val="800000"/>
                </a:solidFill>
                <a:latin typeface="Baskerville"/>
                <a:cs typeface="Baskerville"/>
              </a:rPr>
              <a:t>"Análisis de medios" versus "Análisis de contenido”.</a:t>
            </a:r>
          </a:p>
          <a:p>
            <a:pPr algn="just"/>
            <a:endParaRPr lang="es-EC" sz="2400"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"La última aproximación al estudio de los medios de comunicación considera no sólo el" contenido ", sino el medio y la matriz cultural dentro de la cual opera el medio en particular" (McLuhan 1964, 11).</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3" name="Imagen 2" descr="descarga.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8571" y="3217898"/>
            <a:ext cx="3454400" cy="2349500"/>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206139243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6" y="1460732"/>
            <a:ext cx="5153651" cy="2677656"/>
          </a:xfrm>
          <a:prstGeom prst="rect">
            <a:avLst/>
          </a:prstGeom>
          <a:noFill/>
        </p:spPr>
        <p:txBody>
          <a:bodyPr wrap="square" rtlCol="0">
            <a:spAutoFit/>
          </a:bodyPr>
          <a:lstStyle/>
          <a:p>
            <a:endParaRPr lang="es-EC" sz="2400" dirty="0">
              <a:solidFill>
                <a:schemeClr val="bg1">
                  <a:lumMod val="50000"/>
                </a:schemeClr>
              </a:solidFill>
              <a:latin typeface="Baskerville"/>
              <a:cs typeface="Baskerville"/>
            </a:endParaRPr>
          </a:p>
          <a:p>
            <a:r>
              <a:rPr lang="es-EC" sz="2400" b="1" dirty="0">
                <a:solidFill>
                  <a:srgbClr val="800000"/>
                </a:solidFill>
                <a:latin typeface="Baskerville"/>
                <a:cs typeface="Baskerville"/>
              </a:rPr>
              <a:t>Sistemas Híbridos</a:t>
            </a:r>
          </a:p>
          <a:p>
            <a:endParaRPr lang="es-EC" sz="2400" b="1" dirty="0">
              <a:solidFill>
                <a:srgbClr val="800000"/>
              </a:solidFill>
              <a:latin typeface="Baskerville"/>
              <a:cs typeface="Baskerville"/>
            </a:endParaRPr>
          </a:p>
          <a:p>
            <a:r>
              <a:rPr lang="es-EC" sz="2400" dirty="0">
                <a:solidFill>
                  <a:srgbClr val="800000"/>
                </a:solidFill>
                <a:latin typeface="Baskerville"/>
                <a:cs typeface="Baskerville"/>
              </a:rPr>
              <a:t>"El híbrido o la reunión de dos medios es un momento de verdad y revelación de donde nace la nueva forma" (McLuhan 1964, 55). </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4" name="Imagen 3" descr="EsWulY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1054" y="2250503"/>
            <a:ext cx="3572946" cy="2380328"/>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166201686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6" y="1150565"/>
            <a:ext cx="5330048" cy="4524315"/>
          </a:xfrm>
          <a:prstGeom prst="rect">
            <a:avLst/>
          </a:prstGeom>
          <a:noFill/>
        </p:spPr>
        <p:txBody>
          <a:bodyPr wrap="square" rtlCol="0">
            <a:spAutoFit/>
          </a:bodyPr>
          <a:lstStyle/>
          <a:p>
            <a:pPr algn="just"/>
            <a:r>
              <a:rPr lang="es-EC" sz="2400" b="1" dirty="0">
                <a:solidFill>
                  <a:srgbClr val="800000"/>
                </a:solidFill>
                <a:latin typeface="Baskerville"/>
                <a:cs typeface="Baskerville"/>
              </a:rPr>
              <a:t>Figura y fondo </a:t>
            </a:r>
            <a:endParaRPr lang="es-EC" sz="2400" dirty="0">
              <a:solidFill>
                <a:srgbClr val="800000"/>
              </a:solidFill>
              <a:latin typeface="Baskerville"/>
              <a:cs typeface="Baskerville"/>
            </a:endParaRPr>
          </a:p>
          <a:p>
            <a:pPr algn="just"/>
            <a:br>
              <a:rPr lang="es-EC" sz="2400" dirty="0">
                <a:solidFill>
                  <a:srgbClr val="800000"/>
                </a:solidFill>
                <a:latin typeface="Baskerville"/>
                <a:cs typeface="Baskerville"/>
              </a:rPr>
            </a:br>
            <a:r>
              <a:rPr lang="es-EC" sz="2400" dirty="0">
                <a:solidFill>
                  <a:srgbClr val="800000"/>
                </a:solidFill>
                <a:latin typeface="Baskerville"/>
                <a:cs typeface="Baskerville"/>
              </a:rPr>
              <a:t>El significado de cualquier "figura", ya se trate de una tecnología, de una institución, de un acontecimiento de comunicación, de un texto o de un conjunto de ideas, no puede determinarse si esa figura se considera aislada del terreno o el entorno en el que opera. El suelo proporciona el contexto desde el cual emerge el significado pleno o el significado de una figura.</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3" name="Imagen 2" descr="figura-o-fond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8628" y="1762383"/>
            <a:ext cx="3005371" cy="4252883"/>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2195217948"/>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6" y="1460732"/>
            <a:ext cx="5153651" cy="2800767"/>
          </a:xfrm>
          <a:prstGeom prst="rect">
            <a:avLst/>
          </a:prstGeom>
          <a:noFill/>
        </p:spPr>
        <p:txBody>
          <a:bodyPr wrap="square" rtlCol="0">
            <a:spAutoFit/>
          </a:bodyPr>
          <a:lstStyle/>
          <a:p>
            <a:endParaRPr lang="es-EC" sz="3200" dirty="0">
              <a:solidFill>
                <a:schemeClr val="bg1">
                  <a:lumMod val="50000"/>
                </a:schemeClr>
              </a:solidFill>
              <a:latin typeface="Baskerville"/>
              <a:cs typeface="Baskerville"/>
            </a:endParaRPr>
          </a:p>
          <a:p>
            <a:r>
              <a:rPr lang="es-EC" sz="2400" b="1" dirty="0">
                <a:solidFill>
                  <a:srgbClr val="800000"/>
                </a:solidFill>
                <a:latin typeface="Baskerville"/>
                <a:cs typeface="Baskerville"/>
              </a:rPr>
              <a:t>La ausencia de juicio moral</a:t>
            </a:r>
          </a:p>
          <a:p>
            <a:endParaRPr lang="es-EC" sz="2400"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McLuhan sostuvo que "la indignación moral y emocional eran una indulgencia de los impotentes para actuar o para entender”.</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3" name="Imagen 2" descr="Shhh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7021" y="2011091"/>
            <a:ext cx="3236979" cy="2565305"/>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2995292820"/>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6" y="1138901"/>
            <a:ext cx="5153651" cy="4524315"/>
          </a:xfrm>
          <a:prstGeom prst="rect">
            <a:avLst/>
          </a:prstGeom>
          <a:noFill/>
        </p:spPr>
        <p:txBody>
          <a:bodyPr wrap="square" rtlCol="0">
            <a:spAutoFit/>
          </a:bodyPr>
          <a:lstStyle/>
          <a:p>
            <a:r>
              <a:rPr lang="es-EC" sz="2400" b="1" dirty="0">
                <a:solidFill>
                  <a:srgbClr val="800000"/>
                </a:solidFill>
                <a:latin typeface="Baskerville"/>
                <a:cs typeface="Baskerville"/>
              </a:rPr>
              <a:t>Estudios de los medios de comunicación como defensa civil contra los medios de comunicación</a:t>
            </a:r>
          </a:p>
          <a:p>
            <a:endParaRPr lang="es-EC" sz="2400"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Solamente estudiando varios medios y sus efectos, uno puede anticipar el cambio y estar preparado para él. "El control sobre el cambio parecería consistir en moverse no con el medio sino adelante”.</a:t>
            </a:r>
          </a:p>
          <a:p>
            <a:endParaRPr lang="es-EC" sz="2400" dirty="0">
              <a:solidFill>
                <a:srgbClr val="800000"/>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5" name="8 Imagen" descr="ipod_nano_cuarta_generacion.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36587" y="2346274"/>
            <a:ext cx="3507413" cy="17641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2519148225"/>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6" y="1460732"/>
            <a:ext cx="5153651" cy="4893647"/>
          </a:xfrm>
          <a:prstGeom prst="rect">
            <a:avLst/>
          </a:prstGeom>
          <a:noFill/>
        </p:spPr>
        <p:txBody>
          <a:bodyPr wrap="square" rtlCol="0">
            <a:spAutoFit/>
          </a:bodyPr>
          <a:lstStyle/>
          <a:p>
            <a:endParaRPr lang="es-EC" sz="2400" dirty="0">
              <a:solidFill>
                <a:srgbClr val="800000"/>
              </a:solidFill>
              <a:latin typeface="Baskerville"/>
              <a:cs typeface="Baskerville"/>
            </a:endParaRPr>
          </a:p>
          <a:p>
            <a:r>
              <a:rPr lang="es-EC" sz="2400" b="1" dirty="0">
                <a:solidFill>
                  <a:srgbClr val="800000"/>
                </a:solidFill>
                <a:latin typeface="Baskerville"/>
                <a:cs typeface="Baskerville"/>
              </a:rPr>
              <a:t>Los efectos subliminales de los medios de comunicación</a:t>
            </a:r>
          </a:p>
          <a:p>
            <a:endParaRPr lang="es-EC" sz="2400"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El pez no tiene conocimiento del agua en la que nada. Es ciego a su entorno -su medio-. Nosotros, también funcionamos y percibimos la realidad en un entorno de información / comunicación que damos por sentado.</a:t>
            </a:r>
          </a:p>
          <a:p>
            <a:endParaRPr lang="es-EC" sz="2400" dirty="0">
              <a:solidFill>
                <a:srgbClr val="800000"/>
              </a:solidFill>
              <a:latin typeface="Baskerville"/>
              <a:cs typeface="Baskerville"/>
            </a:endParaRPr>
          </a:p>
          <a:p>
            <a:endParaRPr lang="es-EC" sz="2400" dirty="0">
              <a:solidFill>
                <a:srgbClr val="800000"/>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3" name="Imagen 2" descr="nuevo4_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9667" y="2293350"/>
            <a:ext cx="2994333" cy="2482993"/>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691505805"/>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6" y="1266679"/>
            <a:ext cx="7723071" cy="4770537"/>
          </a:xfrm>
          <a:prstGeom prst="rect">
            <a:avLst/>
          </a:prstGeom>
          <a:noFill/>
        </p:spPr>
        <p:txBody>
          <a:bodyPr wrap="square" rtlCol="0">
            <a:spAutoFit/>
          </a:bodyPr>
          <a:lstStyle/>
          <a:p>
            <a:r>
              <a:rPr lang="es-EC" sz="3200" dirty="0">
                <a:solidFill>
                  <a:schemeClr val="bg1">
                    <a:lumMod val="50000"/>
                  </a:schemeClr>
                </a:solidFill>
                <a:latin typeface="Baskerville"/>
                <a:cs typeface="Baskerville"/>
              </a:rPr>
              <a:t>3. Media Ecology</a:t>
            </a:r>
          </a:p>
          <a:p>
            <a:pPr marL="457200" indent="-457200">
              <a:buFont typeface="Wingdings" charset="2"/>
              <a:buChar char="ü"/>
            </a:pPr>
            <a:endParaRPr lang="es-EC" sz="3200" dirty="0">
              <a:solidFill>
                <a:schemeClr val="bg1">
                  <a:lumMod val="50000"/>
                </a:schemeClr>
              </a:solidFill>
              <a:latin typeface="Baskerville"/>
              <a:cs typeface="Baskerville"/>
            </a:endParaRPr>
          </a:p>
          <a:p>
            <a:pPr algn="just"/>
            <a:r>
              <a:rPr lang="es-EC" sz="2400" b="1" dirty="0">
                <a:solidFill>
                  <a:srgbClr val="800000"/>
                </a:solidFill>
                <a:latin typeface="Baskerville"/>
                <a:cs typeface="Baskerville"/>
              </a:rPr>
              <a:t>Las sociedades imitan sus tecnologías</a:t>
            </a:r>
          </a:p>
          <a:p>
            <a:pPr marL="457200" indent="-457200" algn="just">
              <a:buFont typeface="+mj-lt"/>
              <a:buAutoNum type="arabicPeriod"/>
            </a:pPr>
            <a:endParaRPr lang="es-EC" sz="2400" dirty="0">
              <a:solidFill>
                <a:srgbClr val="800000"/>
              </a:solidFill>
              <a:latin typeface="Baskerville"/>
              <a:cs typeface="Baskerville"/>
            </a:endParaRPr>
          </a:p>
          <a:p>
            <a:pPr marL="457200" indent="-457200" algn="just">
              <a:buFont typeface="+mj-lt"/>
              <a:buAutoNum type="arabicPeriod"/>
            </a:pPr>
            <a:r>
              <a:rPr lang="es-EC" sz="2400" dirty="0">
                <a:solidFill>
                  <a:srgbClr val="800000"/>
                </a:solidFill>
                <a:latin typeface="Baskerville"/>
                <a:cs typeface="Baskerville"/>
              </a:rPr>
              <a:t>Las herramientas o tecnologías dominantes de una sociedad crean patrones de uso, que se infiltran o penetran en las estructuras sociales de una sociedad.</a:t>
            </a:r>
          </a:p>
          <a:p>
            <a:pPr marL="457200" indent="-457200" algn="just">
              <a:buFont typeface="+mj-lt"/>
              <a:buAutoNum type="arabicPeriod"/>
            </a:pPr>
            <a:r>
              <a:rPr lang="es-EC" sz="2400" dirty="0">
                <a:solidFill>
                  <a:srgbClr val="800000"/>
                </a:solidFill>
                <a:latin typeface="Baskerville"/>
                <a:cs typeface="Baskerville"/>
              </a:rPr>
              <a:t>Estos patrones cambian esas estructuras.</a:t>
            </a:r>
          </a:p>
          <a:p>
            <a:pPr marL="457200" indent="-457200" algn="just">
              <a:buFont typeface="+mj-lt"/>
              <a:buAutoNum type="arabicPeriod"/>
            </a:pPr>
            <a:r>
              <a:rPr lang="es-EC" sz="2400" dirty="0">
                <a:solidFill>
                  <a:srgbClr val="800000"/>
                </a:solidFill>
                <a:latin typeface="Baskerville"/>
                <a:cs typeface="Baskerville"/>
              </a:rPr>
              <a:t>Eventualmente, las estructuras sociales vienen a imitar o reproducir los patrones por los cuales estas tecnologías dominantes se organizan.</a:t>
            </a:r>
          </a:p>
          <a:p>
            <a:pPr algn="just"/>
            <a:endParaRPr lang="es-EC" sz="2400" b="1" dirty="0">
              <a:solidFill>
                <a:srgbClr val="800000"/>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3" name="Imagen 2" descr="nueva-image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6239"/>
            <a:ext cx="3469978" cy="2335971"/>
          </a:xfrm>
          <a:prstGeom prst="rect">
            <a:avLst/>
          </a:prstGeom>
        </p:spPr>
      </p:pic>
      <p:pic>
        <p:nvPicPr>
          <p:cNvPr id="6" name="Imagen 5"/>
          <p:cNvPicPr>
            <a:picLocks noChangeAspect="1"/>
          </p:cNvPicPr>
          <p:nvPr/>
        </p:nvPicPr>
        <p:blipFill>
          <a:blip r:embed="rId4"/>
          <a:stretch>
            <a:fillRect/>
          </a:stretch>
        </p:blipFill>
        <p:spPr>
          <a:xfrm>
            <a:off x="4068566" y="47573"/>
            <a:ext cx="5075434" cy="1054174"/>
          </a:xfrm>
          <a:prstGeom prst="rect">
            <a:avLst/>
          </a:prstGeom>
        </p:spPr>
      </p:pic>
    </p:spTree>
    <p:extLst>
      <p:ext uri="{BB962C8B-B14F-4D97-AF65-F5344CB8AC3E}">
        <p14:creationId xmlns:p14="http://schemas.microsoft.com/office/powerpoint/2010/main" val="79750773"/>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Tintero">
  <a:themeElements>
    <a:clrScheme name="Personalizar 3">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Tintero.thmx</Template>
  <TotalTime>761</TotalTime>
  <Words>1837</Words>
  <Application>Microsoft Macintosh PowerPoint</Application>
  <PresentationFormat>Presentación en pantalla (4:3)</PresentationFormat>
  <Paragraphs>198</Paragraphs>
  <Slides>33</Slides>
  <Notes>30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33</vt:i4>
      </vt:variant>
    </vt:vector>
  </HeadingPairs>
  <TitlesOfParts>
    <vt:vector size="42" baseType="lpstr">
      <vt:lpstr>American Typewriter</vt:lpstr>
      <vt:lpstr>Baskerville</vt:lpstr>
      <vt:lpstr>Bradley Hand Bold</vt:lpstr>
      <vt:lpstr>Calibri</vt:lpstr>
      <vt:lpstr>Goudy Old Style</vt:lpstr>
      <vt:lpstr>Impact</vt:lpstr>
      <vt:lpstr>Rockwell</vt:lpstr>
      <vt:lpstr>Wingdings</vt:lpstr>
      <vt:lpstr>Tintero</vt:lpstr>
      <vt:lpstr>Dr. Octavio Islas. octavio.islas@uhemisferios.edu.ec @octavioislas  https://octavioislas.com.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2.  61 años en la economía del conocimiento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 Octavio Islas </dc:title>
  <dc:creator>Usuario de Microsoft Office</dc:creator>
  <cp:lastModifiedBy>Octavio Islas</cp:lastModifiedBy>
  <cp:revision>57</cp:revision>
  <dcterms:created xsi:type="dcterms:W3CDTF">2017-09-26T04:23:19Z</dcterms:created>
  <dcterms:modified xsi:type="dcterms:W3CDTF">2018-01-25T19:37:08Z</dcterms:modified>
</cp:coreProperties>
</file>