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33.jpg" ContentType="image/pn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handoutMasterIdLst>
    <p:handoutMasterId r:id="rId79"/>
  </p:handoutMasterIdLst>
  <p:sldIdLst>
    <p:sldId id="257" r:id="rId2"/>
    <p:sldId id="258" r:id="rId3"/>
    <p:sldId id="280" r:id="rId4"/>
    <p:sldId id="259" r:id="rId5"/>
    <p:sldId id="284" r:id="rId6"/>
    <p:sldId id="260" r:id="rId7"/>
    <p:sldId id="263" r:id="rId8"/>
    <p:sldId id="277" r:id="rId9"/>
    <p:sldId id="264" r:id="rId10"/>
    <p:sldId id="265" r:id="rId11"/>
    <p:sldId id="262" r:id="rId12"/>
    <p:sldId id="266" r:id="rId13"/>
    <p:sldId id="283" r:id="rId14"/>
    <p:sldId id="274" r:id="rId15"/>
    <p:sldId id="275" r:id="rId16"/>
    <p:sldId id="273" r:id="rId17"/>
    <p:sldId id="267" r:id="rId18"/>
    <p:sldId id="268" r:id="rId19"/>
    <p:sldId id="269" r:id="rId20"/>
    <p:sldId id="270" r:id="rId21"/>
    <p:sldId id="278" r:id="rId22"/>
    <p:sldId id="279" r:id="rId23"/>
    <p:sldId id="282" r:id="rId24"/>
    <p:sldId id="281" r:id="rId25"/>
    <p:sldId id="271" r:id="rId26"/>
    <p:sldId id="323" r:id="rId27"/>
    <p:sldId id="324" r:id="rId28"/>
    <p:sldId id="326" r:id="rId29"/>
    <p:sldId id="327" r:id="rId30"/>
    <p:sldId id="328" r:id="rId31"/>
    <p:sldId id="329" r:id="rId32"/>
    <p:sldId id="330" r:id="rId33"/>
    <p:sldId id="335" r:id="rId34"/>
    <p:sldId id="336" r:id="rId35"/>
    <p:sldId id="300" r:id="rId36"/>
    <p:sldId id="341" r:id="rId37"/>
    <p:sldId id="337" r:id="rId38"/>
    <p:sldId id="339" r:id="rId39"/>
    <p:sldId id="340" r:id="rId40"/>
    <p:sldId id="342" r:id="rId41"/>
    <p:sldId id="343" r:id="rId42"/>
    <p:sldId id="290" r:id="rId43"/>
    <p:sldId id="291" r:id="rId44"/>
    <p:sldId id="345" r:id="rId45"/>
    <p:sldId id="347" r:id="rId46"/>
    <p:sldId id="348" r:id="rId47"/>
    <p:sldId id="351" r:id="rId48"/>
    <p:sldId id="352" r:id="rId49"/>
    <p:sldId id="350" r:id="rId50"/>
    <p:sldId id="353" r:id="rId51"/>
    <p:sldId id="355" r:id="rId52"/>
    <p:sldId id="356" r:id="rId53"/>
    <p:sldId id="357" r:id="rId54"/>
    <p:sldId id="358" r:id="rId55"/>
    <p:sldId id="360" r:id="rId56"/>
    <p:sldId id="361" r:id="rId57"/>
    <p:sldId id="362" r:id="rId58"/>
    <p:sldId id="363" r:id="rId59"/>
    <p:sldId id="364" r:id="rId60"/>
    <p:sldId id="365" r:id="rId61"/>
    <p:sldId id="366" r:id="rId62"/>
    <p:sldId id="367" r:id="rId63"/>
    <p:sldId id="424" r:id="rId64"/>
    <p:sldId id="371" r:id="rId65"/>
    <p:sldId id="425" r:id="rId66"/>
    <p:sldId id="373" r:id="rId67"/>
    <p:sldId id="374" r:id="rId68"/>
    <p:sldId id="375" r:id="rId69"/>
    <p:sldId id="376" r:id="rId70"/>
    <p:sldId id="377" r:id="rId71"/>
    <p:sldId id="378" r:id="rId72"/>
    <p:sldId id="379" r:id="rId73"/>
    <p:sldId id="428" r:id="rId74"/>
    <p:sldId id="426" r:id="rId75"/>
    <p:sldId id="429" r:id="rId76"/>
    <p:sldId id="427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9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interSettings" Target="printerSettings/printerSettings1.bin"/><Relationship Id="rId81" Type="http://schemas.openxmlformats.org/officeDocument/2006/relationships/presProps" Target="presProps.xml"/><Relationship Id="rId82" Type="http://schemas.openxmlformats.org/officeDocument/2006/relationships/viewProps" Target="viewProps.xml"/><Relationship Id="rId83" Type="http://schemas.openxmlformats.org/officeDocument/2006/relationships/theme" Target="theme/theme1.xml"/><Relationship Id="rId84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notesMaster" Target="notesMasters/notesMaster1.xml"/><Relationship Id="rId79" Type="http://schemas.openxmlformats.org/officeDocument/2006/relationships/handoutMaster" Target="handoutMasters/handoutMaster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720A5-59CD-AF43-AD5B-402DEAE9CF80}" type="datetimeFigureOut">
              <a:rPr lang="es-ES" smtClean="0"/>
              <a:t>26/9/17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98DA4-3643-CD41-BA9F-D5E098B3C7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44134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8DCEA-90F4-F840-B246-386A9D41C347}" type="datetimeFigureOut">
              <a:rPr lang="es-ES" smtClean="0"/>
              <a:t>26/9/17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32F5E-37DD-BC4C-B207-391448C73E7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28474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presidente John</a:t>
            </a:r>
            <a:r>
              <a:rPr lang="es-ES" baseline="0" dirty="0" smtClean="0"/>
              <a:t> F. Kennedy declaró que antes de concluir la década de 1960, EEUU llevaría al primer hombre a la Luna, y antes que la URSS.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283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Neil Armstrong. Julio de 1969,</a:t>
            </a:r>
            <a:r>
              <a:rPr lang="es-ES" baseline="0" dirty="0" smtClean="0"/>
              <a:t> </a:t>
            </a:r>
            <a:r>
              <a:rPr lang="es-ES" dirty="0" smtClean="0"/>
              <a:t>comandante de la misión de alunizaje Apolo 11:</a:t>
            </a:r>
            <a:r>
              <a:rPr lang="es-ES" baseline="0" dirty="0" smtClean="0"/>
              <a:t> </a:t>
            </a:r>
            <a:r>
              <a:rPr lang="es-ES" dirty="0" smtClean="0"/>
              <a:t>Es un pequeño paso para un hombre, pero un gran salto para la humanidad»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32F5E-37DD-BC4C-B207-391448C73E7D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052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44D0-F58E-DA41-9671-C1F658521DAC}" type="slidenum">
              <a:rPr lang="es-ES" smtClean="0"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64462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44D0-F58E-DA41-9671-C1F658521DAC}" type="slidenum">
              <a:rPr lang="es-ES" smtClean="0"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6446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44D0-F58E-DA41-9671-C1F658521DAC}" type="slidenum">
              <a:rPr lang="es-ES" smtClean="0"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6446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44D0-F58E-DA41-9671-C1F658521DAC}" type="slidenum">
              <a:rPr lang="es-ES" smtClean="0"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6446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44D0-F58E-DA41-9671-C1F658521DAC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64462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44D0-F58E-DA41-9671-C1F658521DAC}" type="slidenum">
              <a:rPr lang="es-ES" smtClean="0"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644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11345D6D-0A47-E84C-8DF3-925BA675E132}" type="datetime1">
              <a:rPr lang="es-EC" smtClean="0"/>
              <a:t>26/9/17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11DC-BD08-6045-B80E-9DB86B07AE72}" type="datetime1">
              <a:rPr lang="es-EC" smtClean="0"/>
              <a:t>26/9/17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marca de agu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F1A4CEAF-5E92-8B4A-AF8D-9E3754C79344}" type="datetime1">
              <a:rPr lang="es-EC" smtClean="0"/>
              <a:t>26/9/17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A881-9C09-2243-BC73-FAA0E0F89D8A}" type="datetime1">
              <a:rPr lang="es-EC" smtClean="0"/>
              <a:t>26/9/17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marca de agu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80FF-F8FD-ED44-9BF5-DD6928B98E33}" type="datetime1">
              <a:rPr lang="es-EC" smtClean="0"/>
              <a:t>26/9/17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imagen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B05-08FF-9C44-BB64-1B44E2A00561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F21F-22C2-2748-B075-B4B1A5DC1657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ADEB4-3A85-B846-B970-9212DC2BBE39}" type="datetime1">
              <a:rPr lang="es-EC" smtClean="0"/>
              <a:t>26/9/17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E7406-C238-4244-9D29-88416DDEDD0F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79AD-1773-A246-8ACC-A73A78874478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5C3F-60BE-F44D-B778-65CA58DDE14C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76CAC-57C9-3243-874D-4EDBB0E935BD}" type="datetime1">
              <a:rPr lang="es-EC" smtClean="0"/>
              <a:t>26/9/17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FA1FE-62CB-5C45-997C-3EB994414A57}" type="datetime1">
              <a:rPr lang="es-EC" smtClean="0"/>
              <a:t>26/9/17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A77-7284-CB44-8BCA-650D14AFAE02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AACA-A754-1E41-A780-86C39D3C7E6D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CC7-8B07-1246-8D74-B5CDD0507779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A0AA-4348-A44A-AB2C-A4934F68D8BE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63BC-2D1B-F242-A57B-68CD45CC3781}" type="datetime1">
              <a:rPr lang="es-EC" smtClean="0"/>
              <a:t>26/9/17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AF575-0E76-1247-9E29-EB05E95585F3}" type="datetime1">
              <a:rPr lang="es-EC" smtClean="0"/>
              <a:t>26/9/17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BC84-F097-224C-8F01-B11EA006E205}" type="datetime1">
              <a:rPr lang="es-EC" smtClean="0"/>
              <a:t>26/9/17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A5BE0F5B-E128-B240-AF88-A3CA2B66DFEA}" type="datetime1">
              <a:rPr lang="es-EC" smtClean="0"/>
              <a:t>26/9/17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r>
              <a:rPr lang="en-US" smtClean="0"/>
              <a:t>octavio.islas@uhemisferios.edu       https://octavioislas.com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hyperlink" Target="https://es.wikipedia.org/wiki/Edgar_Morin" TargetMode="External"/><Relationship Id="rId6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.jpeg"/><Relationship Id="rId3" Type="http://schemas.openxmlformats.org/officeDocument/2006/relationships/image" Target="../media/image49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1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2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image" Target="../media/image5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6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7.gi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8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9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1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2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3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5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6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7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9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0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1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2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3.tif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3.tif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4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5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6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7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8.jp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9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.jpeg"/><Relationship Id="rId3" Type="http://schemas.openxmlformats.org/officeDocument/2006/relationships/image" Target="../media/image80.jp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1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2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3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4" Type="http://schemas.openxmlformats.org/officeDocument/2006/relationships/image" Target="../media/image85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95312" y="1317854"/>
            <a:ext cx="7291488" cy="1914144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</a:rPr>
              <a:t>Crisis en entornos digitales</a:t>
            </a:r>
            <a:endParaRPr lang="es-ES" dirty="0">
              <a:solidFill>
                <a:srgbClr val="FF66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54200" y="4189124"/>
            <a:ext cx="5446713" cy="18648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3200" dirty="0" smtClean="0">
                <a:latin typeface="Baskerville"/>
                <a:cs typeface="Baskerville"/>
              </a:rPr>
              <a:t>Dr. Octavio Islas</a:t>
            </a:r>
            <a:br>
              <a:rPr lang="es-ES" sz="3200" dirty="0" smtClean="0">
                <a:latin typeface="Baskerville"/>
                <a:cs typeface="Baskerville"/>
              </a:rPr>
            </a:br>
            <a:r>
              <a:rPr lang="es-ES" sz="3200" dirty="0" smtClean="0">
                <a:latin typeface="Baskerville"/>
                <a:cs typeface="Baskerville"/>
              </a:rPr>
              <a:t>Universidad de los Hemisferios </a:t>
            </a:r>
          </a:p>
          <a:p>
            <a:pPr>
              <a:lnSpc>
                <a:spcPct val="100000"/>
              </a:lnSpc>
            </a:pPr>
            <a:r>
              <a:rPr lang="es-ES" sz="3200" dirty="0" smtClean="0">
                <a:latin typeface="Baskerville"/>
                <a:cs typeface="Baskerville"/>
              </a:rPr>
              <a:t>Septiembre, 2017</a:t>
            </a:r>
            <a:endParaRPr lang="es-ES" sz="3200" dirty="0">
              <a:latin typeface="Baskerville"/>
              <a:cs typeface="Baskerville"/>
            </a:endParaRPr>
          </a:p>
        </p:txBody>
      </p:sp>
      <p:pic>
        <p:nvPicPr>
          <p:cNvPr id="4" name="Imagen 3" descr="investigac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776" y="0"/>
            <a:ext cx="6151183" cy="1277609"/>
          </a:xfrm>
          <a:prstGeom prst="rect">
            <a:avLst/>
          </a:prstGeom>
        </p:spPr>
      </p:pic>
      <p:pic>
        <p:nvPicPr>
          <p:cNvPr id="5" name="Imagen 4" descr="Universidad-Casa-Gran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98" y="72316"/>
            <a:ext cx="2209800" cy="1473200"/>
          </a:xfrm>
          <a:prstGeom prst="rect">
            <a:avLst/>
          </a:prstGeom>
        </p:spPr>
      </p:pic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404406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Itinerario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2162" y="1712348"/>
            <a:ext cx="7882309" cy="4887108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/>
              <a:t>Fundamentos.</a:t>
            </a:r>
          </a:p>
          <a:p>
            <a:pPr algn="just">
              <a:buFont typeface="Wingdings" charset="2"/>
              <a:buChar char="ü"/>
            </a:pPr>
            <a:r>
              <a:rPr lang="es-ES" sz="3200" dirty="0" smtClean="0"/>
              <a:t>Economía del Conocimiento.</a:t>
            </a:r>
          </a:p>
          <a:p>
            <a:pPr algn="just">
              <a:buFont typeface="Wingdings" charset="2"/>
              <a:buChar char="ü"/>
            </a:pPr>
            <a:r>
              <a:rPr lang="es-ES" sz="3200" dirty="0" smtClean="0"/>
              <a:t>La crisis</a:t>
            </a:r>
            <a:r>
              <a:rPr lang="es-ES" sz="3200" dirty="0" smtClean="0"/>
              <a:t>.</a:t>
            </a:r>
          </a:p>
          <a:p>
            <a:pPr algn="just">
              <a:buFont typeface="Wingdings" charset="2"/>
              <a:buChar char="ü"/>
            </a:pPr>
            <a:r>
              <a:rPr lang="es-ES" sz="3200" dirty="0" smtClean="0"/>
              <a:t>Casos.</a:t>
            </a:r>
          </a:p>
          <a:p>
            <a:pPr algn="just">
              <a:buFont typeface="Wingdings" charset="2"/>
              <a:buChar char="ü"/>
            </a:pPr>
            <a:r>
              <a:rPr lang="es-ES" sz="3200" dirty="0" smtClean="0"/>
              <a:t>Redes sociales.</a:t>
            </a:r>
            <a:endParaRPr lang="es-ES" sz="3200" dirty="0" smtClean="0"/>
          </a:p>
          <a:p>
            <a:pPr algn="just">
              <a:buFont typeface="Wingdings" charset="2"/>
              <a:buChar char="ü"/>
            </a:pPr>
            <a:endParaRPr lang="es-ES" sz="3200" dirty="0"/>
          </a:p>
        </p:txBody>
      </p:sp>
      <p:sp>
        <p:nvSpPr>
          <p:cNvPr id="7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89479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2162" y="1712348"/>
            <a:ext cx="4693561" cy="4887108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Toda </a:t>
            </a:r>
            <a:r>
              <a:rPr lang="es-ES" sz="3200" dirty="0">
                <a:latin typeface="Baskerville"/>
                <a:cs typeface="Baskerville"/>
              </a:rPr>
              <a:t>crisis es una invitación a ingresar en </a:t>
            </a:r>
            <a:r>
              <a:rPr lang="es-ES" sz="3200" dirty="0" smtClean="0">
                <a:latin typeface="Baskerville"/>
                <a:cs typeface="Baskerville"/>
              </a:rPr>
              <a:t>mundos </a:t>
            </a:r>
            <a:r>
              <a:rPr lang="es-ES" sz="3200" dirty="0">
                <a:latin typeface="Baskerville"/>
                <a:cs typeface="Baskerville"/>
              </a:rPr>
              <a:t>de </a:t>
            </a:r>
            <a:r>
              <a:rPr lang="es-ES" sz="3200" dirty="0" smtClean="0">
                <a:latin typeface="Baskerville"/>
                <a:cs typeface="Baskerville"/>
              </a:rPr>
              <a:t> </a:t>
            </a:r>
            <a:r>
              <a:rPr lang="es-ES" sz="3200" dirty="0">
                <a:latin typeface="Baskerville"/>
                <a:cs typeface="Baskerville"/>
              </a:rPr>
              <a:t>infinitas posibilidades.</a:t>
            </a:r>
            <a:br>
              <a:rPr lang="es-ES" sz="3200" dirty="0">
                <a:latin typeface="Baskerville"/>
                <a:cs typeface="Baskerville"/>
              </a:rPr>
            </a:br>
            <a:r>
              <a:rPr lang="es-ES" sz="3200" dirty="0">
                <a:latin typeface="Baskerville"/>
                <a:cs typeface="Baskerville"/>
              </a:rPr>
              <a:t/>
            </a:r>
            <a:br>
              <a:rPr lang="es-ES" sz="3200" dirty="0">
                <a:latin typeface="Baskerville"/>
                <a:cs typeface="Baskerville"/>
              </a:rPr>
            </a:br>
            <a:r>
              <a:rPr lang="es-ES" sz="3200" dirty="0" err="1">
                <a:latin typeface="Baskerville"/>
                <a:cs typeface="Baskerville"/>
              </a:rPr>
              <a:t>Renny</a:t>
            </a:r>
            <a:r>
              <a:rPr lang="es-ES" sz="3200" dirty="0">
                <a:latin typeface="Baskerville"/>
                <a:cs typeface="Baskerville"/>
              </a:rPr>
              <a:t> </a:t>
            </a:r>
            <a:r>
              <a:rPr lang="es-ES" sz="3200" dirty="0" err="1">
                <a:latin typeface="Baskerville"/>
                <a:cs typeface="Baskerville"/>
              </a:rPr>
              <a:t>Yagosesky</a:t>
            </a:r>
            <a:endParaRPr lang="es-ES" sz="3200" dirty="0">
              <a:latin typeface="Baskerville"/>
              <a:cs typeface="Baskerville"/>
            </a:endParaRPr>
          </a:p>
          <a:p>
            <a:pPr algn="just">
              <a:buFont typeface="Wingdings" charset="2"/>
              <a:buChar char="ü"/>
            </a:pPr>
            <a:endParaRPr lang="es-ES" sz="3200" dirty="0"/>
          </a:p>
        </p:txBody>
      </p:sp>
      <p:pic>
        <p:nvPicPr>
          <p:cNvPr id="8" name="Imagen 7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864" y="2065658"/>
            <a:ext cx="3051770" cy="3148432"/>
          </a:xfrm>
          <a:prstGeom prst="rect">
            <a:avLst/>
          </a:prstGeom>
        </p:spPr>
      </p:pic>
      <p:sp>
        <p:nvSpPr>
          <p:cNvPr id="7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225975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2163" y="1371600"/>
            <a:ext cx="4756986" cy="489678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Es </a:t>
            </a:r>
            <a:r>
              <a:rPr lang="es-ES" sz="3200" dirty="0">
                <a:latin typeface="Baskerville"/>
                <a:cs typeface="Baskerville"/>
              </a:rPr>
              <a:t>una coyuntura de cambios </a:t>
            </a:r>
            <a:r>
              <a:rPr lang="es-ES" sz="3200" dirty="0">
                <a:solidFill>
                  <a:srgbClr val="000000"/>
                </a:solidFill>
                <a:latin typeface="Baskerville"/>
                <a:cs typeface="Baskerville"/>
              </a:rPr>
              <a:t>en cualquier aspecto de una </a:t>
            </a:r>
            <a:r>
              <a:rPr lang="es-ES" sz="3200" dirty="0">
                <a:latin typeface="Baskerville"/>
                <a:cs typeface="Baskerville"/>
              </a:rPr>
              <a:t>realidad organizada pero inestable, sujeta a evolución; especialmente, la crisis de una estructura. </a:t>
            </a:r>
            <a:r>
              <a:rPr lang="es-ES" sz="3200" dirty="0" smtClean="0">
                <a:latin typeface="Baskerville"/>
                <a:cs typeface="Baskerville"/>
              </a:rPr>
              <a:t>Los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cambios críticos,</a:t>
            </a:r>
            <a:r>
              <a:rPr lang="es-ES" sz="3200" dirty="0">
                <a:latin typeface="Baskerville"/>
                <a:cs typeface="Baskerville"/>
              </a:rPr>
              <a:t>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aunque previsibles, tienen siempre algún grado de incertidumbre</a:t>
            </a:r>
            <a:r>
              <a:rPr lang="es-ES" sz="3200" dirty="0">
                <a:latin typeface="Baskerville"/>
                <a:cs typeface="Baskerville"/>
              </a:rPr>
              <a:t> en cuanto a su reversibilidad o grado de profundidad, </a:t>
            </a:r>
            <a:r>
              <a:rPr lang="es-ES" sz="3200" dirty="0" smtClean="0">
                <a:latin typeface="Baskerville"/>
                <a:cs typeface="Baskerville"/>
              </a:rPr>
              <a:t>si </a:t>
            </a:r>
            <a:r>
              <a:rPr lang="es-ES" sz="3200" dirty="0">
                <a:latin typeface="Baskerville"/>
                <a:cs typeface="Baskerville"/>
              </a:rPr>
              <a:t>no serían meras reacciones automáticas como las físico-químicas. </a:t>
            </a:r>
          </a:p>
        </p:txBody>
      </p:sp>
      <p:sp>
        <p:nvSpPr>
          <p:cNvPr id="7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pic>
        <p:nvPicPr>
          <p:cNvPr id="4" name="Imagen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12" y="2078988"/>
            <a:ext cx="3515787" cy="263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0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2162" y="1381272"/>
            <a:ext cx="7570787" cy="4887108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Si </a:t>
            </a:r>
            <a:r>
              <a:rPr lang="es-ES" sz="3200" dirty="0">
                <a:latin typeface="Baskerville"/>
                <a:cs typeface="Baskerville"/>
              </a:rPr>
              <a:t>los cambios son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profundos, súbitos y violentos, y</a:t>
            </a:r>
            <a:r>
              <a:rPr lang="es-ES" sz="3200" dirty="0">
                <a:latin typeface="Baskerville"/>
                <a:cs typeface="Baskerville"/>
              </a:rPr>
              <a:t> sobre todo traen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consecuencias trascendentales</a:t>
            </a:r>
            <a:r>
              <a:rPr lang="es-ES" sz="3200" dirty="0">
                <a:latin typeface="Baskerville"/>
                <a:cs typeface="Baskerville"/>
              </a:rPr>
              <a:t>, van más allá de una crisis y se pueden denominar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revolución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.</a:t>
            </a:r>
            <a:endParaRPr lang="es-ES" sz="32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7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pic>
        <p:nvPicPr>
          <p:cNvPr id="4" name="Imagen 3" descr="alvin-toffler-chan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087" y="3782267"/>
            <a:ext cx="4607911" cy="259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2162" y="1694994"/>
            <a:ext cx="4936772" cy="4422690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>
                <a:latin typeface="Baskerville"/>
                <a:cs typeface="Baskerville"/>
              </a:rPr>
              <a:t>Las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r>
              <a:rPr lang="es-ES" sz="3200" dirty="0">
                <a:latin typeface="Baskerville"/>
                <a:cs typeface="Baskerville"/>
              </a:rPr>
              <a:t> pueden designar un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cambio traumático en la vida </a:t>
            </a:r>
            <a:r>
              <a:rPr lang="es-ES" sz="3200" dirty="0">
                <a:latin typeface="Baskerville"/>
                <a:cs typeface="Baskerville"/>
              </a:rPr>
              <a:t>o salud de una persona o una situación social inestable y peligrosa en lo político, económico, militar, etc. </a:t>
            </a:r>
            <a:endParaRPr lang="es-ES" sz="3200" dirty="0" smtClean="0">
              <a:latin typeface="Baskerville"/>
              <a:cs typeface="Baskerville"/>
            </a:endParaRPr>
          </a:p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También </a:t>
            </a:r>
            <a:r>
              <a:rPr lang="es-ES" sz="3200" dirty="0">
                <a:latin typeface="Baskerville"/>
                <a:cs typeface="Baskerville"/>
              </a:rPr>
              <a:t>puede ser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resultado de algún fenómeno 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medioambiental </a:t>
            </a:r>
            <a:r>
              <a:rPr lang="es-ES" sz="3200" dirty="0">
                <a:latin typeface="Baskerville"/>
                <a:cs typeface="Baskerville"/>
              </a:rPr>
              <a:t>de gran escala, especialmente los que implican </a:t>
            </a:r>
            <a:r>
              <a:rPr lang="es-ES" sz="3200" dirty="0" smtClean="0">
                <a:latin typeface="Baskerville"/>
                <a:cs typeface="Baskerville"/>
              </a:rPr>
              <a:t>cambios abruptos.</a:t>
            </a:r>
            <a:endParaRPr lang="es-ES" sz="3200" dirty="0">
              <a:latin typeface="Baskerville"/>
              <a:cs typeface="Baskerville"/>
            </a:endParaRPr>
          </a:p>
          <a:p>
            <a:pPr algn="just">
              <a:buFont typeface="Wingdings" charset="2"/>
              <a:buChar char="ü"/>
            </a:pPr>
            <a:endParaRPr lang="es-ES" sz="3200" dirty="0"/>
          </a:p>
        </p:txBody>
      </p:sp>
      <p:pic>
        <p:nvPicPr>
          <p:cNvPr id="4" name="Imagen 3" descr="cris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148" y="2999953"/>
            <a:ext cx="3353852" cy="2355005"/>
          </a:xfrm>
          <a:prstGeom prst="rect">
            <a:avLst/>
          </a:prstGeom>
        </p:spPr>
      </p:pic>
      <p:sp>
        <p:nvSpPr>
          <p:cNvPr id="7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229081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792162" y="2026995"/>
            <a:ext cx="7435851" cy="4329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Las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r>
              <a:rPr lang="es-ES" sz="3200" dirty="0" smtClean="0">
                <a:latin typeface="Baskerville"/>
                <a:cs typeface="Baskerville"/>
              </a:rPr>
              <a:t> son expresiones de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vitalidad</a:t>
            </a:r>
            <a:r>
              <a:rPr lang="es-ES" sz="3200" dirty="0" smtClean="0">
                <a:latin typeface="Baskerville"/>
                <a:cs typeface="Baskerville"/>
              </a:rPr>
              <a:t> en  personas, instituciones y sistemas.</a:t>
            </a:r>
          </a:p>
        </p:txBody>
      </p:sp>
      <p:pic>
        <p:nvPicPr>
          <p:cNvPr id="10" name="Imagen 9" descr="imag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46" y="3377105"/>
            <a:ext cx="4524911" cy="2739998"/>
          </a:xfrm>
          <a:prstGeom prst="rect">
            <a:avLst/>
          </a:prstGeom>
        </p:spPr>
      </p:pic>
      <p:sp>
        <p:nvSpPr>
          <p:cNvPr id="12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7275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792162" y="2026995"/>
            <a:ext cx="7435851" cy="4329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ü"/>
            </a:pPr>
            <a:r>
              <a:rPr lang="es-ES" sz="3200" dirty="0">
                <a:latin typeface="Baskerville"/>
                <a:cs typeface="Baskerville"/>
              </a:rPr>
              <a:t>Los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sistemas sociales </a:t>
            </a:r>
            <a:r>
              <a:rPr lang="es-ES" sz="3200" dirty="0">
                <a:latin typeface="Baskerville"/>
                <a:cs typeface="Baskerville"/>
              </a:rPr>
              <a:t>siempre se forman a través de la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comunicación</a:t>
            </a:r>
            <a:r>
              <a:rPr lang="es-ES" sz="3200" dirty="0">
                <a:solidFill>
                  <a:srgbClr val="FF6600"/>
                </a:solidFill>
                <a:latin typeface="Georgia"/>
                <a:cs typeface="Georgia"/>
              </a:rPr>
              <a:t>.</a:t>
            </a:r>
          </a:p>
          <a:p>
            <a:pPr marL="0" indent="0" algn="just">
              <a:buNone/>
            </a:pPr>
            <a:endParaRPr lang="es-ES" sz="3200" dirty="0" smtClean="0">
              <a:latin typeface="Baskerville"/>
              <a:cs typeface="Baskerville"/>
            </a:endParaRPr>
          </a:p>
        </p:txBody>
      </p:sp>
      <p:sp>
        <p:nvSpPr>
          <p:cNvPr id="12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pic>
        <p:nvPicPr>
          <p:cNvPr id="2" name="Imagen 1" descr="redes-sociales-empresas-pequec3b1a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3" y="3235826"/>
            <a:ext cx="401002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7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792162" y="1761565"/>
            <a:ext cx="7435851" cy="4594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El </a:t>
            </a:r>
            <a:r>
              <a:rPr lang="es-ES" sz="3200" dirty="0">
                <a:latin typeface="Baskerville"/>
                <a:cs typeface="Baskerville"/>
              </a:rPr>
              <a:t>futuro es </a:t>
            </a:r>
            <a:r>
              <a:rPr lang="es-ES" sz="3200" dirty="0" smtClean="0">
                <a:latin typeface="Baskerville"/>
                <a:cs typeface="Baskerville"/>
              </a:rPr>
              <a:t>crítico, siempre </a:t>
            </a:r>
            <a:r>
              <a:rPr lang="es-ES" sz="3200" dirty="0">
                <a:latin typeface="Baskerville"/>
                <a:cs typeface="Baskerville"/>
              </a:rPr>
              <a:t>viene acompañado de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incertidumbre y complejidad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.</a:t>
            </a:r>
            <a:endParaRPr lang="es-ES" sz="32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pic>
        <p:nvPicPr>
          <p:cNvPr id="11" name="Marcador de contenido 10" descr="images1.jp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5" b="4365"/>
          <a:stretch>
            <a:fillRect/>
          </a:stretch>
        </p:blipFill>
        <p:spPr>
          <a:xfrm>
            <a:off x="3845419" y="3159708"/>
            <a:ext cx="5298581" cy="2938544"/>
          </a:xfrm>
          <a:prstGeom prst="rect">
            <a:avLst/>
          </a:prstGeom>
        </p:spPr>
      </p:pic>
      <p:sp>
        <p:nvSpPr>
          <p:cNvPr id="12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231461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792162" y="1761565"/>
            <a:ext cx="7747192" cy="4594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ü"/>
            </a:pP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C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risis </a:t>
            </a:r>
            <a:r>
              <a:rPr lang="es-ES" sz="3200" dirty="0" smtClean="0">
                <a:latin typeface="Baskerville"/>
                <a:cs typeface="Baskerville"/>
              </a:rPr>
              <a:t>es la complejidad e incertidumbre que un determinado sistema no es capaz de asimilar.</a:t>
            </a:r>
            <a:endParaRPr lang="es-ES" sz="3200" dirty="0">
              <a:latin typeface="Baskerville"/>
              <a:cs typeface="Baskerville"/>
            </a:endParaRPr>
          </a:p>
        </p:txBody>
      </p:sp>
      <p:pic>
        <p:nvPicPr>
          <p:cNvPr id="3" name="Imagen 2" descr="Incertidumbre-do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565" y="2908206"/>
            <a:ext cx="2442435" cy="3448144"/>
          </a:xfrm>
          <a:prstGeom prst="rect">
            <a:avLst/>
          </a:prstGeom>
        </p:spPr>
      </p:pic>
      <p:sp>
        <p:nvSpPr>
          <p:cNvPr id="9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0346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2162" y="1761565"/>
            <a:ext cx="4882725" cy="4594785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Los sistemas que reposan en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modelos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lineales </a:t>
            </a:r>
            <a:r>
              <a:rPr lang="es-ES" sz="3200" dirty="0">
                <a:latin typeface="Baskerville"/>
                <a:cs typeface="Baskerville"/>
              </a:rPr>
              <a:t>son muy útiles en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procesos de control</a:t>
            </a:r>
            <a:r>
              <a:rPr lang="es-ES" sz="3200" dirty="0">
                <a:latin typeface="Baskerville"/>
                <a:cs typeface="Baskerville"/>
              </a:rPr>
              <a:t>, no de gestión</a:t>
            </a:r>
            <a:r>
              <a:rPr lang="es-ES" sz="3200" dirty="0" smtClean="0">
                <a:latin typeface="Baskerville"/>
                <a:cs typeface="Baskerville"/>
              </a:rPr>
              <a:t>.  </a:t>
            </a:r>
          </a:p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En los sistemas que </a:t>
            </a:r>
            <a:r>
              <a:rPr lang="es-ES" sz="3200" dirty="0">
                <a:latin typeface="Baskerville"/>
                <a:cs typeface="Baskerville"/>
              </a:rPr>
              <a:t>reposan en modelos lineales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las crisis son más profundas.</a:t>
            </a:r>
            <a:endParaRPr lang="es-ES" sz="32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pic>
        <p:nvPicPr>
          <p:cNvPr id="5" name="Imagen 4" descr="Crisis-online-restauran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662" y="2702660"/>
            <a:ext cx="3231337" cy="2155371"/>
          </a:xfrm>
          <a:prstGeom prst="rect">
            <a:avLst/>
          </a:prstGeom>
        </p:spPr>
      </p:pic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3331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7490" y="1591855"/>
            <a:ext cx="4864188" cy="4984750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En sistemas que </a:t>
            </a:r>
            <a:r>
              <a:rPr lang="es-ES" sz="3200" dirty="0">
                <a:latin typeface="Baskerville"/>
                <a:cs typeface="Baskerville"/>
              </a:rPr>
              <a:t>reposan en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modelos de efectiva gestión estratégica</a:t>
            </a:r>
            <a:r>
              <a:rPr lang="es-ES" sz="3200" dirty="0" smtClean="0">
                <a:latin typeface="Baskerville"/>
                <a:cs typeface="Baskerville"/>
              </a:rPr>
              <a:t>, las crisis contribuyen a evolucionar,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elevando la complejidad del sistema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.</a:t>
            </a: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pic>
        <p:nvPicPr>
          <p:cNvPr id="5" name="Imagen 4" descr="axonometrica-0075-13-principios-de-complejid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436" y="1955556"/>
            <a:ext cx="3397562" cy="208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9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7490" y="1565776"/>
            <a:ext cx="4864188" cy="4984750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Si hay aprendizaje y una inteligente gestión del conocimiento, se pasará </a:t>
            </a:r>
            <a:r>
              <a:rPr lang="es-ES" sz="3200" dirty="0">
                <a:latin typeface="Baskerville"/>
                <a:cs typeface="Baskerville"/>
              </a:rPr>
              <a:t>de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la adaptación </a:t>
            </a:r>
            <a:r>
              <a:rPr lang="es-ES" sz="3200" dirty="0">
                <a:latin typeface="Baskerville"/>
                <a:cs typeface="Baskerville"/>
              </a:rPr>
              <a:t>a la </a:t>
            </a:r>
            <a:r>
              <a:rPr lang="es-ES" sz="3200" dirty="0" err="1">
                <a:solidFill>
                  <a:srgbClr val="FF6600"/>
                </a:solidFill>
                <a:latin typeface="Baskerville"/>
                <a:cs typeface="Baskerville"/>
              </a:rPr>
              <a:t>exaptación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.</a:t>
            </a:r>
          </a:p>
          <a:p>
            <a:pPr algn="just">
              <a:buFont typeface="Wingdings" charset="2"/>
              <a:buChar char="ü"/>
            </a:pPr>
            <a:endParaRPr lang="es-ES" sz="32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pic>
        <p:nvPicPr>
          <p:cNvPr id="4" name="Imagen 3" descr="blade-runner-mini-620x34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03" y="1691506"/>
            <a:ext cx="3552895" cy="1999936"/>
          </a:xfrm>
          <a:prstGeom prst="rect">
            <a:avLst/>
          </a:prstGeom>
        </p:spPr>
      </p:pic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16476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17216" y="1567543"/>
            <a:ext cx="7410797" cy="4480325"/>
          </a:xfrm>
        </p:spPr>
        <p:txBody>
          <a:bodyPr/>
          <a:lstStyle/>
          <a:p>
            <a:pPr algn="just">
              <a:buFont typeface="Wingdings" charset="2"/>
              <a:buChar char="ü"/>
            </a:pPr>
            <a:r>
              <a:rPr lang="es-ES_tradnl" sz="3200" dirty="0">
                <a:latin typeface="Baskerville"/>
                <a:cs typeface="Baskerville"/>
              </a:rPr>
              <a:t>El proceso de</a:t>
            </a:r>
            <a:r>
              <a:rPr lang="es-ES_tradnl" sz="3200" dirty="0">
                <a:solidFill>
                  <a:schemeClr val="accent2"/>
                </a:solidFill>
                <a:latin typeface="Baskerville"/>
                <a:cs typeface="Baskerville"/>
              </a:rPr>
              <a:t> adaptación </a:t>
            </a:r>
            <a:r>
              <a:rPr lang="es-ES_tradnl" sz="3200" dirty="0">
                <a:latin typeface="Baskerville"/>
                <a:cs typeface="Baskerville"/>
              </a:rPr>
              <a:t>no es suficiente para explicar la </a:t>
            </a:r>
            <a:r>
              <a:rPr lang="es-ES_tradnl" sz="3200" dirty="0">
                <a:solidFill>
                  <a:srgbClr val="FF6600"/>
                </a:solidFill>
                <a:latin typeface="Baskerville"/>
                <a:cs typeface="Baskerville"/>
              </a:rPr>
              <a:t>complejidad</a:t>
            </a:r>
            <a:r>
              <a:rPr lang="es-ES_tradnl" sz="3200" dirty="0">
                <a:latin typeface="Baskerville"/>
                <a:cs typeface="Baskerville"/>
              </a:rPr>
              <a:t> de los </a:t>
            </a:r>
            <a:r>
              <a:rPr lang="es-ES_tradnl" sz="3200" dirty="0">
                <a:solidFill>
                  <a:srgbClr val="FF6600"/>
                </a:solidFill>
                <a:latin typeface="Baskerville"/>
                <a:cs typeface="Baskerville"/>
              </a:rPr>
              <a:t>cambios tecnológicos. </a:t>
            </a:r>
          </a:p>
          <a:p>
            <a:endParaRPr lang="es-ES" dirty="0"/>
          </a:p>
        </p:txBody>
      </p:sp>
      <p:pic>
        <p:nvPicPr>
          <p:cNvPr id="9" name="Imagen 8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16" y="3356992"/>
            <a:ext cx="7787232" cy="269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4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17216" y="1567543"/>
            <a:ext cx="7668092" cy="4480325"/>
          </a:xfrm>
        </p:spPr>
        <p:txBody>
          <a:bodyPr/>
          <a:lstStyle/>
          <a:p>
            <a:pPr algn="just">
              <a:buFont typeface="Wingdings" charset="2"/>
              <a:buChar char="ü"/>
            </a:pPr>
            <a:r>
              <a:rPr lang="es-ES_tradnl" dirty="0">
                <a:latin typeface="Georgia"/>
                <a:cs typeface="Georgia"/>
              </a:rPr>
              <a:t>Un ejemplo: las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plumas de las aves</a:t>
            </a:r>
            <a:r>
              <a:rPr lang="es-ES_tradnl" dirty="0">
                <a:latin typeface="Georgia"/>
                <a:cs typeface="Georgia"/>
              </a:rPr>
              <a:t>, las cuales primero permitieron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regular la temperatura, </a:t>
            </a:r>
            <a:r>
              <a:rPr lang="es-ES_tradnl" dirty="0">
                <a:latin typeface="Georgia"/>
                <a:cs typeface="Georgia"/>
              </a:rPr>
              <a:t>y con el paso del tiempo evolucionaron hasta permitir la realización de una función mucho más compleja: </a:t>
            </a:r>
            <a:r>
              <a:rPr lang="es-ES_tradnl" sz="4800" dirty="0">
                <a:solidFill>
                  <a:srgbClr val="FF6600"/>
                </a:solidFill>
                <a:latin typeface="Georgia"/>
                <a:cs typeface="Georgia"/>
              </a:rPr>
              <a:t>VOLAR</a:t>
            </a:r>
            <a:endParaRPr lang="es-ES_tradnl" sz="4800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6" name="Imagen 5" descr="Deinonychus_B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206" y="3434509"/>
            <a:ext cx="3702807" cy="291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5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Fundamentos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361338" y="1885481"/>
            <a:ext cx="5506062" cy="4283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63550" indent="-463550" algn="l" defTabSz="914400" rtl="0" eaLnBrk="1" latinLnBrk="0" hangingPunct="1">
              <a:spcBef>
                <a:spcPts val="2000"/>
              </a:spcBef>
              <a:buSzPct val="9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5713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8338" indent="-341313" algn="l" defTabSz="914400" rtl="0" eaLnBrk="1" latinLnBrk="0" hangingPunct="1">
              <a:spcBef>
                <a:spcPts val="600"/>
              </a:spcBef>
              <a:buSzPct val="9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4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2"/>
              </a:buBlip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ct val="20000"/>
              </a:spcBef>
              <a:buSzPct val="90000"/>
              <a:buFontTx/>
              <a:buBlip>
                <a:blip r:embed="rId3"/>
              </a:buBlip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La noción de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pensamiento complejo</a:t>
            </a:r>
            <a:r>
              <a:rPr lang="es-ES" sz="3200" dirty="0" smtClean="0">
                <a:solidFill>
                  <a:schemeClr val="accent2">
                    <a:lumMod val="75000"/>
                  </a:schemeClr>
                </a:solidFill>
                <a:latin typeface="Baskerville"/>
                <a:cs typeface="Baskerville"/>
              </a:rPr>
              <a:t> </a:t>
            </a:r>
            <a:r>
              <a:rPr lang="es-ES" sz="3200" dirty="0" smtClean="0">
                <a:latin typeface="Baskerville"/>
                <a:cs typeface="Baskerville"/>
              </a:rPr>
              <a:t>fue acuñada por el filósofo francés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  <a:hlinkClick r:id="rId5"/>
              </a:rPr>
              <a:t>Edgar Morin </a:t>
            </a:r>
            <a:r>
              <a:rPr lang="es-ES" sz="3200" dirty="0" smtClean="0">
                <a:latin typeface="Baskerville"/>
                <a:cs typeface="Baskerville"/>
              </a:rPr>
              <a:t>y refiere a la </a:t>
            </a:r>
            <a:r>
              <a:rPr lang="es-ES" sz="3200" dirty="0" smtClean="0">
                <a:solidFill>
                  <a:schemeClr val="accent2">
                    <a:lumMod val="75000"/>
                  </a:schemeClr>
                </a:solidFill>
                <a:latin typeface="Baskerville"/>
                <a:cs typeface="Baskerville"/>
              </a:rPr>
              <a:t>capacidad de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interconectar </a:t>
            </a:r>
            <a:r>
              <a:rPr lang="es-ES" sz="3200" dirty="0" smtClean="0">
                <a:solidFill>
                  <a:schemeClr val="accent2">
                    <a:lumMod val="75000"/>
                  </a:schemeClr>
                </a:solidFill>
                <a:latin typeface="Baskerville"/>
                <a:cs typeface="Baskerville"/>
              </a:rPr>
              <a:t>distintas dimensiones de lo real.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11" name="Imagen 10" descr="imgre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408" y="2409775"/>
            <a:ext cx="2616200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9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7490" y="1371601"/>
            <a:ext cx="4864188" cy="4984750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endParaRPr lang="es-ES" sz="3200" dirty="0" smtClean="0"/>
          </a:p>
          <a:p>
            <a:pPr algn="just">
              <a:buFont typeface="Wingdings" charset="2"/>
              <a:buChar char="ü"/>
            </a:pP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El 4 de octubre de 1957 </a:t>
            </a:r>
            <a:r>
              <a:rPr lang="es-ES" sz="3200" dirty="0" smtClean="0">
                <a:latin typeface="Baskerville"/>
                <a:cs typeface="Baskerville"/>
              </a:rPr>
              <a:t>dio inicio el tránsito a un nuevo periodo histórico:  la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Conocimiento.</a:t>
            </a:r>
            <a:endParaRPr lang="es-ES" sz="32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pic>
        <p:nvPicPr>
          <p:cNvPr id="5" name="Imagen 4" descr="unnam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04" y="1999967"/>
            <a:ext cx="3398595" cy="3398595"/>
          </a:xfrm>
          <a:prstGeom prst="rect">
            <a:avLst/>
          </a:prstGeom>
        </p:spPr>
      </p:pic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3427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7490" y="1371601"/>
            <a:ext cx="4864188" cy="4984750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endParaRPr lang="es-ES" sz="3200" dirty="0"/>
          </a:p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La carrera espacial entre la URSS y Estados Unidos propició una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formidable aceleración tecnológica </a:t>
            </a:r>
            <a:r>
              <a:rPr lang="mr-IN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–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e histórica-.</a:t>
            </a: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pic>
        <p:nvPicPr>
          <p:cNvPr id="4" name="Imagen 3" descr="diciembre-2012-tiemp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42" y="2405168"/>
            <a:ext cx="3171856" cy="310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7490" y="1371601"/>
            <a:ext cx="4864188" cy="4984750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endParaRPr lang="es-ES" sz="3200" dirty="0"/>
          </a:p>
          <a:p>
            <a:pPr algn="just">
              <a:buFont typeface="Wingdings" charset="2"/>
              <a:buChar char="ü"/>
            </a:pPr>
            <a:r>
              <a:rPr lang="es-ES" sz="3200" dirty="0" smtClean="0"/>
              <a:t>El presidente John F. Kennedy declaró que antes de concluir la década de 1960, Estados Unidos llevaría al primer hombre a la Luna y, por supuesto, antes que la URSS.</a:t>
            </a: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pic>
        <p:nvPicPr>
          <p:cNvPr id="5" name="Imagen 4" descr="john_f_kenned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" y="1969564"/>
            <a:ext cx="844905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1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pic>
        <p:nvPicPr>
          <p:cNvPr id="6" name="Marcador de contenido 5" descr="buzz_aldrin_flag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2" b="112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6676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4331" y="1945914"/>
            <a:ext cx="4671162" cy="3845285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La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aceleración tecnológica </a:t>
            </a:r>
            <a:r>
              <a:rPr lang="es-ES" sz="3200" dirty="0" smtClean="0">
                <a:latin typeface="Baskerville"/>
                <a:cs typeface="Baskerville"/>
              </a:rPr>
              <a:t>introduce la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instantaneidad informativa</a:t>
            </a:r>
            <a:r>
              <a:rPr lang="es-ES" sz="3200" dirty="0" smtClean="0">
                <a:latin typeface="Baskerville"/>
                <a:cs typeface="Baskerville"/>
              </a:rPr>
              <a:t>. </a:t>
            </a:r>
            <a:endParaRPr lang="es-ES" sz="3200" dirty="0">
              <a:latin typeface="Baskerville"/>
              <a:cs typeface="Baskerville"/>
            </a:endParaRPr>
          </a:p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Con la Economía del Conocimiento aparece la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“Aldea Global”.</a:t>
            </a:r>
          </a:p>
        </p:txBody>
      </p:sp>
      <p:pic>
        <p:nvPicPr>
          <p:cNvPr id="4" name="Imagen 3" descr="Aldea_Global_Logo_Tipo-450x2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746" y="2218609"/>
            <a:ext cx="3631252" cy="179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9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8215" y="1587812"/>
            <a:ext cx="4517277" cy="3736429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smtClean="0">
                <a:latin typeface="Baskerville"/>
                <a:cs typeface="Baskerville"/>
              </a:rPr>
              <a:t>La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crisis estructural </a:t>
            </a:r>
            <a:r>
              <a:rPr lang="es-ES" sz="3200" dirty="0" smtClean="0">
                <a:latin typeface="Baskerville"/>
                <a:cs typeface="Baskerville"/>
              </a:rPr>
              <a:t>es compleja. </a:t>
            </a:r>
          </a:p>
          <a:p>
            <a:pPr algn="just">
              <a:buFont typeface="Wingdings" charset="2"/>
              <a:buChar char="ü"/>
            </a:pP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Marshall </a:t>
            </a:r>
            <a:r>
              <a:rPr lang="es-ES" sz="3200" dirty="0" err="1" smtClean="0">
                <a:solidFill>
                  <a:srgbClr val="FF6600"/>
                </a:solidFill>
                <a:latin typeface="Baskerville"/>
                <a:cs typeface="Baskerville"/>
              </a:rPr>
              <a:t>McLuhan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 </a:t>
            </a:r>
            <a:r>
              <a:rPr lang="es-ES" sz="3200" dirty="0" smtClean="0">
                <a:latin typeface="Baskerville"/>
                <a:cs typeface="Baskerville"/>
              </a:rPr>
              <a:t>la anticipó en </a:t>
            </a:r>
            <a:r>
              <a:rPr lang="es-ES" sz="3200" i="1" dirty="0" err="1" smtClean="0">
                <a:latin typeface="Baskerville"/>
                <a:cs typeface="Baskerville"/>
              </a:rPr>
              <a:t>The</a:t>
            </a:r>
            <a:r>
              <a:rPr lang="es-ES" sz="3200" i="1" dirty="0" smtClean="0">
                <a:latin typeface="Baskerville"/>
                <a:cs typeface="Baskerville"/>
              </a:rPr>
              <a:t> </a:t>
            </a:r>
            <a:r>
              <a:rPr lang="es-ES" sz="3200" i="1" dirty="0" err="1" smtClean="0">
                <a:latin typeface="Baskerville"/>
                <a:cs typeface="Baskerville"/>
              </a:rPr>
              <a:t>medium</a:t>
            </a:r>
            <a:r>
              <a:rPr lang="es-ES" sz="3200" i="1" dirty="0" smtClean="0">
                <a:latin typeface="Baskerville"/>
                <a:cs typeface="Baskerville"/>
              </a:rPr>
              <a:t> </a:t>
            </a:r>
            <a:r>
              <a:rPr lang="es-ES" sz="3200" i="1" dirty="0" err="1" smtClean="0">
                <a:latin typeface="Baskerville"/>
                <a:cs typeface="Baskerville"/>
              </a:rPr>
              <a:t>is</a:t>
            </a:r>
            <a:r>
              <a:rPr lang="es-ES" sz="3200" i="1" dirty="0" smtClean="0">
                <a:latin typeface="Baskerville"/>
                <a:cs typeface="Baskerville"/>
              </a:rPr>
              <a:t> </a:t>
            </a:r>
            <a:r>
              <a:rPr lang="es-ES" sz="3200" i="1" dirty="0" err="1" smtClean="0">
                <a:latin typeface="Baskerville"/>
                <a:cs typeface="Baskerville"/>
              </a:rPr>
              <a:t>the</a:t>
            </a:r>
            <a:r>
              <a:rPr lang="es-ES" sz="3200" i="1" dirty="0" smtClean="0">
                <a:latin typeface="Baskerville"/>
                <a:cs typeface="Baskerville"/>
              </a:rPr>
              <a:t> </a:t>
            </a:r>
            <a:r>
              <a:rPr lang="es-ES" sz="3200" i="1" dirty="0" err="1" smtClean="0">
                <a:latin typeface="Baskerville"/>
                <a:cs typeface="Baskerville"/>
              </a:rPr>
              <a:t>massage</a:t>
            </a:r>
            <a:r>
              <a:rPr lang="es-ES" sz="3200" i="1" dirty="0" smtClean="0">
                <a:latin typeface="Baskerville"/>
                <a:cs typeface="Baskerville"/>
              </a:rPr>
              <a:t>. </a:t>
            </a:r>
            <a:r>
              <a:rPr lang="es-ES" sz="3200" i="1" dirty="0" err="1" smtClean="0">
                <a:latin typeface="Baskerville"/>
                <a:cs typeface="Baskerville"/>
              </a:rPr>
              <a:t>An</a:t>
            </a:r>
            <a:r>
              <a:rPr lang="es-ES" sz="3200" i="1" dirty="0" smtClean="0">
                <a:latin typeface="Baskerville"/>
                <a:cs typeface="Baskerville"/>
              </a:rPr>
              <a:t> </a:t>
            </a:r>
            <a:r>
              <a:rPr lang="es-ES" sz="3200" i="1" dirty="0" err="1" smtClean="0">
                <a:latin typeface="Baskerville"/>
                <a:cs typeface="Baskerville"/>
              </a:rPr>
              <a:t>inventory</a:t>
            </a:r>
            <a:r>
              <a:rPr lang="es-ES" sz="3200" i="1" dirty="0" smtClean="0">
                <a:latin typeface="Baskerville"/>
                <a:cs typeface="Baskerville"/>
              </a:rPr>
              <a:t> of </a:t>
            </a:r>
            <a:r>
              <a:rPr lang="es-ES" sz="3200" i="1" dirty="0" err="1" smtClean="0">
                <a:latin typeface="Baskerville"/>
                <a:cs typeface="Baskerville"/>
              </a:rPr>
              <a:t>effects</a:t>
            </a:r>
            <a:r>
              <a:rPr lang="es-ES" sz="3200" i="1" dirty="0" smtClean="0">
                <a:latin typeface="Baskerville"/>
                <a:cs typeface="Baskerville"/>
              </a:rPr>
              <a:t> </a:t>
            </a:r>
            <a:r>
              <a:rPr lang="es-ES" sz="3200" dirty="0" smtClean="0">
                <a:latin typeface="Baskerville"/>
                <a:cs typeface="Baskerville"/>
              </a:rPr>
              <a:t>(1967):</a:t>
            </a:r>
            <a:endParaRPr lang="es-ES" sz="3200" dirty="0">
              <a:latin typeface="Baskerville"/>
              <a:cs typeface="Baskerville"/>
            </a:endParaRPr>
          </a:p>
        </p:txBody>
      </p:sp>
      <p:pic>
        <p:nvPicPr>
          <p:cNvPr id="5" name="Imagen 4" descr="tumblr_nmgerwh4HR1qhoi9q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613" y="1621595"/>
            <a:ext cx="3377385" cy="404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7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6075" y="1364843"/>
            <a:ext cx="5506621" cy="445938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800" i="1" dirty="0" smtClean="0">
                <a:latin typeface="Baskerville"/>
                <a:cs typeface="Baskerville"/>
              </a:rPr>
              <a:t>“</a:t>
            </a:r>
            <a:r>
              <a:rPr lang="es-ES" sz="2800" i="1" dirty="0" err="1" smtClean="0">
                <a:latin typeface="Baskerville"/>
                <a:cs typeface="Baskerville"/>
              </a:rPr>
              <a:t>The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medium</a:t>
            </a:r>
            <a:r>
              <a:rPr lang="es-ES" sz="2800" i="1" dirty="0" smtClean="0">
                <a:latin typeface="Baskerville"/>
                <a:cs typeface="Baskerville"/>
              </a:rPr>
              <a:t> , </a:t>
            </a:r>
            <a:r>
              <a:rPr lang="es-ES" sz="2800" i="1" dirty="0" err="1" smtClean="0">
                <a:latin typeface="Baskerville"/>
                <a:cs typeface="Baskerville"/>
              </a:rPr>
              <a:t>or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process</a:t>
            </a:r>
            <a:r>
              <a:rPr lang="es-ES" sz="2800" i="1" dirty="0" smtClean="0">
                <a:latin typeface="Baskerville"/>
                <a:cs typeface="Baskerville"/>
              </a:rPr>
              <a:t>, of </a:t>
            </a:r>
            <a:r>
              <a:rPr lang="es-ES" sz="2800" i="1" dirty="0" err="1" smtClean="0">
                <a:latin typeface="Baskerville"/>
                <a:cs typeface="Baskerville"/>
              </a:rPr>
              <a:t>our</a:t>
            </a:r>
            <a:r>
              <a:rPr lang="es-ES" sz="2800" i="1" dirty="0" smtClean="0">
                <a:latin typeface="Baskerville"/>
                <a:cs typeface="Baskerville"/>
              </a:rPr>
              <a:t> time </a:t>
            </a:r>
            <a:r>
              <a:rPr lang="mr-IN" sz="2800" i="1" dirty="0" smtClean="0">
                <a:latin typeface="Baskerville"/>
                <a:cs typeface="Baskerville"/>
              </a:rPr>
              <a:t>–</a:t>
            </a:r>
            <a:r>
              <a:rPr lang="es-ES" sz="2800" i="1" dirty="0" err="1" smtClean="0">
                <a:latin typeface="Baskerville"/>
                <a:cs typeface="Baskerville"/>
              </a:rPr>
              <a:t>electric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technology</a:t>
            </a:r>
            <a:r>
              <a:rPr lang="es-ES" sz="2800" i="1" dirty="0" smtClean="0">
                <a:latin typeface="Baskerville"/>
                <a:cs typeface="Baskerville"/>
              </a:rPr>
              <a:t>- </a:t>
            </a:r>
            <a:r>
              <a:rPr lang="es-ES" sz="2800" i="1" dirty="0" err="1" smtClean="0">
                <a:latin typeface="Baskerville"/>
                <a:cs typeface="Baskerville"/>
              </a:rPr>
              <a:t>is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reshaping</a:t>
            </a:r>
            <a:r>
              <a:rPr lang="es-ES" sz="2800" i="1" dirty="0" smtClean="0">
                <a:latin typeface="Baskerville"/>
                <a:cs typeface="Baskerville"/>
              </a:rPr>
              <a:t> and </a:t>
            </a:r>
            <a:r>
              <a:rPr lang="es-ES" sz="2800" i="1" dirty="0" err="1" smtClean="0">
                <a:latin typeface="Baskerville"/>
                <a:cs typeface="Baskerville"/>
              </a:rPr>
              <a:t>restructuring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patterns</a:t>
            </a:r>
            <a:r>
              <a:rPr lang="es-ES" sz="2800" i="1" dirty="0" smtClean="0">
                <a:latin typeface="Baskerville"/>
                <a:cs typeface="Baskerville"/>
              </a:rPr>
              <a:t> of social </a:t>
            </a:r>
            <a:r>
              <a:rPr lang="es-ES" sz="2800" i="1" dirty="0" err="1" smtClean="0">
                <a:latin typeface="Baskerville"/>
                <a:cs typeface="Baskerville"/>
              </a:rPr>
              <a:t>interdependence</a:t>
            </a:r>
            <a:r>
              <a:rPr lang="es-ES" sz="2800" i="1" dirty="0" smtClean="0">
                <a:latin typeface="Baskerville"/>
                <a:cs typeface="Baskerville"/>
              </a:rPr>
              <a:t> and </a:t>
            </a:r>
            <a:r>
              <a:rPr lang="es-ES" sz="2800" i="1" dirty="0" err="1" smtClean="0">
                <a:latin typeface="Baskerville"/>
                <a:cs typeface="Baskerville"/>
              </a:rPr>
              <a:t>evry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aspect</a:t>
            </a:r>
            <a:r>
              <a:rPr lang="es-ES" sz="2800" i="1" dirty="0" smtClean="0">
                <a:latin typeface="Baskerville"/>
                <a:cs typeface="Baskerville"/>
              </a:rPr>
              <a:t> of </a:t>
            </a:r>
            <a:r>
              <a:rPr lang="es-ES" sz="2800" i="1" dirty="0" err="1" smtClean="0">
                <a:latin typeface="Baskerville"/>
                <a:cs typeface="Baskerville"/>
              </a:rPr>
              <a:t>our</a:t>
            </a:r>
            <a:r>
              <a:rPr lang="es-ES" sz="2800" i="1" dirty="0" smtClean="0">
                <a:latin typeface="Baskerville"/>
                <a:cs typeface="Baskerville"/>
              </a:rPr>
              <a:t> personal </a:t>
            </a:r>
            <a:r>
              <a:rPr lang="es-ES" sz="2800" i="1" dirty="0" err="1" smtClean="0">
                <a:latin typeface="Baskerville"/>
                <a:cs typeface="Baskerville"/>
              </a:rPr>
              <a:t>life</a:t>
            </a:r>
            <a:r>
              <a:rPr lang="es-ES" sz="2800" i="1" dirty="0" smtClean="0">
                <a:latin typeface="Baskerville"/>
                <a:cs typeface="Baskerville"/>
              </a:rPr>
              <a:t>. </a:t>
            </a:r>
            <a:r>
              <a:rPr lang="es-ES" sz="2800" i="1" dirty="0" err="1" smtClean="0">
                <a:latin typeface="Baskerville"/>
                <a:cs typeface="Baskerville"/>
              </a:rPr>
              <a:t>It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is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forcing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us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to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reconsider</a:t>
            </a:r>
            <a:r>
              <a:rPr lang="es-ES" sz="2800" i="1" dirty="0" smtClean="0">
                <a:latin typeface="Baskerville"/>
                <a:cs typeface="Baskerville"/>
              </a:rPr>
              <a:t> and </a:t>
            </a:r>
            <a:r>
              <a:rPr lang="es-ES" sz="2800" i="1" dirty="0" err="1" smtClean="0">
                <a:latin typeface="Baskerville"/>
                <a:cs typeface="Baskerville"/>
              </a:rPr>
              <a:t>revaluate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practically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every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thought</a:t>
            </a:r>
            <a:r>
              <a:rPr lang="es-ES" sz="2800" i="1" dirty="0" smtClean="0">
                <a:latin typeface="Baskerville"/>
                <a:cs typeface="Baskerville"/>
              </a:rPr>
              <a:t>, </a:t>
            </a:r>
            <a:r>
              <a:rPr lang="es-ES" sz="2800" i="1" dirty="0" err="1" smtClean="0">
                <a:latin typeface="Baskerville"/>
                <a:cs typeface="Baskerville"/>
              </a:rPr>
              <a:t>every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action</a:t>
            </a:r>
            <a:r>
              <a:rPr lang="es-ES" sz="2800" i="1" dirty="0" smtClean="0">
                <a:latin typeface="Baskerville"/>
                <a:cs typeface="Baskerville"/>
              </a:rPr>
              <a:t> and </a:t>
            </a:r>
            <a:r>
              <a:rPr lang="es-ES" sz="2800" i="1" dirty="0" err="1" smtClean="0">
                <a:latin typeface="Baskerville"/>
                <a:cs typeface="Baskerville"/>
              </a:rPr>
              <a:t>every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institution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formerly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taken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for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granted</a:t>
            </a:r>
            <a:r>
              <a:rPr lang="es-ES" sz="2800" i="1" dirty="0" smtClean="0">
                <a:latin typeface="Baskerville"/>
                <a:cs typeface="Baskerville"/>
              </a:rPr>
              <a:t>. </a:t>
            </a:r>
            <a:r>
              <a:rPr lang="es-ES" sz="2800" i="1" dirty="0" err="1" smtClean="0">
                <a:latin typeface="Baskerville"/>
                <a:cs typeface="Baskerville"/>
              </a:rPr>
              <a:t>Everything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is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changing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mr-IN" sz="2800" i="1" dirty="0" smtClean="0">
                <a:latin typeface="Baskerville"/>
                <a:cs typeface="Baskerville"/>
              </a:rPr>
              <a:t>–</a:t>
            </a:r>
            <a:r>
              <a:rPr lang="es-ES" sz="2800" i="1" dirty="0" err="1" smtClean="0">
                <a:latin typeface="Baskerville"/>
                <a:cs typeface="Baskerville"/>
              </a:rPr>
              <a:t>you</a:t>
            </a:r>
            <a:r>
              <a:rPr lang="es-ES" sz="2800" i="1" dirty="0" smtClean="0">
                <a:latin typeface="Baskerville"/>
                <a:cs typeface="Baskerville"/>
              </a:rPr>
              <a:t>, </a:t>
            </a:r>
            <a:r>
              <a:rPr lang="es-ES" sz="2800" i="1" dirty="0" err="1" smtClean="0">
                <a:latin typeface="Baskerville"/>
                <a:cs typeface="Baskerville"/>
              </a:rPr>
              <a:t>your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family</a:t>
            </a:r>
            <a:r>
              <a:rPr lang="es-ES" sz="2800" i="1" dirty="0" smtClean="0">
                <a:latin typeface="Baskerville"/>
                <a:cs typeface="Baskerville"/>
              </a:rPr>
              <a:t>, </a:t>
            </a:r>
            <a:r>
              <a:rPr lang="es-ES" sz="2800" i="1" dirty="0" err="1" smtClean="0">
                <a:latin typeface="Baskerville"/>
                <a:cs typeface="Baskerville"/>
              </a:rPr>
              <a:t>your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neighborhood</a:t>
            </a:r>
            <a:r>
              <a:rPr lang="es-ES" sz="2800" i="1" dirty="0" smtClean="0">
                <a:latin typeface="Baskerville"/>
                <a:cs typeface="Baskerville"/>
              </a:rPr>
              <a:t>, </a:t>
            </a:r>
            <a:r>
              <a:rPr lang="es-ES" sz="2800" i="1" dirty="0" err="1" smtClean="0">
                <a:latin typeface="Baskerville"/>
                <a:cs typeface="Baskerville"/>
              </a:rPr>
              <a:t>your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education</a:t>
            </a:r>
            <a:r>
              <a:rPr lang="es-ES" sz="2800" i="1" dirty="0" smtClean="0">
                <a:latin typeface="Baskerville"/>
                <a:cs typeface="Baskerville"/>
              </a:rPr>
              <a:t>, </a:t>
            </a:r>
            <a:r>
              <a:rPr lang="es-ES" sz="2800" i="1" dirty="0" err="1" smtClean="0">
                <a:latin typeface="Baskerville"/>
                <a:cs typeface="Baskerville"/>
              </a:rPr>
              <a:t>your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government</a:t>
            </a:r>
            <a:r>
              <a:rPr lang="es-ES" sz="2800" i="1" dirty="0" smtClean="0">
                <a:latin typeface="Baskerville"/>
                <a:cs typeface="Baskerville"/>
              </a:rPr>
              <a:t>, </a:t>
            </a:r>
            <a:r>
              <a:rPr lang="es-ES" sz="2800" i="1" dirty="0" err="1" smtClean="0">
                <a:latin typeface="Baskerville"/>
                <a:cs typeface="Baskerville"/>
              </a:rPr>
              <a:t>yor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relation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to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the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others</a:t>
            </a:r>
            <a:r>
              <a:rPr lang="es-ES" sz="2800" i="1" dirty="0" smtClean="0">
                <a:latin typeface="Baskerville"/>
                <a:cs typeface="Baskerville"/>
              </a:rPr>
              <a:t>. And </a:t>
            </a:r>
            <a:r>
              <a:rPr lang="es-ES" sz="2800" i="1" dirty="0" err="1" smtClean="0">
                <a:latin typeface="Baskerville"/>
                <a:cs typeface="Baskerville"/>
              </a:rPr>
              <a:t>they´re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changing</a:t>
            </a:r>
            <a:r>
              <a:rPr lang="es-ES" sz="2800" i="1" dirty="0" smtClean="0">
                <a:latin typeface="Baskerville"/>
                <a:cs typeface="Baskerville"/>
              </a:rPr>
              <a:t> </a:t>
            </a:r>
            <a:r>
              <a:rPr lang="es-ES" sz="2800" i="1" dirty="0" err="1" smtClean="0">
                <a:latin typeface="Baskerville"/>
                <a:cs typeface="Baskerville"/>
              </a:rPr>
              <a:t>dramatically</a:t>
            </a:r>
            <a:r>
              <a:rPr lang="es-ES" sz="2800" i="1" dirty="0" smtClean="0">
                <a:latin typeface="Baskerville"/>
                <a:cs typeface="Baskerville"/>
              </a:rPr>
              <a:t>”.  </a:t>
            </a:r>
            <a:endParaRPr lang="es-ES" sz="2800" i="1" dirty="0">
              <a:latin typeface="Baskerville"/>
              <a:cs typeface="Baskerville"/>
            </a:endParaRPr>
          </a:p>
        </p:txBody>
      </p:sp>
      <p:pic>
        <p:nvPicPr>
          <p:cNvPr id="4" name="Imagen 3" descr="R-9490798-1481483046-1247.jpe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08" y="2270234"/>
            <a:ext cx="2885090" cy="28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7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Economía del Conocimiento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3274" y="1467164"/>
            <a:ext cx="3750217" cy="474895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3200" dirty="0" err="1" smtClean="0">
                <a:latin typeface="Baskerville"/>
                <a:cs typeface="Baskerville"/>
              </a:rPr>
              <a:t>Alvin</a:t>
            </a:r>
            <a:r>
              <a:rPr lang="es-ES" sz="3200" dirty="0" smtClean="0">
                <a:latin typeface="Baskerville"/>
                <a:cs typeface="Baskerville"/>
              </a:rPr>
              <a:t> y Heidi </a:t>
            </a:r>
            <a:r>
              <a:rPr lang="es-ES" sz="3200" dirty="0" err="1" smtClean="0">
                <a:latin typeface="Baskerville"/>
                <a:cs typeface="Baskerville"/>
              </a:rPr>
              <a:t>Toffler</a:t>
            </a:r>
            <a:r>
              <a:rPr lang="es-ES" sz="3200" dirty="0" smtClean="0">
                <a:latin typeface="Baskerville"/>
                <a:cs typeface="Baskerville"/>
              </a:rPr>
              <a:t> </a:t>
            </a:r>
            <a:r>
              <a:rPr lang="es-ES" sz="3200" i="1" dirty="0" smtClean="0">
                <a:latin typeface="Baskerville"/>
                <a:cs typeface="Baskerville"/>
              </a:rPr>
              <a:t>(La revolución de la riqueza</a:t>
            </a:r>
            <a:r>
              <a:rPr lang="es-ES" sz="3200" dirty="0" smtClean="0">
                <a:latin typeface="Baskerville"/>
                <a:cs typeface="Baskerville"/>
              </a:rPr>
              <a:t>, 2006) identificaron una 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crisis estructural </a:t>
            </a:r>
            <a:r>
              <a:rPr lang="es-ES" sz="3200" dirty="0" smtClean="0">
                <a:latin typeface="Baskerville"/>
                <a:cs typeface="Baskerville"/>
              </a:rPr>
              <a:t>muy compleja </a:t>
            </a:r>
            <a:r>
              <a:rPr lang="mr-IN" sz="3200" dirty="0" smtClean="0">
                <a:latin typeface="Baskerville"/>
                <a:cs typeface="Baskerville"/>
              </a:rPr>
              <a:t>–</a:t>
            </a:r>
            <a:r>
              <a:rPr lang="es-ES" sz="3200" dirty="0" smtClean="0">
                <a:solidFill>
                  <a:srgbClr val="FF6600"/>
                </a:solidFill>
                <a:latin typeface="Baskerville"/>
                <a:cs typeface="Baskerville"/>
              </a:rPr>
              <a:t>crisis de sincronía-</a:t>
            </a:r>
            <a:r>
              <a:rPr lang="es-ES" sz="3200" dirty="0" smtClean="0">
                <a:latin typeface="Baskerville"/>
                <a:cs typeface="Baskerville"/>
              </a:rPr>
              <a:t>.</a:t>
            </a:r>
            <a:endParaRPr lang="es-ES" sz="3200" dirty="0">
              <a:latin typeface="Baskerville"/>
              <a:cs typeface="Baskerville"/>
            </a:endParaRPr>
          </a:p>
        </p:txBody>
      </p:sp>
      <p:pic>
        <p:nvPicPr>
          <p:cNvPr id="4" name="Imagen 3" descr="alvin toffler aprender desapre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514" y="1764457"/>
            <a:ext cx="4854486" cy="364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1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Economía del Conocimiento</a:t>
            </a:r>
            <a:endParaRPr lang="es-ES" dirty="0"/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pic>
        <p:nvPicPr>
          <p:cNvPr id="7" name="Marcador de contenido 6" descr="Furore-Blog-Una-de-las-formulas-para-el-exito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" r="41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4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2050"/>
          <p:cNvSpPr txBox="1">
            <a:spLocks noChangeArrowheads="1"/>
          </p:cNvSpPr>
          <p:nvPr/>
        </p:nvSpPr>
        <p:spPr bwMode="auto">
          <a:xfrm>
            <a:off x="306387" y="1584232"/>
            <a:ext cx="5103813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endParaRPr lang="es-MX" sz="2800" dirty="0" smtClean="0">
              <a:latin typeface="Georgia"/>
              <a:cs typeface="Georgia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latin typeface="Baskerville"/>
                <a:cs typeface="Baskerville"/>
              </a:rPr>
              <a:t>El </a:t>
            </a:r>
            <a:r>
              <a:rPr lang="es-MX" sz="2800" dirty="0">
                <a:latin typeface="Baskerville"/>
                <a:cs typeface="Baskerville"/>
              </a:rPr>
              <a:t>tema de la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seguridad de los recursos de información en las organizaciones </a:t>
            </a:r>
            <a:r>
              <a:rPr lang="es-MX" sz="2800" dirty="0">
                <a:latin typeface="Baskerville"/>
                <a:cs typeface="Baskerville"/>
              </a:rPr>
              <a:t>impone nuevas exigencias a los profesionales de la </a:t>
            </a:r>
            <a:r>
              <a:rPr lang="es-MX" sz="2800" dirty="0" smtClean="0">
                <a:latin typeface="Baskerville"/>
                <a:cs typeface="Baskerville"/>
              </a:rPr>
              <a:t>comunicación</a:t>
            </a:r>
            <a:r>
              <a:rPr lang="es-MX" sz="2800" dirty="0">
                <a:latin typeface="Baskerville"/>
                <a:cs typeface="Baskerville"/>
              </a:rPr>
              <a:t> </a:t>
            </a:r>
            <a:r>
              <a:rPr lang="es-MX" sz="2800" dirty="0" smtClean="0">
                <a:latin typeface="Baskerville"/>
                <a:cs typeface="Baskerville"/>
              </a:rPr>
              <a:t>estratégica.</a:t>
            </a:r>
            <a:endParaRPr lang="es-MX" sz="2800" dirty="0">
              <a:latin typeface="Baskerville"/>
              <a:cs typeface="Baskerville"/>
            </a:endParaRPr>
          </a:p>
          <a:p>
            <a:pPr algn="just">
              <a:spcBef>
                <a:spcPct val="50000"/>
              </a:spcBef>
            </a:pPr>
            <a:r>
              <a:rPr lang="es-MX" sz="1800" dirty="0">
                <a:latin typeface="Baskerville"/>
                <a:cs typeface="Baskerville"/>
              </a:rPr>
              <a:t>Mitnick, Kevin y Simon, William: </a:t>
            </a:r>
            <a:r>
              <a:rPr lang="es-MX" sz="1800" i="1" dirty="0">
                <a:latin typeface="Baskerville"/>
                <a:cs typeface="Baskerville"/>
              </a:rPr>
              <a:t>The art of deception. Controlling the human element of security.</a:t>
            </a:r>
            <a:r>
              <a:rPr lang="es-MX" sz="1800" dirty="0">
                <a:latin typeface="Baskerville"/>
                <a:cs typeface="Baskerville"/>
              </a:rPr>
              <a:t> Wiley Publishing, USA, 2003.</a:t>
            </a:r>
          </a:p>
        </p:txBody>
      </p:sp>
      <p:pic>
        <p:nvPicPr>
          <p:cNvPr id="9" name="Picture 2051" descr="The art of deception Kevin Mitnc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083" y="2908626"/>
            <a:ext cx="2357291" cy="361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 descr="hqdefaul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77" y="740032"/>
            <a:ext cx="3123601" cy="234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2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719401" y="1304126"/>
            <a:ext cx="45721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skerville"/>
                <a:cs typeface="Baskerville"/>
              </a:rPr>
              <a:t>Capacidad de respuesta en sectores críticos: </a:t>
            </a:r>
            <a:r>
              <a:rPr lang="es-MX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24 minutos.</a:t>
            </a:r>
            <a:endParaRPr lang="es-MX" sz="28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pic>
        <p:nvPicPr>
          <p:cNvPr id="12" name="Imagen 11" descr="Sully-trail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5" y="3506880"/>
            <a:ext cx="4081611" cy="2723200"/>
          </a:xfrm>
          <a:prstGeom prst="rect">
            <a:avLst/>
          </a:prstGeom>
        </p:spPr>
      </p:pic>
      <p:pic>
        <p:nvPicPr>
          <p:cNvPr id="13" name="Imagen 12" descr="sully-tom-hanks-tellurid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5" y="1904895"/>
            <a:ext cx="3518729" cy="19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19932" y="1421112"/>
            <a:ext cx="836285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latin typeface="Georgia"/>
                <a:cs typeface="Georgia"/>
              </a:rPr>
              <a:t>Todo plan de comunicación efectivamente estratégico viene acompañado de un </a:t>
            </a:r>
            <a:r>
              <a:rPr lang="es-MX" sz="2800" dirty="0" smtClean="0">
                <a:solidFill>
                  <a:srgbClr val="FF6600"/>
                </a:solidFill>
                <a:latin typeface="Georgia"/>
                <a:cs typeface="Georgia"/>
              </a:rPr>
              <a:t>plan para el manejo de situaciones de riesgo y crisis, </a:t>
            </a:r>
            <a:r>
              <a:rPr lang="es-MX" sz="2800" dirty="0" smtClean="0">
                <a:latin typeface="Georgia"/>
                <a:cs typeface="Georgia"/>
              </a:rPr>
              <a:t>que suponen </a:t>
            </a:r>
            <a:r>
              <a:rPr lang="es-MX" sz="2800" dirty="0" smtClean="0">
                <a:solidFill>
                  <a:srgbClr val="0D0D0D"/>
                </a:solidFill>
                <a:latin typeface="Georgia"/>
                <a:cs typeface="Georgia"/>
              </a:rPr>
              <a:t>acciones </a:t>
            </a:r>
            <a:r>
              <a:rPr lang="es-MX" sz="2800" dirty="0">
                <a:solidFill>
                  <a:srgbClr val="0D0D0D"/>
                </a:solidFill>
                <a:latin typeface="Georgia"/>
                <a:cs typeface="Georgia"/>
              </a:rPr>
              <a:t>a corto, mediano y largo </a:t>
            </a:r>
            <a:r>
              <a:rPr lang="es-MX" sz="2800" dirty="0" smtClean="0">
                <a:solidFill>
                  <a:srgbClr val="0D0D0D"/>
                </a:solidFill>
                <a:latin typeface="Georgia"/>
                <a:cs typeface="Georgia"/>
              </a:rPr>
              <a:t>plazo.</a:t>
            </a:r>
            <a:endParaRPr lang="es-ES_tradnl" sz="2800" dirty="0">
              <a:solidFill>
                <a:srgbClr val="0D0D0D"/>
              </a:solidFill>
              <a:latin typeface="Georgia"/>
              <a:cs typeface="Georgia"/>
            </a:endParaRPr>
          </a:p>
        </p:txBody>
      </p:sp>
      <p:pic>
        <p:nvPicPr>
          <p:cNvPr id="9" name="Imagen 8" descr="oscar9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566" y="3388014"/>
            <a:ext cx="5749469" cy="260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19932" y="1421112"/>
            <a:ext cx="836285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latin typeface="Georgia"/>
                <a:cs typeface="Georgia"/>
              </a:rPr>
              <a:t>El primer paso es realizar un </a:t>
            </a:r>
            <a:r>
              <a:rPr lang="es-MX" sz="2800" dirty="0" smtClean="0">
                <a:solidFill>
                  <a:srgbClr val="FF6600"/>
                </a:solidFill>
                <a:latin typeface="Georgia"/>
                <a:cs typeface="Georgia"/>
              </a:rPr>
              <a:t>diagnóstico de vulnerabilidad.</a:t>
            </a:r>
            <a:endParaRPr lang="es-MX" sz="2800" dirty="0">
              <a:solidFill>
                <a:srgbClr val="FF6600"/>
              </a:solidFill>
              <a:latin typeface="Georgia"/>
              <a:cs typeface="Georgia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Georgia"/>
                <a:cs typeface="Georgia"/>
              </a:rPr>
              <a:t>El sistema es tan fuerte como el </a:t>
            </a:r>
            <a:r>
              <a:rPr lang="es-MX" sz="2800" dirty="0">
                <a:solidFill>
                  <a:srgbClr val="FF6600"/>
                </a:solidFill>
                <a:latin typeface="Georgia"/>
                <a:cs typeface="Georgia"/>
              </a:rPr>
              <a:t>eslabón más débil. 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endParaRPr lang="es-ES_tradnl" sz="28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  <p:pic>
        <p:nvPicPr>
          <p:cNvPr id="3" name="Imagen 2" descr="cadena-de-suministro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960" y="3688844"/>
            <a:ext cx="5600040" cy="280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19932" y="1421112"/>
            <a:ext cx="507504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latin typeface="Georgia"/>
                <a:cs typeface="Georgia"/>
              </a:rPr>
              <a:t>En Internet se disemina la información (positiva y negativa) a </a:t>
            </a:r>
            <a:r>
              <a:rPr lang="es-MX" sz="2800" dirty="0" smtClean="0">
                <a:solidFill>
                  <a:srgbClr val="FF6600"/>
                </a:solidFill>
                <a:latin typeface="Georgia"/>
                <a:cs typeface="Georgia"/>
              </a:rPr>
              <a:t>mayor velocidad </a:t>
            </a:r>
            <a:r>
              <a:rPr lang="es-MX" sz="2800" dirty="0" smtClean="0">
                <a:latin typeface="Georgia"/>
                <a:cs typeface="Georgia"/>
              </a:rPr>
              <a:t>que en los medios convencionalees. 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latin typeface="Georgia"/>
                <a:cs typeface="Georgia"/>
              </a:rPr>
              <a:t>Indispensable realizar un riguroso </a:t>
            </a:r>
            <a:r>
              <a:rPr lang="es-MX" sz="2800" dirty="0" smtClean="0">
                <a:solidFill>
                  <a:srgbClr val="FF6600"/>
                </a:solidFill>
                <a:latin typeface="Georgia"/>
                <a:cs typeface="Georgia"/>
              </a:rPr>
              <a:t>monitoreo del entorno,</a:t>
            </a:r>
            <a:r>
              <a:rPr lang="es-MX" sz="2800" dirty="0" smtClean="0">
                <a:latin typeface="Georgia"/>
                <a:cs typeface="Georgia"/>
              </a:rPr>
              <a:t> el cual </a:t>
            </a:r>
            <a:r>
              <a:rPr lang="es-MX" sz="2800" dirty="0" smtClean="0">
                <a:solidFill>
                  <a:srgbClr val="FF6600"/>
                </a:solidFill>
                <a:latin typeface="Georgia"/>
                <a:cs typeface="Georgia"/>
              </a:rPr>
              <a:t>no debe limitarse a las principales redes sociales.</a:t>
            </a:r>
            <a:endParaRPr lang="es-MX" sz="2800" dirty="0">
              <a:solidFill>
                <a:srgbClr val="FF6600"/>
              </a:solidFill>
              <a:latin typeface="Georgia"/>
              <a:cs typeface="Georgia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endParaRPr lang="es-ES_tradnl" sz="28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  <p:pic>
        <p:nvPicPr>
          <p:cNvPr id="4" name="Imagen 3" descr="como-protegerse-del-programa-espionaje-carrie-l-jcd9z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948" y="1663004"/>
            <a:ext cx="3153052" cy="18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1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95534" y="1371600"/>
            <a:ext cx="3795194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ES_tradnl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skerville"/>
                <a:cs typeface="Baskerville"/>
              </a:rPr>
              <a:t>Indispensable definir protocolos para distinguir:  </a:t>
            </a:r>
            <a:r>
              <a:rPr lang="es-ES_tradnl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eventos, incidentes y crisis. 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ES_tradnl" sz="2800" dirty="0">
                <a:latin typeface="Baskerville"/>
                <a:cs typeface="Baskerville"/>
              </a:rPr>
              <a:t>Es recomendable </a:t>
            </a:r>
            <a:r>
              <a:rPr lang="es-ES_tradnl" sz="2800" dirty="0">
                <a:solidFill>
                  <a:srgbClr val="FF6600"/>
                </a:solidFill>
                <a:latin typeface="Baskerville"/>
                <a:cs typeface="Baskerville"/>
              </a:rPr>
              <a:t>registrar y clasificar todo evento, incidente o crisis,</a:t>
            </a:r>
            <a:r>
              <a:rPr lang="es-ES_tradnl" sz="2800" dirty="0">
                <a:latin typeface="Baskerville"/>
                <a:cs typeface="Baskerville"/>
              </a:rPr>
              <a:t> considerando </a:t>
            </a:r>
            <a:r>
              <a:rPr lang="es-ES_tradnl" sz="2800" dirty="0" smtClean="0">
                <a:latin typeface="Baskerville"/>
                <a:cs typeface="Baskerville"/>
              </a:rPr>
              <a:t>la posibilidad de </a:t>
            </a:r>
            <a:r>
              <a:rPr lang="es-ES_tradnl" sz="2800" i="1" dirty="0" smtClean="0">
                <a:latin typeface="Baskerville"/>
                <a:cs typeface="Baskerville"/>
              </a:rPr>
              <a:t>conversar.</a:t>
            </a:r>
            <a:endParaRPr lang="es-EC" sz="2800" i="1" dirty="0">
              <a:latin typeface="Baskerville"/>
              <a:cs typeface="Baskerville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endParaRPr lang="es-ES_tradnl" sz="28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  <p:pic>
        <p:nvPicPr>
          <p:cNvPr id="3" name="Imagen 2" descr="Evento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28" y="1936727"/>
            <a:ext cx="3604265" cy="318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5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19932" y="1421112"/>
            <a:ext cx="507504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ES_tradnl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  <a:cs typeface="Georgia"/>
              </a:rPr>
              <a:t>¿Capacitación del equipo o servicios de </a:t>
            </a:r>
            <a:r>
              <a:rPr lang="es-ES_tradnl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  <a:cs typeface="Georgia"/>
              </a:rPr>
              <a:t>outsourcing</a:t>
            </a:r>
            <a:r>
              <a:rPr lang="es-ES_tradnl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  <a:cs typeface="Georgia"/>
              </a:rPr>
              <a:t>?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ES_tradnl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  <a:cs typeface="Georgia"/>
              </a:rPr>
              <a:t>Imposible depender del “</a:t>
            </a:r>
            <a:r>
              <a:rPr lang="es-ES_tradnl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  <a:cs typeface="Georgia"/>
              </a:rPr>
              <a:t>community</a:t>
            </a:r>
            <a:r>
              <a:rPr lang="es-ES_tradnl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/>
                <a:cs typeface="Georgia"/>
              </a:rPr>
              <a:t> manager”.</a:t>
            </a:r>
            <a:endParaRPr lang="es-ES_tradnl" sz="2800" dirty="0">
              <a:solidFill>
                <a:schemeClr val="tx1">
                  <a:lumMod val="85000"/>
                  <a:lumOff val="15000"/>
                </a:schemeClr>
              </a:solidFill>
              <a:latin typeface="Georgia"/>
              <a:cs typeface="Georgia"/>
            </a:endParaRPr>
          </a:p>
        </p:txBody>
      </p:sp>
      <p:pic>
        <p:nvPicPr>
          <p:cNvPr id="3" name="Imagen 2" descr="Habilidades-del-Community-Manag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050" y="1708358"/>
            <a:ext cx="3183950" cy="294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4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95534" y="1371600"/>
            <a:ext cx="8043998" cy="310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buFont typeface="Wingdings" charset="2"/>
              <a:buChar char="ü"/>
            </a:pPr>
            <a:r>
              <a:rPr lang="es-ES_tradnl" sz="2800" dirty="0">
                <a:latin typeface="Baskerville"/>
                <a:cs typeface="Baskerville"/>
              </a:rPr>
              <a:t>En el </a:t>
            </a:r>
            <a:r>
              <a:rPr lang="es-ES_tradnl" sz="2800" dirty="0">
                <a:solidFill>
                  <a:srgbClr val="FF6600"/>
                </a:solidFill>
                <a:latin typeface="Baskerville"/>
                <a:cs typeface="Baskerville"/>
              </a:rPr>
              <a:t>nivel 1</a:t>
            </a:r>
            <a:r>
              <a:rPr lang="es-ES_tradnl" sz="2800" dirty="0">
                <a:latin typeface="Baskerville"/>
                <a:cs typeface="Baskerville"/>
              </a:rPr>
              <a:t>, por ejemplo, podrían ser considerados asuntos particulares que afectan a los clientes y que admiten ser considerados </a:t>
            </a:r>
            <a:r>
              <a:rPr lang="es-ES_tradnl" sz="2800" dirty="0">
                <a:solidFill>
                  <a:srgbClr val="FF6600"/>
                </a:solidFill>
                <a:latin typeface="Baskerville"/>
                <a:cs typeface="Baskerville"/>
              </a:rPr>
              <a:t>problemas menores. </a:t>
            </a:r>
            <a:endParaRPr lang="es-ES_tradnl" sz="2800" dirty="0" smtClean="0">
              <a:solidFill>
                <a:srgbClr val="FF6600"/>
              </a:solidFill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endParaRPr lang="es-ES_tradnl" sz="2800" dirty="0"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_tradnl" sz="2800" dirty="0" smtClean="0">
                <a:latin typeface="Baskerville"/>
                <a:cs typeface="Baskerville"/>
              </a:rPr>
              <a:t>El </a:t>
            </a:r>
            <a:r>
              <a:rPr lang="es-ES_tradnl" sz="2800" dirty="0">
                <a:solidFill>
                  <a:srgbClr val="FF6600"/>
                </a:solidFill>
                <a:latin typeface="Baskerville"/>
                <a:cs typeface="Baskerville"/>
              </a:rPr>
              <a:t>equipo </a:t>
            </a:r>
            <a:r>
              <a:rPr lang="es-ES_tradnl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local </a:t>
            </a:r>
            <a:r>
              <a:rPr lang="es-ES_tradnl" sz="2800" dirty="0" smtClean="0">
                <a:latin typeface="Baskerville"/>
                <a:cs typeface="Baskerville"/>
              </a:rPr>
              <a:t>sería </a:t>
            </a:r>
            <a:r>
              <a:rPr lang="es-ES_tradnl" sz="2800" dirty="0">
                <a:latin typeface="Baskerville"/>
                <a:cs typeface="Baskerville"/>
              </a:rPr>
              <a:t>el indicado para manejar esas situaciones.</a:t>
            </a:r>
            <a:endParaRPr lang="es-EC" sz="2800" dirty="0">
              <a:latin typeface="Baskerville"/>
              <a:cs typeface="Baskerville"/>
            </a:endParaRPr>
          </a:p>
          <a:p>
            <a:r>
              <a:rPr lang="es-ES_tradnl" sz="2800" dirty="0"/>
              <a:t> </a:t>
            </a:r>
            <a:endParaRPr lang="es-ES_tradnl" sz="28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  <p:pic>
        <p:nvPicPr>
          <p:cNvPr id="3" name="Imagen 2" descr="evaluación-de-riesg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17" y="3960973"/>
            <a:ext cx="3886098" cy="258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148323457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32211"/>
            <a:ext cx="9144000" cy="608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4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9"/>
          <p:cNvSpPr txBox="1">
            <a:spLocks noChangeArrowheads="1"/>
          </p:cNvSpPr>
          <p:nvPr/>
        </p:nvSpPr>
        <p:spPr bwMode="auto">
          <a:xfrm>
            <a:off x="473962" y="1859797"/>
            <a:ext cx="8098804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La </a:t>
            </a:r>
            <a:r>
              <a:rPr lang="es-MX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opinión pública puede juzgar </a:t>
            </a:r>
            <a:r>
              <a:rPr lang="es-MX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al </a:t>
            </a:r>
            <a:r>
              <a:rPr lang="es-MX" sz="2800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pasado</a:t>
            </a:r>
            <a:r>
              <a:rPr lang="es-MX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 bajo los estándares de hoy.</a:t>
            </a:r>
          </a:p>
          <a:p>
            <a:pPr algn="just">
              <a:spcBef>
                <a:spcPct val="50000"/>
              </a:spcBef>
            </a:pPr>
            <a:endParaRPr lang="es-MX" sz="2800" dirty="0">
              <a:latin typeface="Century" charset="0"/>
            </a:endParaRPr>
          </a:p>
          <a:p>
            <a:pPr algn="just">
              <a:spcBef>
                <a:spcPct val="50000"/>
              </a:spcBef>
            </a:pPr>
            <a:endParaRPr lang="es-MX" sz="3200" dirty="0">
              <a:solidFill>
                <a:srgbClr val="990000"/>
              </a:solidFill>
              <a:latin typeface="Tahoma" charset="0"/>
            </a:endParaRPr>
          </a:p>
        </p:txBody>
      </p:sp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4" name="Imagen 3" descr="crisis-marcas-marketingcl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93089"/>
      </p:ext>
    </p:extLst>
  </p:cSld>
  <p:clrMapOvr>
    <a:masterClrMapping/>
  </p:clrMapOvr>
  <p:transition xmlns:p14="http://schemas.microsoft.com/office/powerpoint/2010/main"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95534" y="1371600"/>
            <a:ext cx="8043998" cy="48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buFont typeface="Wingdings" charset="2"/>
              <a:buChar char="ü"/>
            </a:pPr>
            <a:r>
              <a:rPr lang="es-ES_tradnl" sz="2800" dirty="0" smtClean="0">
                <a:latin typeface="Baskerville"/>
                <a:cs typeface="Baskerville"/>
              </a:rPr>
              <a:t>En </a:t>
            </a:r>
            <a:r>
              <a:rPr lang="es-ES_tradnl" sz="2800" dirty="0">
                <a:latin typeface="Baskerville"/>
                <a:cs typeface="Baskerville"/>
              </a:rPr>
              <a:t>el </a:t>
            </a:r>
            <a:r>
              <a:rPr lang="es-ES_tradnl" sz="2800" dirty="0">
                <a:solidFill>
                  <a:srgbClr val="FF6600"/>
                </a:solidFill>
                <a:latin typeface="Baskerville"/>
                <a:cs typeface="Baskerville"/>
              </a:rPr>
              <a:t>nivel 2 </a:t>
            </a:r>
            <a:r>
              <a:rPr lang="es-ES_tradnl" sz="2800" dirty="0">
                <a:latin typeface="Baskerville"/>
                <a:cs typeface="Baskerville"/>
              </a:rPr>
              <a:t>podríamos considerar las siguientes situaciones: críticos u opositores que a través de redes sociales organizan algún acto de protesta o movilización contra nuestra institución, cuestionamientos de algún influyente </a:t>
            </a:r>
            <a:r>
              <a:rPr lang="es-ES_tradnl" sz="2800" dirty="0" smtClean="0">
                <a:latin typeface="Baskerville"/>
                <a:cs typeface="Baskerville"/>
              </a:rPr>
              <a:t>bloguero o </a:t>
            </a:r>
            <a:r>
              <a:rPr lang="es-ES_tradnl" sz="2800" dirty="0" err="1" smtClean="0">
                <a:latin typeface="Baskerville"/>
                <a:cs typeface="Baskerville"/>
              </a:rPr>
              <a:t>YouTuber</a:t>
            </a:r>
            <a:r>
              <a:rPr lang="es-ES_tradnl" sz="2800" dirty="0" smtClean="0">
                <a:latin typeface="Baskerville"/>
                <a:cs typeface="Baskerville"/>
              </a:rPr>
              <a:t>; </a:t>
            </a:r>
            <a:r>
              <a:rPr lang="es-ES_tradnl" sz="2800" dirty="0">
                <a:latin typeface="Baskerville"/>
                <a:cs typeface="Baskerville"/>
              </a:rPr>
              <a:t>abogados que dan a conocer en Internet </a:t>
            </a:r>
            <a:r>
              <a:rPr lang="es-ES_tradnl" sz="2800" dirty="0" smtClean="0">
                <a:latin typeface="Baskerville"/>
                <a:cs typeface="Baskerville"/>
              </a:rPr>
              <a:t>determinados </a:t>
            </a:r>
            <a:r>
              <a:rPr lang="es-ES_tradnl" sz="2800" dirty="0">
                <a:latin typeface="Baskerville"/>
                <a:cs typeface="Baskerville"/>
              </a:rPr>
              <a:t>temas de controversia o demandas; ex empleados </a:t>
            </a:r>
            <a:r>
              <a:rPr lang="es-ES_tradnl" sz="2800" dirty="0" smtClean="0">
                <a:latin typeface="Baskerville"/>
                <a:cs typeface="Baskerville"/>
              </a:rPr>
              <a:t>que </a:t>
            </a:r>
            <a:r>
              <a:rPr lang="es-ES_tradnl" sz="2800" dirty="0">
                <a:latin typeface="Baskerville"/>
                <a:cs typeface="Baskerville"/>
              </a:rPr>
              <a:t>denuncian actos indebidos de la </a:t>
            </a:r>
            <a:r>
              <a:rPr lang="es-ES_tradnl" sz="2800" dirty="0" smtClean="0">
                <a:latin typeface="Baskerville"/>
                <a:cs typeface="Baskerville"/>
              </a:rPr>
              <a:t>organizació</a:t>
            </a:r>
            <a:r>
              <a:rPr lang="es-ES_tradnl" sz="2800" dirty="0">
                <a:latin typeface="Baskerville"/>
                <a:cs typeface="Baskerville"/>
              </a:rPr>
              <a:t>n</a:t>
            </a:r>
            <a:r>
              <a:rPr lang="es-ES_tradnl" sz="2800" dirty="0" smtClean="0">
                <a:latin typeface="Baskerville"/>
                <a:cs typeface="Baskerville"/>
              </a:rPr>
              <a:t> </a:t>
            </a:r>
            <a:r>
              <a:rPr lang="es-ES_tradnl" sz="2800" dirty="0">
                <a:latin typeface="Baskerville"/>
                <a:cs typeface="Baskerville"/>
              </a:rPr>
              <a:t>consiguiendo atraer la atención de los principales medios convencionales o de algunas comunidades sensibles en </a:t>
            </a:r>
            <a:r>
              <a:rPr lang="es-ES_tradnl" sz="2800" dirty="0" smtClean="0">
                <a:latin typeface="Baskerville"/>
                <a:cs typeface="Baskerville"/>
              </a:rPr>
              <a:t>Internet. </a:t>
            </a:r>
            <a:endParaRPr lang="es-ES_tradnl" sz="28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56426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95534" y="1371600"/>
            <a:ext cx="804399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Font typeface="Wingdings" charset="2"/>
              <a:buChar char="ü"/>
            </a:pPr>
            <a:r>
              <a:rPr lang="es-ES_tradnl" sz="2800" dirty="0" smtClean="0">
                <a:latin typeface="Baskerville"/>
                <a:cs typeface="Baskerville"/>
              </a:rPr>
              <a:t>En </a:t>
            </a:r>
            <a:r>
              <a:rPr lang="es-ES_tradnl" sz="2800" dirty="0">
                <a:latin typeface="Baskerville"/>
                <a:cs typeface="Baskerville"/>
              </a:rPr>
              <a:t>esos </a:t>
            </a:r>
            <a:r>
              <a:rPr lang="es-ES_tradnl" sz="2800" dirty="0" smtClean="0">
                <a:latin typeface="Baskerville"/>
                <a:cs typeface="Baskerville"/>
              </a:rPr>
              <a:t>casos, </a:t>
            </a:r>
            <a:r>
              <a:rPr lang="es-ES_tradnl" sz="2800" dirty="0">
                <a:latin typeface="Baskerville"/>
                <a:cs typeface="Baskerville"/>
              </a:rPr>
              <a:t>y dependiendo de la gravedad de la situación, </a:t>
            </a:r>
            <a:r>
              <a:rPr lang="es-ES_tradnl" sz="2800" dirty="0" smtClean="0">
                <a:latin typeface="Baskerville"/>
                <a:cs typeface="Baskerville"/>
              </a:rPr>
              <a:t>el </a:t>
            </a:r>
            <a:r>
              <a:rPr lang="es-ES_tradnl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equipo nacional </a:t>
            </a:r>
            <a:r>
              <a:rPr lang="es-ES_tradnl" sz="2800" dirty="0" smtClean="0">
                <a:latin typeface="Baskerville"/>
                <a:cs typeface="Baskerville"/>
              </a:rPr>
              <a:t>podría </a:t>
            </a:r>
            <a:r>
              <a:rPr lang="es-ES_tradnl" sz="2800" dirty="0">
                <a:latin typeface="Baskerville"/>
                <a:cs typeface="Baskerville"/>
              </a:rPr>
              <a:t>hacerse cargo del manejo de </a:t>
            </a:r>
            <a:r>
              <a:rPr lang="es-ES_tradnl" sz="2800" dirty="0" smtClean="0">
                <a:latin typeface="Baskerville"/>
                <a:cs typeface="Baskerville"/>
              </a:rPr>
              <a:t>tales situaciones.</a:t>
            </a:r>
            <a:endParaRPr lang="es-EC" sz="2800" dirty="0">
              <a:latin typeface="Baskerville"/>
              <a:cs typeface="Baskerville"/>
            </a:endParaRPr>
          </a:p>
          <a:p>
            <a:endParaRPr lang="es-EC" sz="2800" dirty="0">
              <a:latin typeface="Baskerville"/>
              <a:cs typeface="Baskerville"/>
            </a:endParaRPr>
          </a:p>
        </p:txBody>
      </p:sp>
      <p:pic>
        <p:nvPicPr>
          <p:cNvPr id="3" name="Imagen 2" descr="Crise-x-oportunidade-_k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20" y="2814005"/>
            <a:ext cx="79121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9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95534" y="1371600"/>
            <a:ext cx="8043998" cy="526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buFont typeface="Wingdings" charset="2"/>
              <a:buChar char="ü"/>
            </a:pPr>
            <a:r>
              <a:rPr lang="es-ES_tradnl" sz="2800" dirty="0" smtClean="0">
                <a:latin typeface="Baskerville"/>
                <a:cs typeface="Baskerville"/>
              </a:rPr>
              <a:t>Estos son </a:t>
            </a:r>
            <a:r>
              <a:rPr lang="es-ES_tradnl" sz="2800" dirty="0">
                <a:latin typeface="Baskerville"/>
                <a:cs typeface="Baskerville"/>
              </a:rPr>
              <a:t>ejemplos de las situaciones que podrían ser ubicadas en el </a:t>
            </a:r>
            <a:r>
              <a:rPr lang="es-ES_tradnl" sz="2800" dirty="0">
                <a:solidFill>
                  <a:srgbClr val="FF6600"/>
                </a:solidFill>
                <a:latin typeface="Baskerville"/>
                <a:cs typeface="Baskerville"/>
              </a:rPr>
              <a:t>nivel 3: </a:t>
            </a:r>
            <a:r>
              <a:rPr lang="es-ES_tradnl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 </a:t>
            </a:r>
            <a:r>
              <a:rPr lang="es-ES_tradnl" sz="2800" dirty="0" smtClean="0">
                <a:latin typeface="Baskerville"/>
                <a:cs typeface="Baskerville"/>
              </a:rPr>
              <a:t>la </a:t>
            </a:r>
            <a:r>
              <a:rPr lang="es-ES_tradnl" sz="2800" dirty="0">
                <a:latin typeface="Baskerville"/>
                <a:cs typeface="Baskerville"/>
              </a:rPr>
              <a:t>queja de un cliente que en menos de 72 horas genera un millón de visitas en YouTube; impacto de noticias negativas sobre la conducta corporativa dadas a conocer por influyentes </a:t>
            </a:r>
            <a:r>
              <a:rPr lang="es-ES_tradnl" sz="2800" dirty="0" err="1">
                <a:latin typeface="Baskerville"/>
                <a:cs typeface="Baskerville"/>
              </a:rPr>
              <a:t>ONGs</a:t>
            </a:r>
            <a:r>
              <a:rPr lang="es-ES_tradnl" sz="2800" dirty="0">
                <a:latin typeface="Baskerville"/>
                <a:cs typeface="Baskerville"/>
              </a:rPr>
              <a:t>; rumores generados por empleados o ex empleados que reciben amplia cobertura mediática y que pueden afectar la reputación de la organización y/o la imagen de la marca; rumores sobre fusiones o adquisiciones que generan especulaciones que pueden afectar el valor accionario. </a:t>
            </a:r>
            <a:endParaRPr lang="es-ES_tradnl" sz="28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431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95534" y="1371600"/>
            <a:ext cx="8043998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buFont typeface="Wingdings" charset="2"/>
              <a:buChar char="ü"/>
            </a:pPr>
            <a:r>
              <a:rPr lang="es-ES_tradnl" sz="2800" dirty="0" smtClean="0">
                <a:latin typeface="Baskerville"/>
                <a:cs typeface="Baskerville"/>
              </a:rPr>
              <a:t>Tales </a:t>
            </a:r>
            <a:r>
              <a:rPr lang="es-ES_tradnl" sz="2800" dirty="0">
                <a:latin typeface="Baskerville"/>
                <a:cs typeface="Baskerville"/>
              </a:rPr>
              <a:t>situaciones deben ser manejadas cuidadosamente por </a:t>
            </a:r>
            <a:r>
              <a:rPr lang="es-ES_tradnl" sz="2800" dirty="0" smtClean="0">
                <a:latin typeface="Baskerville"/>
                <a:cs typeface="Baskerville"/>
              </a:rPr>
              <a:t>el </a:t>
            </a:r>
            <a:r>
              <a:rPr lang="es-ES_tradnl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equipo corporativo mundial</a:t>
            </a:r>
            <a:r>
              <a:rPr lang="es-ES_tradnl" sz="2800" dirty="0">
                <a:solidFill>
                  <a:srgbClr val="FF6600"/>
                </a:solidFill>
                <a:latin typeface="Baskerville"/>
                <a:cs typeface="Baskerville"/>
              </a:rPr>
              <a:t>.  </a:t>
            </a:r>
            <a:endParaRPr lang="es-EC" sz="2800" dirty="0">
              <a:solidFill>
                <a:srgbClr val="FF6600"/>
              </a:solidFill>
              <a:latin typeface="Baskerville"/>
              <a:cs typeface="Baskerville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endParaRPr lang="es-ES_tradnl" sz="28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  <p:pic>
        <p:nvPicPr>
          <p:cNvPr id="3" name="Imagen 2" descr="crisis-focus-resiz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9648"/>
            <a:ext cx="91440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4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dirty="0" smtClean="0"/>
              <a:t>			 </a:t>
            </a:r>
            <a:r>
              <a:rPr lang="en-US" sz="1600" dirty="0" smtClean="0">
                <a:latin typeface="Bradley Hand Bold"/>
                <a:cs typeface="Bradley Hand Bold"/>
              </a:rPr>
              <a:t>https://</a:t>
            </a:r>
            <a:r>
              <a:rPr lang="en-US" sz="1600" dirty="0" err="1" smtClean="0">
                <a:latin typeface="Bradley Hand Bold"/>
                <a:cs typeface="Bradley Hand Bold"/>
              </a:rPr>
              <a:t>octavioislas.com</a:t>
            </a:r>
            <a:endParaRPr lang="en-US" sz="1600" dirty="0">
              <a:latin typeface="Bradley Hand Bold"/>
              <a:cs typeface="Bradley Hand Bold"/>
            </a:endParaRPr>
          </a:p>
        </p:txBody>
      </p:sp>
      <p:sp>
        <p:nvSpPr>
          <p:cNvPr id="6" name="Text Box 3074"/>
          <p:cNvSpPr txBox="1">
            <a:spLocks noChangeArrowheads="1"/>
          </p:cNvSpPr>
          <p:nvPr/>
        </p:nvSpPr>
        <p:spPr bwMode="auto">
          <a:xfrm>
            <a:off x="573253" y="1514835"/>
            <a:ext cx="799995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El tipo de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desastre</a:t>
            </a:r>
            <a:r>
              <a:rPr lang="es-MX" sz="2800" dirty="0">
                <a:solidFill>
                  <a:srgbClr val="998700"/>
                </a:solidFill>
                <a:latin typeface="Baskerville"/>
                <a:cs typeface="Baskerville"/>
              </a:rPr>
              <a:t>,</a:t>
            </a:r>
            <a:r>
              <a:rPr lang="es-MX" sz="2800" dirty="0">
                <a:latin typeface="Baskerville"/>
                <a:cs typeface="Baskerville"/>
              </a:rPr>
              <a:t> sea noticioso, catastrófico, ético, ambiental, etc.,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define la forma como hay que enfrentar la crisis</a:t>
            </a:r>
            <a:r>
              <a:rPr lang="es-MX" sz="2800" dirty="0">
                <a:solidFill>
                  <a:srgbClr val="998700"/>
                </a:solidFill>
                <a:latin typeface="Georgia"/>
                <a:cs typeface="Georgia"/>
              </a:rPr>
              <a:t>. </a:t>
            </a:r>
          </a:p>
        </p:txBody>
      </p:sp>
      <p:pic>
        <p:nvPicPr>
          <p:cNvPr id="4" name="Imagen 3" descr="mexico1985-1200x6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187" y="3081201"/>
            <a:ext cx="5726813" cy="286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5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453" y="503238"/>
            <a:ext cx="5360524" cy="868362"/>
          </a:xfrm>
        </p:spPr>
        <p:txBody>
          <a:bodyPr/>
          <a:lstStyle/>
          <a:p>
            <a:r>
              <a:rPr lang="es-ES" dirty="0" smtClean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sp>
        <p:nvSpPr>
          <p:cNvPr id="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3275" y="6550526"/>
            <a:ext cx="8840723" cy="307473"/>
          </a:xfrm>
        </p:spPr>
        <p:txBody>
          <a:bodyPr/>
          <a:lstStyle/>
          <a:p>
            <a:r>
              <a:rPr lang="en-US" sz="1600" i="1" dirty="0" err="1" smtClean="0">
                <a:latin typeface="Bradley Hand Bold"/>
                <a:cs typeface="Bradley Hand Bold"/>
              </a:rPr>
              <a:t>octavio.islas@uhemisferios.edu</a:t>
            </a:r>
            <a:r>
              <a:rPr lang="en-US" sz="1600" i="1" dirty="0" smtClean="0">
                <a:latin typeface="Bradley Hand Bold"/>
                <a:cs typeface="Bradley Hand Bold"/>
              </a:rPr>
              <a:t>  	</a:t>
            </a:r>
            <a:r>
              <a:rPr lang="en-US" i="1" dirty="0" smtClean="0"/>
              <a:t>			 </a:t>
            </a:r>
            <a:r>
              <a:rPr lang="en-US" sz="1600" i="1" dirty="0" smtClean="0">
                <a:latin typeface="Bradley Hand Bold"/>
                <a:cs typeface="Bradley Hand Bold"/>
              </a:rPr>
              <a:t>https://</a:t>
            </a:r>
            <a:r>
              <a:rPr lang="en-US" sz="1600" i="1" dirty="0" err="1" smtClean="0">
                <a:latin typeface="Bradley Hand Bold"/>
                <a:cs typeface="Bradley Hand Bold"/>
              </a:rPr>
              <a:t>octavioislas.com</a:t>
            </a:r>
            <a:endParaRPr lang="en-US" sz="1600" i="1" dirty="0">
              <a:latin typeface="Bradley Hand Bold"/>
              <a:cs typeface="Bradley Hand Bold"/>
            </a:endParaRPr>
          </a:p>
        </p:txBody>
      </p:sp>
      <p:sp>
        <p:nvSpPr>
          <p:cNvPr id="6" name="Text Box 3074"/>
          <p:cNvSpPr txBox="1">
            <a:spLocks noChangeArrowheads="1"/>
          </p:cNvSpPr>
          <p:nvPr/>
        </p:nvSpPr>
        <p:spPr bwMode="auto">
          <a:xfrm>
            <a:off x="573254" y="2467283"/>
            <a:ext cx="4651992" cy="310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solidFill>
                  <a:srgbClr val="998700"/>
                </a:solidFill>
                <a:latin typeface="Baskerville"/>
                <a:cs typeface="Baskerville"/>
              </a:rPr>
              <a:t>“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Amurallarse” no funciona</a:t>
            </a:r>
            <a:r>
              <a:rPr lang="es-MX" sz="2800" dirty="0">
                <a:latin typeface="Baskerville"/>
                <a:cs typeface="Baskerville"/>
              </a:rPr>
              <a:t>. Es indispensable mantener un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flujo sostenido de información </a:t>
            </a:r>
            <a:r>
              <a:rPr lang="es-MX" sz="2800" dirty="0">
                <a:latin typeface="Baskerville"/>
                <a:cs typeface="Baskerville"/>
              </a:rPr>
              <a:t>a la prensa y mantener una </a:t>
            </a:r>
            <a:r>
              <a:rPr lang="es-MX" sz="2800" dirty="0">
                <a:solidFill>
                  <a:schemeClr val="accent3">
                    <a:lumMod val="75000"/>
                  </a:schemeClr>
                </a:solidFill>
                <a:latin typeface="Baskerville"/>
                <a:cs typeface="Baskerville"/>
              </a:rPr>
              <a:t>postura orientada a la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credibilidad. </a:t>
            </a:r>
            <a:r>
              <a:rPr lang="es-MX" sz="2800" dirty="0">
                <a:solidFill>
                  <a:schemeClr val="accent2"/>
                </a:solidFill>
                <a:latin typeface="Century" charset="0"/>
              </a:rPr>
              <a:t>	</a:t>
            </a:r>
            <a:endParaRPr lang="es-MX" sz="2800" dirty="0">
              <a:solidFill>
                <a:srgbClr val="990000"/>
              </a:solidFill>
              <a:latin typeface="Century" charset="0"/>
            </a:endParaRPr>
          </a:p>
        </p:txBody>
      </p:sp>
      <p:pic>
        <p:nvPicPr>
          <p:cNvPr id="9" name="Imagen 8" descr="fec242f5f1af70c367ff893137b22df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119" y="1711604"/>
            <a:ext cx="3264692" cy="429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8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 Clinton lies about his affair with Monica Lewinsky then later admits it.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72008"/>
            <a:ext cx="889248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9926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50078" y="1879301"/>
            <a:ext cx="80797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Georgia"/>
                <a:cs typeface="Georgia"/>
              </a:rPr>
              <a:t>E</a:t>
            </a:r>
            <a:r>
              <a:rPr lang="es-MX" sz="2800" dirty="0" smtClean="0">
                <a:latin typeface="Georgia"/>
                <a:cs typeface="Georgia"/>
              </a:rPr>
              <a:t>l </a:t>
            </a:r>
            <a:r>
              <a:rPr lang="es-MX" sz="2800" dirty="0">
                <a:solidFill>
                  <a:srgbClr val="FF6600"/>
                </a:solidFill>
                <a:latin typeface="Georgia"/>
                <a:cs typeface="Georgia"/>
              </a:rPr>
              <a:t>reconocimiento del problema </a:t>
            </a:r>
            <a:r>
              <a:rPr lang="es-MX" sz="2800" dirty="0" smtClean="0">
                <a:latin typeface="Georgia"/>
                <a:cs typeface="Georgia"/>
              </a:rPr>
              <a:t>implica desarrollar </a:t>
            </a:r>
            <a:r>
              <a:rPr lang="es-MX" sz="2800" dirty="0" smtClean="0">
                <a:solidFill>
                  <a:srgbClr val="FF6600"/>
                </a:solidFill>
                <a:latin typeface="Georgia"/>
                <a:cs typeface="Georgia"/>
              </a:rPr>
              <a:t>la estrategia de comunicación </a:t>
            </a: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idónea para </a:t>
            </a:r>
            <a:r>
              <a:rPr lang="es-MX" sz="2800" dirty="0" smtClean="0">
                <a:latin typeface="Georgia"/>
                <a:cs typeface="Georgia"/>
              </a:rPr>
              <a:t>enfrentarlo</a:t>
            </a:r>
            <a:r>
              <a:rPr lang="es-MX" sz="2800" dirty="0">
                <a:latin typeface="Georgia"/>
                <a:cs typeface="Georgia"/>
              </a:rPr>
              <a:t>. </a:t>
            </a:r>
          </a:p>
        </p:txBody>
      </p:sp>
      <p:pic>
        <p:nvPicPr>
          <p:cNvPr id="8" name="Imagen 7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418" y="3430571"/>
            <a:ext cx="3868582" cy="263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57765"/>
      </p:ext>
    </p:extLst>
  </p:cSld>
  <p:clrMapOvr>
    <a:masterClrMapping/>
  </p:clrMapOvr>
  <p:transition xmlns:p14="http://schemas.microsoft.com/office/powerpoint/2010/main"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6" name="Text Box 2050"/>
          <p:cNvSpPr txBox="1">
            <a:spLocks noChangeArrowheads="1"/>
          </p:cNvSpPr>
          <p:nvPr/>
        </p:nvSpPr>
        <p:spPr bwMode="auto">
          <a:xfrm>
            <a:off x="908415" y="1564557"/>
            <a:ext cx="7748713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Es indispensable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identificar la naturaleza exacta del problema desde que empieza</a:t>
            </a:r>
            <a:r>
              <a:rPr lang="es-MX" sz="2800" dirty="0">
                <a:solidFill>
                  <a:srgbClr val="998700"/>
                </a:solidFill>
                <a:latin typeface="Baskerville"/>
                <a:cs typeface="Baskerville"/>
              </a:rPr>
              <a:t> </a:t>
            </a:r>
            <a:r>
              <a:rPr lang="es-MX" sz="2800" dirty="0">
                <a:latin typeface="Baskerville"/>
                <a:cs typeface="Baskerville"/>
              </a:rPr>
              <a:t>y diseñar un plan de información para enfrentar a la prensa.</a:t>
            </a:r>
          </a:p>
          <a:p>
            <a:pPr algn="just">
              <a:spcBef>
                <a:spcPct val="50000"/>
              </a:spcBef>
            </a:pPr>
            <a:r>
              <a:rPr lang="es-MX" sz="3200" dirty="0">
                <a:solidFill>
                  <a:schemeClr val="accent2"/>
                </a:solidFill>
                <a:latin typeface="Tahoma" charset="0"/>
              </a:rPr>
              <a:t>	</a:t>
            </a:r>
          </a:p>
        </p:txBody>
      </p:sp>
      <p:pic>
        <p:nvPicPr>
          <p:cNvPr id="9" name="Imagen 8" descr="Los-numeros-en-bolsa-de-volkswag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146" y="3367772"/>
            <a:ext cx="5271854" cy="307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03254"/>
      </p:ext>
    </p:extLst>
  </p:cSld>
  <p:clrMapOvr>
    <a:masterClrMapping/>
  </p:clrMapOvr>
  <p:transition xmlns:p14="http://schemas.microsoft.com/office/powerpoint/2010/main">
    <p:dissolv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46114" y="1530710"/>
            <a:ext cx="52165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3200" dirty="0">
                <a:latin typeface="Baskerville"/>
                <a:cs typeface="Baskerville"/>
              </a:rPr>
              <a:t>Para la prensa, </a:t>
            </a:r>
            <a:r>
              <a:rPr lang="es-MX" sz="3200" dirty="0">
                <a:solidFill>
                  <a:srgbClr val="FF6600"/>
                </a:solidFill>
                <a:latin typeface="Baskerville"/>
                <a:cs typeface="Baskerville"/>
              </a:rPr>
              <a:t>los accidentes no suceden, tienen algún culpable: </a:t>
            </a:r>
            <a:r>
              <a:rPr lang="es-MX" sz="3200" dirty="0">
                <a:latin typeface="Baskerville"/>
                <a:cs typeface="Baskerville"/>
              </a:rPr>
              <a:t>un error humano, indiferencia criminal, codicia de la compañía o deficiencias en la administración. Como sea, se asume </a:t>
            </a:r>
            <a:r>
              <a:rPr lang="es-MX" sz="3200" dirty="0">
                <a:solidFill>
                  <a:srgbClr val="998700"/>
                </a:solidFill>
                <a:latin typeface="Baskerville"/>
                <a:cs typeface="Baskerville"/>
              </a:rPr>
              <a:t>la </a:t>
            </a:r>
            <a:r>
              <a:rPr lang="es-MX" sz="3200" dirty="0">
                <a:solidFill>
                  <a:srgbClr val="FF6600"/>
                </a:solidFill>
                <a:latin typeface="Baskerville"/>
                <a:cs typeface="Baskerville"/>
              </a:rPr>
              <a:t>culpabilidad de alguien. </a:t>
            </a:r>
          </a:p>
        </p:txBody>
      </p:sp>
      <p:pic>
        <p:nvPicPr>
          <p:cNvPr id="7" name="Imagen 6" descr="marca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473" y="1889777"/>
            <a:ext cx="3428993" cy="190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46209"/>
      </p:ext>
    </p:extLst>
  </p:cSld>
  <p:clrMapOvr>
    <a:masterClrMapping/>
  </p:clrMapOvr>
  <p:transition xmlns:p14="http://schemas.microsoft.com/office/powerpoint/2010/main">
    <p:dissolv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202777" y="2183938"/>
            <a:ext cx="464259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 eaLnBrk="0" hangingPunct="0">
              <a:buFont typeface="Wingdings" charset="2"/>
              <a:buChar char="ü"/>
            </a:pPr>
            <a:r>
              <a:rPr lang="es-MX" sz="2800" dirty="0">
                <a:latin typeface="Georgia"/>
                <a:cs typeface="Georgia"/>
              </a:rPr>
              <a:t>No hay </a:t>
            </a:r>
            <a:r>
              <a:rPr lang="es-MX" sz="2800" dirty="0">
                <a:solidFill>
                  <a:srgbClr val="FF6600"/>
                </a:solidFill>
                <a:latin typeface="Georgia"/>
                <a:cs typeface="Georgia"/>
              </a:rPr>
              <a:t>peor desastre </a:t>
            </a:r>
            <a:r>
              <a:rPr lang="es-MX" sz="2800" dirty="0" smtClean="0">
                <a:latin typeface="Georgia"/>
                <a:cs typeface="Georgia"/>
              </a:rPr>
              <a:t>que ser percibido </a:t>
            </a:r>
            <a:r>
              <a:rPr lang="es-MX" sz="2800" dirty="0">
                <a:latin typeface="Georgia"/>
                <a:cs typeface="Georgia"/>
              </a:rPr>
              <a:t>como </a:t>
            </a:r>
            <a:r>
              <a:rPr lang="es-MX" sz="2800" dirty="0" smtClean="0">
                <a:solidFill>
                  <a:srgbClr val="FF6600"/>
                </a:solidFill>
                <a:latin typeface="Georgia"/>
                <a:cs typeface="Georgia"/>
              </a:rPr>
              <a:t>deshonesto.</a:t>
            </a:r>
            <a:endParaRPr lang="es-ES" sz="28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  <p:pic>
        <p:nvPicPr>
          <p:cNvPr id="8" name="Imagen 7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50" y="2564904"/>
            <a:ext cx="3746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6778"/>
      </p:ext>
    </p:extLst>
  </p:cSld>
  <p:clrMapOvr>
    <a:masterClrMapping/>
  </p:clrMapOvr>
  <p:transition xmlns:p14="http://schemas.microsoft.com/office/powerpoint/2010/main">
    <p:dissolv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9" name="Rectángulo 8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10" name="Rectangle 1028"/>
          <p:cNvSpPr>
            <a:spLocks noChangeArrowheads="1"/>
          </p:cNvSpPr>
          <p:nvPr/>
        </p:nvSpPr>
        <p:spPr bwMode="auto">
          <a:xfrm>
            <a:off x="346114" y="2192141"/>
            <a:ext cx="385732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 eaLnBrk="0" hangingPunct="0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Mientras más conocida sea la </a:t>
            </a:r>
            <a:r>
              <a:rPr lang="es-MX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institución o persona</a:t>
            </a:r>
            <a:r>
              <a:rPr lang="es-MX" sz="2800" dirty="0" smtClean="0">
                <a:latin typeface="Baskerville"/>
                <a:cs typeface="Baskerville"/>
              </a:rPr>
              <a:t>, </a:t>
            </a:r>
            <a:r>
              <a:rPr lang="es-MX" sz="2800" dirty="0">
                <a:latin typeface="Baskerville"/>
                <a:cs typeface="Baskerville"/>
              </a:rPr>
              <a:t>más publicitado será el cargo criminal.</a:t>
            </a:r>
          </a:p>
        </p:txBody>
      </p:sp>
      <p:pic>
        <p:nvPicPr>
          <p:cNvPr id="11" name="Imagen 10" descr="exxon-valdez-anniversa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03" y="1928847"/>
            <a:ext cx="4513683" cy="2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51890"/>
      </p:ext>
    </p:extLst>
  </p:cSld>
  <p:clrMapOvr>
    <a:masterClrMapping/>
  </p:clrMapOvr>
  <p:transition xmlns:p14="http://schemas.microsoft.com/office/powerpoint/2010/main">
    <p:dissolv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9" name="Rectángulo 8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pic>
        <p:nvPicPr>
          <p:cNvPr id="2" name="Imagen 1" descr="170530-tiger-woods-split-feature-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15" y="1421113"/>
            <a:ext cx="7112175" cy="474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74900"/>
      </p:ext>
    </p:extLst>
  </p:cSld>
  <p:clrMapOvr>
    <a:masterClrMapping/>
  </p:clrMapOvr>
  <p:transition xmlns:p14="http://schemas.microsoft.com/office/powerpoint/2010/main">
    <p:dissolv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84177" y="1754038"/>
            <a:ext cx="4191000" cy="353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Georgia"/>
                <a:cs typeface="Georgia"/>
              </a:rPr>
              <a:t>Muchos de los daños que sufre una organización se deben a sus prolongados esfuerzos </a:t>
            </a:r>
            <a:r>
              <a:rPr lang="es-MX" sz="2800" dirty="0" smtClean="0">
                <a:latin typeface="Georgia"/>
                <a:cs typeface="Georgia"/>
              </a:rPr>
              <a:t>por </a:t>
            </a:r>
            <a:r>
              <a:rPr lang="es-MX" sz="2800" dirty="0">
                <a:solidFill>
                  <a:srgbClr val="FF6600"/>
                </a:solidFill>
                <a:latin typeface="Georgia"/>
                <a:cs typeface="Georgia"/>
              </a:rPr>
              <a:t>encubrir o </a:t>
            </a:r>
            <a:r>
              <a:rPr lang="es-MX" sz="2800" dirty="0" smtClean="0">
                <a:solidFill>
                  <a:srgbClr val="FF6600"/>
                </a:solidFill>
                <a:latin typeface="Georgia"/>
                <a:cs typeface="Georgia"/>
              </a:rPr>
              <a:t>excusar lo </a:t>
            </a:r>
            <a:r>
              <a:rPr lang="es-MX" sz="2800" dirty="0">
                <a:solidFill>
                  <a:srgbClr val="FF6600"/>
                </a:solidFill>
                <a:latin typeface="Georgia"/>
                <a:cs typeface="Georgia"/>
              </a:rPr>
              <a:t>que evidentemente no tiene justificación.</a:t>
            </a:r>
          </a:p>
        </p:txBody>
      </p:sp>
      <p:pic>
        <p:nvPicPr>
          <p:cNvPr id="11" name="Imagen 10" descr="marcial-maci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394" y="1754038"/>
            <a:ext cx="3897606" cy="256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13358"/>
      </p:ext>
    </p:extLst>
  </p:cSld>
  <p:clrMapOvr>
    <a:masterClrMapping/>
  </p:clrMapOvr>
  <p:transition xmlns:p14="http://schemas.microsoft.com/office/powerpoint/2010/main">
    <p:dissolv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6" name="Text Box 2057"/>
          <p:cNvSpPr txBox="1">
            <a:spLocks noChangeArrowheads="1"/>
          </p:cNvSpPr>
          <p:nvPr/>
        </p:nvSpPr>
        <p:spPr bwMode="auto">
          <a:xfrm>
            <a:off x="334169" y="1615570"/>
            <a:ext cx="4705874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La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atención de la prensa </a:t>
            </a:r>
            <a:r>
              <a:rPr lang="es-MX" sz="2800" dirty="0">
                <a:latin typeface="Baskerville"/>
                <a:cs typeface="Baskerville"/>
              </a:rPr>
              <a:t>depende mucho de la magnitud de los daños causados y de los movimientos noticiosos del día. </a:t>
            </a:r>
            <a:endParaRPr lang="es-MX" sz="2800" dirty="0" smtClean="0">
              <a:latin typeface="Baskerville"/>
              <a:cs typeface="Baskerville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latin typeface="Baskerville"/>
                <a:cs typeface="Baskerville"/>
              </a:rPr>
              <a:t>Lo</a:t>
            </a:r>
            <a:r>
              <a:rPr lang="es-MX" sz="2800" dirty="0" smtClean="0">
                <a:solidFill>
                  <a:srgbClr val="998700"/>
                </a:solidFill>
                <a:latin typeface="Baskerville"/>
                <a:cs typeface="Baskerville"/>
              </a:rPr>
              <a:t>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inusual</a:t>
            </a:r>
            <a:r>
              <a:rPr lang="es-MX" sz="2800" dirty="0">
                <a:solidFill>
                  <a:srgbClr val="998700"/>
                </a:solidFill>
                <a:latin typeface="Baskerville"/>
                <a:cs typeface="Baskerville"/>
              </a:rPr>
              <a:t> </a:t>
            </a:r>
            <a:r>
              <a:rPr lang="es-MX" sz="2800" dirty="0">
                <a:latin typeface="Baskerville"/>
                <a:cs typeface="Baskerville"/>
              </a:rPr>
              <a:t>del problema repercute en el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impacto noticioso.</a:t>
            </a:r>
          </a:p>
          <a:p>
            <a:pPr algn="just">
              <a:spcBef>
                <a:spcPct val="50000"/>
              </a:spcBef>
            </a:pPr>
            <a:endParaRPr lang="es-MX" sz="2800" dirty="0">
              <a:latin typeface="Century" charset="0"/>
            </a:endParaRPr>
          </a:p>
        </p:txBody>
      </p:sp>
      <p:pic>
        <p:nvPicPr>
          <p:cNvPr id="7" name="Imagen 6" descr="1264308758_850215_0000000000_sumario_norm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616" y="1937850"/>
            <a:ext cx="3657600" cy="268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78269"/>
      </p:ext>
    </p:extLst>
  </p:cSld>
  <p:clrMapOvr>
    <a:masterClrMapping/>
  </p:clrMapOvr>
  <p:transition xmlns:p14="http://schemas.microsoft.com/office/powerpoint/2010/main">
    <p:dissolv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693098" y="1196752"/>
            <a:ext cx="4118612" cy="57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No </a:t>
            </a:r>
            <a:r>
              <a:rPr lang="es-MX" sz="2800" dirty="0" smtClean="0">
                <a:latin typeface="Baskerville"/>
                <a:cs typeface="Baskerville"/>
              </a:rPr>
              <a:t>siempre </a:t>
            </a:r>
            <a:r>
              <a:rPr lang="es-MX" sz="2800" dirty="0">
                <a:latin typeface="Baskerville"/>
                <a:cs typeface="Baskerville"/>
              </a:rPr>
              <a:t>la compañía </a:t>
            </a:r>
            <a:r>
              <a:rPr lang="es-MX" sz="2800" dirty="0" smtClean="0">
                <a:latin typeface="Baskerville"/>
                <a:cs typeface="Baskerville"/>
              </a:rPr>
              <a:t>que asume </a:t>
            </a:r>
            <a:r>
              <a:rPr lang="es-MX" sz="2800" dirty="0">
                <a:latin typeface="Baskerville"/>
                <a:cs typeface="Baskerville"/>
              </a:rPr>
              <a:t>el papel de víctima le resulta más </a:t>
            </a:r>
            <a:r>
              <a:rPr lang="es-MX" sz="2800" dirty="0" smtClean="0">
                <a:latin typeface="Baskerville"/>
                <a:cs typeface="Baskerville"/>
              </a:rPr>
              <a:t>fácil </a:t>
            </a:r>
            <a:r>
              <a:rPr lang="es-MX" sz="2800" dirty="0">
                <a:latin typeface="Baskerville"/>
                <a:cs typeface="Baskerville"/>
              </a:rPr>
              <a:t>poder recuperarse del </a:t>
            </a:r>
            <a:r>
              <a:rPr lang="es-MX" sz="2800" dirty="0" smtClean="0">
                <a:latin typeface="Baskerville"/>
                <a:cs typeface="Baskerville"/>
              </a:rPr>
              <a:t>problema. En cambio </a:t>
            </a:r>
            <a:r>
              <a:rPr lang="es-MX" sz="2800" dirty="0">
                <a:latin typeface="Baskerville"/>
                <a:cs typeface="Baskerville"/>
              </a:rPr>
              <a:t>cuando muestra una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elevada responsabilidad cívica </a:t>
            </a:r>
            <a:r>
              <a:rPr lang="es-MX" sz="2800" dirty="0">
                <a:latin typeface="Baskerville"/>
                <a:cs typeface="Baskerville"/>
              </a:rPr>
              <a:t>consigue mayor credibilidad.</a:t>
            </a:r>
          </a:p>
          <a:p>
            <a:pPr algn="just">
              <a:spcBef>
                <a:spcPct val="50000"/>
              </a:spcBef>
            </a:pPr>
            <a:endParaRPr lang="es-MX" sz="2800" dirty="0">
              <a:latin typeface="Century" charset="0"/>
            </a:endParaRPr>
          </a:p>
          <a:p>
            <a:pPr algn="just">
              <a:spcBef>
                <a:spcPct val="50000"/>
              </a:spcBef>
            </a:pPr>
            <a:endParaRPr lang="es-MX" sz="3200" dirty="0">
              <a:solidFill>
                <a:srgbClr val="990000"/>
              </a:solidFill>
              <a:latin typeface="Tahoma" charset="0"/>
            </a:endParaRPr>
          </a:p>
        </p:txBody>
      </p:sp>
      <p:pic>
        <p:nvPicPr>
          <p:cNvPr id="9" name="Imagen 8" descr="seat-vw-ya-tiene-cita-judicial-para-resolver-la-primera-demanda-colectiva-en-espan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3" y="3284984"/>
            <a:ext cx="4466594" cy="250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76419"/>
      </p:ext>
    </p:extLst>
  </p:cSld>
  <p:clrMapOvr>
    <a:masterClrMapping/>
  </p:clrMapOvr>
  <p:transition xmlns:p14="http://schemas.microsoft.com/office/powerpoint/2010/main">
    <p:dissolv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73962" y="1869628"/>
            <a:ext cx="8098804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Baskerville"/>
                <a:cs typeface="Baskerville"/>
              </a:rPr>
              <a:t>La </a:t>
            </a:r>
            <a:r>
              <a:rPr lang="es-MX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opinión pública </a:t>
            </a:r>
            <a:r>
              <a:rPr lang="es-MX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skerville"/>
                <a:cs typeface="Baskerville"/>
              </a:rPr>
              <a:t>suele juzgar </a:t>
            </a:r>
            <a:r>
              <a:rPr lang="es-MX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Baskerville"/>
                <a:cs typeface="Baskerville"/>
              </a:rPr>
              <a:t>al </a:t>
            </a:r>
            <a:r>
              <a:rPr lang="es-MX" sz="2800" dirty="0">
                <a:solidFill>
                  <a:schemeClr val="accent2">
                    <a:lumMod val="75000"/>
                  </a:schemeClr>
                </a:solidFill>
                <a:latin typeface="Baskerville"/>
                <a:cs typeface="Baskerville"/>
              </a:rPr>
              <a:t>pasado</a:t>
            </a:r>
            <a:r>
              <a:rPr lang="es-MX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Baskerville"/>
                <a:cs typeface="Baskerville"/>
              </a:rPr>
              <a:t> bajo los estándares de hoy.</a:t>
            </a:r>
          </a:p>
          <a:p>
            <a:pPr algn="just">
              <a:spcBef>
                <a:spcPct val="50000"/>
              </a:spcBef>
            </a:pPr>
            <a:endParaRPr lang="es-MX" sz="2800" dirty="0">
              <a:latin typeface="Century" charset="0"/>
            </a:endParaRPr>
          </a:p>
          <a:p>
            <a:pPr algn="just">
              <a:spcBef>
                <a:spcPct val="50000"/>
              </a:spcBef>
            </a:pPr>
            <a:endParaRPr lang="es-MX" sz="3200" dirty="0">
              <a:solidFill>
                <a:srgbClr val="990000"/>
              </a:solidFill>
              <a:latin typeface="Tahoma" charset="0"/>
            </a:endParaRPr>
          </a:p>
        </p:txBody>
      </p:sp>
      <p:pic>
        <p:nvPicPr>
          <p:cNvPr id="10" name="Imagen 9" descr="Reputación-online-y-Marca-Personal-Gestión-de-cris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876" y="3039179"/>
            <a:ext cx="4376890" cy="316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78952"/>
      </p:ext>
    </p:extLst>
  </p:cSld>
  <p:clrMapOvr>
    <a:masterClrMapping/>
  </p:clrMapOvr>
  <p:transition xmlns:p14="http://schemas.microsoft.com/office/powerpoint/2010/main">
    <p:dissolv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727385" y="1478695"/>
            <a:ext cx="763157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La </a:t>
            </a:r>
            <a:r>
              <a:rPr lang="es-MX" sz="2800" dirty="0" smtClean="0">
                <a:latin typeface="Baskerville"/>
                <a:cs typeface="Baskerville"/>
              </a:rPr>
              <a:t>dirección </a:t>
            </a:r>
            <a:r>
              <a:rPr lang="es-MX" sz="2800" dirty="0">
                <a:latin typeface="Baskerville"/>
                <a:cs typeface="Baskerville"/>
              </a:rPr>
              <a:t>debe trasmitir una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impresión convincente </a:t>
            </a:r>
            <a:r>
              <a:rPr lang="es-MX" sz="2800" dirty="0">
                <a:latin typeface="Baskerville"/>
                <a:cs typeface="Baskerville"/>
              </a:rPr>
              <a:t>de los </a:t>
            </a:r>
            <a:r>
              <a:rPr lang="es-MX" sz="2800" dirty="0">
                <a:solidFill>
                  <a:srgbClr val="998700"/>
                </a:solidFill>
                <a:latin typeface="Baskerville"/>
                <a:cs typeface="Baskerville"/>
              </a:rPr>
              <a:t>esfuerzos</a:t>
            </a:r>
            <a:r>
              <a:rPr lang="es-MX" sz="2800" dirty="0">
                <a:latin typeface="Baskerville"/>
                <a:cs typeface="Baskerville"/>
              </a:rPr>
              <a:t> que está realizando para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corregir la situación</a:t>
            </a:r>
            <a:r>
              <a:rPr lang="es-MX" sz="2800" dirty="0">
                <a:solidFill>
                  <a:srgbClr val="998700"/>
                </a:solidFill>
                <a:latin typeface="Baskerville"/>
                <a:cs typeface="Baskerville"/>
              </a:rPr>
              <a:t>.</a:t>
            </a:r>
          </a:p>
        </p:txBody>
      </p:sp>
      <p:pic>
        <p:nvPicPr>
          <p:cNvPr id="8" name="Imagen 7" descr="Consejos-crisis-reputacion-on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077" y="3144772"/>
            <a:ext cx="6398449" cy="32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11911"/>
      </p:ext>
    </p:extLst>
  </p:cSld>
  <p:clrMapOvr>
    <a:masterClrMapping/>
  </p:clrMapOvr>
  <p:transition xmlns:p14="http://schemas.microsoft.com/office/powerpoint/2010/main">
    <p:dissolv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632113" y="1260975"/>
            <a:ext cx="5995585" cy="41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Es fundamental </a:t>
            </a:r>
            <a:r>
              <a:rPr lang="es-MX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anticipar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la crisis </a:t>
            </a:r>
            <a:r>
              <a:rPr lang="es-MX" sz="2800" dirty="0">
                <a:latin typeface="Baskerville"/>
                <a:cs typeface="Baskerville"/>
              </a:rPr>
              <a:t>y dedicar un considerable número de horas </a:t>
            </a:r>
            <a:r>
              <a:rPr lang="es-MX" sz="2800" dirty="0" smtClean="0">
                <a:latin typeface="Baskerville"/>
                <a:cs typeface="Baskerville"/>
              </a:rPr>
              <a:t>a </a:t>
            </a:r>
            <a:r>
              <a:rPr lang="es-MX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capacitar al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personal </a:t>
            </a:r>
            <a:r>
              <a:rPr lang="es-MX" sz="2800" dirty="0">
                <a:latin typeface="Baskerville"/>
                <a:cs typeface="Baskerville"/>
              </a:rPr>
              <a:t>que le hará frente.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Entre los principales objetivos en materia de capacitación destaca la necesidad de formar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cuerpos especiales </a:t>
            </a:r>
            <a:r>
              <a:rPr lang="es-MX" sz="2800" dirty="0">
                <a:latin typeface="Baskerville"/>
                <a:cs typeface="Baskerville"/>
              </a:rPr>
              <a:t>capaces de enfrentar situaciones de crisis.</a:t>
            </a:r>
          </a:p>
        </p:txBody>
      </p:sp>
      <p:pic>
        <p:nvPicPr>
          <p:cNvPr id="10" name="Imagen 9" descr="images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75" y="3874622"/>
            <a:ext cx="2697404" cy="256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00822"/>
      </p:ext>
    </p:extLst>
  </p:cSld>
  <p:clrMapOvr>
    <a:masterClrMapping/>
  </p:clrMapOvr>
  <p:transition xmlns:p14="http://schemas.microsoft.com/office/powerpoint/2010/main"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6" name="Text Box 1033"/>
          <p:cNvSpPr txBox="1">
            <a:spLocks noChangeArrowheads="1"/>
          </p:cNvSpPr>
          <p:nvPr/>
        </p:nvSpPr>
        <p:spPr bwMode="auto">
          <a:xfrm>
            <a:off x="865708" y="1796543"/>
            <a:ext cx="7391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Los grupos deben estar coordinados por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altos directivos de la organización</a:t>
            </a:r>
            <a:r>
              <a:rPr lang="es-MX" sz="2800" dirty="0">
                <a:latin typeface="Baskerville"/>
                <a:cs typeface="Baskerville"/>
              </a:rPr>
              <a:t>, susceptibles de comportarse como </a:t>
            </a:r>
            <a:r>
              <a:rPr lang="es-MX" sz="2800" dirty="0">
                <a:solidFill>
                  <a:srgbClr val="BF8B00"/>
                </a:solidFill>
                <a:latin typeface="Baskerville"/>
                <a:cs typeface="Baskerville"/>
              </a:rPr>
              <a:t>“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voceros autorizados”</a:t>
            </a:r>
            <a:r>
              <a:rPr lang="es-MX" sz="2800" dirty="0">
                <a:latin typeface="Baskerville"/>
                <a:cs typeface="Baskerville"/>
              </a:rPr>
              <a:t>, capaces de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tomar decisiones.</a:t>
            </a:r>
          </a:p>
        </p:txBody>
      </p:sp>
      <p:pic>
        <p:nvPicPr>
          <p:cNvPr id="8" name="Imagen 7" descr="CrisisManagement_Umbrel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00" y="3708847"/>
            <a:ext cx="6089700" cy="224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759"/>
      </p:ext>
    </p:extLst>
  </p:cSld>
  <p:clrMapOvr>
    <a:masterClrMapping/>
  </p:clrMapOvr>
  <p:transition xmlns:p14="http://schemas.microsoft.com/office/powerpoint/2010/main">
    <p:dissolv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76381" y="1379577"/>
            <a:ext cx="5023971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Si la comunicación interna es propicia,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los</a:t>
            </a:r>
            <a:r>
              <a:rPr lang="es-MX" sz="2800" dirty="0">
                <a:solidFill>
                  <a:srgbClr val="998700"/>
                </a:solidFill>
                <a:latin typeface="Baskerville"/>
                <a:cs typeface="Baskerville"/>
              </a:rPr>
              <a:t>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empleados pueden reportar las anomalías y desperfectos. </a:t>
            </a:r>
            <a:r>
              <a:rPr lang="es-MX" sz="2800" dirty="0" smtClean="0">
                <a:latin typeface="Baskerville"/>
                <a:cs typeface="Baskerville"/>
              </a:rPr>
              <a:t>Ello </a:t>
            </a:r>
            <a:r>
              <a:rPr lang="es-MX" sz="2800" dirty="0">
                <a:latin typeface="Baskerville"/>
                <a:cs typeface="Baskerville"/>
              </a:rPr>
              <a:t>supone generar los </a:t>
            </a:r>
            <a:r>
              <a:rPr lang="es-MX" sz="2800" dirty="0" smtClean="0">
                <a:latin typeface="Baskerville"/>
                <a:cs typeface="Baskerville"/>
              </a:rPr>
              <a:t>canales de comunicación idóneos </a:t>
            </a:r>
            <a:r>
              <a:rPr lang="es-MX" sz="2800" dirty="0">
                <a:latin typeface="Baskerville"/>
                <a:cs typeface="Baskerville"/>
              </a:rPr>
              <a:t>para procesar y dar seguimiento a la información.</a:t>
            </a: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Ningún desperfecto o anomalía debe subestimarse.</a:t>
            </a:r>
            <a:endParaRPr lang="es-ES_tradnl" sz="28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pic>
        <p:nvPicPr>
          <p:cNvPr id="2" name="Imagen 1" descr="^735A0A904B31C856655A51258431B321FCD0BEB5EDB177FBC6^pimgpsh_fullsize_dist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126" y="1379577"/>
            <a:ext cx="3224874" cy="147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06940"/>
      </p:ext>
    </p:extLst>
  </p:cSld>
  <p:clrMapOvr>
    <a:masterClrMapping/>
  </p:clrMapOvr>
  <p:transition xmlns:p14="http://schemas.microsoft.com/office/powerpoint/2010/main">
    <p:dissolv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46114" y="1967342"/>
            <a:ext cx="5493939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Llevar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buenas relaciones públicas con la prensa </a:t>
            </a:r>
            <a:r>
              <a:rPr lang="es-MX" sz="2800" dirty="0">
                <a:latin typeface="Baskerville"/>
                <a:cs typeface="Baskerville"/>
              </a:rPr>
              <a:t>no basta para resolver una crisis, aunque ayuda...  </a:t>
            </a:r>
            <a:endParaRPr lang="es-MX" sz="2800" dirty="0" smtClean="0">
              <a:latin typeface="Baskerville"/>
              <a:cs typeface="Baskerville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latin typeface="Baskerville"/>
                <a:cs typeface="Baskerville"/>
              </a:rPr>
              <a:t>Ante </a:t>
            </a:r>
            <a:r>
              <a:rPr lang="es-MX" sz="2800" dirty="0">
                <a:latin typeface="Baskerville"/>
                <a:cs typeface="Baskerville"/>
              </a:rPr>
              <a:t>una situación de crisis se demandan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acciones </a:t>
            </a:r>
            <a:r>
              <a:rPr lang="es-MX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efectivas, inteligentes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y oportunas.</a:t>
            </a:r>
            <a:endParaRPr lang="es-ES_tradnl" sz="28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pic>
        <p:nvPicPr>
          <p:cNvPr id="8" name="Imagen 7" descr="riesgo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593" y="2464232"/>
            <a:ext cx="2524629" cy="252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95190"/>
      </p:ext>
    </p:extLst>
  </p:cSld>
  <p:clrMapOvr>
    <a:masterClrMapping/>
  </p:clrMapOvr>
  <p:transition xmlns:p14="http://schemas.microsoft.com/office/powerpoint/2010/main">
    <p:dissolv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7" name="Text Box 3081"/>
          <p:cNvSpPr txBox="1">
            <a:spLocks noChangeArrowheads="1"/>
          </p:cNvSpPr>
          <p:nvPr/>
        </p:nvSpPr>
        <p:spPr bwMode="auto">
          <a:xfrm>
            <a:off x="4037570" y="459203"/>
            <a:ext cx="4913646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Una crisis no </a:t>
            </a:r>
            <a:r>
              <a:rPr lang="es-MX" sz="2800" dirty="0" smtClean="0">
                <a:latin typeface="Baskerville"/>
                <a:cs typeface="Baskerville"/>
              </a:rPr>
              <a:t>observa </a:t>
            </a:r>
            <a:r>
              <a:rPr lang="es-MX" sz="2800" dirty="0">
                <a:latin typeface="Baskerville"/>
                <a:cs typeface="Baskerville"/>
              </a:rPr>
              <a:t>un desarrollo normal si hay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activistas involucrados</a:t>
            </a:r>
            <a:r>
              <a:rPr lang="es-MX" sz="2800" dirty="0">
                <a:solidFill>
                  <a:srgbClr val="998700"/>
                </a:solidFill>
                <a:latin typeface="Baskerville"/>
                <a:cs typeface="Baskerville"/>
              </a:rPr>
              <a:t>. </a:t>
            </a:r>
            <a:r>
              <a:rPr lang="es-MX" sz="2800" dirty="0">
                <a:latin typeface="Baskerville"/>
                <a:cs typeface="Baskerville"/>
              </a:rPr>
              <a:t>En tal caso, debe tenerse siempre muy presente que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 los políticos son muy irritables </a:t>
            </a:r>
            <a:r>
              <a:rPr lang="es-MX" sz="2800" dirty="0">
                <a:latin typeface="Baskerville"/>
                <a:cs typeface="Baskerville"/>
              </a:rPr>
              <a:t>y resultan particularmente sensibles a los temores públicos</a:t>
            </a:r>
            <a:r>
              <a:rPr lang="es-MX" sz="2800" dirty="0" smtClean="0">
                <a:latin typeface="Baskerville"/>
                <a:cs typeface="Baskerville"/>
              </a:rPr>
              <a:t>.</a:t>
            </a:r>
            <a:endParaRPr lang="es-MX" sz="2800" dirty="0">
              <a:latin typeface="Baskerville"/>
              <a:cs typeface="Baskerville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 smtClean="0">
                <a:latin typeface="Baskerville"/>
                <a:cs typeface="Baskerville"/>
              </a:rPr>
              <a:t>“</a:t>
            </a:r>
            <a:r>
              <a:rPr lang="es-MX" sz="2800" dirty="0">
                <a:latin typeface="Baskerville"/>
                <a:cs typeface="Baskerville"/>
              </a:rPr>
              <a:t>Los políticos, como las moscas, mueren a periodicazos”.</a:t>
            </a:r>
            <a:endParaRPr lang="es-ES_tradnl" sz="2800" dirty="0">
              <a:latin typeface="Baskerville"/>
              <a:cs typeface="Baskerville"/>
            </a:endParaRPr>
          </a:p>
        </p:txBody>
      </p:sp>
      <p:pic>
        <p:nvPicPr>
          <p:cNvPr id="9" name="Imagen 8" descr="Crisis-Trigger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24" y="2134427"/>
            <a:ext cx="3515979" cy="351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34088"/>
      </p:ext>
    </p:extLst>
  </p:cSld>
  <p:clrMapOvr>
    <a:masterClrMapping/>
  </p:clrMapOvr>
  <p:transition xmlns:p14="http://schemas.microsoft.com/office/powerpoint/2010/main">
    <p:dissolv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6" name="Text Box 1033"/>
          <p:cNvSpPr txBox="1">
            <a:spLocks noChangeArrowheads="1"/>
          </p:cNvSpPr>
          <p:nvPr/>
        </p:nvSpPr>
        <p:spPr bwMode="auto">
          <a:xfrm>
            <a:off x="865708" y="1796543"/>
            <a:ext cx="7391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En el desarrollo de toda crisis se necesitan los servicios de </a:t>
            </a:r>
            <a:r>
              <a:rPr lang="es-MX" sz="2800" dirty="0">
                <a:solidFill>
                  <a:srgbClr val="FF0000"/>
                </a:solidFill>
                <a:latin typeface="Baskerville"/>
                <a:cs typeface="Baskerville"/>
              </a:rPr>
              <a:t>asesores legales.</a:t>
            </a:r>
            <a:endParaRPr lang="es-ES_tradnl" sz="2800" dirty="0">
              <a:solidFill>
                <a:srgbClr val="FF0000"/>
              </a:solidFill>
              <a:latin typeface="Baskerville"/>
              <a:cs typeface="Baskerville"/>
            </a:endParaRPr>
          </a:p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endParaRPr lang="es-MX" sz="2800" dirty="0">
              <a:solidFill>
                <a:srgbClr val="FF6600"/>
              </a:solidFill>
              <a:latin typeface="Baskerville"/>
              <a:cs typeface="Baskerville"/>
            </a:endParaRPr>
          </a:p>
        </p:txBody>
      </p:sp>
      <p:pic>
        <p:nvPicPr>
          <p:cNvPr id="2" name="Imagen 1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759" y="2889356"/>
            <a:ext cx="6683172" cy="310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97377"/>
      </p:ext>
    </p:extLst>
  </p:cSld>
  <p:clrMapOvr>
    <a:masterClrMapping/>
  </p:clrMapOvr>
  <p:transition xmlns:p14="http://schemas.microsoft.com/office/powerpoint/2010/main">
    <p:dissolv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39553" y="2708920"/>
            <a:ext cx="410445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spcBef>
                <a:spcPct val="50000"/>
              </a:spcBef>
              <a:buFont typeface="Wingdings" charset="2"/>
              <a:buChar char="ü"/>
            </a:pPr>
            <a:r>
              <a:rPr lang="es-MX" sz="2800" dirty="0">
                <a:latin typeface="Baskerville"/>
                <a:cs typeface="Baskerville"/>
              </a:rPr>
              <a:t>Si  hay </a:t>
            </a:r>
            <a:r>
              <a:rPr lang="es-MX" sz="2800" dirty="0">
                <a:solidFill>
                  <a:srgbClr val="FF6600"/>
                </a:solidFill>
                <a:latin typeface="Baskerville"/>
                <a:cs typeface="Baskerville"/>
              </a:rPr>
              <a:t>manos criminales </a:t>
            </a:r>
            <a:r>
              <a:rPr lang="es-MX" sz="2800" dirty="0">
                <a:latin typeface="Baskerville"/>
                <a:cs typeface="Baskerville"/>
              </a:rPr>
              <a:t>detrás del </a:t>
            </a:r>
            <a:r>
              <a:rPr lang="es-MX" sz="2800" dirty="0" smtClean="0">
                <a:latin typeface="Baskerville"/>
                <a:cs typeface="Baskerville"/>
              </a:rPr>
              <a:t>problema, </a:t>
            </a:r>
            <a:r>
              <a:rPr lang="es-MX" sz="2800" dirty="0">
                <a:latin typeface="Baskerville"/>
                <a:cs typeface="Baskerville"/>
              </a:rPr>
              <a:t>el daño puede extenderse.</a:t>
            </a:r>
            <a:endParaRPr lang="es-ES_tradnl" sz="2800" dirty="0">
              <a:latin typeface="Baskerville"/>
              <a:cs typeface="Baskerville"/>
            </a:endParaRPr>
          </a:p>
        </p:txBody>
      </p:sp>
      <p:pic>
        <p:nvPicPr>
          <p:cNvPr id="7" name="Picture 12" descr="Atentado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66547"/>
            <a:ext cx="3608013" cy="358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73587"/>
      </p:ext>
    </p:extLst>
  </p:cSld>
  <p:clrMapOvr>
    <a:masterClrMapping/>
  </p:clrMapOvr>
  <p:transition xmlns:p14="http://schemas.microsoft.com/office/powerpoint/2010/main">
    <p:dissolv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48383" y="1451349"/>
            <a:ext cx="710833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s-ES" sz="3200" dirty="0">
                <a:latin typeface="Baskerville"/>
                <a:cs typeface="Baskerville"/>
              </a:rPr>
              <a:t>Todas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las crisis </a:t>
            </a:r>
            <a:r>
              <a:rPr lang="es-ES" sz="3200" dirty="0">
                <a:latin typeface="Baskerville"/>
                <a:cs typeface="Baskerville"/>
              </a:rPr>
              <a:t>se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 comportan igual</a:t>
            </a:r>
          </a:p>
          <a:p>
            <a:endParaRPr lang="es-ES" dirty="0">
              <a:latin typeface="Georgia"/>
              <a:cs typeface="Georgia"/>
            </a:endParaRPr>
          </a:p>
          <a:p>
            <a:pPr algn="just">
              <a:spcBef>
                <a:spcPct val="50000"/>
              </a:spcBef>
            </a:pPr>
            <a:endParaRPr lang="es-MX" dirty="0">
              <a:latin typeface="Georgia"/>
              <a:cs typeface="Georgia"/>
            </a:endParaRPr>
          </a:p>
        </p:txBody>
      </p:sp>
      <p:pic>
        <p:nvPicPr>
          <p:cNvPr id="8" name="Imagen 7" descr="Crisi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220" y="1994649"/>
            <a:ext cx="4863710" cy="449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16519"/>
      </p:ext>
    </p:extLst>
  </p:cSld>
  <p:clrMapOvr>
    <a:masterClrMapping/>
  </p:clrMapOvr>
  <p:transition xmlns:p14="http://schemas.microsoft.com/office/powerpoint/2010/main">
    <p:dissolv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4545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Crisis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48383" y="1451349"/>
            <a:ext cx="710833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s-ES" sz="3200" dirty="0">
                <a:latin typeface="Baskerville"/>
                <a:cs typeface="Baskerville"/>
              </a:rPr>
              <a:t>Todas 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las crisis </a:t>
            </a:r>
            <a:r>
              <a:rPr lang="es-ES" sz="3200" dirty="0">
                <a:latin typeface="Baskerville"/>
                <a:cs typeface="Baskerville"/>
              </a:rPr>
              <a:t>se</a:t>
            </a:r>
            <a:r>
              <a:rPr lang="es-ES" sz="3200" dirty="0">
                <a:solidFill>
                  <a:srgbClr val="FF6600"/>
                </a:solidFill>
                <a:latin typeface="Baskerville"/>
                <a:cs typeface="Baskerville"/>
              </a:rPr>
              <a:t> comportan igual</a:t>
            </a:r>
          </a:p>
          <a:p>
            <a:endParaRPr lang="es-ES" dirty="0">
              <a:latin typeface="Georgia"/>
              <a:cs typeface="Georgia"/>
            </a:endParaRPr>
          </a:p>
          <a:p>
            <a:pPr algn="just">
              <a:spcBef>
                <a:spcPct val="50000"/>
              </a:spcBef>
            </a:pPr>
            <a:endParaRPr lang="es-MX" dirty="0">
              <a:latin typeface="Georgia"/>
              <a:cs typeface="Georgia"/>
            </a:endParaRPr>
          </a:p>
        </p:txBody>
      </p:sp>
      <p:pic>
        <p:nvPicPr>
          <p:cNvPr id="8" name="Imagen 7" descr="Crisi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220" y="1994649"/>
            <a:ext cx="4863710" cy="449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58556"/>
      </p:ext>
    </p:extLst>
  </p:cSld>
  <p:clrMapOvr>
    <a:masterClrMapping/>
  </p:clrMapOvr>
  <p:transition xmlns:p14="http://schemas.microsoft.com/office/powerpoint/2010/main">
    <p:dissolv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77594" y="491534"/>
            <a:ext cx="15132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 smtClean="0">
                <a:solidFill>
                  <a:srgbClr val="FF6600"/>
                </a:solidFill>
                <a:latin typeface="Baskerville"/>
                <a:cs typeface="Baskerville"/>
              </a:rPr>
              <a:t>Casos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166888" y="272100"/>
            <a:ext cx="5346085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err="1" smtClean="0">
                <a:solidFill>
                  <a:srgbClr val="FF6600"/>
                </a:solidFill>
                <a:latin typeface="Baskerville"/>
                <a:cs typeface="Baskerville"/>
              </a:rPr>
              <a:t>Tylenol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, 1982 </a:t>
            </a:r>
            <a:endParaRPr lang="es-ES" sz="2800" dirty="0" smtClean="0">
              <a:solidFill>
                <a:srgbClr val="FF6600"/>
              </a:solidFill>
              <a:latin typeface="Baskerville"/>
              <a:cs typeface="Baskerville"/>
            </a:endParaRPr>
          </a:p>
          <a:p>
            <a:endParaRPr lang="es-ES" sz="2800" dirty="0">
              <a:solidFill>
                <a:srgbClr val="998700"/>
              </a:solidFill>
              <a:latin typeface="Baskerville"/>
              <a:cs typeface="Baskerville"/>
            </a:endParaRPr>
          </a:p>
          <a:p>
            <a:pPr marL="385200" indent="-385200" algn="just">
              <a:buFont typeface="Wingdings" charset="2"/>
              <a:buChar char="ü"/>
            </a:pPr>
            <a:r>
              <a:rPr lang="es-ES" sz="2800" dirty="0" err="1">
                <a:latin typeface="Baskerville"/>
                <a:cs typeface="Baskerville"/>
              </a:rPr>
              <a:t>Adulteración</a:t>
            </a:r>
            <a:r>
              <a:rPr lang="es-ES" sz="2800" dirty="0">
                <a:latin typeface="Baskerville"/>
                <a:cs typeface="Baskerville"/>
              </a:rPr>
              <a:t> de producto con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cianuro. </a:t>
            </a:r>
          </a:p>
          <a:p>
            <a:pPr marL="385200" indent="-385200" algn="just">
              <a:buFont typeface="Wingdings" charset="2"/>
              <a:buChar char="ü"/>
            </a:pP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Siete personas </a:t>
            </a: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murieron </a:t>
            </a:r>
            <a:r>
              <a:rPr lang="es-ES" sz="2800" dirty="0">
                <a:latin typeface="Baskerville"/>
                <a:cs typeface="Baskerville"/>
              </a:rPr>
              <a:t>en el </a:t>
            </a:r>
            <a:r>
              <a:rPr lang="es-ES" sz="2800" dirty="0" err="1">
                <a:latin typeface="Baskerville"/>
                <a:cs typeface="Baskerville"/>
              </a:rPr>
              <a:t>área</a:t>
            </a:r>
            <a:r>
              <a:rPr lang="es-ES" sz="2800" dirty="0">
                <a:latin typeface="Baskerville"/>
                <a:cs typeface="Baskerville"/>
              </a:rPr>
              <a:t> de Chicago. </a:t>
            </a:r>
          </a:p>
          <a:p>
            <a:pPr marL="385200" indent="-385200" algn="just">
              <a:buFont typeface="Wingdings" charset="2"/>
              <a:buChar char="ü"/>
            </a:pP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87% </a:t>
            </a: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cayeron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ventas </a:t>
            </a:r>
            <a:r>
              <a:rPr lang="es-ES" sz="2800" dirty="0" err="1">
                <a:latin typeface="Baskerville"/>
                <a:cs typeface="Baskerville"/>
              </a:rPr>
              <a:t>después</a:t>
            </a:r>
            <a:r>
              <a:rPr lang="es-ES" sz="2800" dirty="0">
                <a:latin typeface="Baskerville"/>
                <a:cs typeface="Baskerville"/>
              </a:rPr>
              <a:t> de que los medios reportan la </a:t>
            </a:r>
            <a:r>
              <a:rPr lang="es-ES" sz="2800" dirty="0" err="1">
                <a:latin typeface="Baskerville"/>
                <a:cs typeface="Baskerville"/>
              </a:rPr>
              <a:t>adulteración</a:t>
            </a:r>
            <a:r>
              <a:rPr lang="es-ES" sz="2800" dirty="0">
                <a:latin typeface="Baskerville"/>
                <a:cs typeface="Baskerville"/>
              </a:rPr>
              <a:t> del producto. </a:t>
            </a:r>
          </a:p>
          <a:p>
            <a:pPr marL="385200" indent="-385200" algn="just">
              <a:buFont typeface="Wingdings" charset="2"/>
              <a:buChar char="ü"/>
            </a:pPr>
            <a:r>
              <a:rPr lang="es-ES" sz="2800" dirty="0">
                <a:latin typeface="Baskerville"/>
                <a:cs typeface="Baskerville"/>
              </a:rPr>
              <a:t>Respuesta a la crisis: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rápida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respuesta de J&amp;J </a:t>
            </a:r>
            <a:r>
              <a:rPr lang="es-ES" sz="2800" dirty="0">
                <a:latin typeface="Baskerville"/>
                <a:cs typeface="Baskerville"/>
              </a:rPr>
              <a:t>ante el miedo colectivo. </a:t>
            </a:r>
          </a:p>
          <a:p>
            <a:pPr marL="385200" indent="-385200" algn="just">
              <a:buFont typeface="Wingdings" charset="2"/>
              <a:buChar char="ü"/>
            </a:pPr>
            <a:r>
              <a:rPr lang="es-ES" sz="2800" dirty="0" err="1">
                <a:latin typeface="Baskerville"/>
                <a:cs typeface="Baskerville"/>
              </a:rPr>
              <a:t>Recuperación</a:t>
            </a:r>
            <a:r>
              <a:rPr lang="es-ES" sz="2800" dirty="0">
                <a:latin typeface="Baskerville"/>
                <a:cs typeface="Baskerville"/>
              </a:rPr>
              <a:t>:</a:t>
            </a:r>
            <a:r>
              <a:rPr lang="es-ES" sz="2800" dirty="0">
                <a:solidFill>
                  <a:srgbClr val="998700"/>
                </a:solidFill>
                <a:latin typeface="Baskerville"/>
                <a:cs typeface="Baskerville"/>
              </a:rPr>
              <a:t>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Introducción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del  envase inviolable.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endParaRPr lang="es-MX" dirty="0">
              <a:latin typeface="Georgia"/>
              <a:cs typeface="Georgia"/>
            </a:endParaRPr>
          </a:p>
        </p:txBody>
      </p:sp>
      <p:pic>
        <p:nvPicPr>
          <p:cNvPr id="7" name="Imagen 6" descr="147270-1497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97" y="2652499"/>
            <a:ext cx="2038502" cy="152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64678"/>
      </p:ext>
    </p:extLst>
  </p:cSld>
  <p:clrMapOvr>
    <a:masterClrMapping/>
  </p:clrMapOvr>
  <p:transition xmlns:p14="http://schemas.microsoft.com/office/powerpoint/2010/main">
    <p:dissolv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866421" y="186413"/>
            <a:ext cx="5103628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2800" dirty="0">
                <a:latin typeface="Baskerville"/>
                <a:cs typeface="Baskerville"/>
              </a:rPr>
              <a:t>Costo de la crisis </a:t>
            </a:r>
          </a:p>
          <a:p>
            <a:r>
              <a:rPr lang="es-ES" sz="4800" dirty="0" smtClean="0">
                <a:solidFill>
                  <a:srgbClr val="FF6600"/>
                </a:solidFill>
                <a:latin typeface="Baskerville"/>
                <a:cs typeface="Baskerville"/>
              </a:rPr>
              <a:t>US </a:t>
            </a:r>
            <a:r>
              <a:rPr lang="es-ES" sz="4800" dirty="0">
                <a:solidFill>
                  <a:srgbClr val="FF6600"/>
                </a:solidFill>
                <a:latin typeface="Baskerville"/>
                <a:cs typeface="Baskerville"/>
              </a:rPr>
              <a:t>$75 millones </a:t>
            </a:r>
          </a:p>
        </p:txBody>
      </p:sp>
      <p:pic>
        <p:nvPicPr>
          <p:cNvPr id="3" name="Imagen 2" descr="tyleno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180" y="1984978"/>
            <a:ext cx="6618484" cy="443028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41969" y="6432159"/>
            <a:ext cx="8312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4216463679"/>
      </p:ext>
    </p:extLst>
  </p:cSld>
  <p:clrMapOvr>
    <a:masterClrMapping/>
  </p:clrMapOvr>
  <p:transition xmlns:p14="http://schemas.microsoft.com/office/powerpoint/2010/main">
    <p:dissolv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367328" y="313598"/>
            <a:ext cx="6583889" cy="677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Union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Carbide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1984 (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Bhopal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, India) </a:t>
            </a:r>
          </a:p>
          <a:p>
            <a:pPr marL="457200" indent="-457200">
              <a:buFont typeface="Wingdings" charset="2"/>
              <a:buChar char="ü"/>
            </a:pPr>
            <a:r>
              <a:rPr lang="es-ES" sz="2800" dirty="0">
                <a:latin typeface="Baskerville"/>
                <a:cs typeface="Baskerville"/>
              </a:rPr>
              <a:t>La </a:t>
            </a:r>
            <a:r>
              <a:rPr lang="es-ES" sz="2800" dirty="0" err="1">
                <a:latin typeface="Baskerville"/>
                <a:cs typeface="Baskerville"/>
              </a:rPr>
              <a:t>presión</a:t>
            </a:r>
            <a:r>
              <a:rPr lang="es-ES" sz="2800" dirty="0">
                <a:latin typeface="Baskerville"/>
                <a:cs typeface="Baskerville"/>
              </a:rPr>
              <a:t> de un tanque con 45 toneladas de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Metil-isocianato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</a:t>
            </a:r>
            <a:r>
              <a:rPr lang="es-ES" sz="2800" dirty="0" smtClean="0">
                <a:latin typeface="Baskerville"/>
                <a:cs typeface="Baskerville"/>
              </a:rPr>
              <a:t>empezó </a:t>
            </a:r>
            <a:r>
              <a:rPr lang="es-ES" sz="2800" dirty="0">
                <a:latin typeface="Baskerville"/>
                <a:cs typeface="Baskerville"/>
              </a:rPr>
              <a:t>a elevarse sin control. </a:t>
            </a:r>
            <a:endParaRPr lang="es-ES" sz="2800" dirty="0" smtClean="0">
              <a:latin typeface="Baskerville"/>
              <a:cs typeface="Baskerville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sz="2800" dirty="0" smtClean="0">
                <a:latin typeface="Baskerville"/>
                <a:cs typeface="Baskerville"/>
              </a:rPr>
              <a:t>Se </a:t>
            </a:r>
            <a:r>
              <a:rPr lang="es-ES" sz="2800" dirty="0">
                <a:latin typeface="Baskerville"/>
                <a:cs typeface="Baskerville"/>
              </a:rPr>
              <a:t>inició una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fuga </a:t>
            </a:r>
            <a:r>
              <a:rPr lang="es-ES" sz="2800" dirty="0">
                <a:latin typeface="Baskerville"/>
                <a:cs typeface="Baskerville"/>
              </a:rPr>
              <a:t>a </a:t>
            </a:r>
            <a:r>
              <a:rPr lang="es-ES" sz="2800" dirty="0" err="1">
                <a:latin typeface="Baskerville"/>
                <a:cs typeface="Baskerville"/>
              </a:rPr>
              <a:t>través</a:t>
            </a:r>
            <a:r>
              <a:rPr lang="es-ES" sz="2800" dirty="0">
                <a:latin typeface="Baskerville"/>
                <a:cs typeface="Baskerville"/>
              </a:rPr>
              <a:t> de una </a:t>
            </a:r>
            <a:r>
              <a:rPr lang="es-ES" sz="2800" dirty="0" err="1">
                <a:latin typeface="Baskerville"/>
                <a:cs typeface="Baskerville"/>
              </a:rPr>
              <a:t>válvula</a:t>
            </a:r>
            <a:r>
              <a:rPr lang="es-ES" sz="2800" dirty="0">
                <a:latin typeface="Baskerville"/>
                <a:cs typeface="Baskerville"/>
              </a:rPr>
              <a:t> defectuosa. Debido a las condiciones </a:t>
            </a:r>
            <a:r>
              <a:rPr lang="es-ES" sz="2800" dirty="0" err="1">
                <a:latin typeface="Baskerville"/>
                <a:cs typeface="Baskerville"/>
              </a:rPr>
              <a:t>climáticas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, la nube </a:t>
            </a:r>
            <a:r>
              <a:rPr lang="es-ES" sz="2800" dirty="0">
                <a:latin typeface="Baskerville"/>
                <a:cs typeface="Baskerville"/>
              </a:rPr>
              <a:t>formada no se dispersó, sino que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avanzó hacia un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área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urbana. </a:t>
            </a:r>
            <a:endParaRPr lang="es-ES" sz="2800" dirty="0" smtClean="0">
              <a:solidFill>
                <a:srgbClr val="FF6600"/>
              </a:solidFill>
              <a:latin typeface="Baskerville"/>
              <a:cs typeface="Baskerville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El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gas afectó a la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población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</a:t>
            </a:r>
            <a:r>
              <a:rPr lang="es-ES" sz="2800" dirty="0">
                <a:latin typeface="Baskerville"/>
                <a:cs typeface="Baskerville"/>
              </a:rPr>
              <a:t>ocasionando ceguera y muerte. </a:t>
            </a:r>
            <a:endParaRPr lang="es-ES" sz="2800" dirty="0" smtClean="0">
              <a:latin typeface="Baskerville"/>
              <a:cs typeface="Baskerville"/>
            </a:endParaRPr>
          </a:p>
          <a:p>
            <a:pPr marL="457200" indent="-457200">
              <a:buFont typeface="Wingdings" charset="2"/>
              <a:buChar char="ü"/>
            </a:pP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Fallecieron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cerca de 3,500 personas y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más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de 150,000 tuvieron afectaciones en el sistema nervioso y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vías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respiratorias.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endParaRPr lang="es-MX" sz="2800" dirty="0">
              <a:latin typeface="Georgia"/>
              <a:cs typeface="Georgia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22941" y="491534"/>
            <a:ext cx="15132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dirty="0" smtClean="0">
                <a:solidFill>
                  <a:srgbClr val="FF6600"/>
                </a:solidFill>
                <a:latin typeface="Baskerville"/>
                <a:cs typeface="Baskerville"/>
              </a:rPr>
              <a:t>Casos</a:t>
            </a:r>
            <a:endParaRPr lang="es-ES" sz="4400" dirty="0"/>
          </a:p>
        </p:txBody>
      </p:sp>
      <p:sp>
        <p:nvSpPr>
          <p:cNvPr id="4" name="Rectángulo 3"/>
          <p:cNvSpPr/>
          <p:nvPr/>
        </p:nvSpPr>
        <p:spPr>
          <a:xfrm>
            <a:off x="346114" y="6443020"/>
            <a:ext cx="8605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523115188"/>
      </p:ext>
    </p:extLst>
  </p:cSld>
  <p:clrMapOvr>
    <a:masterClrMapping/>
  </p:clrMapOvr>
  <p:transition xmlns:p14="http://schemas.microsoft.com/office/powerpoint/2010/main">
    <p:dissolv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377032" y="367857"/>
            <a:ext cx="627011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ES" sz="2800" dirty="0">
                <a:latin typeface="Baskerville"/>
                <a:cs typeface="Baskerville"/>
              </a:rPr>
              <a:t>Costo de la Crisis</a:t>
            </a:r>
            <a:br>
              <a:rPr lang="es-ES" sz="2800" dirty="0">
                <a:latin typeface="Baskerville"/>
                <a:cs typeface="Baskerville"/>
              </a:rPr>
            </a:br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US $600 millones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2" name="Imagen 1" descr="bhopal_gas_traged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58" y="1862830"/>
            <a:ext cx="7027498" cy="453998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26290" y="6402818"/>
            <a:ext cx="8122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827291188"/>
      </p:ext>
    </p:extLst>
  </p:cSld>
  <p:clrMapOvr>
    <a:masterClrMapping/>
  </p:clrMapOvr>
  <p:transition xmlns:p14="http://schemas.microsoft.com/office/powerpoint/2010/main">
    <p:dissolv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3213922" y="1"/>
            <a:ext cx="5664991" cy="655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/>
            <a:r>
              <a:rPr lang="es-ES" sz="2800" dirty="0" err="1" smtClean="0">
                <a:solidFill>
                  <a:srgbClr val="000000"/>
                </a:solidFill>
                <a:latin typeface="Baskerville"/>
                <a:cs typeface="Baskerville"/>
              </a:rPr>
              <a:t>Perrier</a:t>
            </a:r>
            <a:r>
              <a:rPr lang="es-ES" sz="2800" dirty="0" smtClean="0">
                <a:solidFill>
                  <a:srgbClr val="000000"/>
                </a:solidFill>
                <a:latin typeface="Baskerville"/>
                <a:cs typeface="Baskerville"/>
              </a:rPr>
              <a:t>, 1990 </a:t>
            </a:r>
            <a:endParaRPr lang="es-ES" sz="2800" dirty="0">
              <a:solidFill>
                <a:srgbClr val="000000"/>
              </a:solidFill>
              <a:latin typeface="Baskerville"/>
              <a:cs typeface="Baskerville"/>
            </a:endParaRPr>
          </a:p>
          <a:p>
            <a:pPr algn="just"/>
            <a:endParaRPr lang="es-ES" sz="2800" dirty="0"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err="1" smtClean="0">
                <a:latin typeface="Baskerville"/>
                <a:cs typeface="Baskerville"/>
              </a:rPr>
              <a:t>Contaminación</a:t>
            </a:r>
            <a:r>
              <a:rPr lang="es-ES" sz="2800" dirty="0" smtClean="0">
                <a:latin typeface="Baskerville"/>
                <a:cs typeface="Baskerville"/>
              </a:rPr>
              <a:t> </a:t>
            </a:r>
            <a:r>
              <a:rPr lang="es-ES" sz="2800" dirty="0">
                <a:latin typeface="Baskerville"/>
                <a:cs typeface="Baskerville"/>
              </a:rPr>
              <a:t>por </a:t>
            </a:r>
            <a:r>
              <a:rPr lang="es-ES" sz="2800" dirty="0" err="1" smtClean="0">
                <a:solidFill>
                  <a:srgbClr val="FF6600"/>
                </a:solidFill>
                <a:latin typeface="Baskerville"/>
                <a:cs typeface="Baskerville"/>
              </a:rPr>
              <a:t>Benzeno</a:t>
            </a: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.</a:t>
            </a:r>
            <a:endParaRPr lang="es-ES" sz="2800" dirty="0">
              <a:solidFill>
                <a:srgbClr val="FF6600"/>
              </a:solidFill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err="1" smtClean="0">
                <a:solidFill>
                  <a:srgbClr val="FF6600"/>
                </a:solidFill>
                <a:latin typeface="Baskerville"/>
                <a:cs typeface="Baskerville"/>
              </a:rPr>
              <a:t>Recall</a:t>
            </a: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 mundial.</a:t>
            </a:r>
            <a:endParaRPr lang="es-ES" sz="2800" dirty="0">
              <a:solidFill>
                <a:srgbClr val="FF6600"/>
              </a:solidFill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smtClean="0">
                <a:latin typeface="Baskerville"/>
                <a:cs typeface="Baskerville"/>
              </a:rPr>
              <a:t>Manejo </a:t>
            </a:r>
            <a:r>
              <a:rPr lang="es-ES" sz="2800" dirty="0">
                <a:latin typeface="Baskerville"/>
                <a:cs typeface="Baskerville"/>
              </a:rPr>
              <a:t>de la crisis: La empresa </a:t>
            </a:r>
            <a:r>
              <a:rPr lang="es-ES" sz="2800" dirty="0" smtClean="0">
                <a:latin typeface="Baskerville"/>
                <a:cs typeface="Baskerville"/>
              </a:rPr>
              <a:t> </a:t>
            </a: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malinterpretó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la importancia del problema al principio de la crisis. </a:t>
            </a:r>
            <a:endParaRPr lang="es-ES" sz="2800" dirty="0" smtClean="0">
              <a:solidFill>
                <a:srgbClr val="FF6600"/>
              </a:solidFill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No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existía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una estrategia de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recolección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mundial del producto. </a:t>
            </a:r>
            <a:endParaRPr lang="es-ES" sz="2800" dirty="0" smtClean="0">
              <a:solidFill>
                <a:srgbClr val="FF6600"/>
              </a:solidFill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err="1" smtClean="0">
                <a:solidFill>
                  <a:srgbClr val="FF6600"/>
                </a:solidFill>
                <a:latin typeface="Baskerville"/>
                <a:cs typeface="Baskerville"/>
              </a:rPr>
              <a:t>Evian</a:t>
            </a:r>
            <a:r>
              <a:rPr lang="es-ES" sz="2800" dirty="0" smtClean="0">
                <a:solidFill>
                  <a:srgbClr val="FF6600"/>
                </a:solidFill>
                <a:latin typeface="Baskerville"/>
                <a:cs typeface="Baskerville"/>
              </a:rPr>
              <a:t> </a:t>
            </a:r>
            <a:r>
              <a:rPr lang="es-ES" sz="2800" dirty="0">
                <a:latin typeface="Baskerville"/>
                <a:cs typeface="Baskerville"/>
              </a:rPr>
              <a:t>aprovechó la oportunidad para posicionarse en el mercado. </a:t>
            </a:r>
            <a:endParaRPr lang="es-ES" sz="2800" dirty="0" smtClean="0"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err="1" smtClean="0">
                <a:latin typeface="Baskerville"/>
                <a:cs typeface="Baskerville"/>
              </a:rPr>
              <a:t>Recuperación</a:t>
            </a:r>
            <a:r>
              <a:rPr lang="es-ES" sz="2800" dirty="0">
                <a:latin typeface="Baskerville"/>
                <a:cs typeface="Baskerville"/>
              </a:rPr>
              <a:t>: </a:t>
            </a:r>
            <a:r>
              <a:rPr lang="es-ES" sz="2800" dirty="0" err="1">
                <a:latin typeface="Baskerville"/>
                <a:cs typeface="Baskerville"/>
              </a:rPr>
              <a:t>Campaña</a:t>
            </a:r>
            <a:r>
              <a:rPr lang="es-ES" sz="2800" dirty="0">
                <a:latin typeface="Baskerville"/>
                <a:cs typeface="Baskerville"/>
              </a:rPr>
              <a:t> de MKT y </a:t>
            </a:r>
            <a:r>
              <a:rPr lang="es-ES" sz="2800" dirty="0" smtClean="0">
                <a:latin typeface="Baskerville"/>
                <a:cs typeface="Baskerville"/>
              </a:rPr>
              <a:t>nuevo </a:t>
            </a:r>
            <a:r>
              <a:rPr lang="es-ES" sz="2800" dirty="0">
                <a:latin typeface="Baskerville"/>
                <a:cs typeface="Baskerville"/>
              </a:rPr>
              <a:t>envase de 750 ml sustituyendo a la tradicional botella de 1 </a:t>
            </a:r>
            <a:r>
              <a:rPr lang="es-ES" sz="2800" dirty="0" err="1">
                <a:latin typeface="Baskerville"/>
                <a:cs typeface="Baskerville"/>
              </a:rPr>
              <a:t>lt</a:t>
            </a:r>
            <a:r>
              <a:rPr lang="es-ES" sz="2800" dirty="0">
                <a:latin typeface="Baskerville"/>
                <a:cs typeface="Baskerville"/>
              </a:rPr>
              <a:t>. </a:t>
            </a:r>
          </a:p>
        </p:txBody>
      </p:sp>
      <p:pic>
        <p:nvPicPr>
          <p:cNvPr id="3" name="Imagen 2" descr="perri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4655"/>
            <a:ext cx="3115409" cy="1503239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98744" y="6382936"/>
            <a:ext cx="80926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463409530"/>
      </p:ext>
    </p:extLst>
  </p:cSld>
  <p:clrMapOvr>
    <a:masterClrMapping/>
  </p:clrMapOvr>
  <p:transition xmlns:p14="http://schemas.microsoft.com/office/powerpoint/2010/main">
    <p:dissolv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295466" y="181443"/>
            <a:ext cx="6583447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/>
            <a:r>
              <a:rPr lang="es-ES" sz="2800" dirty="0">
                <a:latin typeface="Baskerville"/>
                <a:cs typeface="Baskerville"/>
              </a:rPr>
              <a:t>Costo de la Crisis</a:t>
            </a:r>
            <a:br>
              <a:rPr lang="es-ES" sz="2800" dirty="0">
                <a:latin typeface="Baskerville"/>
                <a:cs typeface="Baskerville"/>
              </a:rPr>
            </a:br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US $187 millones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2" name="Imagen 1" descr="perrier-4-7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02" y="1491312"/>
            <a:ext cx="6565272" cy="492395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51713" y="6432159"/>
            <a:ext cx="8202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4155925944"/>
      </p:ext>
    </p:extLst>
  </p:cSld>
  <p:clrMapOvr>
    <a:masterClrMapping/>
  </p:clrMapOvr>
  <p:transition xmlns:p14="http://schemas.microsoft.com/office/powerpoint/2010/main">
    <p:dissolv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846539" y="231493"/>
            <a:ext cx="6781532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2800" dirty="0" err="1" smtClean="0">
                <a:solidFill>
                  <a:srgbClr val="000000"/>
                </a:solidFill>
                <a:latin typeface="Georgia"/>
                <a:cs typeface="Georgia"/>
              </a:rPr>
              <a:t>Firestone</a:t>
            </a:r>
            <a:r>
              <a:rPr lang="es-ES" sz="2800" dirty="0" smtClean="0">
                <a:solidFill>
                  <a:srgbClr val="000000"/>
                </a:solidFill>
                <a:latin typeface="Georgia"/>
                <a:cs typeface="Georgia"/>
              </a:rPr>
              <a:t>-Ford, </a:t>
            </a:r>
            <a:r>
              <a:rPr lang="es-ES" sz="2800" dirty="0" smtClean="0">
                <a:latin typeface="Georgia"/>
                <a:cs typeface="Georgia"/>
              </a:rPr>
              <a:t>2000</a:t>
            </a:r>
          </a:p>
          <a:p>
            <a:pPr marL="457200" indent="-457200" algn="just">
              <a:buFont typeface="Wingdings" charset="2"/>
              <a:buChar char="ü"/>
            </a:pPr>
            <a:endParaRPr lang="es-ES" sz="2800" dirty="0"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err="1" smtClean="0">
                <a:latin typeface="Baskerville"/>
                <a:cs typeface="Baskerville"/>
              </a:rPr>
              <a:t>Detección</a:t>
            </a:r>
            <a:r>
              <a:rPr lang="es-ES" sz="2800" dirty="0" smtClean="0">
                <a:latin typeface="Baskerville"/>
                <a:cs typeface="Baskerville"/>
              </a:rPr>
              <a:t> </a:t>
            </a:r>
            <a:r>
              <a:rPr lang="es-ES" sz="2800" dirty="0">
                <a:latin typeface="Baskerville"/>
                <a:cs typeface="Baskerville"/>
              </a:rPr>
              <a:t>de un lote de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llantas con fallas de calidad </a:t>
            </a:r>
            <a:r>
              <a:rPr lang="es-ES" sz="2800" dirty="0">
                <a:latin typeface="Baskerville"/>
                <a:cs typeface="Baskerville"/>
              </a:rPr>
              <a:t>luego de decenas de casos de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accidentes</a:t>
            </a:r>
            <a:r>
              <a:rPr lang="es-ES" sz="2800" dirty="0">
                <a:latin typeface="Baskerville"/>
                <a:cs typeface="Baskerville"/>
              </a:rPr>
              <a:t> </a:t>
            </a:r>
            <a:r>
              <a:rPr lang="es-ES" sz="2800" dirty="0" smtClean="0">
                <a:latin typeface="Baskerville"/>
                <a:cs typeface="Baskerville"/>
              </a:rPr>
              <a:t>en camionetas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Ford Explorer.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err="1">
                <a:latin typeface="Baskerville"/>
                <a:cs typeface="Baskerville"/>
              </a:rPr>
              <a:t>Más</a:t>
            </a:r>
            <a:r>
              <a:rPr lang="es-ES" sz="2800" dirty="0">
                <a:latin typeface="Baskerville"/>
                <a:cs typeface="Baskerville"/>
              </a:rPr>
              <a:t> de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500</a:t>
            </a:r>
            <a:r>
              <a:rPr lang="es-ES" sz="2800" dirty="0">
                <a:solidFill>
                  <a:srgbClr val="998700"/>
                </a:solidFill>
                <a:latin typeface="Baskerville"/>
                <a:cs typeface="Baskerville"/>
              </a:rPr>
              <a:t> </a:t>
            </a:r>
            <a:r>
              <a:rPr lang="es-ES" sz="2800" dirty="0" smtClean="0">
                <a:latin typeface="Baskerville"/>
                <a:cs typeface="Baskerville"/>
              </a:rPr>
              <a:t>muertes </a:t>
            </a:r>
            <a:r>
              <a:rPr lang="es-ES" sz="2800" dirty="0">
                <a:latin typeface="Baskerville"/>
                <a:cs typeface="Baskerville"/>
              </a:rPr>
              <a:t>reportadas tan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sólo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en EEUU.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Sustitución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del CEO en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América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Guerra de declaraciones </a:t>
            </a:r>
            <a:r>
              <a:rPr lang="es-ES" sz="2800" dirty="0" err="1">
                <a:latin typeface="Baskerville"/>
                <a:cs typeface="Baskerville"/>
              </a:rPr>
              <a:t>Firestone</a:t>
            </a:r>
            <a:r>
              <a:rPr lang="es-ES" sz="2800" dirty="0">
                <a:latin typeface="Baskerville"/>
                <a:cs typeface="Baskerville"/>
              </a:rPr>
              <a:t>- Ford.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Ruptura con Ford </a:t>
            </a:r>
            <a:r>
              <a:rPr lang="es-ES" sz="2800" dirty="0" err="1">
                <a:latin typeface="Baskerville"/>
                <a:cs typeface="Baskerville"/>
              </a:rPr>
              <a:t>después</a:t>
            </a:r>
            <a:r>
              <a:rPr lang="es-ES" sz="2800" dirty="0">
                <a:latin typeface="Baskerville"/>
                <a:cs typeface="Baskerville"/>
              </a:rPr>
              <a:t> de </a:t>
            </a:r>
            <a:r>
              <a:rPr lang="es-ES" sz="2800" dirty="0" err="1">
                <a:latin typeface="Baskerville"/>
                <a:cs typeface="Baskerville"/>
              </a:rPr>
              <a:t>más</a:t>
            </a:r>
            <a:r>
              <a:rPr lang="es-ES" sz="2800" dirty="0">
                <a:latin typeface="Baskerville"/>
                <a:cs typeface="Baskerville"/>
              </a:rPr>
              <a:t> de 100 </a:t>
            </a:r>
            <a:r>
              <a:rPr lang="es-ES" sz="2800" dirty="0" err="1">
                <a:latin typeface="Baskerville"/>
                <a:cs typeface="Baskerville"/>
              </a:rPr>
              <a:t>años</a:t>
            </a:r>
            <a:r>
              <a:rPr lang="es-ES" sz="2800" dirty="0">
                <a:latin typeface="Baskerville"/>
                <a:cs typeface="Baskerville"/>
              </a:rPr>
              <a:t> de </a:t>
            </a:r>
            <a:r>
              <a:rPr lang="es-ES" sz="2800" dirty="0" err="1">
                <a:latin typeface="Baskerville"/>
                <a:cs typeface="Baskerville"/>
              </a:rPr>
              <a:t>relación</a:t>
            </a:r>
            <a:r>
              <a:rPr lang="es-ES" sz="2800" dirty="0">
                <a:latin typeface="Baskerville"/>
                <a:cs typeface="Baskerville"/>
              </a:rPr>
              <a:t> comercial.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3" name="Imagen 2" descr="arr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338" y="5020000"/>
            <a:ext cx="5508539" cy="114808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51712" y="6397548"/>
            <a:ext cx="83277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096695078"/>
      </p:ext>
    </p:extLst>
  </p:cSld>
  <p:clrMapOvr>
    <a:masterClrMapping/>
  </p:clrMapOvr>
  <p:transition xmlns:p14="http://schemas.microsoft.com/office/powerpoint/2010/main">
    <p:dissolv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097382" y="181443"/>
            <a:ext cx="678153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2800" dirty="0">
                <a:latin typeface="Georgia"/>
                <a:cs typeface="Georgia"/>
              </a:rPr>
              <a:t>Costo de la Crisis </a:t>
            </a:r>
          </a:p>
          <a:p>
            <a:r>
              <a:rPr lang="es-ES" sz="4400" dirty="0">
                <a:solidFill>
                  <a:srgbClr val="998700"/>
                </a:solidFill>
                <a:latin typeface="Georgia"/>
                <a:cs typeface="Georgia"/>
              </a:rPr>
              <a:t>US $3,000 millones </a:t>
            </a:r>
          </a:p>
          <a:p>
            <a:pPr algn="just"/>
            <a:endParaRPr lang="es-ES" sz="2800" dirty="0"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fordtiretestin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469" y="1577558"/>
            <a:ext cx="3045850" cy="456877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30100" y="6382936"/>
            <a:ext cx="80926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7607976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790624" y="181443"/>
            <a:ext cx="5993915" cy="677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2800" dirty="0">
                <a:latin typeface="Baskerville"/>
                <a:cs typeface="Baskerville"/>
              </a:rPr>
              <a:t>Coca-</a:t>
            </a:r>
            <a:r>
              <a:rPr lang="es-ES" sz="2800" dirty="0" smtClean="0">
                <a:latin typeface="Baskerville"/>
                <a:cs typeface="Baskerville"/>
              </a:rPr>
              <a:t>Cola, </a:t>
            </a:r>
            <a:r>
              <a:rPr lang="es-ES" sz="2800" dirty="0">
                <a:latin typeface="Baskerville"/>
                <a:cs typeface="Baskerville"/>
              </a:rPr>
              <a:t>1999 </a:t>
            </a:r>
            <a:endParaRPr lang="es-ES" sz="2800" dirty="0" smtClean="0">
              <a:latin typeface="Baskerville"/>
              <a:cs typeface="Baskerville"/>
            </a:endParaRPr>
          </a:p>
          <a:p>
            <a:endParaRPr lang="es-ES" sz="2800" dirty="0"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Coca-Cola </a:t>
            </a:r>
            <a:r>
              <a:rPr lang="es-ES" sz="2800" dirty="0">
                <a:latin typeface="Baskerville"/>
                <a:cs typeface="Baskerville"/>
              </a:rPr>
              <a:t>admite que sus refrescos en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Bélgica</a:t>
            </a:r>
            <a:r>
              <a:rPr lang="es-ES" sz="2800" dirty="0">
                <a:latin typeface="Baskerville"/>
                <a:cs typeface="Baskerville"/>
              </a:rPr>
              <a:t> estaban 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contaminados</a:t>
            </a:r>
            <a:r>
              <a:rPr lang="es-ES" sz="2800" dirty="0">
                <a:latin typeface="Baskerville"/>
                <a:cs typeface="Baskerville"/>
              </a:rPr>
              <a:t> y causaron un centenar de casos de </a:t>
            </a:r>
            <a:r>
              <a:rPr lang="es-ES" sz="2800" dirty="0" err="1">
                <a:latin typeface="Baskerville"/>
                <a:cs typeface="Baskerville"/>
              </a:rPr>
              <a:t>intoxicación</a:t>
            </a:r>
            <a:r>
              <a:rPr lang="es-ES" sz="2800" dirty="0">
                <a:latin typeface="Baskerville"/>
                <a:cs typeface="Baskerville"/>
              </a:rPr>
              <a:t>. </a:t>
            </a:r>
            <a:endParaRPr lang="es-ES" sz="2800" dirty="0" smtClean="0">
              <a:latin typeface="Baskerville"/>
              <a:cs typeface="Baskerville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smtClean="0">
                <a:latin typeface="Baskerville"/>
                <a:cs typeface="Baskerville"/>
              </a:rPr>
              <a:t>El </a:t>
            </a:r>
            <a:r>
              <a:rPr lang="es-ES" sz="2800" dirty="0">
                <a:latin typeface="Baskerville"/>
                <a:cs typeface="Baskerville"/>
              </a:rPr>
              <a:t>problema se </a:t>
            </a:r>
            <a:r>
              <a:rPr lang="es-ES" sz="2800" dirty="0" smtClean="0">
                <a:latin typeface="Baskerville"/>
                <a:cs typeface="Baskerville"/>
              </a:rPr>
              <a:t>debió al </a:t>
            </a:r>
            <a:r>
              <a:rPr lang="es-ES" sz="2800" dirty="0">
                <a:latin typeface="Baskerville"/>
                <a:cs typeface="Baskerville"/>
              </a:rPr>
              <a:t>tratamiento con </a:t>
            </a:r>
            <a:r>
              <a:rPr lang="es-ES" sz="2800" dirty="0" smtClean="0">
                <a:latin typeface="Baskerville"/>
                <a:cs typeface="Baskerville"/>
              </a:rPr>
              <a:t>fungicida y </a:t>
            </a:r>
            <a:r>
              <a:rPr lang="es-ES" sz="2800" dirty="0">
                <a:latin typeface="Baskerville"/>
                <a:cs typeface="Baskerville"/>
              </a:rPr>
              <a:t>exceso de CO2.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Bélgica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, Holanda y Luxemburgo retiraron del mercado todos los productos de la </a:t>
            </a:r>
            <a:r>
              <a:rPr lang="es-ES" sz="2800" dirty="0" err="1">
                <a:solidFill>
                  <a:srgbClr val="FF6600"/>
                </a:solidFill>
                <a:latin typeface="Baskerville"/>
                <a:cs typeface="Baskerville"/>
              </a:rPr>
              <a:t>compañía</a:t>
            </a:r>
            <a:r>
              <a:rPr lang="es-ES" sz="2800" dirty="0">
                <a:solidFill>
                  <a:srgbClr val="FF6600"/>
                </a:solidFill>
                <a:latin typeface="Baskerville"/>
                <a:cs typeface="Baskerville"/>
              </a:rPr>
              <a:t> Coca- Cola </a:t>
            </a:r>
            <a:r>
              <a:rPr lang="es-ES" sz="2800" dirty="0">
                <a:latin typeface="Baskerville"/>
                <a:cs typeface="Baskerville"/>
              </a:rPr>
              <a:t>y se </a:t>
            </a:r>
            <a:r>
              <a:rPr lang="es-ES" sz="2800" dirty="0" smtClean="0">
                <a:latin typeface="Baskerville"/>
                <a:cs typeface="Baskerville"/>
              </a:rPr>
              <a:t>lanz</a:t>
            </a:r>
            <a:r>
              <a:rPr lang="es-ES" sz="2800" dirty="0" smtClean="0">
                <a:latin typeface="Baskerville"/>
                <a:cs typeface="Baskerville"/>
              </a:rPr>
              <a:t>ó</a:t>
            </a:r>
            <a:r>
              <a:rPr lang="es-ES" sz="2800" dirty="0" smtClean="0">
                <a:latin typeface="Baskerville"/>
                <a:cs typeface="Baskerville"/>
              </a:rPr>
              <a:t> </a:t>
            </a:r>
            <a:r>
              <a:rPr lang="es-ES" sz="2800" dirty="0">
                <a:latin typeface="Baskerville"/>
                <a:cs typeface="Baskerville"/>
              </a:rPr>
              <a:t>una alarma sanitaria que </a:t>
            </a:r>
            <a:r>
              <a:rPr lang="es-ES" sz="2800" dirty="0" smtClean="0">
                <a:latin typeface="Baskerville"/>
                <a:cs typeface="Baskerville"/>
              </a:rPr>
              <a:t>aconsejaba </a:t>
            </a:r>
            <a:r>
              <a:rPr lang="es-ES" sz="2800" dirty="0">
                <a:latin typeface="Baskerville"/>
                <a:cs typeface="Baskerville"/>
              </a:rPr>
              <a:t>no consumir los productos que </a:t>
            </a:r>
            <a:r>
              <a:rPr lang="es-ES" sz="2800" dirty="0" smtClean="0">
                <a:latin typeface="Baskerville"/>
                <a:cs typeface="Baskerville"/>
              </a:rPr>
              <a:t>ya </a:t>
            </a:r>
            <a:r>
              <a:rPr lang="es-ES" sz="2800" dirty="0" err="1">
                <a:latin typeface="Baskerville"/>
                <a:cs typeface="Baskerville"/>
              </a:rPr>
              <a:t>habían</a:t>
            </a:r>
            <a:r>
              <a:rPr lang="es-ES" sz="2800" dirty="0">
                <a:latin typeface="Baskerville"/>
                <a:cs typeface="Baskerville"/>
              </a:rPr>
              <a:t> vendido.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2" name="Imagen 1" descr="descarga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5" y="2691353"/>
            <a:ext cx="2277053" cy="135564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04624" y="6323090"/>
            <a:ext cx="7992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</a:t>
            </a:r>
            <a:r>
              <a:rPr lang="en-US" dirty="0" smtClean="0"/>
              <a:t>           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06584764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003008" y="199774"/>
            <a:ext cx="6781532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2800" dirty="0">
                <a:latin typeface="Baskerville"/>
                <a:cs typeface="Baskerville"/>
              </a:rPr>
              <a:t>Costo de la Crisis </a:t>
            </a:r>
          </a:p>
          <a:p>
            <a:r>
              <a:rPr lang="es-ES" sz="4400" dirty="0">
                <a:solidFill>
                  <a:srgbClr val="FF6600"/>
                </a:solidFill>
                <a:latin typeface="Baskerville"/>
                <a:cs typeface="Baskerville"/>
              </a:rPr>
              <a:t>US $300 millones </a:t>
            </a:r>
          </a:p>
          <a:p>
            <a:pPr algn="just">
              <a:spcBef>
                <a:spcPct val="50000"/>
              </a:spcBef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3" name="Imagen 2" descr="campac3b1a_killer_coke2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352444"/>
            <a:ext cx="8890000" cy="50546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86878" y="6407044"/>
            <a:ext cx="7747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</a:t>
            </a:r>
            <a:r>
              <a:rPr lang="en-US" dirty="0" smtClean="0"/>
              <a:t>         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230178399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003008" y="199774"/>
            <a:ext cx="6781532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ES" sz="4400" dirty="0" smtClean="0">
                <a:solidFill>
                  <a:srgbClr val="FF6600"/>
                </a:solidFill>
                <a:latin typeface="Baskerville"/>
                <a:cs typeface="Baskerville"/>
              </a:rPr>
              <a:t>Las peores crisis </a:t>
            </a:r>
            <a:endParaRPr lang="es-ES" sz="4400" dirty="0">
              <a:solidFill>
                <a:srgbClr val="FF6600"/>
              </a:solidFill>
              <a:latin typeface="Baskerville"/>
              <a:cs typeface="Baskerville"/>
            </a:endParaRPr>
          </a:p>
          <a:p>
            <a:pPr algn="just">
              <a:spcBef>
                <a:spcPct val="50000"/>
              </a:spcBef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2" name="Imagen 1" descr="unnam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40" y="1885529"/>
            <a:ext cx="8128000" cy="34417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56540" y="6396335"/>
            <a:ext cx="812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61539041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2003008" y="199774"/>
            <a:ext cx="6781532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4400" dirty="0" smtClean="0">
                <a:latin typeface="Baskerville"/>
                <a:cs typeface="Baskerville"/>
              </a:rPr>
              <a:t>M</a:t>
            </a:r>
            <a:r>
              <a:rPr lang="es-MX" sz="4400" dirty="0" smtClean="0">
                <a:latin typeface="Baskerville"/>
                <a:cs typeface="Baskerville"/>
              </a:rPr>
              <a:t>éxico, terremotos</a:t>
            </a:r>
          </a:p>
          <a:p>
            <a:pPr algn="just">
              <a:spcBef>
                <a:spcPct val="50000"/>
              </a:spcBef>
            </a:pPr>
            <a:r>
              <a:rPr lang="es-MX" sz="4400" dirty="0" smtClean="0">
                <a:solidFill>
                  <a:srgbClr val="FF6600"/>
                </a:solidFill>
                <a:latin typeface="Baskerville"/>
                <a:cs typeface="Baskerville"/>
              </a:rPr>
              <a:t>19 de septiembre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050403" y="1897269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smtClean="0">
                <a:latin typeface="Baskerville"/>
                <a:cs typeface="Baskerville"/>
              </a:rPr>
              <a:t>1985</a:t>
            </a:r>
            <a:endParaRPr lang="es-ES" sz="4400" dirty="0">
              <a:latin typeface="Baskerville"/>
              <a:cs typeface="Baskerville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098613" y="1921351"/>
            <a:ext cx="1991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/>
              <a:t>2017</a:t>
            </a:r>
            <a:endParaRPr lang="es-ES" sz="4400" dirty="0"/>
          </a:p>
        </p:txBody>
      </p:sp>
      <p:pic>
        <p:nvPicPr>
          <p:cNvPr id="5" name="Imagen 4" descr="sismo_8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04" y="2956310"/>
            <a:ext cx="4233357" cy="2822238"/>
          </a:xfrm>
          <a:prstGeom prst="rect">
            <a:avLst/>
          </a:prstGeom>
        </p:spPr>
      </p:pic>
      <p:pic>
        <p:nvPicPr>
          <p:cNvPr id="6" name="Imagen 5" descr="Noticia-188931-terremoto-en-mexico-hotel-destruid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719" y="3010542"/>
            <a:ext cx="3690675" cy="276800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192617" y="5932585"/>
            <a:ext cx="2341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M</a:t>
            </a:r>
            <a:r>
              <a:rPr lang="es-ES" dirty="0" smtClean="0"/>
              <a:t>ás de 30,000 muertos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5507721" y="5985204"/>
            <a:ext cx="2297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Menos de 350 muertos</a:t>
            </a:r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533041" y="6538522"/>
            <a:ext cx="8105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20262855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721173" y="199774"/>
            <a:ext cx="8063367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4400" dirty="0" smtClean="0">
                <a:solidFill>
                  <a:srgbClr val="FF6600"/>
                </a:solidFill>
                <a:latin typeface="Baskerville"/>
                <a:cs typeface="Baskerville"/>
              </a:rPr>
              <a:t>Redes sociales</a:t>
            </a:r>
          </a:p>
          <a:p>
            <a:pPr algn="just">
              <a:spcBef>
                <a:spcPct val="50000"/>
              </a:spcBef>
            </a:pPr>
            <a:r>
              <a:rPr lang="es-MX" sz="3200" dirty="0" smtClean="0">
                <a:latin typeface="Baskerville"/>
                <a:cs typeface="Baskerville"/>
              </a:rPr>
              <a:t>Cumplieron útiles f</a:t>
            </a:r>
            <a:r>
              <a:rPr lang="es-MX" sz="3200" dirty="0" smtClean="0">
                <a:latin typeface="Baskerville"/>
                <a:cs typeface="Baskerville"/>
              </a:rPr>
              <a:t>unciones de articulación y </a:t>
            </a:r>
            <a:r>
              <a:rPr lang="es-MX" sz="3200" dirty="0" smtClean="0">
                <a:latin typeface="Baskerville"/>
                <a:cs typeface="Baskerville"/>
              </a:rPr>
              <a:t>enlace ciudadano.</a:t>
            </a:r>
            <a:endParaRPr lang="es-MX" sz="3200" dirty="0" smtClean="0">
              <a:latin typeface="Baskerville"/>
              <a:cs typeface="Baskerville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752383" y="5473501"/>
            <a:ext cx="6371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http://</a:t>
            </a:r>
            <a:r>
              <a:rPr lang="es-ES" dirty="0" err="1"/>
              <a:t>www.proceso.com.mx</a:t>
            </a:r>
            <a:r>
              <a:rPr lang="es-ES" dirty="0"/>
              <a:t>/504793/</a:t>
            </a:r>
            <a:r>
              <a:rPr lang="es-ES" dirty="0" err="1"/>
              <a:t>rapina</a:t>
            </a:r>
            <a:r>
              <a:rPr lang="es-ES" dirty="0"/>
              <a:t>-militar-en-sismo</a:t>
            </a:r>
          </a:p>
        </p:txBody>
      </p:sp>
      <p:pic>
        <p:nvPicPr>
          <p:cNvPr id="5" name="Imagen 4" descr="saqueo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028" y="2057712"/>
            <a:ext cx="5072347" cy="338321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21173" y="6480265"/>
            <a:ext cx="8063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</a:t>
            </a:r>
            <a:r>
              <a:rPr lang="en-US" dirty="0" smtClean="0">
                <a:latin typeface="Bradley Hand Bold"/>
                <a:cs typeface="Bradley Hand Bold"/>
              </a:rPr>
              <a:t>https</a:t>
            </a:r>
            <a:r>
              <a:rPr lang="en-US" dirty="0">
                <a:latin typeface="Bradley Hand Bold"/>
                <a:cs typeface="Bradley Hand Bold"/>
              </a:rPr>
              <a:t>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7882098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ri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03" y="1379833"/>
            <a:ext cx="3775365" cy="493588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718978" y="2862437"/>
            <a:ext cx="426432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latin typeface="Baskerville"/>
                <a:cs typeface="Baskerville"/>
              </a:rPr>
              <a:t>http://</a:t>
            </a:r>
            <a:r>
              <a:rPr lang="es-ES" sz="3200" i="1" dirty="0" err="1" smtClean="0">
                <a:latin typeface="Baskerville"/>
                <a:cs typeface="Baskerville"/>
              </a:rPr>
              <a:t>www.octavioislas.com</a:t>
            </a:r>
            <a:endParaRPr lang="es-ES" sz="3200" i="1" dirty="0">
              <a:latin typeface="Baskerville"/>
              <a:cs typeface="Baskerville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8703" y="6534834"/>
            <a:ext cx="8227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Bradley Hand Bold"/>
                <a:cs typeface="Bradley Hand Bold"/>
              </a:rPr>
              <a:t>octavio.islas@uhemisferios.edu</a:t>
            </a:r>
            <a:r>
              <a:rPr lang="en-US" i="1" dirty="0">
                <a:latin typeface="Bradley Hand Bold"/>
                <a:cs typeface="Bradley Hand Bold"/>
              </a:rPr>
              <a:t>  	</a:t>
            </a:r>
            <a:r>
              <a:rPr lang="en-US" dirty="0"/>
              <a:t>		 </a:t>
            </a:r>
            <a:r>
              <a:rPr lang="en-US" dirty="0">
                <a:latin typeface="Bradley Hand Bold"/>
                <a:cs typeface="Bradley Hand Bold"/>
              </a:rPr>
              <a:t>https://</a:t>
            </a:r>
            <a:r>
              <a:rPr lang="en-US" dirty="0" err="1">
                <a:latin typeface="Bradley Hand Bold"/>
                <a:cs typeface="Bradley Hand Bold"/>
              </a:rPr>
              <a:t>octavioislas.com</a:t>
            </a:r>
            <a:endParaRPr lang="en-US" dirty="0">
              <a:latin typeface="Bradley Hand Bold"/>
              <a:cs typeface="Bradley Hand Bold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98703" y="343551"/>
            <a:ext cx="33743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sz="4400" dirty="0">
                <a:solidFill>
                  <a:srgbClr val="FF6600"/>
                </a:solidFill>
                <a:latin typeface="Baskerville"/>
                <a:cs typeface="Baskerville"/>
              </a:rPr>
              <a:t>Redes sociales</a:t>
            </a:r>
          </a:p>
        </p:txBody>
      </p:sp>
    </p:spTree>
    <p:extLst>
      <p:ext uri="{BB962C8B-B14F-4D97-AF65-F5344CB8AC3E}">
        <p14:creationId xmlns:p14="http://schemas.microsoft.com/office/powerpoint/2010/main" val="31914456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intero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Tintero.thmx</Template>
  <TotalTime>505</TotalTime>
  <Words>2413</Words>
  <Application>Microsoft Macintosh PowerPoint</Application>
  <PresentationFormat>Presentación en pantalla (4:3)</PresentationFormat>
  <Paragraphs>307</Paragraphs>
  <Slides>76</Slides>
  <Notes>28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76</vt:i4>
      </vt:variant>
    </vt:vector>
  </HeadingPairs>
  <TitlesOfParts>
    <vt:vector size="77" baseType="lpstr">
      <vt:lpstr>Tintero</vt:lpstr>
      <vt:lpstr>Crisis en entornos digitales</vt:lpstr>
      <vt:lpstr>Itinerario</vt:lpstr>
      <vt:lpstr>Fundamentos</vt:lpstr>
      <vt:lpstr>Fundamentos</vt:lpstr>
      <vt:lpstr>Fundamentos</vt:lpstr>
      <vt:lpstr>Fundamentos</vt:lpstr>
      <vt:lpstr>Presentación de PowerPoint</vt:lpstr>
      <vt:lpstr>Presentación de PowerPoint</vt:lpstr>
      <vt:lpstr>Presentación de PowerPoint</vt:lpstr>
      <vt:lpstr>Presentación de PowerPoint</vt:lpstr>
      <vt:lpstr>Fundamentos</vt:lpstr>
      <vt:lpstr>Fundamentos</vt:lpstr>
      <vt:lpstr>Fundamentos</vt:lpstr>
      <vt:lpstr>Fundamentos</vt:lpstr>
      <vt:lpstr>Fundamentos</vt:lpstr>
      <vt:lpstr>Fundamentos</vt:lpstr>
      <vt:lpstr>Economía del Conocimiento</vt:lpstr>
      <vt:lpstr>Economía del Conocimiento</vt:lpstr>
      <vt:lpstr>Economía del Conocimiento</vt:lpstr>
      <vt:lpstr>Economía del Conocimiento</vt:lpstr>
      <vt:lpstr>Economía del Conocimiento</vt:lpstr>
      <vt:lpstr>Economía del Conocimiento</vt:lpstr>
      <vt:lpstr>Economía del Conocimiento</vt:lpstr>
      <vt:lpstr>Economía del Conocimiento</vt:lpstr>
      <vt:lpstr>Economía del Conocimiento</vt:lpstr>
      <vt:lpstr>Crisis</vt:lpstr>
      <vt:lpstr>Crisis</vt:lpstr>
      <vt:lpstr>Crisis</vt:lpstr>
      <vt:lpstr>Crisis</vt:lpstr>
      <vt:lpstr>Crisis</vt:lpstr>
      <vt:lpstr>Crisis</vt:lpstr>
      <vt:lpstr>Crisis</vt:lpstr>
      <vt:lpstr>Crisis</vt:lpstr>
      <vt:lpstr>Presentación de PowerPoint</vt:lpstr>
      <vt:lpstr>Presentación de PowerPoint</vt:lpstr>
      <vt:lpstr>Crisis</vt:lpstr>
      <vt:lpstr>Crisis</vt:lpstr>
      <vt:lpstr>Crisis</vt:lpstr>
      <vt:lpstr>Crisis</vt:lpstr>
      <vt:lpstr>Crisis</vt:lpstr>
      <vt:lpstr>Crisis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Crisis en entornos digitales</dc:title>
  <dc:creator>Usuario de Microsoft Office</dc:creator>
  <cp:lastModifiedBy>Usuario de Microsoft Office</cp:lastModifiedBy>
  <cp:revision>32</cp:revision>
  <dcterms:created xsi:type="dcterms:W3CDTF">2017-09-26T01:25:57Z</dcterms:created>
  <dcterms:modified xsi:type="dcterms:W3CDTF">2017-09-26T22:45:33Z</dcterms:modified>
</cp:coreProperties>
</file>