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256" r:id="rId2"/>
    <p:sldId id="319" r:id="rId3"/>
    <p:sldId id="270" r:id="rId4"/>
    <p:sldId id="274" r:id="rId5"/>
    <p:sldId id="276" r:id="rId6"/>
    <p:sldId id="260" r:id="rId7"/>
    <p:sldId id="279" r:id="rId8"/>
    <p:sldId id="265" r:id="rId9"/>
    <p:sldId id="264" r:id="rId10"/>
    <p:sldId id="280" r:id="rId11"/>
    <p:sldId id="305" r:id="rId12"/>
    <p:sldId id="273" r:id="rId13"/>
    <p:sldId id="321" r:id="rId14"/>
    <p:sldId id="322" r:id="rId15"/>
    <p:sldId id="272" r:id="rId16"/>
    <p:sldId id="257" r:id="rId17"/>
    <p:sldId id="259" r:id="rId18"/>
    <p:sldId id="267" r:id="rId19"/>
    <p:sldId id="281" r:id="rId20"/>
    <p:sldId id="323" r:id="rId21"/>
    <p:sldId id="268" r:id="rId22"/>
    <p:sldId id="261" r:id="rId23"/>
    <p:sldId id="324" r:id="rId24"/>
    <p:sldId id="282" r:id="rId25"/>
    <p:sldId id="277" r:id="rId26"/>
    <p:sldId id="271" r:id="rId27"/>
    <p:sldId id="278" r:id="rId28"/>
    <p:sldId id="275" r:id="rId29"/>
    <p:sldId id="283" r:id="rId30"/>
    <p:sldId id="286" r:id="rId31"/>
    <p:sldId id="288" r:id="rId32"/>
    <p:sldId id="291" r:id="rId33"/>
    <p:sldId id="292" r:id="rId34"/>
    <p:sldId id="293" r:id="rId35"/>
    <p:sldId id="294" r:id="rId36"/>
    <p:sldId id="296" r:id="rId37"/>
    <p:sldId id="297" r:id="rId38"/>
    <p:sldId id="299" r:id="rId39"/>
    <p:sldId id="290" r:id="rId40"/>
    <p:sldId id="313" r:id="rId41"/>
    <p:sldId id="300" r:id="rId42"/>
    <p:sldId id="301" r:id="rId43"/>
    <p:sldId id="289" r:id="rId44"/>
    <p:sldId id="303" r:id="rId45"/>
    <p:sldId id="304" r:id="rId46"/>
    <p:sldId id="306" r:id="rId47"/>
    <p:sldId id="307" r:id="rId48"/>
    <p:sldId id="308" r:id="rId49"/>
    <p:sldId id="309" r:id="rId50"/>
    <p:sldId id="310" r:id="rId51"/>
    <p:sldId id="311" r:id="rId52"/>
    <p:sldId id="314" r:id="rId53"/>
    <p:sldId id="315" r:id="rId54"/>
    <p:sldId id="312" r:id="rId55"/>
    <p:sldId id="317" r:id="rId56"/>
    <p:sldId id="318" r:id="rId57"/>
    <p:sldId id="325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-11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C34FB-0036-C543-B208-4B0F6ADDB3A7}" type="datetimeFigureOut">
              <a:rPr lang="es-ES" smtClean="0"/>
              <a:t>11/7/17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093C69-816B-7C4E-BF75-55B46A5127F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3695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093C69-816B-7C4E-BF75-55B46A5127F8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7189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Embo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6012" y="1904999"/>
            <a:ext cx="6938963" cy="1582271"/>
          </a:xfrm>
        </p:spPr>
        <p:txBody>
          <a:bodyPr anchor="b" anchorCtr="0"/>
          <a:lstStyle>
            <a:lvl1pPr>
              <a:lnSpc>
                <a:spcPct val="95000"/>
              </a:lnSpc>
              <a:defRPr sz="66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6013" y="3487271"/>
            <a:ext cx="6938961" cy="1143000"/>
          </a:xfrm>
        </p:spPr>
        <p:txBody>
          <a:bodyPr/>
          <a:lstStyle>
            <a:lvl1pPr marL="0" indent="0" algn="ctr">
              <a:spcBef>
                <a:spcPts val="300"/>
              </a:spcBef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07741" y="5715000"/>
            <a:ext cx="21336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2659" y="5715000"/>
            <a:ext cx="28956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5715000"/>
            <a:ext cx="4572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  <p:pic>
        <p:nvPicPr>
          <p:cNvPr id="9" name="Picture 8" descr="coverAccentBott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686766"/>
            <a:ext cx="7315200" cy="400705"/>
          </a:xfrm>
          <a:prstGeom prst="rect">
            <a:avLst/>
          </a:prstGeom>
        </p:spPr>
      </p:pic>
      <p:pic>
        <p:nvPicPr>
          <p:cNvPr id="10" name="Picture 9" descr="coverAccentT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619136"/>
            <a:ext cx="7315200" cy="391386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Embo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519" y="4038600"/>
            <a:ext cx="6938963" cy="1174376"/>
          </a:xfrm>
        </p:spPr>
        <p:txBody>
          <a:bodyPr anchor="b" anchorCtr="0">
            <a:noAutofit/>
          </a:bodyPr>
          <a:lstStyle>
            <a:lvl1pPr>
              <a:lnSpc>
                <a:spcPct val="95000"/>
              </a:lnSpc>
              <a:defRPr sz="5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2520" y="5212977"/>
            <a:ext cx="6938961" cy="77544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07741" y="6214969"/>
            <a:ext cx="21336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2659" y="6214969"/>
            <a:ext cx="28956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6214969"/>
            <a:ext cx="4572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  <p:pic>
        <p:nvPicPr>
          <p:cNvPr id="9" name="Picture 8" descr="coverAccentBott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915801"/>
            <a:ext cx="7315200" cy="400705"/>
          </a:xfrm>
          <a:prstGeom prst="rect">
            <a:avLst/>
          </a:prstGeom>
        </p:spPr>
      </p:pic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1188720" y="1004455"/>
            <a:ext cx="6766560" cy="2729345"/>
          </a:xfrm>
          <a:solidFill>
            <a:schemeClr val="bg2"/>
          </a:solidFill>
          <a:ln w="127000">
            <a:solidFill>
              <a:schemeClr val="tx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2" y="1904998"/>
            <a:ext cx="6938964" cy="1582271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012" y="3487271"/>
            <a:ext cx="6938960" cy="11430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SzPct val="100000"/>
              <a:buFont typeface="Wingdings" pitchFamily="2" charset="2"/>
              <a:buNone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  <p:pic>
        <p:nvPicPr>
          <p:cNvPr id="1026" name="Picture 2" descr="SectionAccent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618488"/>
            <a:ext cx="7315200" cy="356382"/>
          </a:xfrm>
          <a:prstGeom prst="rect">
            <a:avLst/>
          </a:prstGeom>
          <a:noFill/>
        </p:spPr>
      </p:pic>
      <p:pic>
        <p:nvPicPr>
          <p:cNvPr id="1027" name="Picture 3" descr="SectionAccent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4690872"/>
            <a:ext cx="7315200" cy="35638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84293"/>
            <a:ext cx="3429000" cy="3639312"/>
          </a:xfrm>
        </p:spPr>
        <p:txBody>
          <a:bodyPr>
            <a:normAutofit/>
          </a:bodyPr>
          <a:lstStyle>
            <a:lvl1pPr marL="282575" indent="-282575">
              <a:defRPr sz="20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6106" y="2084293"/>
            <a:ext cx="3429000" cy="3639312"/>
          </a:xfrm>
        </p:spPr>
        <p:txBody>
          <a:bodyPr>
            <a:normAutofit/>
          </a:bodyPr>
          <a:lstStyle>
            <a:lvl1pPr marL="282575" indent="-282575">
              <a:defRPr sz="20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5013" indent="-282575">
              <a:defRPr sz="1800"/>
            </a:lvl7pPr>
            <a:lvl8pPr marL="2287588" indent="-282575">
              <a:defRPr sz="1800"/>
            </a:lvl8pPr>
            <a:lvl9pPr marL="2568575" indent="-2809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1100" y="1839913"/>
            <a:ext cx="2743200" cy="903287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71800"/>
            <a:ext cx="3429000" cy="2751804"/>
          </a:xfrm>
        </p:spPr>
        <p:txBody>
          <a:bodyPr>
            <a:normAutofit/>
          </a:bodyPr>
          <a:lstStyle>
            <a:lvl1pPr marL="282575" indent="-282575">
              <a:defRPr sz="18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4163">
              <a:defRPr sz="1800"/>
            </a:lvl5pPr>
            <a:lvl6pPr marL="1712913" indent="-282575">
              <a:defRPr sz="1600"/>
            </a:lvl6pPr>
            <a:lvl7pPr marL="2003425" indent="-282575">
              <a:defRPr sz="1600"/>
            </a:lvl7pPr>
            <a:lvl8pPr marL="2286000" indent="-282575">
              <a:defRPr sz="1600"/>
            </a:lvl8pPr>
            <a:lvl9pPr marL="2568575" indent="-282575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69006" y="1839913"/>
            <a:ext cx="2743200" cy="903287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6106" y="2971800"/>
            <a:ext cx="3429000" cy="2751804"/>
          </a:xfrm>
        </p:spPr>
        <p:txBody>
          <a:bodyPr>
            <a:normAutofit/>
          </a:bodyPr>
          <a:lstStyle>
            <a:lvl1pPr marL="282575" indent="-282575">
              <a:defRPr sz="18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600"/>
            </a:lvl6pPr>
            <a:lvl7pPr marL="2003425" indent="-282575">
              <a:defRPr sz="1600"/>
            </a:lvl7pPr>
            <a:lvl8pPr marL="2286000" indent="-282575">
              <a:defRPr sz="1600"/>
            </a:lvl8pPr>
            <a:lvl9pPr marL="2568575" indent="-282575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  <p:pic>
        <p:nvPicPr>
          <p:cNvPr id="2050" name="Picture 2" descr="comparisonRu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7775" y="2686050"/>
            <a:ext cx="2609850" cy="133350"/>
          </a:xfrm>
          <a:prstGeom prst="rect">
            <a:avLst/>
          </a:prstGeom>
          <a:noFill/>
        </p:spPr>
      </p:pic>
      <p:pic>
        <p:nvPicPr>
          <p:cNvPr id="12" name="Picture 2" descr="comparisonRu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5681" y="2686050"/>
            <a:ext cx="2609850" cy="1333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3429000" cy="137160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6106" y="914400"/>
            <a:ext cx="3429000" cy="4815841"/>
          </a:xfrm>
        </p:spPr>
        <p:txBody>
          <a:bodyPr>
            <a:normAutofit/>
          </a:bodyPr>
          <a:lstStyle>
            <a:lvl1pPr marL="341313" indent="-341313">
              <a:defRPr sz="2200"/>
            </a:lvl1pPr>
            <a:lvl2pPr marL="631825" indent="-284163">
              <a:defRPr sz="2000"/>
            </a:lvl2pPr>
            <a:lvl3pPr marL="914400" indent="-284163">
              <a:defRPr sz="1800"/>
            </a:lvl3pPr>
            <a:lvl4pPr marL="1196975" indent="-284163">
              <a:defRPr sz="1800"/>
            </a:lvl4pPr>
            <a:lvl5pPr marL="1487488" indent="-284163">
              <a:defRPr sz="1800"/>
            </a:lvl5pPr>
            <a:lvl6pPr marL="1770063" indent="-284163">
              <a:defRPr sz="1800"/>
            </a:lvl6pPr>
            <a:lvl7pPr marL="2060575" indent="-284163">
              <a:defRPr sz="1800"/>
            </a:lvl7pPr>
            <a:lvl8pPr marL="2344738" indent="-284163">
              <a:defRPr sz="1800"/>
            </a:lvl8pPr>
            <a:lvl9pPr marL="2627313" indent="-284163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667001"/>
            <a:ext cx="3429000" cy="2895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  <p:pic>
        <p:nvPicPr>
          <p:cNvPr id="3074" name="Picture 2" descr="captionAcc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326341"/>
            <a:ext cx="3429000" cy="24030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754083" y="673398"/>
            <a:ext cx="742950" cy="361950"/>
          </a:xfrm>
          <a:prstGeom prst="rect">
            <a:avLst/>
          </a:prstGeom>
          <a:noFill/>
        </p:spPr>
      </p:pic>
      <p:pic>
        <p:nvPicPr>
          <p:cNvPr id="15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754083" y="5636584"/>
            <a:ext cx="742950" cy="361950"/>
          </a:xfrm>
          <a:prstGeom prst="rect">
            <a:avLst/>
          </a:prstGeom>
          <a:noFill/>
        </p:spPr>
      </p:pic>
      <p:pic>
        <p:nvPicPr>
          <p:cNvPr id="4099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4169" y="5636584"/>
            <a:ext cx="742950" cy="361950"/>
          </a:xfrm>
          <a:prstGeom prst="rect">
            <a:avLst/>
          </a:prstGeom>
          <a:noFill/>
        </p:spPr>
      </p:pic>
      <p:pic>
        <p:nvPicPr>
          <p:cNvPr id="4098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4169" y="673398"/>
            <a:ext cx="742950" cy="361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3429000" cy="137160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81121" y="914400"/>
            <a:ext cx="3108960" cy="4815841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667001"/>
            <a:ext cx="3429000" cy="2895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500"/>
              </a:spcBef>
              <a:buNone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  <p:pic>
        <p:nvPicPr>
          <p:cNvPr id="8" name="Picture 2" descr="captionAcc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2326341"/>
            <a:ext cx="3429000" cy="24030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752600" y="565897"/>
            <a:ext cx="742950" cy="361950"/>
          </a:xfrm>
          <a:prstGeom prst="rect">
            <a:avLst/>
          </a:prstGeom>
          <a:noFill/>
        </p:spPr>
      </p:pic>
      <p:pic>
        <p:nvPicPr>
          <p:cNvPr id="15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752600" y="4128247"/>
            <a:ext cx="742950" cy="361950"/>
          </a:xfrm>
          <a:prstGeom prst="rect">
            <a:avLst/>
          </a:prstGeom>
          <a:noFill/>
        </p:spPr>
      </p:pic>
      <p:pic>
        <p:nvPicPr>
          <p:cNvPr id="4099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450" y="4128247"/>
            <a:ext cx="742950" cy="361950"/>
          </a:xfrm>
          <a:prstGeom prst="rect">
            <a:avLst/>
          </a:prstGeom>
          <a:noFill/>
        </p:spPr>
      </p:pic>
      <p:pic>
        <p:nvPicPr>
          <p:cNvPr id="4098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8450" y="565897"/>
            <a:ext cx="742950" cy="361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4406153"/>
            <a:ext cx="6583680" cy="78441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780826"/>
            <a:ext cx="45720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5446059"/>
            <a:ext cx="7543800" cy="609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  <p:pic>
        <p:nvPicPr>
          <p:cNvPr id="6146" name="Picture 2" descr="captionLongAcc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0650" y="5204012"/>
            <a:ext cx="6362700" cy="2476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imágenes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scrollwork-Botto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993402" y="4128247"/>
            <a:ext cx="742950" cy="361950"/>
          </a:xfrm>
          <a:prstGeom prst="rect">
            <a:avLst/>
          </a:prstGeom>
          <a:noFill/>
        </p:spPr>
      </p:pic>
      <p:pic>
        <p:nvPicPr>
          <p:cNvPr id="4099" name="Picture 3" descr="scrollwork-Botto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07649" y="4128247"/>
            <a:ext cx="742950" cy="361950"/>
          </a:xfrm>
          <a:prstGeom prst="rect">
            <a:avLst/>
          </a:prstGeom>
          <a:noFill/>
        </p:spPr>
      </p:pic>
      <p:pic>
        <p:nvPicPr>
          <p:cNvPr id="12" name="Picture 2" descr="scrollwork-To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993402" y="565897"/>
            <a:ext cx="742950" cy="361950"/>
          </a:xfrm>
          <a:prstGeom prst="rect">
            <a:avLst/>
          </a:prstGeom>
          <a:noFill/>
        </p:spPr>
      </p:pic>
      <p:pic>
        <p:nvPicPr>
          <p:cNvPr id="4098" name="Picture 2" descr="scrollwork-To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7649" y="565897"/>
            <a:ext cx="742950" cy="361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4406153"/>
            <a:ext cx="6583680" cy="78441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780826"/>
            <a:ext cx="27432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5446059"/>
            <a:ext cx="7543800" cy="609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  <p:pic>
        <p:nvPicPr>
          <p:cNvPr id="6146" name="Picture 2" descr="captionLongAcc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0650" y="5204012"/>
            <a:ext cx="6362700" cy="247650"/>
          </a:xfrm>
          <a:prstGeom prst="rect">
            <a:avLst/>
          </a:prstGeom>
          <a:noFill/>
        </p:spPr>
      </p:pic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4912659" y="780826"/>
            <a:ext cx="27432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084294"/>
            <a:ext cx="7543800" cy="3639670"/>
          </a:xfrm>
        </p:spPr>
        <p:txBody>
          <a:bodyPr vert="eaVert"/>
          <a:lstStyle>
            <a:lvl5pPr>
              <a:defRPr/>
            </a:lvl5pPr>
            <a:lvl6pPr marL="2286000">
              <a:defRPr/>
            </a:lvl6pPr>
            <a:lvl7pPr marL="2286000">
              <a:defRPr/>
            </a:lvl7pPr>
            <a:lvl8pPr marL="2286000">
              <a:defRPr/>
            </a:lvl8pPr>
            <a:lvl9pPr marL="2286000">
              <a:defRPr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922048"/>
            <a:ext cx="1676400" cy="481488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922048"/>
            <a:ext cx="5638800" cy="481488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  <p:pic>
        <p:nvPicPr>
          <p:cNvPr id="5122" name="Picture 2" descr="verticalAcc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6225" y="860612"/>
            <a:ext cx="247364" cy="493776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Edging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38100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84294"/>
            <a:ext cx="6949440" cy="3639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118412"/>
            <a:ext cx="2133600" cy="2754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8EAFA9-7502-42D3-9B79-C38E938C236F}" type="datetimeFigureOut">
              <a:rPr lang="en-US" smtClean="0"/>
              <a:t>11/7/17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18412"/>
            <a:ext cx="2895600" cy="2754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3400" y="6118412"/>
            <a:ext cx="457200" cy="2754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2D57B0AA-AC8E-4463-ADAC-E87D09B82E4F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SzPct val="100000"/>
        <a:buFont typeface="Wingdings" pitchFamily="2" charset="2"/>
        <a:buChar char="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s.wikipedia.org/wiki/Norbert_Wiener" TargetMode="External"/><Relationship Id="rId3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s.wikipedia.org/wiki/Claude_Elwood_Shannon" TargetMode="External"/><Relationship Id="rId3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s.wikipedia.org/wiki/Ludwig_von_Bertalanffy" TargetMode="External"/><Relationship Id="rId3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s.wikipedia.org/wiki/Edgar_Morin" TargetMode="External"/><Relationship Id="rId3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s.wikipedia.org/wiki/Alvin_Toffler" TargetMode="External"/><Relationship Id="rId3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Neil_Armstrong" TargetMode="External"/><Relationship Id="rId4" Type="http://schemas.openxmlformats.org/officeDocument/2006/relationships/image" Target="../media/image34.png"/><Relationship Id="rId5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s.wikipedia.org/wiki/John_F._Kennedy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s.wikipedia.org/wiki/Marshall_McLuhan" TargetMode="External"/><Relationship Id="rId3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8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0.png"/><Relationship Id="rId1" Type="http://schemas.microsoft.com/office/2007/relationships/media" Target="../media/media2.mov"/><Relationship Id="rId2" Type="http://schemas.openxmlformats.org/officeDocument/2006/relationships/video" Target="../media/media2.mov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0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16013" y="2134759"/>
            <a:ext cx="6938963" cy="1582271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Comunicación estratégica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6013" y="3854666"/>
            <a:ext cx="6938963" cy="3003334"/>
          </a:xfrm>
        </p:spPr>
        <p:txBody>
          <a:bodyPr>
            <a:normAutofit/>
          </a:bodyPr>
          <a:lstStyle/>
          <a:p>
            <a:r>
              <a:rPr lang="es-ES" dirty="0" smtClean="0"/>
              <a:t>Dr. Octavio </a:t>
            </a:r>
            <a:r>
              <a:rPr lang="es-ES" dirty="0" smtClean="0"/>
              <a:t>Islas</a:t>
            </a:r>
            <a:endParaRPr lang="es-ES" dirty="0" smtClean="0"/>
          </a:p>
          <a:p>
            <a:r>
              <a:rPr lang="es-ES" dirty="0" smtClean="0"/>
              <a:t>Centro </a:t>
            </a:r>
            <a:r>
              <a:rPr lang="es-ES" dirty="0" smtClean="0"/>
              <a:t>de Altos Estudios en Internet y Sociedad de la </a:t>
            </a:r>
            <a:r>
              <a:rPr lang="es-ES" dirty="0" smtClean="0"/>
              <a:t>Información, Universidad </a:t>
            </a:r>
            <a:r>
              <a:rPr lang="es-ES" dirty="0" smtClean="0"/>
              <a:t>de lo Hemisferios, Quito, Ecuador.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http://</a:t>
            </a:r>
            <a:r>
              <a:rPr lang="es-ES" dirty="0" err="1" smtClean="0"/>
              <a:t>octavioislas.com</a:t>
            </a:r>
            <a:r>
              <a:rPr lang="es-ES" dirty="0" smtClean="0"/>
              <a:t> </a:t>
            </a:r>
            <a:r>
              <a:rPr lang="es-ES" smtClean="0"/>
              <a:t/>
            </a:r>
            <a:br>
              <a:rPr lang="es-ES" smtClean="0"/>
            </a:br>
            <a:r>
              <a:rPr lang="es-ES" smtClean="0"/>
              <a:t>Entrada: 12,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Imagen 3" descr="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02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796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1. Antecedentes de la Economía del Conocimiento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5627" y="2068451"/>
            <a:ext cx="4957574" cy="4313793"/>
          </a:xfrm>
        </p:spPr>
        <p:txBody>
          <a:bodyPr>
            <a:normAutofit/>
          </a:bodyPr>
          <a:lstStyle/>
          <a:p>
            <a:pPr algn="just"/>
            <a:endParaRPr lang="es-ES" sz="2800" dirty="0" smtClean="0">
              <a:latin typeface="Georgia"/>
              <a:cs typeface="Georgia"/>
            </a:endParaRP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1. 1948: año axial.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2. Teoría General de Sistemas.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3. Pensamiento complejo.</a:t>
            </a:r>
          </a:p>
          <a:p>
            <a:pPr algn="just"/>
            <a:endParaRPr lang="es-ES" dirty="0" smtClean="0"/>
          </a:p>
          <a:p>
            <a:pPr algn="just"/>
            <a:endParaRPr lang="es-ES" dirty="0" smtClean="0"/>
          </a:p>
        </p:txBody>
      </p:sp>
      <p:sp>
        <p:nvSpPr>
          <p:cNvPr id="5" name="CuadroTexto 4"/>
          <p:cNvSpPr txBox="1"/>
          <p:nvPr/>
        </p:nvSpPr>
        <p:spPr>
          <a:xfrm>
            <a:off x="325626" y="6504948"/>
            <a:ext cx="158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/>
              <a:t>Dr. Octavio Islas</a:t>
            </a:r>
            <a:endParaRPr lang="es-ES" i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6177408" y="6488668"/>
            <a:ext cx="2966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</a:t>
            </a:r>
            <a:r>
              <a:rPr lang="es-ES" dirty="0" err="1" smtClean="0">
                <a:latin typeface="Brush Script MT Italic"/>
                <a:cs typeface="Brush Script MT Italic"/>
              </a:rPr>
              <a:t>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12" name="Imagen 11" descr="econc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0" y="2300609"/>
            <a:ext cx="3860800" cy="409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429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solidFill>
                  <a:srgbClr val="56285A"/>
                </a:solidFill>
              </a:rPr>
              <a:t>2</a:t>
            </a:r>
            <a:r>
              <a:rPr lang="es-ES" dirty="0" smtClean="0">
                <a:solidFill>
                  <a:srgbClr val="56285A"/>
                </a:solidFill>
              </a:rPr>
              <a:t>. Economía del Conocimiento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5057" y="1415001"/>
            <a:ext cx="8381734" cy="431379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S" sz="2800" dirty="0" smtClean="0"/>
          </a:p>
          <a:p>
            <a:pPr algn="just">
              <a:buFont typeface="Wingdings" charset="2"/>
              <a:buChar char="ü"/>
            </a:pPr>
            <a:r>
              <a:rPr lang="es-ES" sz="2800" dirty="0" smtClean="0"/>
              <a:t>1</a:t>
            </a:r>
            <a:r>
              <a:rPr lang="es-ES" sz="2800" dirty="0" smtClean="0">
                <a:latin typeface="Georgia"/>
                <a:cs typeface="Georgia"/>
              </a:rPr>
              <a:t>. El </a:t>
            </a:r>
            <a:r>
              <a:rPr lang="es-ES" sz="2800" dirty="0" err="1" smtClean="0">
                <a:latin typeface="Georgia"/>
                <a:cs typeface="Georgia"/>
              </a:rPr>
              <a:t>Sputnik</a:t>
            </a:r>
            <a:r>
              <a:rPr lang="es-ES" sz="2800" dirty="0" smtClean="0">
                <a:latin typeface="Georgia"/>
                <a:cs typeface="Georgia"/>
              </a:rPr>
              <a:t>. Inicio de la Economía del Conocimiento. 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2. Carrera Espacial. 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3. Marshall </a:t>
            </a:r>
            <a:r>
              <a:rPr lang="es-ES" sz="2800" dirty="0" err="1" smtClean="0">
                <a:latin typeface="Georgia"/>
                <a:cs typeface="Georgia"/>
              </a:rPr>
              <a:t>McLuhan</a:t>
            </a:r>
            <a:r>
              <a:rPr lang="es-ES" sz="2800" dirty="0" smtClean="0">
                <a:latin typeface="Georgia"/>
                <a:cs typeface="Georgia"/>
              </a:rPr>
              <a:t>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4. Revolución del conocimiento</a:t>
            </a:r>
            <a:r>
              <a:rPr lang="es-ES" sz="2800" dirty="0" smtClean="0"/>
              <a:t>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5057" y="6525819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177408" y="6497849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7" name="Imagen 6" descr="economia-del-conocimien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232" y="2768600"/>
            <a:ext cx="3313768" cy="227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21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3 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7683" y="2068451"/>
            <a:ext cx="8069108" cy="4313793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1. Antecedentes. 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2. Rafael Alberto Pérez (España).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3. Gestión del conocimiento</a:t>
            </a:r>
            <a:r>
              <a:rPr lang="es-ES" sz="2800" dirty="0" smtClean="0"/>
              <a:t>.</a:t>
            </a:r>
          </a:p>
          <a:p>
            <a:pPr algn="just"/>
            <a:endParaRPr lang="es-ES" dirty="0" smtClean="0"/>
          </a:p>
        </p:txBody>
      </p:sp>
      <p:sp>
        <p:nvSpPr>
          <p:cNvPr id="5" name="Rectángulo 4"/>
          <p:cNvSpPr/>
          <p:nvPr/>
        </p:nvSpPr>
        <p:spPr>
          <a:xfrm>
            <a:off x="328776" y="648866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177408" y="6435675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4" name="Imagen 3" descr="descarg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541" y="4140177"/>
            <a:ext cx="5077459" cy="229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10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00100" y="38100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56285A"/>
                </a:solidFill>
              </a:rPr>
              <a:t>1. Antecedentes de la Economía del Conocimiento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657683" y="2068451"/>
            <a:ext cx="5431532" cy="4313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ts val="2000"/>
              </a:spcBef>
              <a:buSzPct val="100000"/>
              <a:buFont typeface="Wingdings" pitchFamily="2" charset="2"/>
              <a:buChar char="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1500"/>
              </a:spcBef>
              <a:buClr>
                <a:schemeClr val="tx1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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spcBef>
                <a:spcPts val="1500"/>
              </a:spcBef>
              <a:buSzPct val="100000"/>
              <a:buFont typeface="Wingdings" pitchFamily="2" charset="2"/>
              <a:buChar char="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indent="-457200" algn="l" defTabSz="914400" rtl="0" eaLnBrk="1" latinLnBrk="0" hangingPunct="1">
              <a:spcBef>
                <a:spcPts val="1500"/>
              </a:spcBef>
              <a:buClr>
                <a:schemeClr val="tx1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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indent="-457200" algn="l" defTabSz="914400" rtl="0" eaLnBrk="1" latinLnBrk="0" hangingPunct="1">
              <a:spcBef>
                <a:spcPts val="1500"/>
              </a:spcBef>
              <a:buSzPct val="100000"/>
              <a:buFont typeface="Wingdings" pitchFamily="2" charset="2"/>
              <a:buChar char="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indent="-457200" algn="l" defTabSz="914400" rtl="0" eaLnBrk="1" latinLnBrk="0" hangingPunct="1">
              <a:spcBef>
                <a:spcPts val="1500"/>
              </a:spcBef>
              <a:buClr>
                <a:schemeClr val="tx1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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indent="-457200" algn="l" defTabSz="914400" rtl="0" eaLnBrk="1" latinLnBrk="0" hangingPunct="1">
              <a:spcBef>
                <a:spcPts val="1500"/>
              </a:spcBef>
              <a:buSzPct val="100000"/>
              <a:buFont typeface="Wingdings" pitchFamily="2" charset="2"/>
              <a:buChar char=""/>
              <a:tabLst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indent="-457200" algn="l" defTabSz="914400" rtl="0" eaLnBrk="1" latinLnBrk="0" hangingPunct="1">
              <a:spcBef>
                <a:spcPts val="1500"/>
              </a:spcBef>
              <a:buClr>
                <a:schemeClr val="tx1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"/>
              <a:tabLst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indent="-457200" algn="l" defTabSz="914400" rtl="0" eaLnBrk="1" latinLnBrk="0" hangingPunct="1">
              <a:spcBef>
                <a:spcPts val="1500"/>
              </a:spcBef>
              <a:buSzPct val="100000"/>
              <a:buFont typeface="Wingdings" pitchFamily="2" charset="2"/>
              <a:buChar char=""/>
              <a:tabLst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1. 1948: año axial.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2. Teoría General de Sistemas.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3. Pensamiento complejo</a:t>
            </a:r>
            <a:r>
              <a:rPr lang="es-ES" sz="2800" dirty="0" smtClean="0"/>
              <a:t>.</a:t>
            </a:r>
          </a:p>
          <a:p>
            <a:pPr algn="just"/>
            <a:endParaRPr lang="es-ES" dirty="0" smtClean="0"/>
          </a:p>
          <a:p>
            <a:pPr algn="just"/>
            <a:endParaRPr lang="es-ES" dirty="0" smtClean="0"/>
          </a:p>
        </p:txBody>
      </p:sp>
      <p:sp>
        <p:nvSpPr>
          <p:cNvPr id="6" name="CuadroTexto 5"/>
          <p:cNvSpPr txBox="1"/>
          <p:nvPr/>
        </p:nvSpPr>
        <p:spPr>
          <a:xfrm>
            <a:off x="325626" y="6504948"/>
            <a:ext cx="158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/>
              <a:t>Dr. Octavio Islas</a:t>
            </a:r>
            <a:endParaRPr lang="es-ES" i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6177408" y="6488668"/>
            <a:ext cx="2966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</a:t>
            </a:r>
            <a:r>
              <a:rPr lang="es-ES" dirty="0" err="1" smtClean="0">
                <a:latin typeface="Brush Script MT Italic"/>
                <a:cs typeface="Brush Script MT Italic"/>
              </a:rPr>
              <a:t>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12" name="Imagen 11" descr="Economía-del-Conocimien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113" y="4002413"/>
            <a:ext cx="5317887" cy="250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82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1948: año axial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3712" y="1938210"/>
            <a:ext cx="8066888" cy="3202049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</a:rPr>
              <a:t>La revolución de las comunicaciones digitales fue anticipada por </a:t>
            </a:r>
            <a:r>
              <a:rPr lang="es-ES" sz="2800" dirty="0" smtClean="0">
                <a:solidFill>
                  <a:srgbClr val="534239"/>
                </a:solidFill>
                <a:latin typeface="Georgia"/>
                <a:cs typeface="Georgia"/>
                <a:hlinkClick r:id="rId2"/>
              </a:rPr>
              <a:t>Norbert Wiener, </a:t>
            </a:r>
            <a:r>
              <a:rPr lang="es-ES" sz="2800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</a:rPr>
              <a:t>padre de la cibernética, autor del libro </a:t>
            </a:r>
            <a:r>
              <a:rPr lang="es-ES" sz="2800" i="1" dirty="0" smtClean="0">
                <a:solidFill>
                  <a:srgbClr val="56285A"/>
                </a:solidFill>
                <a:latin typeface="Georgia"/>
                <a:cs typeface="Georgia"/>
              </a:rPr>
              <a:t>Cibernética o el control y </a:t>
            </a:r>
            <a:r>
              <a:rPr lang="es-ES" sz="2800" i="1" dirty="0" err="1" smtClean="0">
                <a:solidFill>
                  <a:srgbClr val="56285A"/>
                </a:solidFill>
                <a:latin typeface="Georgia"/>
                <a:cs typeface="Georgia"/>
              </a:rPr>
              <a:t>comunicacación</a:t>
            </a:r>
            <a:r>
              <a:rPr lang="es-ES" sz="2800" i="1" dirty="0" smtClean="0">
                <a:solidFill>
                  <a:srgbClr val="56285A"/>
                </a:solidFill>
                <a:latin typeface="Georgia"/>
                <a:cs typeface="Georgia"/>
              </a:rPr>
              <a:t> entre animales y máquinas,</a:t>
            </a:r>
            <a:r>
              <a:rPr lang="es-ES" sz="2800" i="1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</a:rPr>
              <a:t> </a:t>
            </a:r>
            <a:r>
              <a:rPr lang="es-ES" sz="2800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</a:rPr>
              <a:t>publicado en 1948.</a:t>
            </a:r>
          </a:p>
        </p:txBody>
      </p:sp>
      <p:pic>
        <p:nvPicPr>
          <p:cNvPr id="4" name="Imagen 3" descr="img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880" y="4381762"/>
            <a:ext cx="3474920" cy="2111496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12494" y="649325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177408" y="6528999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</p:spTree>
    <p:extLst>
      <p:ext uri="{BB962C8B-B14F-4D97-AF65-F5344CB8AC3E}">
        <p14:creationId xmlns:p14="http://schemas.microsoft.com/office/powerpoint/2010/main" val="3481289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1948: año axial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3712" y="1938210"/>
            <a:ext cx="7971421" cy="2913265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  <a:hlinkClick r:id="rId2"/>
              </a:rPr>
              <a:t>Claude Shannon</a:t>
            </a:r>
            <a:r>
              <a:rPr lang="es-ES" sz="2800" dirty="0" smtClean="0">
                <a:latin typeface="Georgia"/>
                <a:cs typeface="Georgia"/>
              </a:rPr>
              <a:t>, uno de los más destacados discípulos de </a:t>
            </a:r>
            <a:r>
              <a:rPr lang="es-ES" sz="2800" dirty="0" smtClean="0">
                <a:solidFill>
                  <a:srgbClr val="733678"/>
                </a:solidFill>
                <a:latin typeface="Georgia"/>
                <a:cs typeface="Georgia"/>
              </a:rPr>
              <a:t>Wiener</a:t>
            </a:r>
            <a:r>
              <a:rPr lang="es-ES" sz="2800" dirty="0" smtClean="0">
                <a:latin typeface="Georgia"/>
                <a:cs typeface="Georgia"/>
              </a:rPr>
              <a:t>, es considerado como el </a:t>
            </a:r>
            <a:r>
              <a:rPr lang="es-ES" sz="2800" dirty="0" smtClean="0">
                <a:latin typeface="Georgia"/>
                <a:cs typeface="Georgia"/>
              </a:rPr>
              <a:t>gran referente </a:t>
            </a:r>
            <a:r>
              <a:rPr lang="es-ES" sz="2800" dirty="0" smtClean="0">
                <a:latin typeface="Georgia"/>
                <a:cs typeface="Georgia"/>
              </a:rPr>
              <a:t>en la </a:t>
            </a:r>
            <a:r>
              <a:rPr lang="es-ES" sz="2800" dirty="0" smtClean="0">
                <a:solidFill>
                  <a:srgbClr val="733678"/>
                </a:solidFill>
                <a:latin typeface="Georgia"/>
                <a:cs typeface="Georgia"/>
              </a:rPr>
              <a:t>Teoría Matemática de la Información</a:t>
            </a:r>
            <a:r>
              <a:rPr lang="es-ES" sz="2800" dirty="0" smtClean="0">
                <a:latin typeface="Georgia"/>
                <a:cs typeface="Georgia"/>
              </a:rPr>
              <a:t>, también en 1948.  </a:t>
            </a:r>
            <a:endParaRPr lang="es-ES" sz="2800" dirty="0" smtClean="0">
              <a:latin typeface="Georgia"/>
              <a:cs typeface="Georgia"/>
            </a:endParaRPr>
          </a:p>
          <a:p>
            <a:pPr algn="just">
              <a:buFont typeface="Wingdings" charset="2"/>
              <a:buChar char="ü"/>
            </a:pPr>
            <a:endParaRPr lang="es-ES" sz="2800" dirty="0" smtClean="0">
              <a:latin typeface="Georgia"/>
              <a:cs typeface="Georgia"/>
            </a:endParaRPr>
          </a:p>
        </p:txBody>
      </p:sp>
      <p:pic>
        <p:nvPicPr>
          <p:cNvPr id="8" name="Imagen 7" descr="img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90" y="3910204"/>
            <a:ext cx="7573010" cy="235479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12494" y="649325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177408" y="6528999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</p:spTree>
    <p:extLst>
      <p:ext uri="{BB962C8B-B14F-4D97-AF65-F5344CB8AC3E}">
        <p14:creationId xmlns:p14="http://schemas.microsoft.com/office/powerpoint/2010/main" val="3976496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Primeras computadoras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0419" y="2068451"/>
            <a:ext cx="7890013" cy="4313793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err="1" smtClean="0">
                <a:solidFill>
                  <a:srgbClr val="56285A"/>
                </a:solidFill>
                <a:latin typeface="Georgia"/>
                <a:cs typeface="Georgia"/>
              </a:rPr>
              <a:t>Minivac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601</a:t>
            </a:r>
            <a:r>
              <a:rPr lang="es-ES" sz="2800" dirty="0" smtClean="0">
                <a:latin typeface="Georgia"/>
                <a:cs typeface="Georgia"/>
              </a:rPr>
              <a:t>, computadora digital electromecánica, creada por </a:t>
            </a:r>
            <a:r>
              <a:rPr lang="es-ES" sz="2800" dirty="0" smtClean="0">
                <a:solidFill>
                  <a:srgbClr val="733678"/>
                </a:solidFill>
                <a:latin typeface="Georgia"/>
                <a:cs typeface="Georgia"/>
              </a:rPr>
              <a:t>Claude Shannon.</a:t>
            </a:r>
          </a:p>
        </p:txBody>
      </p:sp>
      <p:pic>
        <p:nvPicPr>
          <p:cNvPr id="7" name="Imagen 6" descr="440px-Minivac6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375809"/>
            <a:ext cx="5905500" cy="300643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9932" y="648866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177408" y="6498256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</p:spTree>
    <p:extLst>
      <p:ext uri="{BB962C8B-B14F-4D97-AF65-F5344CB8AC3E}">
        <p14:creationId xmlns:p14="http://schemas.microsoft.com/office/powerpoint/2010/main" val="29623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Teoría General de Sistemas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7683" y="2068451"/>
            <a:ext cx="3966214" cy="4313793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  <a:hlinkClick r:id="rId2"/>
              </a:rPr>
              <a:t>Karl </a:t>
            </a:r>
            <a:r>
              <a:rPr lang="es-ES" sz="2800" dirty="0" smtClean="0">
                <a:latin typeface="Georgia"/>
                <a:cs typeface="Georgia"/>
                <a:hlinkClick r:id="rId2"/>
              </a:rPr>
              <a:t>Ludwig Von Bertalanffy</a:t>
            </a:r>
            <a:r>
              <a:rPr lang="es-ES" sz="2800" dirty="0" smtClean="0">
                <a:latin typeface="Georgia"/>
                <a:cs typeface="Georgia"/>
              </a:rPr>
              <a:t>, </a:t>
            </a:r>
            <a:r>
              <a:rPr lang="es-ES" sz="2800" dirty="0" smtClean="0">
                <a:latin typeface="Georgia"/>
                <a:cs typeface="Georgia"/>
              </a:rPr>
              <a:t>bi</a:t>
            </a:r>
            <a:r>
              <a:rPr lang="es-ES" sz="2800" dirty="0" smtClean="0">
                <a:latin typeface="Georgia"/>
                <a:cs typeface="Georgia"/>
              </a:rPr>
              <a:t>ólogo y filósofo austriaco, </a:t>
            </a:r>
            <a:r>
              <a:rPr lang="es-ES" sz="2800" dirty="0" smtClean="0">
                <a:latin typeface="Georgia"/>
                <a:cs typeface="Georgia"/>
              </a:rPr>
              <a:t>en 1969 </a:t>
            </a:r>
            <a:r>
              <a:rPr lang="es-ES" sz="2800" dirty="0" smtClean="0">
                <a:latin typeface="Georgia"/>
                <a:cs typeface="Georgia"/>
              </a:rPr>
              <a:t>presentó el </a:t>
            </a:r>
            <a:r>
              <a:rPr lang="es-ES" sz="2800" dirty="0" smtClean="0">
                <a:latin typeface="Georgia"/>
                <a:cs typeface="Georgia"/>
              </a:rPr>
              <a:t>libro </a:t>
            </a:r>
            <a:r>
              <a:rPr lang="es-ES" sz="2800" i="1" dirty="0" smtClean="0">
                <a:solidFill>
                  <a:srgbClr val="56285A"/>
                </a:solidFill>
                <a:latin typeface="Georgia"/>
                <a:cs typeface="Georgia"/>
              </a:rPr>
              <a:t>Teoría General de </a:t>
            </a:r>
            <a:r>
              <a:rPr lang="es-ES" sz="2800" i="1" dirty="0" smtClean="0">
                <a:solidFill>
                  <a:srgbClr val="56285A"/>
                </a:solidFill>
                <a:latin typeface="Georgia"/>
                <a:cs typeface="Georgia"/>
              </a:rPr>
              <a:t>Sistemas</a:t>
            </a:r>
            <a:r>
              <a:rPr lang="es-ES" sz="2800" i="1" dirty="0">
                <a:solidFill>
                  <a:srgbClr val="56285A"/>
                </a:solidFill>
                <a:latin typeface="Georgia"/>
                <a:cs typeface="Georgia"/>
              </a:rPr>
              <a:t>.</a:t>
            </a:r>
            <a:r>
              <a:rPr lang="es-ES" sz="2800" dirty="0"/>
              <a:t>	</a:t>
            </a:r>
            <a:endParaRPr lang="es-ES" sz="2800" dirty="0" smtClean="0"/>
          </a:p>
        </p:txBody>
      </p:sp>
      <p:sp>
        <p:nvSpPr>
          <p:cNvPr id="8" name="Rectángulo 7"/>
          <p:cNvSpPr/>
          <p:nvPr/>
        </p:nvSpPr>
        <p:spPr>
          <a:xfrm>
            <a:off x="361338" y="649325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177408" y="6435675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10" name="Imagen 9" descr="clase2_diapo10Bertalanff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370" y="2299357"/>
            <a:ext cx="4415630" cy="343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932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Premisas de la Teoría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General de Sistemas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7683" y="2082660"/>
            <a:ext cx="4780280" cy="4313793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lphaLcParenR"/>
            </a:pPr>
            <a:r>
              <a:rPr lang="es-ES" sz="2800" dirty="0" smtClean="0">
                <a:latin typeface="Georgia"/>
                <a:cs typeface="Georgia"/>
              </a:rPr>
              <a:t>Los 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sistemas existen dentro de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sistemas</a:t>
            </a:r>
            <a:r>
              <a:rPr lang="es-ES" sz="2800" dirty="0" smtClean="0">
                <a:latin typeface="Georgia"/>
                <a:cs typeface="Georgia"/>
              </a:rPr>
              <a:t>.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s-ES" sz="2800" dirty="0" smtClean="0">
                <a:latin typeface="Georgia"/>
                <a:cs typeface="Georgia"/>
              </a:rPr>
              <a:t>Los </a:t>
            </a:r>
            <a:r>
              <a:rPr lang="es-ES" sz="2800" dirty="0">
                <a:latin typeface="Georgia"/>
                <a:cs typeface="Georgia"/>
              </a:rPr>
              <a:t>sistemas 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son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abiertos</a:t>
            </a:r>
            <a:r>
              <a:rPr lang="es-ES" sz="2800" dirty="0" smtClean="0">
                <a:latin typeface="Georgia"/>
                <a:cs typeface="Georgia"/>
              </a:rPr>
              <a:t>.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s-ES" sz="2800" dirty="0" smtClean="0">
                <a:solidFill>
                  <a:srgbClr val="534239"/>
                </a:solidFill>
                <a:latin typeface="Georgia"/>
                <a:cs typeface="Georgia"/>
              </a:rPr>
              <a:t>Las 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funcione</a:t>
            </a:r>
            <a:r>
              <a:rPr lang="es-ES" sz="2800" dirty="0">
                <a:solidFill>
                  <a:srgbClr val="534239"/>
                </a:solidFill>
                <a:latin typeface="Georgia"/>
                <a:cs typeface="Georgia"/>
              </a:rPr>
              <a:t>s </a:t>
            </a:r>
            <a:r>
              <a:rPr lang="es-ES" sz="2800" dirty="0">
                <a:latin typeface="Georgia"/>
                <a:cs typeface="Georgia"/>
              </a:rPr>
              <a:t>de un sistema 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dependen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de 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su estructura.</a:t>
            </a:r>
            <a:endParaRPr lang="es-ES" sz="2800" dirty="0" smtClean="0">
              <a:solidFill>
                <a:srgbClr val="56285A"/>
              </a:solidFill>
              <a:latin typeface="Georgia"/>
              <a:cs typeface="Georgia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61338" y="649325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177408" y="6435675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4" name="Imagen 3" descr="20070316145812-bertalanff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399" y="1752600"/>
            <a:ext cx="3255601" cy="446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34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Teoría General de Sistemas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1338" y="2082520"/>
            <a:ext cx="8512048" cy="4313793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Teoría General de Sistemas </a:t>
            </a:r>
            <a:r>
              <a:rPr lang="es-ES" sz="2800" dirty="0" smtClean="0">
                <a:latin typeface="Georgia"/>
                <a:cs typeface="Georgia"/>
              </a:rPr>
              <a:t>se propone estudiar la realidad en su conjunto sin fragmentarla.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61338" y="649325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177408" y="6435675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beca-para-el-programa-social-media-de-eada-2014-620x33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200" y="3439446"/>
            <a:ext cx="5651831" cy="305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1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Pensamiento complejo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1338" y="2209800"/>
            <a:ext cx="5506062" cy="4283458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" sz="2400" dirty="0">
                <a:latin typeface="Georgia"/>
                <a:cs typeface="Georgia"/>
              </a:rPr>
              <a:t>L</a:t>
            </a:r>
            <a:r>
              <a:rPr lang="es-ES" sz="2800" dirty="0">
                <a:latin typeface="Georgia"/>
                <a:cs typeface="Georgia"/>
              </a:rPr>
              <a:t>a noción de </a:t>
            </a:r>
            <a:r>
              <a:rPr lang="es-ES" sz="2800" dirty="0">
                <a:solidFill>
                  <a:srgbClr val="534239"/>
                </a:solidFill>
                <a:latin typeface="Georgia"/>
                <a:cs typeface="Georgia"/>
              </a:rPr>
              <a:t>pensamiento complejo </a:t>
            </a:r>
            <a:r>
              <a:rPr lang="es-ES" sz="2800" dirty="0">
                <a:latin typeface="Georgia"/>
                <a:cs typeface="Georgia"/>
              </a:rPr>
              <a:t>fue acuñada por el filósofo francés </a:t>
            </a:r>
            <a:r>
              <a:rPr lang="es-ES" sz="2800" dirty="0">
                <a:latin typeface="Georgia"/>
                <a:cs typeface="Georgia"/>
                <a:hlinkClick r:id="rId2"/>
              </a:rPr>
              <a:t>Edgar </a:t>
            </a:r>
            <a:r>
              <a:rPr lang="es-ES" sz="2800" dirty="0" smtClean="0">
                <a:latin typeface="Georgia"/>
                <a:cs typeface="Georgia"/>
                <a:hlinkClick r:id="rId2"/>
              </a:rPr>
              <a:t>Morin </a:t>
            </a:r>
            <a:r>
              <a:rPr lang="es-ES" sz="2800" dirty="0">
                <a:latin typeface="Georgia"/>
                <a:cs typeface="Georgia"/>
              </a:rPr>
              <a:t>y refiere a la capacidad de 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interconectar distintas dimensiones de lo real. </a:t>
            </a:r>
            <a:endParaRPr lang="es-ES" sz="2800" dirty="0" smtClean="0">
              <a:solidFill>
                <a:srgbClr val="56285A"/>
              </a:solidFill>
              <a:latin typeface="Georgia"/>
              <a:cs typeface="Georgia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61338" y="649325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177408" y="6435675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4" name="Imagen 3" descr="img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408" y="2409775"/>
            <a:ext cx="2616200" cy="311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77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Pensamiento complejo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1338" y="2025461"/>
            <a:ext cx="8274662" cy="4467797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" sz="2400" dirty="0" smtClean="0">
                <a:latin typeface="Georgia"/>
                <a:cs typeface="Georgia"/>
              </a:rPr>
              <a:t>Ante </a:t>
            </a:r>
            <a:r>
              <a:rPr lang="es-ES" sz="2400" dirty="0">
                <a:latin typeface="Georgia"/>
                <a:cs typeface="Georgia"/>
              </a:rPr>
              <a:t>la emergencia de hechos u objetos multidimensionales, interactivos y con componentes aleatorios o azarosos, el sujeto se ve obligado a desarrollar una </a:t>
            </a:r>
            <a:r>
              <a:rPr lang="es-ES" sz="2400" dirty="0">
                <a:solidFill>
                  <a:srgbClr val="534239"/>
                </a:solidFill>
                <a:latin typeface="Georgia"/>
                <a:cs typeface="Georgia"/>
              </a:rPr>
              <a:t>estrategia de pensamiento </a:t>
            </a:r>
            <a:r>
              <a:rPr lang="es-ES" sz="2400" dirty="0">
                <a:latin typeface="Georgia"/>
                <a:cs typeface="Georgia"/>
              </a:rPr>
              <a:t>que no sea reductiva ni totalizante, sino reflexiva. </a:t>
            </a:r>
            <a:r>
              <a:rPr lang="es-ES" sz="2400" b="1" dirty="0" err="1">
                <a:solidFill>
                  <a:srgbClr val="56285A"/>
                </a:solidFill>
                <a:latin typeface="Georgia"/>
                <a:cs typeface="Georgia"/>
              </a:rPr>
              <a:t>Morin</a:t>
            </a:r>
            <a:r>
              <a:rPr lang="es-ES" sz="2400" dirty="0">
                <a:latin typeface="Georgia"/>
                <a:cs typeface="Georgia"/>
              </a:rPr>
              <a:t> denominó a dicha capacidad como </a:t>
            </a:r>
            <a:r>
              <a:rPr lang="es-ES" sz="2400" dirty="0">
                <a:solidFill>
                  <a:srgbClr val="534239"/>
                </a:solidFill>
                <a:latin typeface="Georgia"/>
                <a:cs typeface="Georgia"/>
              </a:rPr>
              <a:t>pensamiento complejo.</a:t>
            </a:r>
            <a:endParaRPr lang="es-ES" sz="2400" dirty="0" smtClean="0">
              <a:solidFill>
                <a:srgbClr val="534239"/>
              </a:solidFill>
              <a:latin typeface="Georgia"/>
              <a:cs typeface="Georgia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61338" y="649325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177408" y="6435675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465x282_1e6fdd64197584023f28438af4d91f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94" y="4445000"/>
            <a:ext cx="3647206" cy="203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821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Pensamiento complejo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61338" y="649325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177408" y="6435675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5" name="Marcador de contenido 4" descr="morin-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3" b="5463"/>
          <a:stretch>
            <a:fillRect/>
          </a:stretch>
        </p:blipFill>
        <p:spPr>
          <a:xfrm>
            <a:off x="558800" y="1802273"/>
            <a:ext cx="8305800" cy="4350044"/>
          </a:xfrm>
        </p:spPr>
      </p:pic>
    </p:spTree>
    <p:extLst>
      <p:ext uri="{BB962C8B-B14F-4D97-AF65-F5344CB8AC3E}">
        <p14:creationId xmlns:p14="http://schemas.microsoft.com/office/powerpoint/2010/main" val="1834763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s-ES" dirty="0" smtClean="0">
                <a:solidFill>
                  <a:schemeClr val="accent6">
                    <a:lumMod val="50000"/>
                  </a:schemeClr>
                </a:solidFill>
              </a:rPr>
              <a:t>. Economía del Conocimiento</a:t>
            </a:r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8776" y="1872215"/>
            <a:ext cx="4490498" cy="4510030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1. El </a:t>
            </a:r>
            <a:r>
              <a:rPr lang="es-ES" sz="2800" dirty="0" err="1" smtClean="0">
                <a:latin typeface="Georgia"/>
                <a:cs typeface="Georgia"/>
              </a:rPr>
              <a:t>Sputnik</a:t>
            </a:r>
            <a:r>
              <a:rPr lang="es-ES" sz="2800" dirty="0" smtClean="0">
                <a:latin typeface="Georgia"/>
                <a:cs typeface="Georgia"/>
              </a:rPr>
              <a:t>. Inicio de la Economía del Conocimiento. 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Carrera Espacial. 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3. Marshall </a:t>
            </a:r>
            <a:r>
              <a:rPr lang="es-ES" sz="2800" dirty="0" err="1" smtClean="0">
                <a:latin typeface="Georgia"/>
                <a:cs typeface="Georgia"/>
              </a:rPr>
              <a:t>McLuhan</a:t>
            </a:r>
            <a:r>
              <a:rPr lang="es-ES" sz="2800" dirty="0" smtClean="0">
                <a:latin typeface="Georgia"/>
                <a:cs typeface="Georgia"/>
              </a:rPr>
              <a:t>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4. Revolución del conocimiento.</a:t>
            </a:r>
          </a:p>
          <a:p>
            <a:pPr algn="just"/>
            <a:endParaRPr lang="es-ES" dirty="0" smtClean="0"/>
          </a:p>
        </p:txBody>
      </p:sp>
      <p:sp>
        <p:nvSpPr>
          <p:cNvPr id="5" name="Rectángulo 4"/>
          <p:cNvSpPr/>
          <p:nvPr/>
        </p:nvSpPr>
        <p:spPr>
          <a:xfrm>
            <a:off x="328776" y="648866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177408" y="6435675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4" name="Imagen 3" descr="D-Custom-Left-Brain-Right-Brain-Creativi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086" y="2988940"/>
            <a:ext cx="4161913" cy="219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455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3A1B3C"/>
                </a:solidFill>
              </a:rPr>
              <a:t>El </a:t>
            </a:r>
            <a:r>
              <a:rPr lang="es-ES" dirty="0" err="1" smtClean="0">
                <a:solidFill>
                  <a:srgbClr val="3A1B3C"/>
                </a:solidFill>
              </a:rPr>
              <a:t>Sputnik</a:t>
            </a:r>
            <a:endParaRPr lang="es-ES" dirty="0">
              <a:solidFill>
                <a:srgbClr val="3A1B3C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96900" y="1955800"/>
            <a:ext cx="5580508" cy="4532867"/>
          </a:xfrm>
        </p:spPr>
        <p:txBody>
          <a:bodyPr>
            <a:normAutofit fontScale="92500"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solidFill>
                  <a:srgbClr val="3A1B3C"/>
                </a:solidFill>
                <a:latin typeface="Georgia"/>
                <a:cs typeface="Georgia"/>
              </a:rPr>
              <a:t>De acuerdo con </a:t>
            </a:r>
            <a:r>
              <a:rPr lang="es-ES" sz="2800" dirty="0" smtClean="0">
                <a:solidFill>
                  <a:srgbClr val="3A1B3C"/>
                </a:solidFill>
                <a:latin typeface="Georgia"/>
                <a:cs typeface="Georgia"/>
                <a:hlinkClick r:id="rId2"/>
              </a:rPr>
              <a:t>Alvin Toffler,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la Econom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ía del Conocimiento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 </a:t>
            </a:r>
            <a:r>
              <a:rPr lang="es-ES" sz="2800" dirty="0" smtClean="0">
                <a:solidFill>
                  <a:srgbClr val="3A1B3C"/>
                </a:solidFill>
                <a:latin typeface="Georgia"/>
                <a:cs typeface="Georgia"/>
              </a:rPr>
              <a:t>inicio el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4 de octubre de 1957</a:t>
            </a:r>
            <a:r>
              <a:rPr lang="es-ES" sz="2800" dirty="0" smtClean="0">
                <a:solidFill>
                  <a:srgbClr val="3A1B3C"/>
                </a:solidFill>
                <a:latin typeface="Georgia"/>
                <a:cs typeface="Georgia"/>
              </a:rPr>
              <a:t>, con el lanzamiento al espacio del </a:t>
            </a:r>
            <a:r>
              <a:rPr lang="es-ES" sz="2800" dirty="0" err="1" smtClean="0">
                <a:solidFill>
                  <a:srgbClr val="56285A"/>
                </a:solidFill>
                <a:latin typeface="Georgia"/>
                <a:cs typeface="Georgia"/>
              </a:rPr>
              <a:t>Sputnik</a:t>
            </a:r>
            <a:r>
              <a:rPr lang="es-ES" sz="2800" dirty="0" smtClean="0">
                <a:solidFill>
                  <a:srgbClr val="3A1B3C"/>
                </a:solidFill>
                <a:latin typeface="Georgia"/>
                <a:cs typeface="Georgia"/>
              </a:rPr>
              <a:t>, primer satélite espacial alrededor de la Tierra.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solidFill>
                  <a:srgbClr val="3A1B3C"/>
                </a:solidFill>
                <a:latin typeface="Georgia"/>
                <a:cs typeface="Georgia"/>
              </a:rPr>
              <a:t>Así dio inicio 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carrera espacial </a:t>
            </a:r>
            <a:r>
              <a:rPr lang="es-ES" sz="2800" dirty="0" smtClean="0">
                <a:solidFill>
                  <a:srgbClr val="3A1B3C"/>
                </a:solidFill>
                <a:latin typeface="Georgia"/>
                <a:cs typeface="Georgia"/>
              </a:rPr>
              <a:t>entre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Estados Unidos y la URSS</a:t>
            </a:r>
            <a:r>
              <a:rPr lang="es-ES" sz="2800" dirty="0" smtClean="0">
                <a:solidFill>
                  <a:srgbClr val="3A1B3C"/>
                </a:solidFill>
                <a:latin typeface="Georgia"/>
                <a:cs typeface="Georgia"/>
              </a:rPr>
              <a:t> para llevar al primer hombre a la luna.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 descr="400px-Alvin_Toffler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824" y="2263374"/>
            <a:ext cx="2626175" cy="393926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12495" y="648866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177408" y="6525819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</p:spTree>
    <p:extLst>
      <p:ext uri="{BB962C8B-B14F-4D97-AF65-F5344CB8AC3E}">
        <p14:creationId xmlns:p14="http://schemas.microsoft.com/office/powerpoint/2010/main" val="3587220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xmlns:p14="http://schemas.microsoft.com/office/powerpoint/2010/main" spd="slow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La carrera espacial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1253" y="2084294"/>
            <a:ext cx="5978148" cy="4408964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  <a:hlinkClick r:id="rId2"/>
              </a:rPr>
              <a:t>John F. Kennedy</a:t>
            </a:r>
            <a:r>
              <a:rPr lang="es-ES" sz="2800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</a:rPr>
              <a:t>: “antes de concluir la década de 1960, </a:t>
            </a:r>
            <a:r>
              <a:rPr lang="es-ES" sz="2800" dirty="0" smtClean="0">
                <a:solidFill>
                  <a:schemeClr val="accent6">
                    <a:lumMod val="75000"/>
                  </a:schemeClr>
                </a:solidFill>
                <a:latin typeface="Georgia"/>
                <a:cs typeface="Georgia"/>
              </a:rPr>
              <a:t>Estados Unidos </a:t>
            </a:r>
            <a:r>
              <a:rPr lang="es-ES" sz="2800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</a:rPr>
              <a:t>habrá llevado al primer hombre a la luna”.</a:t>
            </a:r>
            <a:br>
              <a:rPr lang="es-ES" sz="2800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</a:rPr>
            </a:br>
            <a:endParaRPr lang="es-ES" sz="2800" dirty="0" smtClean="0">
              <a:solidFill>
                <a:schemeClr val="tx1">
                  <a:lumMod val="50000"/>
                </a:schemeClr>
              </a:solidFill>
              <a:latin typeface="Georgia"/>
              <a:cs typeface="Georgia"/>
            </a:endParaRP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  <a:hlinkClick r:id="rId3"/>
              </a:rPr>
              <a:t>Neil Armstrong</a:t>
            </a:r>
            <a:r>
              <a:rPr lang="es-ES" sz="2800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</a:rPr>
              <a:t>, comandante del </a:t>
            </a:r>
            <a:r>
              <a:rPr lang="es-ES" sz="2800" dirty="0" err="1" smtClean="0">
                <a:solidFill>
                  <a:srgbClr val="56285A"/>
                </a:solidFill>
                <a:latin typeface="Georgia"/>
                <a:cs typeface="Georgia"/>
              </a:rPr>
              <a:t>Apollo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 XI</a:t>
            </a:r>
            <a:r>
              <a:rPr lang="es-ES" sz="2800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</a:rPr>
              <a:t> pisó la superficie lunar el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21 de julio de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1969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.</a:t>
            </a:r>
            <a:endParaRPr lang="es-ES" sz="2800" dirty="0">
              <a:solidFill>
                <a:srgbClr val="56285A"/>
              </a:solidFill>
              <a:latin typeface="Georgia"/>
              <a:cs typeface="Georgia"/>
            </a:endParaRPr>
          </a:p>
        </p:txBody>
      </p:sp>
      <p:pic>
        <p:nvPicPr>
          <p:cNvPr id="5" name="Imagen 4" descr="John_Fitzgerald_Kenned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251" y="1752600"/>
            <a:ext cx="1923549" cy="2351975"/>
          </a:xfrm>
          <a:prstGeom prst="rect">
            <a:avLst/>
          </a:prstGeom>
        </p:spPr>
      </p:pic>
      <p:pic>
        <p:nvPicPr>
          <p:cNvPr id="6" name="Imagen 5" descr="490px-Neil_Armstrong_pos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251" y="4104575"/>
            <a:ext cx="1923549" cy="244958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28776" y="649325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177408" y="649784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</p:spTree>
    <p:extLst>
      <p:ext uri="{BB962C8B-B14F-4D97-AF65-F5344CB8AC3E}">
        <p14:creationId xmlns:p14="http://schemas.microsoft.com/office/powerpoint/2010/main" val="746555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Marshall 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</a:rPr>
              <a:t>McLuhan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1252" y="1888933"/>
            <a:ext cx="8073591" cy="3639670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  <a:hlinkClick r:id="rId2"/>
              </a:rPr>
              <a:t>Marshall McLuhan </a:t>
            </a:r>
            <a:r>
              <a:rPr lang="es-ES" sz="2800" dirty="0" smtClean="0">
                <a:solidFill>
                  <a:srgbClr val="534239"/>
                </a:solidFill>
                <a:latin typeface="Georgia"/>
                <a:cs typeface="Georgia"/>
              </a:rPr>
              <a:t>fue Internet en la década de 1960</a:t>
            </a:r>
            <a:r>
              <a:rPr lang="es-ES" sz="2800" dirty="0" smtClean="0">
                <a:latin typeface="Georgia"/>
                <a:cs typeface="Georgia"/>
              </a:rPr>
              <a:t>. Finalmente, el mundo se puso a su altura”: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Robert Logan. 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Axioma fundamental en 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Ecología de los Medios: </a:t>
            </a:r>
            <a:r>
              <a:rPr lang="es-ES" sz="2800" u="sng" dirty="0" smtClean="0">
                <a:solidFill>
                  <a:srgbClr val="56285A"/>
                </a:solidFill>
                <a:latin typeface="Georgia"/>
                <a:cs typeface="Georgia"/>
              </a:rPr>
              <a:t>el medio es el mensaje</a:t>
            </a:r>
            <a:r>
              <a:rPr lang="es-ES" sz="2800" dirty="0" smtClean="0">
                <a:latin typeface="Georgia"/>
                <a:cs typeface="Georgia"/>
              </a:rPr>
              <a:t>, titulo del primer capitulo de </a:t>
            </a:r>
            <a:r>
              <a:rPr lang="es-ES" sz="2800" i="1" dirty="0" err="1" smtClean="0">
                <a:solidFill>
                  <a:srgbClr val="56285A"/>
                </a:solidFill>
                <a:latin typeface="Georgia"/>
                <a:cs typeface="Georgia"/>
              </a:rPr>
              <a:t>Understanding</a:t>
            </a:r>
            <a:r>
              <a:rPr lang="es-ES" sz="2800" i="1" dirty="0" smtClean="0">
                <a:solidFill>
                  <a:srgbClr val="56285A"/>
                </a:solidFill>
                <a:latin typeface="Georgia"/>
                <a:cs typeface="Georgia"/>
              </a:rPr>
              <a:t> Media</a:t>
            </a:r>
            <a:r>
              <a:rPr lang="es-ES" sz="2800" i="1" dirty="0" smtClean="0">
                <a:solidFill>
                  <a:srgbClr val="534239"/>
                </a:solidFill>
                <a:latin typeface="Georgia"/>
                <a:cs typeface="Georgia"/>
              </a:rPr>
              <a:t>.</a:t>
            </a:r>
          </a:p>
        </p:txBody>
      </p:sp>
      <p:pic>
        <p:nvPicPr>
          <p:cNvPr id="8" name="8 Imagen" descr="McLuhan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612" y="4939442"/>
            <a:ext cx="5077827" cy="1553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345057" y="648866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</p:spTree>
    <p:extLst>
      <p:ext uri="{BB962C8B-B14F-4D97-AF65-F5344CB8AC3E}">
        <p14:creationId xmlns:p14="http://schemas.microsoft.com/office/powerpoint/2010/main" val="2468111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Marshall </a:t>
            </a:r>
            <a:r>
              <a:rPr lang="es-ES" dirty="0" err="1" smtClean="0">
                <a:solidFill>
                  <a:srgbClr val="56285A"/>
                </a:solidFill>
              </a:rPr>
              <a:t>McLuhan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1252" y="1888933"/>
            <a:ext cx="8073591" cy="3639670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Las tecnologías –y por ende los medios- </a:t>
            </a:r>
            <a:r>
              <a:rPr lang="es-ES" sz="2800" dirty="0" smtClean="0">
                <a:latin typeface="Georgia"/>
                <a:cs typeface="Georgia"/>
              </a:rPr>
              <a:t>son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extensiones de nuestros sentidos</a:t>
            </a:r>
            <a:r>
              <a:rPr lang="es-ES" sz="2800" dirty="0" smtClean="0">
                <a:latin typeface="Georgia"/>
                <a:cs typeface="Georgia"/>
              </a:rPr>
              <a:t>, nuestras facultades.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err="1" smtClean="0">
                <a:solidFill>
                  <a:srgbClr val="56285A"/>
                </a:solidFill>
                <a:latin typeface="Georgia"/>
                <a:cs typeface="Georgia"/>
              </a:rPr>
              <a:t>McLuhan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 anticipó Internet, </a:t>
            </a:r>
            <a:r>
              <a:rPr lang="es-ES" sz="2800" dirty="0" smtClean="0">
                <a:latin typeface="Georgia"/>
                <a:cs typeface="Georgia"/>
              </a:rPr>
              <a:t>el “medio de comunicación inteligente”.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5057" y="648866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mcluhan_lar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351" y="4540737"/>
            <a:ext cx="4122057" cy="232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335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Marshall </a:t>
            </a:r>
            <a:r>
              <a:rPr lang="es-ES" dirty="0" err="1" smtClean="0">
                <a:solidFill>
                  <a:srgbClr val="56285A"/>
                </a:solidFill>
              </a:rPr>
              <a:t>McLuhan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45057" y="648866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7" name="Marshall McLuhan on YouTube 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746"/>
          </a:xfrm>
        </p:spPr>
      </p:pic>
    </p:spTree>
    <p:extLst>
      <p:ext uri="{BB962C8B-B14F-4D97-AF65-F5344CB8AC3E}">
        <p14:creationId xmlns:p14="http://schemas.microsoft.com/office/powerpoint/2010/main" val="1458407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Marshall </a:t>
            </a:r>
            <a:r>
              <a:rPr lang="es-ES" dirty="0" err="1" smtClean="0">
                <a:solidFill>
                  <a:srgbClr val="56285A"/>
                </a:solidFill>
              </a:rPr>
              <a:t>McLuhan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1254" y="1962646"/>
            <a:ext cx="8187946" cy="44196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s-ES" sz="2000" dirty="0" smtClean="0">
                <a:solidFill>
                  <a:srgbClr val="000000"/>
                </a:solidFill>
                <a:latin typeface="Georgia"/>
                <a:cs typeface="Georgia"/>
              </a:rPr>
              <a:t>Después </a:t>
            </a:r>
            <a:r>
              <a:rPr lang="es-ES" sz="2000" dirty="0" smtClean="0">
                <a:solidFill>
                  <a:srgbClr val="000000"/>
                </a:solidFill>
                <a:latin typeface="Georgia"/>
                <a:cs typeface="Georgia"/>
              </a:rPr>
              <a:t>de tres mil años de explosión por medio de técnicas fragmentarias y mecánicas, el mundo de Occidente entra en implosión. </a:t>
            </a:r>
            <a:r>
              <a:rPr lang="es-ES" sz="2000" dirty="0" smtClean="0">
                <a:solidFill>
                  <a:srgbClr val="56285A"/>
                </a:solidFill>
                <a:latin typeface="Georgia"/>
                <a:cs typeface="Georgia"/>
              </a:rPr>
              <a:t>Durante las eras mecánicas</a:t>
            </a:r>
            <a:r>
              <a:rPr lang="es-ES" sz="2000" dirty="0" smtClean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lang="es-ES" sz="2000" dirty="0" smtClean="0">
                <a:solidFill>
                  <a:srgbClr val="56285A"/>
                </a:solidFill>
                <a:latin typeface="Georgia"/>
                <a:cs typeface="Georgia"/>
              </a:rPr>
              <a:t>prolongamos nuestros cuerpos en el espacio. </a:t>
            </a:r>
            <a:r>
              <a:rPr lang="es-ES" sz="2000" dirty="0" smtClean="0">
                <a:solidFill>
                  <a:srgbClr val="000000"/>
                </a:solidFill>
                <a:latin typeface="Georgia"/>
                <a:cs typeface="Georgia"/>
              </a:rPr>
              <a:t>Hoy en día, después de más de un siglo de técnica eléctrica, </a:t>
            </a:r>
            <a:r>
              <a:rPr lang="es-ES" sz="2000" dirty="0" smtClean="0">
                <a:solidFill>
                  <a:srgbClr val="56285A"/>
                </a:solidFill>
                <a:latin typeface="Georgia"/>
                <a:cs typeface="Georgia"/>
              </a:rPr>
              <a:t>hemos prolongado nuestro propio sistema nervioso central en un alcance total, aboliendo tanto el espacio como el tiempo en cuanto se refiere a nuestro planeta. Estamos acercándonos rápidamente a la fase final de las prolongaciones del hombre, o sea la simulación técnica de la conciencia, cuando el desarrollo creador del conocimiento se extienda colectiva y conjuntamente al total de la sociedad humana, del </a:t>
            </a:r>
            <a:r>
              <a:rPr lang="es-ES" sz="2000" dirty="0" err="1" smtClean="0">
                <a:solidFill>
                  <a:srgbClr val="56285A"/>
                </a:solidFill>
                <a:latin typeface="Georgia"/>
                <a:cs typeface="Georgia"/>
              </a:rPr>
              <a:t>misodo</a:t>
            </a:r>
            <a:r>
              <a:rPr lang="es-ES" sz="2000" dirty="0" smtClean="0">
                <a:solidFill>
                  <a:srgbClr val="56285A"/>
                </a:solidFill>
                <a:latin typeface="Georgia"/>
                <a:cs typeface="Georgia"/>
              </a:rPr>
              <a:t> </a:t>
            </a:r>
            <a:r>
              <a:rPr lang="es-ES" sz="2000" dirty="0" smtClean="0">
                <a:solidFill>
                  <a:srgbClr val="56285A"/>
                </a:solidFill>
                <a:latin typeface="Georgia"/>
                <a:cs typeface="Georgia"/>
              </a:rPr>
              <a:t>en que ya hemos ampliado y prolongado nuestros sentidos y nuestros nervios valiéndonos de los distintos medios” 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51254" y="638224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Islas</a:t>
            </a:r>
          </a:p>
          <a:p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6177408" y="648866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</p:spTree>
    <p:extLst>
      <p:ext uri="{BB962C8B-B14F-4D97-AF65-F5344CB8AC3E}">
        <p14:creationId xmlns:p14="http://schemas.microsoft.com/office/powerpoint/2010/main" val="421371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Revolución del Conocimiento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40" y="1984541"/>
            <a:ext cx="5144900" cy="4590555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buFont typeface="Wingdings" charset="2"/>
              <a:buChar char="ü"/>
            </a:pPr>
            <a:r>
              <a:rPr lang="es-ES" sz="4000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</a:rPr>
              <a:t>Internet, el </a:t>
            </a:r>
            <a:r>
              <a:rPr lang="es-ES" sz="4000" dirty="0" smtClean="0">
                <a:solidFill>
                  <a:srgbClr val="56285A"/>
                </a:solidFill>
                <a:latin typeface="Georgia"/>
                <a:cs typeface="Georgia"/>
              </a:rPr>
              <a:t>medio de comunicación inteligente, </a:t>
            </a:r>
            <a:r>
              <a:rPr lang="es-ES" sz="4000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</a:rPr>
              <a:t>detonó la </a:t>
            </a:r>
            <a:r>
              <a:rPr lang="es-ES" sz="4000" dirty="0" smtClean="0">
                <a:solidFill>
                  <a:schemeClr val="accent6">
                    <a:lumMod val="75000"/>
                  </a:schemeClr>
                </a:solidFill>
                <a:latin typeface="Georgia"/>
                <a:cs typeface="Georgia"/>
              </a:rPr>
              <a:t>revolución de las comunicaciones digitales.</a:t>
            </a:r>
          </a:p>
          <a:p>
            <a:pPr algn="just">
              <a:lnSpc>
                <a:spcPct val="120000"/>
              </a:lnSpc>
              <a:buFont typeface="Wingdings" charset="2"/>
              <a:buChar char="ü"/>
            </a:pPr>
            <a:r>
              <a:rPr lang="es-ES" sz="4000" dirty="0" smtClean="0">
                <a:solidFill>
                  <a:schemeClr val="tx1">
                    <a:lumMod val="50000"/>
                  </a:schemeClr>
                </a:solidFill>
                <a:latin typeface="Georgia"/>
                <a:cs typeface="Georgia"/>
              </a:rPr>
              <a:t>Internet </a:t>
            </a:r>
            <a:r>
              <a:rPr lang="es-ES" sz="4000" dirty="0" smtClean="0">
                <a:solidFill>
                  <a:srgbClr val="56285A"/>
                </a:solidFill>
                <a:latin typeface="Georgia"/>
                <a:cs typeface="Georgia"/>
              </a:rPr>
              <a:t>contribuye a extender la inteligencia artificial a los objetos, transformándolos en objetos </a:t>
            </a:r>
            <a:r>
              <a:rPr lang="es-ES" sz="4000" dirty="0" smtClean="0">
                <a:solidFill>
                  <a:srgbClr val="56285A"/>
                </a:solidFill>
                <a:latin typeface="Georgia"/>
                <a:cs typeface="Georgia"/>
              </a:rPr>
              <a:t>inteligentes. </a:t>
            </a:r>
            <a:r>
              <a:rPr lang="es-ES" sz="4000" dirty="0" smtClean="0">
                <a:solidFill>
                  <a:srgbClr val="56285A"/>
                </a:solidFill>
              </a:rPr>
              <a:t>(IOT)</a:t>
            </a:r>
          </a:p>
          <a:p>
            <a:pPr algn="just"/>
            <a:endParaRPr lang="es-ES" sz="4000" dirty="0" smtClean="0"/>
          </a:p>
          <a:p>
            <a:endParaRPr lang="es-ES" dirty="0" smtClean="0"/>
          </a:p>
        </p:txBody>
      </p:sp>
      <p:sp>
        <p:nvSpPr>
          <p:cNvPr id="8" name="Rectángulo 7"/>
          <p:cNvSpPr/>
          <p:nvPr/>
        </p:nvSpPr>
        <p:spPr>
          <a:xfrm>
            <a:off x="332241" y="64538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Islas</a:t>
            </a:r>
          </a:p>
          <a:p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10" name="Imagen 9" descr="Más-inteligente-que-la-med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911" y="3223464"/>
            <a:ext cx="3007993" cy="200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590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Revolución del Conocimiento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32241" y="64538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Islas</a:t>
            </a:r>
          </a:p>
          <a:p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5" name="PRODUCTIVITY_VISION_VIDEO_1500kbps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4060"/>
          </a:xfrm>
        </p:spPr>
      </p:pic>
    </p:spTree>
    <p:extLst>
      <p:ext uri="{BB962C8B-B14F-4D97-AF65-F5344CB8AC3E}">
        <p14:creationId xmlns:p14="http://schemas.microsoft.com/office/powerpoint/2010/main" val="3447094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Revolución del Conocimiento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1750" y="1941997"/>
            <a:ext cx="4845249" cy="4511901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Estamos inmersos en el tránsito a una nueva etapa histórica: 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Cuarta Revolución Industrial, </a:t>
            </a:r>
            <a:r>
              <a:rPr lang="es-ES" sz="2800" dirty="0" smtClean="0">
                <a:latin typeface="Georgia"/>
                <a:cs typeface="Georgia"/>
              </a:rPr>
              <a:t>también conocida como Industria 4.0, Industria Inteligente o </a:t>
            </a:r>
            <a:r>
              <a:rPr lang="es-ES" sz="2800" dirty="0" err="1" smtClean="0">
                <a:solidFill>
                  <a:srgbClr val="56285A"/>
                </a:solidFill>
                <a:latin typeface="Georgia"/>
                <a:cs typeface="Georgia"/>
              </a:rPr>
              <a:t>Ciberindustria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 del futuro.</a:t>
            </a:r>
          </a:p>
          <a:p>
            <a:endParaRPr lang="es-ES" dirty="0" smtClean="0"/>
          </a:p>
        </p:txBody>
      </p:sp>
      <p:sp>
        <p:nvSpPr>
          <p:cNvPr id="8" name="Rectángulo 7"/>
          <p:cNvSpPr/>
          <p:nvPr/>
        </p:nvSpPr>
        <p:spPr>
          <a:xfrm>
            <a:off x="332241" y="64538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Islas</a:t>
            </a:r>
          </a:p>
          <a:p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4" name="Imagen 3" descr="00000595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774" y="2430055"/>
            <a:ext cx="3643226" cy="273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0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3. 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rabicPeriod"/>
            </a:pPr>
            <a:r>
              <a:rPr lang="es-ES" sz="2800" dirty="0" smtClean="0">
                <a:latin typeface="Georgia"/>
                <a:cs typeface="Georgia"/>
              </a:rPr>
              <a:t>Antecedentes.</a:t>
            </a:r>
          </a:p>
          <a:p>
            <a:pPr>
              <a:buAutoNum type="arabicPeriod"/>
            </a:pPr>
            <a:r>
              <a:rPr lang="es-ES" sz="2800" dirty="0" smtClean="0">
                <a:latin typeface="Georgia"/>
                <a:cs typeface="Georgia"/>
              </a:rPr>
              <a:t>Rafael Alberto Pérez.</a:t>
            </a:r>
          </a:p>
          <a:p>
            <a:pPr>
              <a:buAutoNum type="arabicPeriod"/>
            </a:pPr>
            <a:r>
              <a:rPr lang="es-ES" sz="2800" dirty="0" smtClean="0">
                <a:latin typeface="Georgia"/>
                <a:cs typeface="Georgia"/>
              </a:rPr>
              <a:t>Gestión del conocimiento.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28776" y="648866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177408" y="6435675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8" name="Imagen 7" descr="descarg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52" y="4179629"/>
            <a:ext cx="5107409" cy="230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54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Antecedentes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40" y="2084294"/>
            <a:ext cx="5251960" cy="2970306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Trascender a la publicidad y las relaciones públicas: Comunicología.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Comunicaciones integradas de marketing </a:t>
            </a:r>
            <a:r>
              <a:rPr lang="es-ES" sz="2800" dirty="0" smtClean="0">
                <a:solidFill>
                  <a:srgbClr val="FFFFFF"/>
                </a:solidFill>
                <a:latin typeface="Georgia"/>
                <a:cs typeface="Georgia"/>
              </a:rPr>
              <a:t>(Joan Costa). </a:t>
            </a:r>
            <a:endParaRPr lang="es-ES" sz="2800" dirty="0">
              <a:solidFill>
                <a:srgbClr val="FFFFFF"/>
              </a:solidFill>
              <a:latin typeface="Georgia"/>
              <a:cs typeface="Georgia"/>
            </a:endParaRPr>
          </a:p>
          <a:p>
            <a:pPr algn="just">
              <a:buFont typeface="Wingdings" charset="2"/>
              <a:buChar char="ü"/>
            </a:pPr>
            <a:r>
              <a:rPr lang="es-ES" sz="2800" dirty="0" err="1" smtClean="0">
                <a:latin typeface="Georgia"/>
                <a:cs typeface="Georgia"/>
              </a:rPr>
              <a:t>Dircom</a:t>
            </a:r>
            <a:r>
              <a:rPr lang="es-ES" sz="2800" dirty="0" smtClean="0">
                <a:latin typeface="Georgia"/>
                <a:cs typeface="Georgia"/>
              </a:rPr>
              <a:t>. </a:t>
            </a:r>
            <a:endParaRPr lang="es-ES" sz="2800" dirty="0">
              <a:latin typeface="Georgia"/>
              <a:cs typeface="Georgia"/>
            </a:endParaRP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Imagen pública.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8" name="Imagen 7" descr="imgr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4106747"/>
            <a:ext cx="4247422" cy="238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200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Antecedentes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40" y="2084294"/>
            <a:ext cx="6040372" cy="3336986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Reputación.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err="1" smtClean="0">
                <a:latin typeface="Georgia"/>
                <a:cs typeface="Georgia"/>
              </a:rPr>
              <a:t>Coaching</a:t>
            </a:r>
            <a:r>
              <a:rPr lang="es-ES" sz="2800" dirty="0" smtClean="0">
                <a:latin typeface="Georgia"/>
                <a:cs typeface="Georgia"/>
              </a:rPr>
              <a:t>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reputac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183" y="3558298"/>
            <a:ext cx="512445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35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Rafael Alberto Pérez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2084293"/>
            <a:ext cx="5688969" cy="4069591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10000"/>
              </a:lnSpc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España,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profesor de la Universidad Complutense de Madrid.</a:t>
            </a:r>
          </a:p>
          <a:p>
            <a:pPr algn="just">
              <a:lnSpc>
                <a:spcPct val="110000"/>
              </a:lnSpc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2001 Ariel Comunicación publica el libro </a:t>
            </a:r>
            <a:r>
              <a:rPr lang="es-ES" sz="2800" i="1" dirty="0" smtClean="0">
                <a:solidFill>
                  <a:srgbClr val="56285A"/>
                </a:solidFill>
                <a:latin typeface="Georgia"/>
                <a:cs typeface="Georgia"/>
              </a:rPr>
              <a:t>Estrategias de comunicación. </a:t>
            </a:r>
          </a:p>
          <a:p>
            <a:pPr algn="just">
              <a:lnSpc>
                <a:spcPct val="110000"/>
              </a:lnSpc>
              <a:buFont typeface="Wingdings" charset="2"/>
              <a:buChar char="ü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Piaget: </a:t>
            </a:r>
            <a:r>
              <a:rPr lang="es-ES" sz="2800" dirty="0" smtClean="0">
                <a:latin typeface="Georgia"/>
                <a:cs typeface="Georgia"/>
              </a:rPr>
              <a:t>La comunicación es necesaria para la vida, la comunicación es necesaria para el pensamiento y es necesaria para 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estrategia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80" y="2376801"/>
            <a:ext cx="2761719" cy="276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51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Rafael Alberto Pérez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2008898"/>
            <a:ext cx="4432083" cy="4445000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Historia y teoría general de la estrategia.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Teoría de los juegos,</a:t>
            </a:r>
            <a:r>
              <a:rPr lang="es-ES" sz="2800" dirty="0" smtClean="0">
                <a:solidFill>
                  <a:srgbClr val="F2F2F2"/>
                </a:solidFill>
                <a:latin typeface="Georgia"/>
                <a:cs typeface="Georgia"/>
              </a:rPr>
              <a:t> </a:t>
            </a:r>
            <a:r>
              <a:rPr lang="es-ES" sz="2800" dirty="0" smtClean="0">
                <a:latin typeface="Georgia"/>
                <a:cs typeface="Georgia"/>
              </a:rPr>
              <a:t>teoría de las partidas.</a:t>
            </a:r>
            <a:endParaRPr lang="es-ES" sz="2800" dirty="0">
              <a:latin typeface="Georgia"/>
              <a:cs typeface="Georgia"/>
            </a:endParaRP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Cambios </a:t>
            </a:r>
            <a:r>
              <a:rPr lang="es-ES" sz="2800" dirty="0">
                <a:latin typeface="Georgia"/>
                <a:cs typeface="Georgia"/>
              </a:rPr>
              <a:t>en la concepción de la 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empresa.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8" name="Imagen 7" descr="253873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431" y="2347840"/>
            <a:ext cx="3852569" cy="256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313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Rafael Alberto Pérez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4432083" cy="4072297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Las organizaciones </a:t>
            </a:r>
            <a:r>
              <a:rPr lang="es-ES" sz="2800" dirty="0" smtClean="0">
                <a:latin typeface="Georgia"/>
                <a:cs typeface="Georgia"/>
              </a:rPr>
              <a:t>enfrentan </a:t>
            </a:r>
            <a:r>
              <a:rPr lang="es-ES" sz="2800" dirty="0" smtClean="0">
                <a:latin typeface="Georgia"/>
                <a:cs typeface="Georgia"/>
              </a:rPr>
              <a:t>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complejidad </a:t>
            </a:r>
            <a:r>
              <a:rPr lang="es-ES" sz="2800" dirty="0" smtClean="0">
                <a:latin typeface="Georgia"/>
                <a:cs typeface="Georgia"/>
              </a:rPr>
              <a:t>resultante del tránsito a 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Cuarta Revolución Industrial.</a:t>
            </a:r>
          </a:p>
          <a:p>
            <a:pPr marL="0" indent="0" algn="just">
              <a:buNone/>
            </a:pPr>
            <a:endParaRPr lang="es-ES" sz="2800" dirty="0" smtClean="0">
              <a:latin typeface="Georgia"/>
              <a:cs typeface="Georgia"/>
            </a:endParaRPr>
          </a:p>
          <a:p>
            <a:pPr algn="just"/>
            <a:endParaRPr lang="es-ES" sz="28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Cuarta-Revolución-Industrial-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00" y="3756004"/>
            <a:ext cx="3835400" cy="223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535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56285A"/>
                </a:solidFill>
              </a:rPr>
              <a:t>Comunicación estratégica desde la Nueva Teoría Estrategia</a:t>
            </a:r>
            <a:endParaRPr lang="es-ES" sz="3600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5372839" cy="4205924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charset="2"/>
              <a:buChar char="ü"/>
            </a:pPr>
            <a:r>
              <a:rPr lang="es-ES" sz="2800" u="sng" dirty="0" smtClean="0">
                <a:latin typeface="Georgia"/>
                <a:cs typeface="Georgia"/>
              </a:rPr>
              <a:t>Toda </a:t>
            </a:r>
            <a:r>
              <a:rPr lang="es-ES" sz="2800" u="sng" dirty="0" smtClean="0">
                <a:solidFill>
                  <a:srgbClr val="56285A"/>
                </a:solidFill>
                <a:latin typeface="Georgia"/>
                <a:cs typeface="Georgia"/>
              </a:rPr>
              <a:t>estrategia</a:t>
            </a:r>
            <a:r>
              <a:rPr lang="es-ES" sz="2800" u="sng" dirty="0" smtClean="0">
                <a:latin typeface="Georgia"/>
                <a:cs typeface="Georgia"/>
              </a:rPr>
              <a:t> </a:t>
            </a:r>
            <a:r>
              <a:rPr lang="es-ES" sz="2800" dirty="0" smtClean="0">
                <a:latin typeface="Georgia"/>
                <a:cs typeface="Georgia"/>
              </a:rPr>
              <a:t>es el producto de un proceso de pensamiento </a:t>
            </a:r>
            <a:r>
              <a:rPr lang="es-ES" sz="2800" dirty="0" smtClean="0">
                <a:latin typeface="Georgia"/>
                <a:cs typeface="Georgia"/>
              </a:rPr>
              <a:t>l</a:t>
            </a:r>
            <a:r>
              <a:rPr lang="es-ES" sz="2800" dirty="0" smtClean="0">
                <a:latin typeface="Georgia"/>
                <a:cs typeface="Georgia"/>
              </a:rPr>
              <a:t>ó</a:t>
            </a:r>
            <a:r>
              <a:rPr lang="es-ES" sz="2800" dirty="0" smtClean="0">
                <a:latin typeface="Georgia"/>
                <a:cs typeface="Georgia"/>
              </a:rPr>
              <a:t>gico </a:t>
            </a:r>
            <a:r>
              <a:rPr lang="es-ES" sz="2800" dirty="0" smtClean="0">
                <a:latin typeface="Georgia"/>
                <a:cs typeface="Georgia"/>
              </a:rPr>
              <a:t>que </a:t>
            </a:r>
            <a:r>
              <a:rPr lang="es-ES" sz="2800" dirty="0" smtClean="0">
                <a:latin typeface="Georgia"/>
                <a:cs typeface="Georgia"/>
              </a:rPr>
              <a:t>concibe y selecciona una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ruta de acción.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Estrategia implica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pensamiento y acción.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El costo de toda mala estrategia es, además de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tiempo y dinero</a:t>
            </a:r>
            <a:r>
              <a:rPr lang="es-ES" sz="2800" dirty="0" smtClean="0">
                <a:latin typeface="Georgia"/>
                <a:cs typeface="Georgia"/>
              </a:rPr>
              <a:t>,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desencuentro con nuestro futuro.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8" name="Imagen 7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900" y="2025066"/>
            <a:ext cx="2832100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140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56285A"/>
                </a:solidFill>
              </a:rPr>
              <a:t>Comunicación estratégica desde la Nueva Teoría Estrategia</a:t>
            </a:r>
            <a:endParaRPr lang="es-ES" sz="3600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5372839" cy="4205924"/>
          </a:xfrm>
        </p:spPr>
        <p:txBody>
          <a:bodyPr>
            <a:normAutofit fontScale="92500"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Cuando hablamos de estrategia pensamos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en conductas orientadas a resultados futuros.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 disparidad de nuestros actos, 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variedad de nuestras estrategias </a:t>
            </a:r>
            <a:r>
              <a:rPr lang="es-ES" sz="2800" dirty="0" smtClean="0">
                <a:latin typeface="Georgia"/>
                <a:cs typeface="Georgia"/>
              </a:rPr>
              <a:t>tienen su origen en nuestras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visiones plurales del mundo,</a:t>
            </a:r>
            <a:r>
              <a:rPr lang="es-ES" sz="2800" dirty="0" smtClean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lang="es-ES" sz="2800" dirty="0" smtClean="0">
                <a:latin typeface="Georgia"/>
                <a:cs typeface="Georgia"/>
              </a:rPr>
              <a:t>nuestras versiones del mundo, nuestras </a:t>
            </a:r>
            <a:r>
              <a:rPr lang="es-ES" sz="2800" u="sng" dirty="0" smtClean="0">
                <a:solidFill>
                  <a:srgbClr val="56285A"/>
                </a:solidFill>
                <a:latin typeface="Georgia"/>
                <a:cs typeface="Georgia"/>
              </a:rPr>
              <a:t>cosmogonías.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comunicacion-estrategic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391" y="2832740"/>
            <a:ext cx="3150609" cy="193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05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56285A"/>
                </a:solidFill>
              </a:rPr>
              <a:t>Comunicación estratégica desde la Nueva Teoría Estrategia</a:t>
            </a:r>
            <a:endParaRPr lang="es-ES" sz="3600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0"/>
            <a:ext cx="5372839" cy="4577857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Manejamos en nuestra mente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representaciones simbólicas –</a:t>
            </a:r>
            <a:r>
              <a:rPr lang="es-ES" sz="2800" dirty="0" smtClean="0">
                <a:latin typeface="Georgia"/>
                <a:cs typeface="Georgia"/>
              </a:rPr>
              <a:t>lingüísticas o no- que reemplazan la realidad y nos permiten manipularla.</a:t>
            </a:r>
          </a:p>
          <a:p>
            <a:pPr algn="just">
              <a:lnSpc>
                <a:spcPct val="110000"/>
              </a:lnSpc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Nuestra lectura de 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realidad </a:t>
            </a:r>
            <a:r>
              <a:rPr lang="es-ES" sz="2800" dirty="0" smtClean="0">
                <a:latin typeface="Georgia"/>
                <a:cs typeface="Georgia"/>
              </a:rPr>
              <a:t>puede ser engañosa.</a:t>
            </a:r>
          </a:p>
          <a:p>
            <a:pPr algn="just">
              <a:lnSpc>
                <a:spcPct val="110000"/>
              </a:lnSpc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El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origen de las estrategias </a:t>
            </a:r>
            <a:r>
              <a:rPr lang="es-ES" sz="2800" dirty="0" smtClean="0">
                <a:latin typeface="Georgia"/>
                <a:cs typeface="Georgia"/>
              </a:rPr>
              <a:t>humanas está en nuestra polisemia.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comunicacin-estratgica-440114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090" y="2368241"/>
            <a:ext cx="3119909" cy="31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036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/>
              <a:t>Comunicación estratégica desde la Nueva Teoría Estrategia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0"/>
            <a:ext cx="5372839" cy="4577857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A partir del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 caos </a:t>
            </a:r>
            <a:r>
              <a:rPr lang="es-ES" sz="2800" dirty="0" smtClean="0">
                <a:latin typeface="Georgia"/>
                <a:cs typeface="Georgia"/>
              </a:rPr>
              <a:t>creamos nuevos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órdenes.</a:t>
            </a:r>
          </a:p>
          <a:p>
            <a:pPr algn="just">
              <a:buFont typeface="Wingdings" charset="2"/>
              <a:buChar char="ü"/>
            </a:pPr>
            <a:r>
              <a:rPr lang="es-ES" sz="2800" u="sng" dirty="0" smtClean="0">
                <a:solidFill>
                  <a:srgbClr val="56285A"/>
                </a:solidFill>
                <a:latin typeface="Georgia"/>
                <a:cs typeface="Georgia"/>
              </a:rPr>
              <a:t>El mundo no es uno</a:t>
            </a:r>
            <a:r>
              <a:rPr lang="es-ES" sz="2800" dirty="0" smtClean="0">
                <a:latin typeface="Georgia"/>
                <a:cs typeface="Georgia"/>
              </a:rPr>
              <a:t>, vivimos en un juego de percepciones, somos animales simbólicos.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El papel de la </a:t>
            </a:r>
            <a:r>
              <a:rPr lang="es-ES" sz="2800" u="sng" dirty="0" smtClean="0">
                <a:solidFill>
                  <a:srgbClr val="56285A"/>
                </a:solidFill>
                <a:latin typeface="Georgia"/>
                <a:cs typeface="Georgia"/>
              </a:rPr>
              <a:t>comunicación estratégica </a:t>
            </a:r>
            <a:r>
              <a:rPr lang="es-ES" sz="2800" dirty="0" smtClean="0">
                <a:latin typeface="Georgia"/>
                <a:cs typeface="Georgia"/>
              </a:rPr>
              <a:t>es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ARTICULAR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 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percepciones plurales.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chess2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438" y="2879902"/>
            <a:ext cx="3080561" cy="204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35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56285A"/>
                </a:solidFill>
              </a:rPr>
              <a:t>Comunicación estratégica desde la Nueva Teoría Estrategia</a:t>
            </a:r>
            <a:endParaRPr lang="es-ES" sz="3600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0"/>
            <a:ext cx="5372839" cy="4577857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 realidad es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fluida</a:t>
            </a:r>
            <a:r>
              <a:rPr lang="es-ES" sz="2800" dirty="0" smtClean="0">
                <a:latin typeface="Georgia"/>
                <a:cs typeface="Georgia"/>
              </a:rPr>
              <a:t>,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vivimos en un mundo de procesos.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gestión del cambio </a:t>
            </a:r>
            <a:r>
              <a:rPr lang="es-ES" sz="2800" dirty="0" smtClean="0">
                <a:latin typeface="Georgia"/>
                <a:cs typeface="Georgia"/>
              </a:rPr>
              <a:t>representa la gran tarea directa.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Gestionar el cambio es gestionar el futuro, </a:t>
            </a:r>
            <a:r>
              <a:rPr lang="es-ES" sz="2800" dirty="0" smtClean="0">
                <a:latin typeface="Georgia"/>
                <a:cs typeface="Georgia"/>
              </a:rPr>
              <a:t>y ello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supone estrategia.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La realidad cambia</a:t>
            </a:r>
            <a:r>
              <a:rPr lang="es-ES" sz="2800" dirty="0" smtClean="0">
                <a:latin typeface="Georgia"/>
                <a:cs typeface="Georgia"/>
              </a:rPr>
              <a:t>, también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cambian las estrategias.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7" name="Imagen 6" descr="post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278" y="2165256"/>
            <a:ext cx="3282722" cy="325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807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56285A"/>
                </a:solidFill>
              </a:rPr>
              <a:t>Comunicación estratégica desde la Nueva Teoría Estrategia</a:t>
            </a:r>
            <a:endParaRPr lang="es-ES" sz="3600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0"/>
            <a:ext cx="4134361" cy="4577858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charset="2"/>
              <a:buChar char="ü"/>
            </a:pPr>
            <a:r>
              <a:rPr lang="es-ES" sz="3000" dirty="0" smtClean="0">
                <a:latin typeface="Georgia"/>
                <a:cs typeface="Georgia"/>
              </a:rPr>
              <a:t>Principales </a:t>
            </a:r>
            <a:r>
              <a:rPr lang="es-ES" sz="3000" dirty="0" smtClean="0">
                <a:solidFill>
                  <a:srgbClr val="56285A"/>
                </a:solidFill>
                <a:latin typeface="Georgia"/>
                <a:cs typeface="Georgia"/>
              </a:rPr>
              <a:t>paradigmas </a:t>
            </a:r>
            <a:r>
              <a:rPr lang="es-ES" sz="3000" dirty="0" smtClean="0">
                <a:solidFill>
                  <a:srgbClr val="FFFFFF"/>
                </a:solidFill>
                <a:latin typeface="Georgia"/>
                <a:cs typeface="Georgia"/>
              </a:rPr>
              <a:t>de la estrategia</a:t>
            </a:r>
          </a:p>
          <a:p>
            <a:pPr marL="971550" lvl="1" indent="-514350" algn="just">
              <a:buFont typeface="+mj-lt"/>
              <a:buAutoNum type="arabicParenR"/>
            </a:pPr>
            <a:r>
              <a:rPr lang="es-ES" sz="3000" dirty="0" smtClean="0">
                <a:latin typeface="Georgia"/>
                <a:cs typeface="Georgia"/>
              </a:rPr>
              <a:t>Militar.</a:t>
            </a:r>
          </a:p>
          <a:p>
            <a:pPr marL="971550" lvl="1" indent="-514350" algn="just">
              <a:buFont typeface="+mj-lt"/>
              <a:buAutoNum type="arabicParenR"/>
            </a:pPr>
            <a:r>
              <a:rPr lang="es-ES" sz="3000" dirty="0" smtClean="0">
                <a:latin typeface="Georgia"/>
                <a:cs typeface="Georgia"/>
              </a:rPr>
              <a:t>Matemático.</a:t>
            </a:r>
          </a:p>
          <a:p>
            <a:pPr marL="971550" lvl="1" indent="-514350" algn="just">
              <a:buFont typeface="+mj-lt"/>
              <a:buAutoNum type="arabicParenR"/>
            </a:pPr>
            <a:r>
              <a:rPr lang="es-ES" sz="3000" dirty="0" smtClean="0">
                <a:latin typeface="Georgia"/>
                <a:cs typeface="Georgia"/>
              </a:rPr>
              <a:t>Gerencial-económico.</a:t>
            </a:r>
          </a:p>
          <a:p>
            <a:pPr marL="971550" lvl="1" indent="-514350" algn="just">
              <a:buFont typeface="+mj-lt"/>
              <a:buAutoNum type="arabicParenR"/>
            </a:pPr>
            <a:r>
              <a:rPr lang="es-ES" sz="3000" dirty="0" smtClean="0">
                <a:latin typeface="Georgia"/>
                <a:cs typeface="Georgia"/>
              </a:rPr>
              <a:t>Comunicológico (ingeniería</a:t>
            </a:r>
            <a:br>
              <a:rPr lang="es-ES" sz="3000" dirty="0" smtClean="0">
                <a:latin typeface="Georgia"/>
                <a:cs typeface="Georgia"/>
              </a:rPr>
            </a:br>
            <a:r>
              <a:rPr lang="es-ES" sz="3000" dirty="0" smtClean="0">
                <a:solidFill>
                  <a:srgbClr val="56285A"/>
                </a:solidFill>
                <a:latin typeface="Georgia"/>
                <a:cs typeface="Georgia"/>
              </a:rPr>
              <a:t>de la comunicación </a:t>
            </a:r>
            <a:r>
              <a:rPr lang="es-ES" sz="3000" dirty="0" smtClean="0">
                <a:latin typeface="Georgia"/>
                <a:cs typeface="Georgia"/>
              </a:rPr>
              <a:t>social).</a:t>
            </a:r>
          </a:p>
          <a:p>
            <a:pPr marL="457200" lvl="1" indent="0" algn="just">
              <a:buNone/>
            </a:pPr>
            <a:r>
              <a:rPr lang="es-ES" sz="2600" dirty="0" smtClean="0"/>
              <a:t> </a:t>
            </a:r>
          </a:p>
          <a:p>
            <a:pPr marL="971550" lvl="1" indent="-514350" algn="just">
              <a:buFont typeface="+mj-lt"/>
              <a:buAutoNum type="arabicPeriod"/>
            </a:pPr>
            <a:endParaRPr lang="es-ES" sz="26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conocimiento-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460" y="2571624"/>
            <a:ext cx="3608349" cy="360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624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/>
              <a:t>Comunicación estratégica desde la Nueva Teoría Estrategia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8523" y="1915400"/>
            <a:ext cx="5512756" cy="4577857"/>
          </a:xfrm>
        </p:spPr>
        <p:txBody>
          <a:bodyPr>
            <a:normAutofit lnSpcReduction="10000"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 estrategia que nació en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la</a:t>
            </a:r>
            <a:r>
              <a:rPr lang="es-ES" sz="2800" dirty="0" smtClean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guerra </a:t>
            </a:r>
            <a:r>
              <a:rPr lang="es-ES" sz="2800" dirty="0" smtClean="0">
                <a:latin typeface="Georgia"/>
                <a:cs typeface="Georgia"/>
              </a:rPr>
              <a:t>se desplaza a la vida civil a través de los negocios y la política.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 estrategia </a:t>
            </a:r>
            <a:r>
              <a:rPr lang="es-ES" sz="2800" dirty="0" smtClean="0">
                <a:latin typeface="Georgia"/>
                <a:cs typeface="Georgia"/>
              </a:rPr>
              <a:t>responde a escenarios donde se demanden decisiones ante: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incertidumbre </a:t>
            </a:r>
            <a:r>
              <a:rPr lang="es-ES" sz="2800" dirty="0" smtClean="0">
                <a:latin typeface="Georgia"/>
                <a:cs typeface="Georgia"/>
              </a:rPr>
              <a:t>estructurada, elección entre alternativas, efectivas posibilidades de intervención.</a:t>
            </a:r>
          </a:p>
          <a:p>
            <a:pPr marL="0" indent="0" algn="just">
              <a:buNone/>
            </a:pPr>
            <a:endParaRPr lang="es-ES" sz="2600" dirty="0" smtClean="0"/>
          </a:p>
          <a:p>
            <a:pPr marL="971550" lvl="1" indent="-514350" algn="just">
              <a:buFont typeface="+mj-lt"/>
              <a:buAutoNum type="arabicPeriod"/>
            </a:pPr>
            <a:endParaRPr lang="es-ES" sz="26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7" name="Imagen 6" descr="563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00" y="2387600"/>
            <a:ext cx="308610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58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56285A"/>
                </a:solidFill>
              </a:rPr>
              <a:t>Comunicación estratégica desde la Nueva Teoría Estrategia</a:t>
            </a:r>
            <a:endParaRPr lang="es-ES" sz="3600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0"/>
            <a:ext cx="5372839" cy="4577857"/>
          </a:xfrm>
        </p:spPr>
        <p:txBody>
          <a:bodyPr>
            <a:normAutofit lnSpcReduction="10000"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Estrategia</a:t>
            </a:r>
            <a:r>
              <a:rPr lang="es-ES" sz="2800" dirty="0" smtClean="0">
                <a:latin typeface="Georgia"/>
                <a:cs typeface="Georgia"/>
              </a:rPr>
              <a:t> es la disciplina que nos ayuda a elegir el conjunto de decisiones que consideramos mejores para alcanzar los escenarios de futuro que hemos visionado y que constituyen nuestras metas, sabiendo que otras personas, organizaciones, fuerzas o sistemas pueden favorecernos o dificultarnos.</a:t>
            </a:r>
            <a:endParaRPr lang="es-ES" sz="2600" dirty="0" smtClean="0">
              <a:latin typeface="Georgia"/>
              <a:cs typeface="Georgia"/>
            </a:endParaRPr>
          </a:p>
          <a:p>
            <a:pPr marL="971550" lvl="1" indent="-514350" algn="just">
              <a:buFont typeface="+mj-lt"/>
              <a:buAutoNum type="arabicPeriod"/>
            </a:pPr>
            <a:endParaRPr lang="es-ES" sz="26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Estrategia-online-para-ganar-venta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278" y="2155598"/>
            <a:ext cx="3282722" cy="193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34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8522" y="1915400"/>
            <a:ext cx="8211278" cy="4538497"/>
          </a:xfrm>
        </p:spPr>
        <p:txBody>
          <a:bodyPr>
            <a:normAutofit lnSpcReduction="10000"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Teoría que aborda el encuentro sociocultural, comprensiva y aplicable de manera general. Con metodologías y técnicas propias examina con criterios de cientificidad a la multiplicidad de lo comunicacional como </a:t>
            </a:r>
            <a:r>
              <a:rPr lang="es-ES" sz="2800" dirty="0" err="1" smtClean="0">
                <a:latin typeface="Georgia"/>
                <a:cs typeface="Georgia"/>
              </a:rPr>
              <a:t>autodispositivo</a:t>
            </a:r>
            <a:r>
              <a:rPr lang="es-ES" sz="2800" dirty="0" smtClean="0">
                <a:latin typeface="Georgia"/>
                <a:cs typeface="Georgia"/>
              </a:rPr>
              <a:t> colectivo y propicia procesos de cambio social conversacional. La comunicación estratégica es una teoría de 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intersubjetividad no dualista que </a:t>
            </a:r>
            <a:r>
              <a:rPr lang="es-ES" sz="2800" dirty="0" smtClean="0">
                <a:latin typeface="Georgia"/>
                <a:cs typeface="Georgia"/>
              </a:rPr>
              <a:t>parte de considerar a lo fluido como lo único siempre presente.</a:t>
            </a:r>
            <a:r>
              <a:rPr lang="es-ES" sz="2800" dirty="0">
                <a:latin typeface="Georgia"/>
                <a:cs typeface="Georgia"/>
              </a:rPr>
              <a:t> </a:t>
            </a:r>
            <a:r>
              <a:rPr lang="es-ES" sz="2800" dirty="0" smtClean="0">
                <a:latin typeface="Georgia"/>
                <a:cs typeface="Georgia"/>
              </a:rPr>
              <a:t>       </a:t>
            </a:r>
            <a:r>
              <a:rPr lang="es-ES" sz="2800" dirty="0">
                <a:latin typeface="Georgia"/>
                <a:cs typeface="Georgia"/>
              </a:rPr>
              <a:t/>
            </a:r>
            <a:br>
              <a:rPr lang="es-ES" sz="2800" dirty="0">
                <a:latin typeface="Georgia"/>
                <a:cs typeface="Georgia"/>
              </a:rPr>
            </a:br>
            <a:r>
              <a:rPr lang="es-ES" sz="2800" dirty="0" smtClean="0">
                <a:solidFill>
                  <a:srgbClr val="56285A"/>
                </a:solidFill>
              </a:rPr>
              <a:t>Sandra </a:t>
            </a:r>
            <a:r>
              <a:rPr lang="es-ES" sz="2800" dirty="0" err="1" smtClean="0">
                <a:solidFill>
                  <a:srgbClr val="56285A"/>
                </a:solidFill>
              </a:rPr>
              <a:t>Massoni</a:t>
            </a:r>
            <a:endParaRPr lang="es-ES" sz="2800" dirty="0">
              <a:solidFill>
                <a:srgbClr val="56285A"/>
              </a:solidFill>
            </a:endParaRPr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</p:spTree>
    <p:extLst>
      <p:ext uri="{BB962C8B-B14F-4D97-AF65-F5344CB8AC3E}">
        <p14:creationId xmlns:p14="http://schemas.microsoft.com/office/powerpoint/2010/main" val="1567112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8522" y="2036234"/>
            <a:ext cx="8262078" cy="4417663"/>
          </a:xfrm>
        </p:spPr>
        <p:txBody>
          <a:bodyPr>
            <a:normAutofit fontScale="62500" lnSpcReduction="20000"/>
          </a:bodyPr>
          <a:lstStyle/>
          <a:p>
            <a:pPr lvl="0" algn="just">
              <a:lnSpc>
                <a:spcPct val="120000"/>
              </a:lnSpc>
              <a:buFont typeface="Wingdings" charset="2"/>
              <a:buChar char="ü"/>
            </a:pPr>
            <a:r>
              <a:rPr lang="es-ES_tradnl" sz="3500" u="sng" dirty="0">
                <a:solidFill>
                  <a:srgbClr val="56285A"/>
                </a:solidFill>
                <a:latin typeface="Georgia"/>
                <a:cs typeface="Georgia"/>
              </a:rPr>
              <a:t>La comunicación estratégica </a:t>
            </a:r>
            <a:r>
              <a:rPr lang="es-ES_tradnl" sz="3500" dirty="0">
                <a:latin typeface="Georgia"/>
                <a:cs typeface="Georgia"/>
              </a:rPr>
              <a:t>es una nueva matriz de estilo académico y profesional centrada en la reconfiguración espacio temporal en ámbitos diversos. Una </a:t>
            </a:r>
            <a:r>
              <a:rPr lang="es-ES_tradnl" sz="3500" dirty="0" err="1">
                <a:solidFill>
                  <a:srgbClr val="56285A"/>
                </a:solidFill>
                <a:latin typeface="Georgia"/>
                <a:cs typeface="Georgia"/>
              </a:rPr>
              <a:t>metaperspectiva</a:t>
            </a:r>
            <a:r>
              <a:rPr lang="es-ES_tradnl" sz="3500" dirty="0">
                <a:solidFill>
                  <a:srgbClr val="56285A"/>
                </a:solidFill>
                <a:latin typeface="Georgia"/>
                <a:cs typeface="Georgia"/>
              </a:rPr>
              <a:t> </a:t>
            </a:r>
            <a:r>
              <a:rPr lang="es-ES_tradnl" sz="3500" dirty="0">
                <a:latin typeface="Georgia"/>
                <a:cs typeface="Georgia"/>
              </a:rPr>
              <a:t>que trabaja sustituyendo el principio de causalidad que es propio de la ciencia tradicional por el principio de </a:t>
            </a:r>
            <a:r>
              <a:rPr lang="es-ES_tradnl" sz="3500" dirty="0" err="1">
                <a:solidFill>
                  <a:srgbClr val="56285A"/>
                </a:solidFill>
                <a:latin typeface="Georgia"/>
                <a:cs typeface="Georgia"/>
              </a:rPr>
              <a:t>sincronicidad</a:t>
            </a:r>
            <a:r>
              <a:rPr lang="es-ES_tradnl" sz="3500" dirty="0">
                <a:latin typeface="Georgia"/>
                <a:cs typeface="Georgia"/>
              </a:rPr>
              <a:t>, que vincula los fenómenos comunicacionales en su espacio y tiempo como temporalidad en lugar de unirlos inexorablemente a ese tiempo lineal característico del pensamiento científico </a:t>
            </a:r>
            <a:r>
              <a:rPr lang="es-ES_tradnl" sz="3500" dirty="0" smtClean="0">
                <a:latin typeface="Georgia"/>
                <a:cs typeface="Georgia"/>
              </a:rPr>
              <a:t>representacional </a:t>
            </a:r>
            <a:r>
              <a:rPr lang="es-ES_tradnl" sz="3500" dirty="0" smtClean="0">
                <a:latin typeface="Georgia"/>
                <a:cs typeface="Georgia"/>
              </a:rPr>
              <a:t/>
            </a:r>
            <a:br>
              <a:rPr lang="es-ES_tradnl" sz="3500" dirty="0" smtClean="0">
                <a:latin typeface="Georgia"/>
                <a:cs typeface="Georgia"/>
              </a:rPr>
            </a:br>
            <a:r>
              <a:rPr lang="es-ES_tradnl" sz="3500" dirty="0" smtClean="0">
                <a:latin typeface="Georgia"/>
                <a:cs typeface="Georgia"/>
              </a:rPr>
              <a:t/>
            </a:r>
            <a:br>
              <a:rPr lang="es-ES_tradnl" sz="3500" dirty="0" smtClean="0">
                <a:latin typeface="Georgia"/>
                <a:cs typeface="Georgia"/>
              </a:rPr>
            </a:br>
            <a:r>
              <a:rPr lang="es-ES" sz="3500" dirty="0" smtClean="0">
                <a:solidFill>
                  <a:srgbClr val="56285A"/>
                </a:solidFill>
                <a:latin typeface="Georgia"/>
                <a:cs typeface="Georgia"/>
              </a:rPr>
              <a:t>Sandra </a:t>
            </a:r>
            <a:r>
              <a:rPr lang="es-ES" sz="3500" dirty="0" err="1" smtClean="0">
                <a:solidFill>
                  <a:srgbClr val="56285A"/>
                </a:solidFill>
                <a:latin typeface="Georgia"/>
                <a:cs typeface="Georgia"/>
              </a:rPr>
              <a:t>Massoni</a:t>
            </a:r>
            <a:endParaRPr lang="es-ES" sz="3500" dirty="0">
              <a:solidFill>
                <a:srgbClr val="56285A"/>
              </a:solidFill>
              <a:latin typeface="Georgia"/>
              <a:cs typeface="Georgia"/>
            </a:endParaRPr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7" name="Imagen 6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926" y="4952999"/>
            <a:ext cx="1480974" cy="150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120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8523" y="1915401"/>
            <a:ext cx="5512756" cy="42059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Errores </a:t>
            </a:r>
            <a:r>
              <a:rPr lang="es-ES" sz="2800" dirty="0" smtClean="0">
                <a:latin typeface="Georgia"/>
                <a:cs typeface="Georgia"/>
              </a:rPr>
              <a:t>que debemos evitar</a:t>
            </a:r>
            <a:endParaRPr lang="es-ES" sz="2800" dirty="0" smtClean="0">
              <a:solidFill>
                <a:srgbClr val="56285A"/>
              </a:solidFill>
              <a:latin typeface="Georgia"/>
              <a:cs typeface="Georgia"/>
            </a:endParaRPr>
          </a:p>
          <a:p>
            <a:pPr marL="514350" indent="-514350" algn="just">
              <a:buAutoNum type="arabicPeriod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Todos podemos ser estrategas</a:t>
            </a:r>
            <a:r>
              <a:rPr lang="es-ES" sz="2800" dirty="0" smtClean="0">
                <a:latin typeface="Georgia"/>
                <a:cs typeface="Georgia"/>
              </a:rPr>
              <a:t>. Para ser estrategas, además de conocimientos necesitamos ciertas capacidades</a:t>
            </a:r>
          </a:p>
          <a:p>
            <a:pPr marL="514350" indent="-514350" algn="just">
              <a:buAutoNum type="arabicPeriod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Las estrategias son como recetas. </a:t>
            </a:r>
            <a:r>
              <a:rPr lang="es-ES" sz="2800" dirty="0" smtClean="0">
                <a:latin typeface="Georgia"/>
                <a:cs typeface="Georgia"/>
              </a:rPr>
              <a:t>El estratega vive en la incertidumbre. </a:t>
            </a:r>
          </a:p>
          <a:p>
            <a:pPr algn="just"/>
            <a:endParaRPr lang="es-ES" sz="28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9" name="Imagen 8" descr="Estrategias-de-Marketin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365" y="3124200"/>
            <a:ext cx="3102635" cy="136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34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 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5372839" cy="4205924"/>
          </a:xfrm>
        </p:spPr>
        <p:txBody>
          <a:bodyPr>
            <a:normAutofit/>
          </a:bodyPr>
          <a:lstStyle/>
          <a:p>
            <a:pPr marL="514350" indent="-514350" algn="just">
              <a:buAutoNum type="arabicPlain" startAt="3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Las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fórmulas de éxito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existen.</a:t>
            </a:r>
            <a:endParaRPr lang="es-ES" sz="2800" dirty="0" smtClean="0">
              <a:solidFill>
                <a:srgbClr val="56285A"/>
              </a:solidFill>
              <a:latin typeface="Georgia"/>
              <a:cs typeface="Georgia"/>
            </a:endParaRPr>
          </a:p>
          <a:p>
            <a:pPr marL="0" indent="0" algn="just">
              <a:buNone/>
            </a:pPr>
            <a:endParaRPr lang="es-ES" sz="28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Furore-Blog-Una-de-las-formulas-para-el-exi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744633"/>
            <a:ext cx="6815685" cy="374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23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8523" y="1915401"/>
            <a:ext cx="5512756" cy="4205924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Cambiar la mirada</a:t>
            </a:r>
            <a:r>
              <a:rPr lang="es-ES" sz="2800" dirty="0" smtClean="0">
                <a:latin typeface="Georgia"/>
                <a:cs typeface="Georgia"/>
              </a:rPr>
              <a:t>. Salir de nuestro punto de vista. Desbordar las formas tradicionales de investigar.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Elaboración de 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m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atrices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socioculturales.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La fragmentación nos impide captar el tejido</a:t>
            </a:r>
            <a:r>
              <a:rPr lang="es-ES" sz="2800" dirty="0" smtClean="0">
                <a:latin typeface="Georgia"/>
                <a:cs typeface="Georgia"/>
              </a:rPr>
              <a:t>, lo complejo.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photo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862" y="2675215"/>
            <a:ext cx="3157138" cy="236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33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8523" y="1915400"/>
            <a:ext cx="5512756" cy="4538497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Los grandes retos estratégicos están relacionados a nuestra capacidad para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gestionar </a:t>
            </a:r>
            <a:r>
              <a:rPr lang="es-ES" sz="2800" dirty="0" smtClean="0">
                <a:latin typeface="Georgia"/>
                <a:cs typeface="Georgia"/>
              </a:rPr>
              <a:t>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complejidad.</a:t>
            </a:r>
          </a:p>
          <a:p>
            <a:pPr algn="just">
              <a:lnSpc>
                <a:spcPct val="120000"/>
              </a:lnSpc>
              <a:buFont typeface="Wingdings" charset="2"/>
              <a:buChar char="ü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Pensamiento complejo es ante todo relacional.</a:t>
            </a:r>
          </a:p>
          <a:p>
            <a:pPr algn="just">
              <a:lnSpc>
                <a:spcPct val="120000"/>
              </a:lnSpc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Indispensable </a:t>
            </a:r>
            <a:r>
              <a:rPr lang="es-ES" sz="2800" u="sng" dirty="0" smtClean="0">
                <a:solidFill>
                  <a:srgbClr val="56285A"/>
                </a:solidFill>
                <a:latin typeface="Georgia"/>
                <a:cs typeface="Georgia"/>
              </a:rPr>
              <a:t>superar la confrontació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n</a:t>
            </a:r>
            <a:r>
              <a:rPr lang="es-ES" sz="2800" dirty="0" smtClean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lang="es-ES" sz="2800" dirty="0" smtClean="0">
                <a:latin typeface="Georgia"/>
                <a:cs typeface="Georgia"/>
              </a:rPr>
              <a:t>entre actores racionales u otros constructos para pasar a pensar la estrategia como reajustes situacionales.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re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467" y="2045642"/>
            <a:ext cx="3238533" cy="214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99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5372839" cy="4205924"/>
          </a:xfrm>
        </p:spPr>
        <p:txBody>
          <a:bodyPr>
            <a:normAutofit lnSpcReduction="10000"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Las grandes estrategias suelen ser el diseño de un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sujeto colectivo</a:t>
            </a:r>
            <a:r>
              <a:rPr lang="es-ES" sz="2800" dirty="0" smtClean="0">
                <a:latin typeface="Georgia"/>
                <a:cs typeface="Georgia"/>
              </a:rPr>
              <a:t>: las organizaciones.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gestión del conocimiento</a:t>
            </a:r>
            <a:r>
              <a:rPr lang="es-ES" sz="2800" dirty="0" smtClean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lang="es-ES" sz="2800" dirty="0" smtClean="0">
                <a:latin typeface="Georgia"/>
                <a:cs typeface="Georgia"/>
              </a:rPr>
              <a:t>es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gestión de la complejidad. 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Sólo en momentos de crisis 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innovación </a:t>
            </a:r>
            <a:r>
              <a:rPr lang="es-ES" sz="2800" dirty="0" smtClean="0">
                <a:latin typeface="Georgia"/>
                <a:cs typeface="Georgia"/>
              </a:rPr>
              <a:t>es más importante que el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conocimiento</a:t>
            </a:r>
            <a:r>
              <a:rPr lang="es-ES" sz="2800" dirty="0" smtClean="0">
                <a:solidFill>
                  <a:srgbClr val="56285A"/>
                </a:solidFill>
              </a:rPr>
              <a:t>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sistema-de-organizacin-en-la-actualidad-1-63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791" y="2148975"/>
            <a:ext cx="2807208" cy="157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74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Comunicación estratégica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5372839" cy="4205924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Las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 instituciones </a:t>
            </a:r>
            <a:r>
              <a:rPr lang="es-ES" sz="2800" dirty="0" smtClean="0">
                <a:latin typeface="Georgia"/>
                <a:cs typeface="Georgia"/>
              </a:rPr>
              <a:t>son sistemas de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representaciones.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Las instituciones producen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significación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 comunicación </a:t>
            </a:r>
            <a:r>
              <a:rPr lang="es-ES" sz="2800" dirty="0" smtClean="0">
                <a:latin typeface="Georgia"/>
                <a:cs typeface="Georgia"/>
              </a:rPr>
              <a:t>es el dispositivo fundamental en la configuración y la dinámica de los sistemas sociales.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shutterstock_17872166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278" y="1912218"/>
            <a:ext cx="3282722" cy="214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02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8071361" cy="4205924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Los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sistemas sociales </a:t>
            </a:r>
            <a:r>
              <a:rPr lang="es-ES" sz="2800" dirty="0" smtClean="0">
                <a:latin typeface="Georgia"/>
                <a:cs typeface="Georgia"/>
              </a:rPr>
              <a:t>siempre se forman a través de 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comunicación</a:t>
            </a:r>
            <a:endParaRPr lang="es-ES" sz="2800" dirty="0" smtClean="0">
              <a:solidFill>
                <a:srgbClr val="56285A"/>
              </a:solidFill>
              <a:latin typeface="Georgia"/>
              <a:cs typeface="Georgia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4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38" y="3134429"/>
            <a:ext cx="4218562" cy="316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75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8523" y="1915401"/>
            <a:ext cx="5512756" cy="4205924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Los sistemas sociales se </a:t>
            </a:r>
            <a:r>
              <a:rPr lang="es-ES" sz="2800" dirty="0" err="1" smtClean="0">
                <a:latin typeface="Georgia"/>
                <a:cs typeface="Georgia"/>
              </a:rPr>
              <a:t>autoconfiguran</a:t>
            </a:r>
            <a:r>
              <a:rPr lang="es-ES" sz="2800" dirty="0" smtClean="0">
                <a:latin typeface="Georgia"/>
                <a:cs typeface="Georgia"/>
              </a:rPr>
              <a:t> (Varela, Ibáñez) mediante un proceso doble: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identidad y diferenciación.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 comunicación </a:t>
            </a:r>
            <a:r>
              <a:rPr lang="es-ES" sz="2800" dirty="0" smtClean="0">
                <a:latin typeface="Georgia"/>
                <a:cs typeface="Georgia"/>
              </a:rPr>
              <a:t>es vital en el sistema social. La comunicación es un fenómeno central y articulador en las sociedades.</a:t>
            </a:r>
            <a:endParaRPr lang="es-ES" sz="2800" dirty="0">
              <a:latin typeface="Georgia"/>
              <a:cs typeface="Georgia"/>
            </a:endParaRPr>
          </a:p>
          <a:p>
            <a:pPr algn="just">
              <a:buFont typeface="Wingdings" charset="2"/>
              <a:buChar char="ü"/>
            </a:pPr>
            <a:r>
              <a:rPr lang="es-ES" sz="2800" dirty="0" err="1" smtClean="0">
                <a:solidFill>
                  <a:srgbClr val="56285A"/>
                </a:solidFill>
                <a:latin typeface="Georgia"/>
                <a:cs typeface="Georgia"/>
              </a:rPr>
              <a:t>Porter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 </a:t>
            </a:r>
            <a:r>
              <a:rPr lang="es-ES" sz="2800" dirty="0" smtClean="0">
                <a:latin typeface="Georgia"/>
                <a:cs typeface="Georgia"/>
              </a:rPr>
              <a:t>señala que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la formulación de una estrategia </a:t>
            </a:r>
            <a:r>
              <a:rPr lang="es-ES" sz="2800" dirty="0" smtClean="0">
                <a:latin typeface="Georgia"/>
                <a:cs typeface="Georgia"/>
              </a:rPr>
              <a:t>consiste en relacionar a una organización con su entorno.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1391872521668-sistemas_socal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278" y="2367904"/>
            <a:ext cx="3282722" cy="254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80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40" y="1915401"/>
            <a:ext cx="4851836" cy="4205924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Las organizaciones son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sistemas abiertos.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Las organizaciones son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sistemas complejos.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Las organizaciones son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sistemas dinámicos adaptativos.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Las organizaciones son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sistemas autorreferenciales </a:t>
            </a:r>
            <a:r>
              <a:rPr lang="es-ES" sz="2800" dirty="0" smtClean="0">
                <a:latin typeface="Georgia"/>
                <a:cs typeface="Georgia"/>
              </a:rPr>
              <a:t>(Varela, Ibáñez).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o_133699876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400" y="1915401"/>
            <a:ext cx="3738600" cy="210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56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7855461" cy="4205924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La NTE ciencia de 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articulación humana.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7" name="Imagen 6" descr="social-capital1-620x4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800" y="2981567"/>
            <a:ext cx="5125821" cy="347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84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5372839" cy="4205924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Cambios en la Teoría de la Estrategia. Deja de ser la ciencia del conflicto para afirmarse como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ciencia de la articulación humana</a:t>
            </a:r>
            <a:r>
              <a:rPr lang="es-ES" sz="2800" dirty="0" smtClean="0">
                <a:solidFill>
                  <a:srgbClr val="FFFFFF"/>
                </a:solidFill>
                <a:latin typeface="Georgia"/>
                <a:cs typeface="Georgia"/>
              </a:rPr>
              <a:t>.</a:t>
            </a:r>
          </a:p>
          <a:p>
            <a:pPr algn="just">
              <a:lnSpc>
                <a:spcPct val="110000"/>
              </a:lnSpc>
              <a:buFont typeface="Wingdings" charset="2"/>
              <a:buChar char="ü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Exploración </a:t>
            </a:r>
            <a:r>
              <a:rPr lang="es-ES" sz="2800" dirty="0" err="1" smtClean="0">
                <a:solidFill>
                  <a:srgbClr val="56285A"/>
                </a:solidFill>
                <a:latin typeface="Georgia"/>
                <a:cs typeface="Georgia"/>
              </a:rPr>
              <a:t>transdisciplinaria</a:t>
            </a:r>
            <a:r>
              <a:rPr lang="es-ES" sz="2800" dirty="0" smtClean="0">
                <a:latin typeface="Georgia"/>
                <a:cs typeface="Georgia"/>
              </a:rPr>
              <a:t>. Los comunicadores estratégicos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trabajamos desde la contingencia.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7" name="Imagen 6" descr="Tf_Grafico-transdisciplinarieda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2116667"/>
            <a:ext cx="3606800" cy="36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71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8096761" cy="4205924"/>
          </a:xfrm>
        </p:spPr>
        <p:txBody>
          <a:bodyPr>
            <a:normAutofit/>
          </a:bodyPr>
          <a:lstStyle/>
          <a:p>
            <a:pPr lvl="0" algn="just">
              <a:buFont typeface="Wingdings" charset="2"/>
              <a:buChar char="ü"/>
            </a:pPr>
            <a:r>
              <a:rPr lang="es-ES_tradnl" sz="2800" dirty="0">
                <a:latin typeface="Georgia"/>
                <a:cs typeface="Georgia"/>
              </a:rPr>
              <a:t>Dar paso al </a:t>
            </a:r>
            <a:r>
              <a:rPr lang="es-ES_tradnl" sz="2800" dirty="0">
                <a:solidFill>
                  <a:srgbClr val="56285A"/>
                </a:solidFill>
                <a:latin typeface="Georgia"/>
                <a:cs typeface="Georgia"/>
              </a:rPr>
              <a:t>hombre fractal </a:t>
            </a:r>
            <a:r>
              <a:rPr lang="es-ES_tradnl" sz="2800" dirty="0">
                <a:latin typeface="Georgia"/>
                <a:cs typeface="Georgia"/>
              </a:rPr>
              <a:t>en el que se reconoce una trayectoria colectiva que es la que define su vinculación con el problema que aborda la estrategia. </a:t>
            </a:r>
            <a:r>
              <a:rPr lang="es-ES_tradnl" sz="2800" dirty="0">
                <a:solidFill>
                  <a:srgbClr val="56285A"/>
                </a:solidFill>
                <a:latin typeface="Georgia"/>
                <a:cs typeface="Georgia"/>
              </a:rPr>
              <a:t>Un sistema abierto y complejo </a:t>
            </a:r>
            <a:r>
              <a:rPr lang="es-ES_tradnl" sz="2800" dirty="0">
                <a:latin typeface="Georgia"/>
                <a:cs typeface="Georgia"/>
              </a:rPr>
              <a:t>(el hombre) que se relaciona con otro </a:t>
            </a:r>
            <a:r>
              <a:rPr lang="es-ES_tradnl" sz="2800" dirty="0">
                <a:solidFill>
                  <a:srgbClr val="FFFFFF"/>
                </a:solidFill>
              </a:rPr>
              <a:t>sistema abierto y complejo (el territorio). </a:t>
            </a:r>
            <a:endParaRPr lang="es-EC" sz="2800" dirty="0">
              <a:solidFill>
                <a:srgbClr val="FFFFFF"/>
              </a:solidFill>
            </a:endParaRPr>
          </a:p>
          <a:p>
            <a:pPr algn="just">
              <a:buFont typeface="Wingdings" charset="2"/>
              <a:buChar char="ü"/>
            </a:pPr>
            <a:endParaRPr lang="es-ES" sz="2800" dirty="0" smtClean="0">
              <a:solidFill>
                <a:srgbClr val="FFFFFF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fractal-757816_960_7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235" y="4470400"/>
            <a:ext cx="3608173" cy="235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74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5688969" cy="4205924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_tradnl" sz="2800" dirty="0" smtClean="0">
                <a:solidFill>
                  <a:srgbClr val="56285A"/>
                </a:solidFill>
                <a:latin typeface="Georgia"/>
                <a:cs typeface="Georgia"/>
              </a:rPr>
              <a:t>La estrategia </a:t>
            </a:r>
            <a:r>
              <a:rPr lang="es-ES_tradnl" sz="2800" dirty="0" smtClean="0">
                <a:latin typeface="Georgia"/>
                <a:cs typeface="Georgia"/>
              </a:rPr>
              <a:t>es </a:t>
            </a:r>
            <a:r>
              <a:rPr lang="es-ES_tradnl" sz="2800" dirty="0">
                <a:latin typeface="Georgia"/>
                <a:cs typeface="Georgia"/>
              </a:rPr>
              <a:t>un </a:t>
            </a:r>
            <a:r>
              <a:rPr lang="es-ES_tradnl" sz="2800" dirty="0">
                <a:solidFill>
                  <a:srgbClr val="56285A"/>
                </a:solidFill>
                <a:latin typeface="Georgia"/>
                <a:cs typeface="Georgia"/>
              </a:rPr>
              <a:t>escenario de reconfiguraciones </a:t>
            </a:r>
            <a:r>
              <a:rPr lang="es-ES_tradnl" sz="2800" dirty="0">
                <a:latin typeface="Georgia"/>
                <a:cs typeface="Georgia"/>
              </a:rPr>
              <a:t>que provee mapas fluidos.</a:t>
            </a:r>
            <a:endParaRPr lang="es-EC" sz="2800" dirty="0">
              <a:latin typeface="Georgia"/>
              <a:cs typeface="Georgia"/>
            </a:endParaRPr>
          </a:p>
          <a:p>
            <a:pPr lvl="0" algn="just">
              <a:buFont typeface="Wingdings" charset="2"/>
              <a:buChar char="ü"/>
            </a:pPr>
            <a:r>
              <a:rPr lang="es-ES_tradnl" sz="2800" dirty="0" smtClean="0">
                <a:latin typeface="Georgia"/>
                <a:cs typeface="Georgia"/>
              </a:rPr>
              <a:t>Investigar </a:t>
            </a:r>
            <a:r>
              <a:rPr lang="es-ES_tradnl" sz="2800" dirty="0">
                <a:latin typeface="Georgia"/>
                <a:cs typeface="Georgia"/>
              </a:rPr>
              <a:t>requiere producir frecuentes </a:t>
            </a:r>
            <a:r>
              <a:rPr lang="es-ES_tradnl" sz="2800" dirty="0" smtClean="0">
                <a:solidFill>
                  <a:srgbClr val="56285A"/>
                </a:solidFill>
                <a:latin typeface="Georgia"/>
                <a:cs typeface="Georgia"/>
              </a:rPr>
              <a:t>neologismos</a:t>
            </a:r>
            <a:endParaRPr lang="es-EC" sz="2800" dirty="0">
              <a:solidFill>
                <a:srgbClr val="56285A"/>
              </a:solidFill>
              <a:latin typeface="Georgia"/>
              <a:cs typeface="Georgia"/>
            </a:endParaRPr>
          </a:p>
          <a:p>
            <a:pPr lvl="0" algn="just">
              <a:buFont typeface="Wingdings" charset="2"/>
              <a:buChar char="ü"/>
            </a:pPr>
            <a:r>
              <a:rPr lang="es-ES_tradnl" sz="2800" dirty="0" smtClean="0">
                <a:latin typeface="Georgia"/>
                <a:cs typeface="Georgia"/>
              </a:rPr>
              <a:t>Exploración </a:t>
            </a:r>
            <a:r>
              <a:rPr lang="es-ES_tradnl" sz="2800" dirty="0" err="1">
                <a:solidFill>
                  <a:srgbClr val="56285A"/>
                </a:solidFill>
                <a:latin typeface="Georgia"/>
                <a:cs typeface="Georgia"/>
              </a:rPr>
              <a:t>transdisciplinaria</a:t>
            </a:r>
            <a:r>
              <a:rPr lang="es-ES_tradnl" sz="2800" dirty="0" smtClean="0">
                <a:solidFill>
                  <a:srgbClr val="56285A"/>
                </a:solidFill>
                <a:latin typeface="Georgia"/>
                <a:cs typeface="Georgia"/>
              </a:rPr>
              <a:t>.</a:t>
            </a:r>
          </a:p>
          <a:p>
            <a:pPr algn="just">
              <a:buFont typeface="Wingdings" charset="2"/>
              <a:buChar char="ü"/>
            </a:pPr>
            <a:endParaRPr lang="es-ES" sz="2800" dirty="0" smtClean="0">
              <a:solidFill>
                <a:srgbClr val="FFFFFF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neologism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408" y="1915401"/>
            <a:ext cx="2966592" cy="296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14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Gestión del conocimiento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5372839" cy="4205924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  <a:buFont typeface="Wingdings" charset="2"/>
              <a:buChar char="ü"/>
            </a:pPr>
            <a:r>
              <a:rPr lang="es-ES_tradnl" sz="2800" dirty="0">
                <a:latin typeface="Georgia"/>
                <a:cs typeface="Georgia"/>
              </a:rPr>
              <a:t>Repensar la </a:t>
            </a:r>
            <a:r>
              <a:rPr lang="es-ES_tradnl" sz="2800" dirty="0">
                <a:solidFill>
                  <a:srgbClr val="56285A"/>
                </a:solidFill>
                <a:latin typeface="Georgia"/>
                <a:cs typeface="Georgia"/>
              </a:rPr>
              <a:t>comunicación como producción de </a:t>
            </a:r>
            <a:r>
              <a:rPr lang="es-ES_tradnl" sz="2800" dirty="0" smtClean="0">
                <a:solidFill>
                  <a:srgbClr val="56285A"/>
                </a:solidFill>
                <a:latin typeface="Georgia"/>
                <a:cs typeface="Georgia"/>
              </a:rPr>
              <a:t>conocimiento</a:t>
            </a:r>
            <a:r>
              <a:rPr lang="es-ES_tradnl" sz="2800" dirty="0" smtClean="0">
                <a:latin typeface="Georgia"/>
                <a:cs typeface="Georgia"/>
              </a:rPr>
              <a:t>, en la Economía del Conocimiento.</a:t>
            </a:r>
          </a:p>
          <a:p>
            <a:pPr lvl="0" algn="just">
              <a:lnSpc>
                <a:spcPct val="110000"/>
              </a:lnSpc>
              <a:buFont typeface="Wingdings" charset="2"/>
              <a:buChar char="ü"/>
            </a:pPr>
            <a:r>
              <a:rPr lang="es-ES_tradnl" sz="2800" dirty="0">
                <a:latin typeface="Georgia"/>
                <a:cs typeface="Georgia"/>
              </a:rPr>
              <a:t>La comunicación estratégica como una </a:t>
            </a:r>
            <a:r>
              <a:rPr lang="es-ES_tradnl" sz="2800" dirty="0" err="1">
                <a:latin typeface="Georgia"/>
                <a:cs typeface="Georgia"/>
              </a:rPr>
              <a:t>metaperspectiva</a:t>
            </a:r>
            <a:r>
              <a:rPr lang="es-ES_tradnl" sz="2800" dirty="0">
                <a:latin typeface="Georgia"/>
                <a:cs typeface="Georgia"/>
              </a:rPr>
              <a:t> focalizada en cómo propiciar con los actores un proceso de interactividad creciente que </a:t>
            </a:r>
            <a:r>
              <a:rPr lang="es-ES_tradnl" sz="2800" dirty="0">
                <a:solidFill>
                  <a:srgbClr val="56285A"/>
                </a:solidFill>
                <a:latin typeface="Georgia"/>
                <a:cs typeface="Georgia"/>
              </a:rPr>
              <a:t>busca otra calidad. </a:t>
            </a:r>
            <a:endParaRPr lang="es-EC" sz="2800" dirty="0">
              <a:solidFill>
                <a:srgbClr val="56285A"/>
              </a:solidFill>
              <a:latin typeface="Georgia"/>
              <a:cs typeface="Georgia"/>
            </a:endParaRPr>
          </a:p>
          <a:p>
            <a:pPr algn="just">
              <a:buFont typeface="Wingdings" charset="2"/>
              <a:buChar char="ü"/>
            </a:pPr>
            <a:endParaRPr lang="es-ES" sz="2800" dirty="0" smtClean="0">
              <a:solidFill>
                <a:srgbClr val="FFFFFF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apertura-intelectu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503" y="2201332"/>
            <a:ext cx="3183497" cy="319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865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Gestión del conocimiento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5372839" cy="4205924"/>
          </a:xfrm>
        </p:spPr>
        <p:txBody>
          <a:bodyPr>
            <a:normAutofit fontScale="92500"/>
          </a:bodyPr>
          <a:lstStyle/>
          <a:p>
            <a:pPr lvl="0" algn="just">
              <a:buFont typeface="Wingdings" charset="2"/>
              <a:buChar char="ü"/>
            </a:pPr>
            <a:r>
              <a:rPr lang="es-ES_tradnl" sz="2800" dirty="0" smtClean="0">
                <a:latin typeface="Georgia"/>
                <a:cs typeface="Georgia"/>
              </a:rPr>
              <a:t>Inteligencia emocional en las organizaciones.</a:t>
            </a:r>
          </a:p>
          <a:p>
            <a:pPr lvl="0" algn="just">
              <a:buFont typeface="Wingdings" charset="2"/>
              <a:buChar char="ü"/>
            </a:pPr>
            <a:r>
              <a:rPr lang="es-ES_tradnl" sz="2800" dirty="0" smtClean="0">
                <a:solidFill>
                  <a:srgbClr val="56285A"/>
                </a:solidFill>
                <a:latin typeface="Georgia"/>
                <a:cs typeface="Georgia"/>
              </a:rPr>
              <a:t>IQ, inteligencia integra</a:t>
            </a:r>
            <a:r>
              <a:rPr lang="es-ES_tradnl" sz="2800" dirty="0" smtClean="0">
                <a:latin typeface="Georgia"/>
                <a:cs typeface="Georgia"/>
              </a:rPr>
              <a:t>l.</a:t>
            </a:r>
          </a:p>
          <a:p>
            <a:pPr lvl="0" algn="just">
              <a:buFont typeface="Wingdings" charset="2"/>
              <a:buChar char="ü"/>
            </a:pPr>
            <a:r>
              <a:rPr lang="es-ES_tradnl" sz="2800" dirty="0" smtClean="0">
                <a:latin typeface="Georgia"/>
                <a:cs typeface="Georgia"/>
              </a:rPr>
              <a:t>El ingeniero en comunicología estratégica como </a:t>
            </a:r>
            <a:r>
              <a:rPr lang="es-ES_tradnl" sz="2800" dirty="0" smtClean="0">
                <a:solidFill>
                  <a:srgbClr val="56285A"/>
                </a:solidFill>
                <a:latin typeface="Georgia"/>
                <a:cs typeface="Georgia"/>
              </a:rPr>
              <a:t>gestor del conocimiento</a:t>
            </a:r>
            <a:r>
              <a:rPr lang="es-ES_tradnl" sz="2800" dirty="0" smtClean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lang="es-ES_tradnl" sz="2800" dirty="0" smtClean="0">
                <a:latin typeface="Georgia"/>
                <a:cs typeface="Georgia"/>
              </a:rPr>
              <a:t>organizacional.</a:t>
            </a:r>
          </a:p>
          <a:p>
            <a:pPr lvl="0" algn="just">
              <a:buFont typeface="Wingdings" charset="2"/>
              <a:buChar char="ü"/>
            </a:pPr>
            <a:r>
              <a:rPr lang="es-ES_tradnl" sz="2800" dirty="0" smtClean="0">
                <a:solidFill>
                  <a:srgbClr val="56285A"/>
                </a:solidFill>
                <a:latin typeface="Georgia"/>
                <a:cs typeface="Georgia"/>
              </a:rPr>
              <a:t>Elevar el IQ </a:t>
            </a:r>
            <a:r>
              <a:rPr lang="es-ES_tradnl" sz="2800" dirty="0" smtClean="0">
                <a:latin typeface="Georgia"/>
                <a:cs typeface="Georgia"/>
              </a:rPr>
              <a:t>de la organización.</a:t>
            </a:r>
          </a:p>
          <a:p>
            <a:pPr algn="just">
              <a:buFont typeface="Wingdings" charset="2"/>
              <a:buChar char="ü"/>
            </a:pPr>
            <a:endParaRPr lang="es-ES" sz="2800" dirty="0" smtClean="0">
              <a:solidFill>
                <a:srgbClr val="FFFFFF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itunes-gift-card-trimmed_2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570" y="3022600"/>
            <a:ext cx="2975429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2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>
                <a:solidFill>
                  <a:srgbClr val="56285A"/>
                </a:solidFill>
              </a:rPr>
              <a:t>Kantar</a:t>
            </a:r>
            <a:r>
              <a:rPr lang="es-ES" dirty="0" smtClean="0">
                <a:solidFill>
                  <a:srgbClr val="56285A"/>
                </a:solidFill>
              </a:rPr>
              <a:t> </a:t>
            </a:r>
            <a:r>
              <a:rPr lang="es-ES" dirty="0" err="1" smtClean="0">
                <a:solidFill>
                  <a:srgbClr val="56285A"/>
                </a:solidFill>
              </a:rPr>
              <a:t>Millward</a:t>
            </a:r>
            <a:r>
              <a:rPr lang="es-ES" dirty="0" smtClean="0">
                <a:solidFill>
                  <a:srgbClr val="56285A"/>
                </a:solidFill>
              </a:rPr>
              <a:t> Brown 2017</a:t>
            </a:r>
            <a:endParaRPr lang="es-ES" dirty="0">
              <a:solidFill>
                <a:srgbClr val="56285A"/>
              </a:solidFill>
            </a:endParaRPr>
          </a:p>
        </p:txBody>
      </p:sp>
      <p:pic>
        <p:nvPicPr>
          <p:cNvPr id="7" name="Marcador de contenido 6" descr="1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1" b="2751"/>
          <a:stretch>
            <a:fillRect/>
          </a:stretch>
        </p:blipFill>
        <p:spPr>
          <a:xfrm>
            <a:off x="1835150" y="1916113"/>
            <a:ext cx="5759450" cy="4508505"/>
          </a:xfrm>
        </p:spPr>
      </p:pic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</p:spTree>
    <p:extLst>
      <p:ext uri="{BB962C8B-B14F-4D97-AF65-F5344CB8AC3E}">
        <p14:creationId xmlns:p14="http://schemas.microsoft.com/office/powerpoint/2010/main" val="3018552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Forbes</a:t>
            </a:r>
            <a:endParaRPr lang="es-ES" dirty="0">
              <a:solidFill>
                <a:srgbClr val="56285A"/>
              </a:solidFill>
            </a:endParaRPr>
          </a:p>
        </p:txBody>
      </p:sp>
      <p:pic>
        <p:nvPicPr>
          <p:cNvPr id="9" name="Imagen 8" descr="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33" y="-34770"/>
            <a:ext cx="56171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5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ormal">
  <a:themeElements>
    <a:clrScheme name="Formal">
      <a:dk1>
        <a:srgbClr val="534239"/>
      </a:dk1>
      <a:lt1>
        <a:srgbClr val="FFFFFF"/>
      </a:lt1>
      <a:dk2>
        <a:srgbClr val="3D3A48"/>
      </a:dk2>
      <a:lt2>
        <a:srgbClr val="E1DFD1"/>
      </a:lt2>
      <a:accent1>
        <a:srgbClr val="907F76"/>
      </a:accent1>
      <a:accent2>
        <a:srgbClr val="A46645"/>
      </a:accent2>
      <a:accent3>
        <a:srgbClr val="CD9C47"/>
      </a:accent3>
      <a:accent4>
        <a:srgbClr val="9A92CD"/>
      </a:accent4>
      <a:accent5>
        <a:srgbClr val="7D639B"/>
      </a:accent5>
      <a:accent6>
        <a:srgbClr val="733678"/>
      </a:accent6>
      <a:hlink>
        <a:srgbClr val="A84914"/>
      </a:hlink>
      <a:folHlink>
        <a:srgbClr val="B25672"/>
      </a:folHlink>
    </a:clrScheme>
    <a:fontScheme name="Formal">
      <a:majorFont>
        <a:latin typeface="Garamond"/>
        <a:ea typeface=""/>
        <a:cs typeface=""/>
        <a:font script="Jpan" typeface="ヒラギノ明朝 Pro W3"/>
        <a:font script="Hans" typeface="宋体"/>
        <a:font script="Hant" typeface="新細明體"/>
      </a:majorFont>
      <a:minorFont>
        <a:latin typeface="Garamond"/>
        <a:ea typeface=""/>
        <a:cs typeface=""/>
        <a:font script="Jpan" typeface="ヒラギノ明朝 Pro W3"/>
        <a:font script="Hans" typeface="宋体"/>
        <a:font script="Hant" typeface="新細明體"/>
      </a:minorFont>
    </a:fontScheme>
    <a:fmtScheme name="Form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0000"/>
                <a:satMod val="200000"/>
              </a:schemeClr>
              <a:schemeClr val="phClr">
                <a:shade val="9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80000"/>
                <a:satMod val="135000"/>
              </a:schemeClr>
              <a:schemeClr val="phClr">
                <a:shade val="80000"/>
                <a:satMod val="150000"/>
              </a:schemeClr>
            </a:duotone>
          </a:blip>
          <a:tile tx="0" ty="0" sx="65000" sy="65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>
              <a:shade val="90000"/>
              <a:alpha val="90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85000"/>
              <a:alpha val="90000"/>
              <a:satMod val="125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88900" dist="38100" dir="5400000" sx="101000" sy="101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6000000"/>
            </a:lightRig>
          </a:scene3d>
          <a:sp3d prstMaterial="metal">
            <a:bevelT w="25400" h="12700" prst="artDeco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3">
            <a:duotone>
              <a:schemeClr val="phClr">
                <a:tint val="50000"/>
                <a:satMod val="250000"/>
              </a:schemeClr>
              <a:schemeClr val="phClr">
                <a:shade val="80000"/>
                <a:satMod val="175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tint val="10000"/>
                <a:satMod val="260000"/>
                <a:lumMod val="115000"/>
              </a:schemeClr>
              <a:schemeClr val="phClr">
                <a:shade val="75000"/>
                <a:satMod val="175000"/>
                <a:lumMod val="105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Formal.thmx</Template>
  <TotalTime>545</TotalTime>
  <Words>2313</Words>
  <Application>Microsoft Macintosh PowerPoint</Application>
  <PresentationFormat>Presentación en pantalla (4:3)</PresentationFormat>
  <Paragraphs>289</Paragraphs>
  <Slides>57</Slides>
  <Notes>1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57</vt:i4>
      </vt:variant>
    </vt:vector>
  </HeadingPairs>
  <TitlesOfParts>
    <vt:vector size="58" baseType="lpstr">
      <vt:lpstr>Formal</vt:lpstr>
      <vt:lpstr>Comunicación estratégica</vt:lpstr>
      <vt:lpstr>1. Antecedentes de la Economía del Conocimiento</vt:lpstr>
      <vt:lpstr>2. Economía del Conocimiento</vt:lpstr>
      <vt:lpstr>3 Comunicación estratégica</vt:lpstr>
      <vt:lpstr>Presentación de PowerPoint</vt:lpstr>
      <vt:lpstr>1948: año axial</vt:lpstr>
      <vt:lpstr>1948: año axial</vt:lpstr>
      <vt:lpstr>Primeras computadoras</vt:lpstr>
      <vt:lpstr>Teoría General de Sistemas</vt:lpstr>
      <vt:lpstr>Premisas de la Teoría General de Sistemas</vt:lpstr>
      <vt:lpstr>Teoría General de Sistemas</vt:lpstr>
      <vt:lpstr>Pensamiento complejo</vt:lpstr>
      <vt:lpstr>Pensamiento complejo</vt:lpstr>
      <vt:lpstr>Pensamiento complejo</vt:lpstr>
      <vt:lpstr>2. Economía del Conocimiento</vt:lpstr>
      <vt:lpstr>El Sputnik</vt:lpstr>
      <vt:lpstr>La carrera espacial</vt:lpstr>
      <vt:lpstr>Marshall McLuhan</vt:lpstr>
      <vt:lpstr>Marshall McLuhan</vt:lpstr>
      <vt:lpstr>Marshall McLuhan</vt:lpstr>
      <vt:lpstr>Marshall McLuhan</vt:lpstr>
      <vt:lpstr>Revolución del Conocimiento</vt:lpstr>
      <vt:lpstr>Revolución del Conocimiento</vt:lpstr>
      <vt:lpstr>Revolución del Conocimiento</vt:lpstr>
      <vt:lpstr>3. Comunicación estratégica</vt:lpstr>
      <vt:lpstr>Antecedentes</vt:lpstr>
      <vt:lpstr>Antecedentes</vt:lpstr>
      <vt:lpstr>Rafael Alberto Pérez</vt:lpstr>
      <vt:lpstr>Rafael Alberto Pérez</vt:lpstr>
      <vt:lpstr>Rafael Alberto Pérez</vt:lpstr>
      <vt:lpstr>Comunicación estratégica desde la Nueva Teoría Estrategia</vt:lpstr>
      <vt:lpstr>Comunicación estratégica desde la Nueva Teoría Estrategia</vt:lpstr>
      <vt:lpstr>Comunicación estratégica desde la Nueva Teoría Estrategia</vt:lpstr>
      <vt:lpstr>Comunicación estratégica desde la Nueva Teoría Estrategia</vt:lpstr>
      <vt:lpstr>Comunicación estratégica desde la Nueva Teoría Estrategia</vt:lpstr>
      <vt:lpstr>Comunicación estratégica desde la Nueva Teoría Estrategia</vt:lpstr>
      <vt:lpstr>Comunicación estratégica desde la Nueva Teoría Estrategia</vt:lpstr>
      <vt:lpstr>Comunicación estratégica desde la Nueva Teoría Estrategia</vt:lpstr>
      <vt:lpstr>Comunicación estratégica</vt:lpstr>
      <vt:lpstr>Comunicación estratégica</vt:lpstr>
      <vt:lpstr>Comunicación estratégica</vt:lpstr>
      <vt:lpstr>Comunicación estratégica </vt:lpstr>
      <vt:lpstr>Comunicación estratégica</vt:lpstr>
      <vt:lpstr>Comunicación estratégica</vt:lpstr>
      <vt:lpstr>Comunicación estratégica</vt:lpstr>
      <vt:lpstr>Comunicación estratégica</vt:lpstr>
      <vt:lpstr>Comunicación estratégica</vt:lpstr>
      <vt:lpstr>Comunicación estratégica</vt:lpstr>
      <vt:lpstr>Comunicación estratégica</vt:lpstr>
      <vt:lpstr>Comunicación estratégica</vt:lpstr>
      <vt:lpstr>Comunicación estratégica</vt:lpstr>
      <vt:lpstr>Comunicación estratégica</vt:lpstr>
      <vt:lpstr>Comunicación estratégica</vt:lpstr>
      <vt:lpstr>Gestión del conocimiento</vt:lpstr>
      <vt:lpstr>Gestión del conocimiento</vt:lpstr>
      <vt:lpstr>Kantar Millward Brown 2017</vt:lpstr>
      <vt:lpstr>Forbes</vt:lpstr>
    </vt:vector>
  </TitlesOfParts>
  <Company>itesm-cem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Octavio Islas</dc:creator>
  <cp:lastModifiedBy>Usuario de Microsoft Office</cp:lastModifiedBy>
  <cp:revision>60</cp:revision>
  <dcterms:created xsi:type="dcterms:W3CDTF">2016-06-24T23:37:48Z</dcterms:created>
  <dcterms:modified xsi:type="dcterms:W3CDTF">2017-07-11T22:20:55Z</dcterms:modified>
</cp:coreProperties>
</file>