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1"/>
  </p:notesMasterIdLst>
  <p:sldIdLst>
    <p:sldId id="448" r:id="rId2"/>
    <p:sldId id="493" r:id="rId3"/>
    <p:sldId id="503" r:id="rId4"/>
    <p:sldId id="494" r:id="rId5"/>
    <p:sldId id="496" r:id="rId6"/>
    <p:sldId id="456" r:id="rId7"/>
    <p:sldId id="457" r:id="rId8"/>
    <p:sldId id="473" r:id="rId9"/>
    <p:sldId id="475" r:id="rId10"/>
    <p:sldId id="476" r:id="rId11"/>
    <p:sldId id="478" r:id="rId12"/>
    <p:sldId id="479" r:id="rId13"/>
    <p:sldId id="481" r:id="rId14"/>
    <p:sldId id="497" r:id="rId15"/>
    <p:sldId id="501" r:id="rId16"/>
    <p:sldId id="499" r:id="rId17"/>
    <p:sldId id="500" r:id="rId18"/>
    <p:sldId id="504" r:id="rId19"/>
    <p:sldId id="50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6"/>
    <p:restoredTop sz="93220"/>
  </p:normalViewPr>
  <p:slideViewPr>
    <p:cSldViewPr snapToObjects="1">
      <p:cViewPr>
        <p:scale>
          <a:sx n="70" d="100"/>
          <a:sy n="70" d="100"/>
        </p:scale>
        <p:origin x="-84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1AF2-9801-0D4A-8A5A-067BF16DC2AA}" type="datetimeFigureOut">
              <a:rPr lang="es-ES_tradnl" smtClean="0"/>
              <a:t>28/7/17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9C2E-A02A-6942-ACA6-54DEB8D0B87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825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tos, imagen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7F17604-6BFF-5843-BE4F-DABB27B4357F}" type="datetimeFigureOut">
              <a:rPr lang="en-US" smtClean="0"/>
              <a:pPr/>
              <a:t>28/7/17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CBB3F74-FAB1-7B48-A8E7-30E3BD8B6C2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s.wikipedia.org/wiki/Edgar_Morin" TargetMode="Externa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hyperlink" Target="https://es.wikipedia.org/wiki/Ludwig_von_Bertalanffy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1341" y="620688"/>
            <a:ext cx="7808976" cy="1088136"/>
          </a:xfrm>
        </p:spPr>
        <p:txBody>
          <a:bodyPr>
            <a:noAutofit/>
          </a:bodyPr>
          <a:lstStyle/>
          <a:p>
            <a:r>
              <a:rPr lang="es-ES_tradnl" sz="3200" dirty="0" smtClean="0">
                <a:latin typeface="Georgia"/>
                <a:cs typeface="Georgia"/>
              </a:rPr>
              <a:t>Universidad de las Américas</a:t>
            </a:r>
            <a:br>
              <a:rPr lang="es-ES_tradnl" sz="3200" dirty="0" smtClean="0">
                <a:latin typeface="Georgia"/>
                <a:cs typeface="Georgia"/>
              </a:rPr>
            </a:br>
            <a:r>
              <a:rPr lang="es-ES_tradnl" sz="3200" dirty="0" smtClean="0">
                <a:latin typeface="Georgia"/>
                <a:cs typeface="Georgia"/>
              </a:rPr>
              <a:t>Panel Medios, innovación, sostenibilidad</a:t>
            </a:r>
            <a:endParaRPr lang="es-ES_tradnl" sz="3200" dirty="0">
              <a:latin typeface="Georgia"/>
              <a:cs typeface="Georgia"/>
            </a:endParaRPr>
          </a:p>
        </p:txBody>
      </p:sp>
      <p:pic>
        <p:nvPicPr>
          <p:cNvPr id="5" name="Imagen 4" descr="logo ud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31" y="2276872"/>
            <a:ext cx="6188880" cy="333119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611856" y="6488668"/>
            <a:ext cx="3532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adley Hand Bold"/>
                <a:cs typeface="Bradley Hand Bold"/>
              </a:rPr>
              <a:t>octavio.islas@uhemisferios.edu.ec</a:t>
            </a:r>
            <a:endParaRPr lang="es-ES" dirty="0">
              <a:latin typeface="Bradley Hand Bold"/>
              <a:cs typeface="Bradley Hand Bold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51520" y="648866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Dr. </a:t>
            </a:r>
            <a:r>
              <a:rPr lang="es-ES" dirty="0" err="1" smtClean="0"/>
              <a:t>Octavio.Islas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048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1341" y="764704"/>
            <a:ext cx="7808976" cy="1088136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latin typeface="Georgia"/>
                <a:cs typeface="Georgia"/>
              </a:rPr>
              <a:t>1. Capital humano contra capital tecnológico</a:t>
            </a:r>
            <a:endParaRPr lang="es-ES_tradnl" dirty="0">
              <a:latin typeface="Georgia"/>
              <a:cs typeface="Georgi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76205" y="2348880"/>
            <a:ext cx="48878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solidFill>
                  <a:srgbClr val="FF6600"/>
                </a:solidFill>
                <a:latin typeface="Georgia"/>
                <a:cs typeface="Georgia"/>
              </a:rPr>
              <a:t>Gestión de la incertidumbre.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Teoría de Sistemas (N. </a:t>
            </a:r>
            <a:r>
              <a:rPr lang="es-ES" sz="2400" dirty="0" err="1" smtClean="0">
                <a:latin typeface="Georgia"/>
                <a:cs typeface="Georgia"/>
              </a:rPr>
              <a:t>Luhmann</a:t>
            </a:r>
            <a:r>
              <a:rPr lang="es-ES" sz="2400" dirty="0" smtClean="0">
                <a:latin typeface="Georgia"/>
                <a:cs typeface="Georgia"/>
              </a:rPr>
              <a:t>), pensamiento complejo (E. </a:t>
            </a:r>
            <a:r>
              <a:rPr lang="es-ES" sz="2400" dirty="0" err="1" smtClean="0">
                <a:latin typeface="Georgia"/>
                <a:cs typeface="Georgia"/>
              </a:rPr>
              <a:t>Morin</a:t>
            </a:r>
            <a:r>
              <a:rPr lang="es-ES" sz="2400" dirty="0" smtClean="0">
                <a:latin typeface="Georgia"/>
                <a:cs typeface="Georgia"/>
              </a:rPr>
              <a:t>).  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Integrar, </a:t>
            </a:r>
            <a:r>
              <a:rPr lang="es-ES" sz="2400" dirty="0" smtClean="0">
                <a:solidFill>
                  <a:srgbClr val="FF6600"/>
                </a:solidFill>
                <a:latin typeface="Georgia"/>
                <a:cs typeface="Georgia"/>
              </a:rPr>
              <a:t>superar lógicas de antagonismos y exclusiones. </a:t>
            </a:r>
            <a:endParaRPr lang="es-ES" sz="2400" dirty="0">
              <a:solidFill>
                <a:srgbClr val="FF6600"/>
              </a:solidFill>
              <a:latin typeface="Georgia"/>
              <a:cs typeface="Georg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Integración de ciencia, tecnología y sociedad (trinomio perfecto, Javier Ordoñez). </a:t>
            </a:r>
            <a:r>
              <a:rPr lang="en-US" sz="2400" dirty="0">
                <a:latin typeface="Georgia"/>
                <a:cs typeface="Georgia"/>
              </a:rPr>
              <a:t> </a:t>
            </a:r>
            <a:endParaRPr lang="es-EC" sz="2400" dirty="0">
              <a:latin typeface="Georgia"/>
              <a:cs typeface="Georgia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915816" y="645333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 smtClean="0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pic>
        <p:nvPicPr>
          <p:cNvPr id="4" name="Imagen 3" descr="imag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843893"/>
            <a:ext cx="36576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4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Pensamiento complejo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1338" y="2209800"/>
            <a:ext cx="5506062" cy="4283458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" sz="2400" dirty="0">
                <a:latin typeface="Georgia"/>
                <a:cs typeface="Georgia"/>
              </a:rPr>
              <a:t>L</a:t>
            </a:r>
            <a:r>
              <a:rPr lang="es-ES" sz="2800" dirty="0">
                <a:latin typeface="Georgia"/>
                <a:cs typeface="Georgia"/>
              </a:rPr>
              <a:t>a noción de </a:t>
            </a:r>
            <a:r>
              <a:rPr lang="es-ES" sz="28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pensamiento complejo </a:t>
            </a:r>
            <a:r>
              <a:rPr lang="es-ES" sz="2800" dirty="0">
                <a:latin typeface="Georgia"/>
                <a:cs typeface="Georgia"/>
              </a:rPr>
              <a:t>fue acuñada por el filósofo francés </a:t>
            </a:r>
            <a:r>
              <a:rPr lang="es-ES" sz="2800" dirty="0">
                <a:latin typeface="Georgia"/>
                <a:cs typeface="Georgia"/>
                <a:hlinkClick r:id="rId2"/>
              </a:rPr>
              <a:t>Edgar </a:t>
            </a:r>
            <a:r>
              <a:rPr lang="es-ES" sz="2800" dirty="0" smtClean="0">
                <a:latin typeface="Georgia"/>
                <a:cs typeface="Georgia"/>
                <a:hlinkClick r:id="rId2"/>
              </a:rPr>
              <a:t>Morin </a:t>
            </a:r>
            <a:r>
              <a:rPr lang="es-ES" sz="2800" dirty="0">
                <a:latin typeface="Georgia"/>
                <a:cs typeface="Georgia"/>
              </a:rPr>
              <a:t>y refiere a la </a:t>
            </a:r>
            <a:r>
              <a:rPr lang="es-ES" sz="2800" dirty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capacidad de interconectar distintas dimensiones de lo real. </a:t>
            </a:r>
            <a:endParaRPr lang="es-ES" sz="2800" dirty="0" smtClean="0">
              <a:solidFill>
                <a:schemeClr val="accent2">
                  <a:lumMod val="75000"/>
                </a:schemeClr>
              </a:solidFill>
              <a:latin typeface="Georgia"/>
              <a:cs typeface="Georgi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08" y="2409775"/>
            <a:ext cx="26162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808976" cy="1088136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latin typeface="Georgia"/>
                <a:cs typeface="Georgia"/>
              </a:rPr>
              <a:t>2. Experiencias. </a:t>
            </a:r>
            <a:r>
              <a:rPr lang="es-ES_tradnl" dirty="0" err="1" smtClean="0">
                <a:latin typeface="Georgia"/>
                <a:cs typeface="Georgia"/>
              </a:rPr>
              <a:t>Labs</a:t>
            </a:r>
            <a:r>
              <a:rPr lang="es-ES_tradnl" dirty="0" smtClean="0">
                <a:latin typeface="Georgia"/>
                <a:cs typeface="Georgia"/>
              </a:rPr>
              <a:t> de innovación</a:t>
            </a:r>
            <a:endParaRPr lang="es-ES_tradnl" dirty="0">
              <a:latin typeface="Georgia"/>
              <a:cs typeface="Georgi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76205" y="2345685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 </a:t>
            </a:r>
            <a:endParaRPr lang="es-EC" sz="2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683569" y="2345686"/>
            <a:ext cx="4896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solidFill>
                  <a:srgbClr val="FF6600"/>
                </a:solidFill>
                <a:latin typeface="Georgia"/>
                <a:cs typeface="Georgia"/>
              </a:rPr>
              <a:t>Proyecto Internet, </a:t>
            </a:r>
            <a:r>
              <a:rPr lang="es-ES" sz="2400" dirty="0" smtClean="0">
                <a:latin typeface="Georgia"/>
                <a:cs typeface="Georgia"/>
              </a:rPr>
              <a:t>primer centro de investigación aplicada en Internet, 1995.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i="1" dirty="0" smtClean="0">
                <a:solidFill>
                  <a:srgbClr val="FF6600"/>
                </a:solidFill>
                <a:latin typeface="Georgia"/>
                <a:cs typeface="Georgia"/>
              </a:rPr>
              <a:t>Razón y Palabra.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La innovación aparece en la postcrisis.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latin typeface="Georgia"/>
                <a:cs typeface="Georgia"/>
              </a:rPr>
              <a:t>Modas científicas:</a:t>
            </a: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>
                <a:latin typeface="Georgia"/>
                <a:cs typeface="Georgia"/>
              </a:rPr>
              <a:t>O</a:t>
            </a:r>
            <a:r>
              <a:rPr lang="es-ES" sz="2400" dirty="0" smtClean="0">
                <a:latin typeface="Georgia"/>
                <a:cs typeface="Georgia"/>
              </a:rPr>
              <a:t>bsolescencia de los centros de medios en las universidades </a:t>
            </a:r>
            <a:r>
              <a:rPr lang="mr-IN" sz="2400" dirty="0" smtClean="0">
                <a:latin typeface="Georgia"/>
                <a:cs typeface="Georgia"/>
              </a:rPr>
              <a:t>–</a:t>
            </a:r>
            <a:r>
              <a:rPr lang="es-ES" sz="2400" dirty="0" smtClean="0">
                <a:latin typeface="Georgia"/>
                <a:cs typeface="Georgia"/>
              </a:rPr>
              <a:t>y de sus profesores-.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059832" y="6488668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pic>
        <p:nvPicPr>
          <p:cNvPr id="7" name="Imagen 6" descr="descarg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419350"/>
            <a:ext cx="35814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1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808976" cy="1088136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latin typeface="Georgia"/>
                <a:cs typeface="Georgia"/>
              </a:rPr>
              <a:t>2. Experiencias. </a:t>
            </a:r>
            <a:r>
              <a:rPr lang="es-ES_tradnl" dirty="0" err="1" smtClean="0">
                <a:latin typeface="Georgia"/>
                <a:cs typeface="Georgia"/>
              </a:rPr>
              <a:t>Labs</a:t>
            </a:r>
            <a:r>
              <a:rPr lang="es-ES_tradnl" dirty="0" smtClean="0">
                <a:latin typeface="Georgia"/>
                <a:cs typeface="Georgia"/>
              </a:rPr>
              <a:t> de innovación</a:t>
            </a:r>
            <a:endParaRPr lang="es-ES_tradnl" dirty="0">
              <a:latin typeface="Georgia"/>
              <a:cs typeface="Georgi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76205" y="2345685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 </a:t>
            </a:r>
            <a:endParaRPr lang="es-EC" sz="2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655171" y="2345684"/>
            <a:ext cx="384482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2400" dirty="0" smtClean="0">
              <a:latin typeface="Georgia"/>
              <a:cs typeface="Georgia"/>
            </a:endParaRPr>
          </a:p>
          <a:p>
            <a:pPr marL="457200" indent="-457200" algn="just">
              <a:buFont typeface="Wingdings" charset="2"/>
              <a:buChar char="ü"/>
            </a:pPr>
            <a:r>
              <a:rPr lang="es-ES" sz="2400" dirty="0" smtClean="0">
                <a:solidFill>
                  <a:srgbClr val="FF6600"/>
                </a:solidFill>
                <a:latin typeface="Georgia"/>
                <a:cs typeface="Georgia"/>
              </a:rPr>
              <a:t>Ingeniería social de la comunicación. </a:t>
            </a:r>
            <a:endParaRPr lang="es-ES" sz="2400" dirty="0">
              <a:solidFill>
                <a:srgbClr val="FF6600"/>
              </a:solidFill>
              <a:latin typeface="Georgia"/>
              <a:cs typeface="Georgia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59832" y="6488668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pic>
        <p:nvPicPr>
          <p:cNvPr id="3" name="Imagen 2" descr="Investigador-Jesús-Galindo-Cáce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52" y="2996952"/>
            <a:ext cx="440384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4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348880"/>
            <a:ext cx="4680520" cy="3776539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Recupero </a:t>
            </a:r>
            <a:r>
              <a:rPr lang="es-ES_tradnl" dirty="0">
                <a:latin typeface="Georgia"/>
                <a:cs typeface="Georgia"/>
              </a:rPr>
              <a:t>el </a:t>
            </a:r>
            <a:r>
              <a:rPr lang="es-ES_tradnl" dirty="0" smtClean="0">
                <a:latin typeface="Georgia"/>
                <a:cs typeface="Georgia"/>
              </a:rPr>
              <a:t>concepto 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“</a:t>
            </a:r>
            <a:r>
              <a:rPr lang="es-ES_tradnl" dirty="0" err="1" smtClean="0">
                <a:solidFill>
                  <a:srgbClr val="FF6600"/>
                </a:solidFill>
                <a:latin typeface="Georgia"/>
                <a:cs typeface="Georgia"/>
              </a:rPr>
              <a:t>exaptación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” </a:t>
            </a:r>
            <a:r>
              <a:rPr lang="es-ES_tradnl" dirty="0">
                <a:latin typeface="Georgia"/>
                <a:cs typeface="Georgia"/>
              </a:rPr>
              <a:t>de la biología </a:t>
            </a:r>
            <a:r>
              <a:rPr lang="es-ES_tradnl" dirty="0" smtClean="0">
                <a:latin typeface="Georgia"/>
                <a:cs typeface="Georgia"/>
              </a:rPr>
              <a:t>evolutiva (Darwin), </a:t>
            </a:r>
            <a:r>
              <a:rPr lang="es-ES_tradnl" dirty="0">
                <a:latin typeface="Georgia"/>
                <a:cs typeface="Georgia"/>
              </a:rPr>
              <a:t>y lo </a:t>
            </a:r>
            <a:r>
              <a:rPr lang="es-ES_tradnl" dirty="0" smtClean="0">
                <a:latin typeface="Georgia"/>
                <a:cs typeface="Georgia"/>
              </a:rPr>
              <a:t>reubico </a:t>
            </a:r>
            <a:r>
              <a:rPr lang="es-ES_tradnl" dirty="0">
                <a:latin typeface="Georgia"/>
                <a:cs typeface="Georgia"/>
              </a:rPr>
              <a:t>en el imaginario teórico-conceptual de la 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Ecología de los Medios</a:t>
            </a:r>
            <a:r>
              <a:rPr lang="es-ES_tradnl" dirty="0" smtClean="0">
                <a:latin typeface="Georgia"/>
                <a:cs typeface="Georgia"/>
              </a:rPr>
              <a:t> (Media </a:t>
            </a:r>
            <a:r>
              <a:rPr lang="es-ES_tradnl" dirty="0" err="1" smtClean="0">
                <a:latin typeface="Georgia"/>
                <a:cs typeface="Georgia"/>
              </a:rPr>
              <a:t>Ecology</a:t>
            </a:r>
            <a:r>
              <a:rPr lang="es-ES_tradnl" dirty="0" smtClean="0">
                <a:latin typeface="Georgia"/>
                <a:cs typeface="Georgia"/>
              </a:rPr>
              <a:t>). </a:t>
            </a:r>
          </a:p>
        </p:txBody>
      </p:sp>
      <p:pic>
        <p:nvPicPr>
          <p:cNvPr id="6" name="Imagen 5" descr="pinky-y-cereb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564904"/>
            <a:ext cx="3312368" cy="248427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131840" y="6488668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27584" y="713334"/>
            <a:ext cx="7488832" cy="771450"/>
          </a:xfrm>
        </p:spPr>
        <p:txBody>
          <a:bodyPr>
            <a:normAutofit/>
          </a:bodyPr>
          <a:lstStyle/>
          <a:p>
            <a:r>
              <a:rPr lang="es-ES_tradnl" b="1" dirty="0" smtClean="0">
                <a:latin typeface="Georgia"/>
                <a:cs typeface="Georgia"/>
              </a:rPr>
              <a:t>3   Sostenibilidad</a:t>
            </a:r>
            <a:endParaRPr lang="es-ES_tradnl" b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55772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8496944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El </a:t>
            </a:r>
            <a:r>
              <a:rPr lang="es-ES_tradnl" dirty="0">
                <a:latin typeface="Georgia"/>
                <a:cs typeface="Georgia"/>
              </a:rPr>
              <a:t>proceso de</a:t>
            </a:r>
            <a:r>
              <a:rPr lang="es-ES_tradnl" dirty="0">
                <a:solidFill>
                  <a:schemeClr val="accent2"/>
                </a:solidFill>
                <a:latin typeface="Georgia"/>
                <a:cs typeface="Georgia"/>
              </a:rPr>
              <a:t> adaptación </a:t>
            </a:r>
            <a:r>
              <a:rPr lang="es-ES_tradnl" dirty="0">
                <a:latin typeface="Georgia"/>
                <a:cs typeface="Georgia"/>
              </a:rPr>
              <a:t>no es suficiente para explicar la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complejidad</a:t>
            </a:r>
            <a:r>
              <a:rPr lang="es-ES_tradnl" dirty="0">
                <a:latin typeface="Georgia"/>
                <a:cs typeface="Georgia"/>
              </a:rPr>
              <a:t> de los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cambios tecnológicos. </a:t>
            </a:r>
            <a:endParaRPr lang="es-ES_tradnl" sz="2400" dirty="0">
              <a:solidFill>
                <a:srgbClr val="FF6600"/>
              </a:solidFill>
            </a:endParaRPr>
          </a:p>
        </p:txBody>
      </p:sp>
      <p:pic>
        <p:nvPicPr>
          <p:cNvPr id="6" name="Imagen 5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16" y="3356992"/>
            <a:ext cx="7787232" cy="269087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782044" y="6488668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9129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4752528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En </a:t>
            </a:r>
            <a:r>
              <a:rPr lang="es-ES_tradnl" dirty="0">
                <a:latin typeface="Georgia"/>
                <a:cs typeface="Georgia"/>
              </a:rPr>
              <a:t>el libro </a:t>
            </a:r>
            <a:r>
              <a:rPr lang="es-ES_tradnl" i="1" dirty="0">
                <a:solidFill>
                  <a:schemeClr val="accent2"/>
                </a:solidFill>
                <a:latin typeface="Georgia"/>
                <a:cs typeface="Georgia"/>
              </a:rPr>
              <a:t>El Origen de las Especies por Medio de la Selección Natural, o la Preservación de las Razas Favorecidas en la Lucha por la Vida </a:t>
            </a:r>
            <a:r>
              <a:rPr lang="es-ES_tradnl" dirty="0">
                <a:latin typeface="Georgia"/>
                <a:cs typeface="Georgia"/>
              </a:rPr>
              <a:t>(1859),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Charles Darwin</a:t>
            </a:r>
            <a:r>
              <a:rPr lang="es-ES_tradnl" dirty="0">
                <a:latin typeface="Georgia"/>
                <a:cs typeface="Georgia"/>
              </a:rPr>
              <a:t> (1809-1882) destacó que para que una especie resienta alguna modificación importante,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una variedad ya formada tiene que variar de nuevo. </a:t>
            </a:r>
            <a:endParaRPr lang="es-ES_tradnl" sz="2400" dirty="0">
              <a:solidFill>
                <a:srgbClr val="FF6600"/>
              </a:solidFill>
            </a:endParaRPr>
          </a:p>
        </p:txBody>
      </p:sp>
      <p:pic>
        <p:nvPicPr>
          <p:cNvPr id="6" name="Imagen 5" descr="adaptació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52936"/>
            <a:ext cx="3770764" cy="26960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002586" y="6452076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80278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2132855"/>
            <a:ext cx="4536504" cy="3240361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Stephen </a:t>
            </a:r>
            <a:r>
              <a:rPr lang="es-ES_tradnl" dirty="0" err="1">
                <a:solidFill>
                  <a:srgbClr val="FF6600"/>
                </a:solidFill>
                <a:latin typeface="Georgia"/>
                <a:cs typeface="Georgia"/>
              </a:rPr>
              <a:t>Jay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 </a:t>
            </a:r>
            <a:r>
              <a:rPr lang="es-ES_tradnl" dirty="0" err="1">
                <a:solidFill>
                  <a:srgbClr val="FF6600"/>
                </a:solidFill>
                <a:latin typeface="Georgia"/>
                <a:cs typeface="Georgia"/>
              </a:rPr>
              <a:t>Gould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 </a:t>
            </a:r>
            <a:r>
              <a:rPr lang="es-ES_tradnl" dirty="0">
                <a:latin typeface="Georgia"/>
                <a:cs typeface="Georgia"/>
              </a:rPr>
              <a:t>(1941-2002) designó ese complejo proceso como </a:t>
            </a:r>
            <a:r>
              <a:rPr lang="es-ES_tradnl" dirty="0" err="1">
                <a:solidFill>
                  <a:srgbClr val="FF6600"/>
                </a:solidFill>
                <a:latin typeface="Georgia"/>
                <a:cs typeface="Georgia"/>
              </a:rPr>
              <a:t>exaptación</a:t>
            </a:r>
            <a:r>
              <a:rPr lang="es-ES_tradnl" dirty="0">
                <a:latin typeface="Georgia"/>
                <a:cs typeface="Georgia"/>
              </a:rPr>
              <a:t>, y usó ese término para referirse a </a:t>
            </a:r>
            <a:r>
              <a:rPr lang="es-ES_tradnl" dirty="0">
                <a:solidFill>
                  <a:schemeClr val="tx1"/>
                </a:solidFill>
                <a:latin typeface="Georgia"/>
                <a:cs typeface="Georgia"/>
              </a:rPr>
              <a:t>toda </a:t>
            </a:r>
            <a:r>
              <a:rPr lang="es-ES_tradnl" dirty="0">
                <a:solidFill>
                  <a:schemeClr val="accent2"/>
                </a:solidFill>
                <a:latin typeface="Georgia"/>
                <a:cs typeface="Georgia"/>
              </a:rPr>
              <a:t>aquella característica, presente en una especie</a:t>
            </a:r>
            <a:r>
              <a:rPr lang="es-ES_tradnl" dirty="0">
                <a:solidFill>
                  <a:schemeClr val="tx1"/>
                </a:solidFill>
                <a:latin typeface="Georgia"/>
                <a:cs typeface="Georgia"/>
              </a:rPr>
              <a:t>, pero que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originalmente cumplía un rol distinto al que actualmente desempeña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. </a:t>
            </a:r>
            <a:endParaRPr lang="es-ES_tradnl" dirty="0">
              <a:solidFill>
                <a:srgbClr val="FF6600"/>
              </a:solidFill>
              <a:latin typeface="Georgia"/>
              <a:cs typeface="Georgia"/>
            </a:endParaRPr>
          </a:p>
          <a:p>
            <a:pPr algn="just"/>
            <a:endParaRPr lang="es-ES_tradnl" dirty="0" smtClean="0"/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4" name="Imagen 3" descr="archeopteryx-exaptation-gou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224" y="2291920"/>
            <a:ext cx="3868996" cy="30812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59832" y="6454906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</p:spTree>
    <p:extLst>
      <p:ext uri="{BB962C8B-B14F-4D97-AF65-F5344CB8AC3E}">
        <p14:creationId xmlns:p14="http://schemas.microsoft.com/office/powerpoint/2010/main" val="259601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8496944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>
                <a:latin typeface="Georgia"/>
                <a:cs typeface="Georgia"/>
              </a:rPr>
              <a:t>Un </a:t>
            </a:r>
            <a:r>
              <a:rPr lang="es-ES_tradnl" dirty="0" smtClean="0">
                <a:latin typeface="Georgia"/>
                <a:cs typeface="Georgia"/>
              </a:rPr>
              <a:t>ejemplo: </a:t>
            </a:r>
            <a:r>
              <a:rPr lang="es-ES_tradnl" dirty="0">
                <a:latin typeface="Georgia"/>
                <a:cs typeface="Georgia"/>
              </a:rPr>
              <a:t>las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plumas de las aves</a:t>
            </a:r>
            <a:r>
              <a:rPr lang="es-ES_tradnl" dirty="0">
                <a:latin typeface="Georgia"/>
                <a:cs typeface="Georgia"/>
              </a:rPr>
              <a:t>, las cuales primero permitieron regular la temperatura, y con el paso del tiempo evolucionaron hasta permitir la realización de una función mucho más compleja</a:t>
            </a:r>
            <a:r>
              <a:rPr lang="es-ES_tradnl" dirty="0" smtClean="0">
                <a:latin typeface="Georgia"/>
                <a:cs typeface="Georgia"/>
              </a:rPr>
              <a:t>: </a:t>
            </a:r>
            <a:r>
              <a:rPr lang="es-ES_tradnl" sz="4800" dirty="0" smtClean="0">
                <a:solidFill>
                  <a:srgbClr val="FF6600"/>
                </a:solidFill>
                <a:latin typeface="Georgia"/>
                <a:cs typeface="Georgia"/>
              </a:rPr>
              <a:t>VOLAR</a:t>
            </a:r>
            <a:endParaRPr lang="es-ES_tradnl" sz="48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4" name="Imagen 3" descr="Deinonychus_B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3962"/>
            <a:ext cx="3702807" cy="291456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87824" y="6439192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12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4752528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>
                <a:latin typeface="Georgia"/>
                <a:cs typeface="Georgia"/>
              </a:rPr>
              <a:t>El concepto </a:t>
            </a:r>
            <a:r>
              <a:rPr lang="es-ES_tradnl" dirty="0" err="1">
                <a:solidFill>
                  <a:srgbClr val="FF6600"/>
                </a:solidFill>
                <a:latin typeface="Georgia"/>
                <a:cs typeface="Georgia"/>
              </a:rPr>
              <a:t>exaptación</a:t>
            </a:r>
            <a:r>
              <a:rPr lang="es-ES_tradnl" dirty="0">
                <a:latin typeface="Georgia"/>
                <a:cs typeface="Georgia"/>
              </a:rPr>
              <a:t> ha trascendido las fronteras teórico-conceptuales de la biología evolutiva. La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Ecología de los Medios </a:t>
            </a:r>
            <a:r>
              <a:rPr lang="es-ES_tradnl" dirty="0">
                <a:latin typeface="Georgia"/>
                <a:cs typeface="Georgia"/>
              </a:rPr>
              <a:t>lo ha recuperado para emprender el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análisis de tecnologías,</a:t>
            </a:r>
            <a:r>
              <a:rPr lang="es-ES_tradnl" dirty="0">
                <a:latin typeface="Georgia"/>
                <a:cs typeface="Georgia"/>
              </a:rPr>
              <a:t> como la imprenta, el telégrafo, el teléfono, la radio, la televisión, </a:t>
            </a:r>
            <a:r>
              <a:rPr lang="es-ES_tradnl" dirty="0" smtClean="0">
                <a:latin typeface="Georgia"/>
                <a:cs typeface="Georgia"/>
              </a:rPr>
              <a:t>Internet, la WWW, </a:t>
            </a:r>
            <a:r>
              <a:rPr lang="es-ES_tradnl" dirty="0">
                <a:latin typeface="Georgia"/>
                <a:cs typeface="Georgia"/>
              </a:rPr>
              <a:t>los cuales han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producido drásticos cambios en las sociedades.</a:t>
            </a:r>
            <a:r>
              <a:rPr lang="es-EC" dirty="0">
                <a:solidFill>
                  <a:srgbClr val="FF6600"/>
                </a:solidFill>
                <a:latin typeface="Georgia"/>
                <a:cs typeface="Georgia"/>
              </a:rPr>
              <a:t> </a:t>
            </a:r>
            <a:endParaRPr lang="es-ES_tradnl" dirty="0" smtClean="0">
              <a:solidFill>
                <a:srgbClr val="FF6600"/>
              </a:solidFill>
              <a:latin typeface="Georgia"/>
              <a:cs typeface="Georgia"/>
            </a:endParaRPr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4" name="Imagen 3" descr="el-dios-cereb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94" y="2060848"/>
            <a:ext cx="3816424" cy="256972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33801" y="6520559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516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8496944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Cada </a:t>
            </a:r>
            <a:r>
              <a:rPr lang="es-ES_tradnl" dirty="0">
                <a:latin typeface="Georgia"/>
                <a:cs typeface="Georgia"/>
              </a:rPr>
              <a:t>uno de los referidos medios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tomó algo de lo que ya existía en su momento,</a:t>
            </a:r>
            <a:r>
              <a:rPr lang="es-ES_tradnl" dirty="0">
                <a:latin typeface="Georgia"/>
                <a:cs typeface="Georgia"/>
              </a:rPr>
              <a:t>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procediendo a utilizarlo de manera distinta</a:t>
            </a:r>
            <a:r>
              <a:rPr lang="es-ES_tradnl" dirty="0">
                <a:latin typeface="Georgia"/>
                <a:cs typeface="Georgia"/>
              </a:rPr>
              <a:t> y para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otro propósito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. </a:t>
            </a:r>
          </a:p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Google es también perfecto ejemplo de una </a:t>
            </a:r>
            <a:r>
              <a:rPr lang="es-ES_tradnl" dirty="0" err="1" smtClean="0">
                <a:solidFill>
                  <a:srgbClr val="FF6600"/>
                </a:solidFill>
                <a:latin typeface="Georgia"/>
                <a:cs typeface="Georgia"/>
              </a:rPr>
              <a:t>exaptación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 compleja. </a:t>
            </a:r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4" name="Imagen 3" descr="evolucion-logo-goog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83" y="3789040"/>
            <a:ext cx="3280118" cy="256490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03004" y="6488668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997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8496944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latin typeface="Georgia"/>
                <a:cs typeface="Georgia"/>
              </a:rPr>
              <a:t>Las 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principales innovaciones que se han presentado durante el siglo XXI </a:t>
            </a:r>
            <a:r>
              <a:rPr lang="es-ES_tradnl" dirty="0" smtClean="0">
                <a:latin typeface="Georgia"/>
                <a:cs typeface="Georgia"/>
              </a:rPr>
              <a:t>son </a:t>
            </a:r>
            <a:r>
              <a:rPr lang="es-ES_tradnl" dirty="0">
                <a:latin typeface="Georgia"/>
                <a:cs typeface="Georgia"/>
              </a:rPr>
              <a:t>resultado de “</a:t>
            </a:r>
            <a:r>
              <a:rPr lang="es-ES_tradnl" dirty="0" err="1">
                <a:solidFill>
                  <a:srgbClr val="FF6600"/>
                </a:solidFill>
                <a:latin typeface="Georgia"/>
                <a:cs typeface="Georgia"/>
              </a:rPr>
              <a:t>exaptaciones</a:t>
            </a:r>
            <a:r>
              <a:rPr lang="es-ES_tradnl" dirty="0">
                <a:solidFill>
                  <a:srgbClr val="FF6600"/>
                </a:solidFill>
                <a:latin typeface="Georgia"/>
                <a:cs typeface="Georgia"/>
              </a:rPr>
              <a:t>” </a:t>
            </a:r>
            <a:r>
              <a:rPr lang="es-ES_tradnl" dirty="0">
                <a:latin typeface="Georgia"/>
                <a:cs typeface="Georgia"/>
              </a:rPr>
              <a:t>que se han manifestado en el entorno digital. </a:t>
            </a:r>
            <a:endParaRPr lang="es-EC" dirty="0">
              <a:latin typeface="Georgia"/>
              <a:cs typeface="Georgia"/>
            </a:endParaRPr>
          </a:p>
          <a:p>
            <a:pPr algn="just"/>
            <a:r>
              <a:rPr lang="es-ES_tradnl" dirty="0" smtClean="0">
                <a:latin typeface="Georgia"/>
                <a:cs typeface="Georgia"/>
              </a:rPr>
              <a:t> </a:t>
            </a:r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pic>
        <p:nvPicPr>
          <p:cNvPr id="4" name="Imagen 3" descr="560c2f8fdc6d728d7e155405_1446011704835_7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140968"/>
            <a:ext cx="6372200" cy="335425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04694" y="6521716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394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916833"/>
            <a:ext cx="8496944" cy="3456384"/>
          </a:xfrm>
        </p:spPr>
        <p:txBody>
          <a:bodyPr>
            <a:noAutofit/>
          </a:bodyPr>
          <a:lstStyle/>
          <a:p>
            <a:pPr algn="just">
              <a:buFont typeface="Wingdings" charset="2"/>
              <a:buChar char="ü"/>
            </a:pPr>
            <a:r>
              <a:rPr lang="es-ES_tradnl" dirty="0" smtClean="0">
                <a:solidFill>
                  <a:srgbClr val="000000"/>
                </a:solidFill>
                <a:latin typeface="Georgia"/>
                <a:cs typeface="Georgia"/>
              </a:rPr>
              <a:t>Los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 new media </a:t>
            </a:r>
            <a:r>
              <a:rPr lang="es-ES_tradnl" dirty="0" err="1" smtClean="0">
                <a:solidFill>
                  <a:srgbClr val="FF6600"/>
                </a:solidFill>
                <a:latin typeface="Georgia"/>
                <a:cs typeface="Georgia"/>
              </a:rPr>
              <a:t>labs</a:t>
            </a:r>
            <a:r>
              <a:rPr lang="es-ES_tradnl" dirty="0" smtClean="0">
                <a:solidFill>
                  <a:srgbClr val="FF6600"/>
                </a:solidFill>
                <a:latin typeface="Georgia"/>
                <a:cs typeface="Georgia"/>
              </a:rPr>
              <a:t> </a:t>
            </a:r>
            <a:r>
              <a:rPr lang="es-ES_tradnl" dirty="0" smtClean="0">
                <a:solidFill>
                  <a:schemeClr val="tx1"/>
                </a:solidFill>
                <a:latin typeface="Georgia"/>
                <a:cs typeface="Georgia"/>
              </a:rPr>
              <a:t>también pueden experimentar profundas </a:t>
            </a:r>
            <a:r>
              <a:rPr lang="es-ES_tradnl" dirty="0" err="1" smtClean="0">
                <a:solidFill>
                  <a:schemeClr val="tx1"/>
                </a:solidFill>
                <a:latin typeface="Georgia"/>
                <a:cs typeface="Georgia"/>
              </a:rPr>
              <a:t>exaptaciones</a:t>
            </a:r>
            <a:r>
              <a:rPr lang="es-ES_tradnl" dirty="0" smtClean="0">
                <a:solidFill>
                  <a:schemeClr val="tx1"/>
                </a:solidFill>
                <a:latin typeface="Georgia"/>
                <a:cs typeface="Georgia"/>
              </a:rPr>
              <a:t>. </a:t>
            </a:r>
          </a:p>
          <a:p>
            <a:pPr algn="just">
              <a:buFont typeface="Wingdings" charset="2"/>
              <a:buChar char="ü"/>
            </a:pPr>
            <a:r>
              <a:rPr lang="es-ES_tradnl" dirty="0" err="1" smtClean="0">
                <a:solidFill>
                  <a:schemeClr val="tx1"/>
                </a:solidFill>
                <a:latin typeface="Georgia"/>
                <a:cs typeface="Georgia"/>
              </a:rPr>
              <a:t>World</a:t>
            </a:r>
            <a:r>
              <a:rPr lang="es-ES_tradnl" dirty="0" smtClean="0">
                <a:solidFill>
                  <a:schemeClr val="tx1"/>
                </a:solidFill>
                <a:latin typeface="Georgia"/>
                <a:cs typeface="Georgia"/>
              </a:rPr>
              <a:t> Internet Project.</a:t>
            </a:r>
            <a:endParaRPr lang="es-ES_tradnl" dirty="0" smtClean="0">
              <a:latin typeface="Georgia"/>
              <a:cs typeface="Georgia"/>
            </a:endParaRPr>
          </a:p>
          <a:p>
            <a:pPr marL="0" indent="0">
              <a:buNone/>
            </a:pPr>
            <a:endParaRPr lang="es-ES_tradnl" sz="2400" dirty="0">
              <a:latin typeface="Georgia"/>
              <a:cs typeface="Georgia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04694" y="6521716"/>
            <a:ext cx="3602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Bradley Hand Bold"/>
                <a:cs typeface="Bradley Hand Bold"/>
              </a:rPr>
              <a:t>octavio.islas@uhemisferios.edu.ec</a:t>
            </a:r>
            <a:endParaRPr lang="es-ES" i="1" dirty="0">
              <a:latin typeface="Bradley Hand Bold"/>
              <a:cs typeface="Bradley Hand Bold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Times New Roman"/>
                <a:cs typeface="Times New Roman"/>
              </a:rPr>
              <a:t>4. Tendencias de impacto</a:t>
            </a:r>
            <a:endParaRPr lang="es-E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032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7683" y="2708920"/>
            <a:ext cx="4780280" cy="3687533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sistemas existen dentro de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>
                <a:latin typeface="Georgia"/>
                <a:cs typeface="Georgia"/>
              </a:rPr>
              <a:t>sistemas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son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abiertos</a:t>
            </a:r>
            <a:r>
              <a:rPr lang="es-ES" sz="2800" dirty="0" smtClean="0">
                <a:latin typeface="Georgia"/>
                <a:cs typeface="Georgia"/>
              </a:rPr>
              <a:t>.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s-ES" sz="2800" dirty="0" smtClean="0">
                <a:solidFill>
                  <a:srgbClr val="534239"/>
                </a:solidFill>
                <a:latin typeface="Georgia"/>
                <a:cs typeface="Georgia"/>
              </a:rPr>
              <a:t>Las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funcione</a:t>
            </a:r>
            <a:r>
              <a:rPr lang="es-ES" sz="2800" dirty="0">
                <a:solidFill>
                  <a:srgbClr val="534239"/>
                </a:solidFill>
                <a:latin typeface="Georgia"/>
                <a:cs typeface="Georgia"/>
              </a:rPr>
              <a:t>s </a:t>
            </a:r>
            <a:r>
              <a:rPr lang="es-ES" sz="2800" dirty="0">
                <a:latin typeface="Georgia"/>
                <a:cs typeface="Georgia"/>
              </a:rPr>
              <a:t>de un sistema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dependen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de </a:t>
            </a:r>
            <a:r>
              <a:rPr lang="es-ES" sz="2800" dirty="0">
                <a:solidFill>
                  <a:srgbClr val="56285A"/>
                </a:solidFill>
                <a:latin typeface="Georgia"/>
                <a:cs typeface="Georgia"/>
              </a:rPr>
              <a:t>su estructura.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338" y="6493258"/>
            <a:ext cx="1583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Dr. Octavio Islas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77408" y="6435675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4" name="Imagen 3" descr="20070316145812-bertalanff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08" y="1844824"/>
            <a:ext cx="2716173" cy="37276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44849" y="5701898"/>
            <a:ext cx="3099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Georgia"/>
                <a:cs typeface="Georgia"/>
                <a:hlinkClick r:id="rId3"/>
              </a:rPr>
              <a:t>Karl Ludwig Von Bertalanffy</a:t>
            </a:r>
            <a:endParaRPr lang="es-ES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Times New Roman"/>
                <a:cs typeface="Times New Roman"/>
              </a:rPr>
              <a:t>5. </a:t>
            </a:r>
            <a:r>
              <a:rPr lang="es-ES" dirty="0">
                <a:latin typeface="Times New Roman"/>
                <a:cs typeface="Times New Roman"/>
              </a:rPr>
              <a:t>Recursos e impacto social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146534" y="2159000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Premisas Teoría General de sistemas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4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8523" y="1915401"/>
            <a:ext cx="5512756" cy="42059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Errores </a:t>
            </a:r>
            <a:r>
              <a:rPr lang="es-ES" sz="2800" dirty="0" smtClean="0">
                <a:latin typeface="Georgia"/>
                <a:cs typeface="Georgia"/>
              </a:rPr>
              <a:t>que debemos evitar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  <a:p>
            <a:pPr marL="514350" indent="-514350" algn="just">
              <a:buAutoNum type="arabicPeriod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Todos podemos ser estrategas</a:t>
            </a:r>
            <a:r>
              <a:rPr lang="es-ES" sz="2800" dirty="0" smtClean="0">
                <a:latin typeface="Georgia"/>
                <a:cs typeface="Georgia"/>
              </a:rPr>
              <a:t>. Para ser estrategas, además de conocimientos necesitamos ciertas capacidades</a:t>
            </a:r>
          </a:p>
          <a:p>
            <a:pPr marL="514350" indent="-514350" algn="just">
              <a:buAutoNum type="arabicPeriod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Las estrategias son como recetas. </a:t>
            </a:r>
            <a:r>
              <a:rPr lang="es-ES" sz="2800" dirty="0" smtClean="0">
                <a:latin typeface="Georgia"/>
                <a:cs typeface="Georgia"/>
              </a:rPr>
              <a:t>El estratega vive en la incertidumbre. </a:t>
            </a:r>
          </a:p>
          <a:p>
            <a:pPr algn="just"/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9" name="Imagen 8" descr="Estrategias-de-Marketin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365" y="3124200"/>
            <a:ext cx="3102635" cy="136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 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39" y="1915401"/>
            <a:ext cx="5372839" cy="4205924"/>
          </a:xfrm>
        </p:spPr>
        <p:txBody>
          <a:bodyPr>
            <a:normAutofit/>
          </a:bodyPr>
          <a:lstStyle/>
          <a:p>
            <a:pPr marL="514350" indent="-514350" algn="just">
              <a:buAutoNum type="arabicPlain" startAt="3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Las fórmulas de éxito existen.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Furore-Blog-Una-de-las-formulas-para-el-exi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744633"/>
            <a:ext cx="6815685" cy="37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56285A"/>
                </a:solidFill>
              </a:rPr>
              <a:t>Comunicación estratégica</a:t>
            </a:r>
            <a:endParaRPr lang="es-ES" dirty="0">
              <a:solidFill>
                <a:srgbClr val="56285A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440" y="1915401"/>
            <a:ext cx="4925208" cy="420592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Gestión del cambio.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latin typeface="Georgia"/>
                <a:cs typeface="Georgia"/>
              </a:rPr>
              <a:t>Los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sistemas sociales </a:t>
            </a:r>
            <a:r>
              <a:rPr lang="es-ES" sz="2800" dirty="0" smtClean="0">
                <a:latin typeface="Georgia"/>
                <a:cs typeface="Georgia"/>
              </a:rPr>
              <a:t>siempre se forman a través de la 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comunicación.</a:t>
            </a:r>
          </a:p>
          <a:p>
            <a:pPr algn="just">
              <a:buFont typeface="Wingdings" charset="2"/>
              <a:buChar char="ü"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Los cient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íficos sociales vamos un paso atrás de los </a:t>
            </a:r>
            <a:r>
              <a:rPr lang="es-ES" sz="2800" smtClean="0">
                <a:solidFill>
                  <a:srgbClr val="56285A"/>
                </a:solidFill>
                <a:latin typeface="Georgia"/>
                <a:cs typeface="Georgia"/>
              </a:rPr>
              <a:t>cambios tecnológicos, </a:t>
            </a:r>
            <a:r>
              <a:rPr lang="es-ES" sz="2800" dirty="0" err="1" smtClean="0">
                <a:solidFill>
                  <a:srgbClr val="56285A"/>
                </a:solidFill>
                <a:latin typeface="Georgia"/>
                <a:cs typeface="Georgia"/>
              </a:rPr>
              <a:t>McLuhan</a:t>
            </a: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.</a:t>
            </a:r>
            <a:endParaRPr lang="es-ES" sz="2800" dirty="0" smtClean="0">
              <a:solidFill>
                <a:srgbClr val="56285A"/>
              </a:solidFill>
              <a:latin typeface="Georgia"/>
              <a:cs typeface="Georgia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  <p:pic>
        <p:nvPicPr>
          <p:cNvPr id="6" name="Imagen 5" descr="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647" y="3395990"/>
            <a:ext cx="3633779" cy="27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9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FFFFFF"/>
                </a:solidFill>
              </a:rPr>
              <a:t>Gratitud y aprecio 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6160" y="2247974"/>
            <a:ext cx="5372839" cy="42059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solidFill>
                  <a:srgbClr val="56285A"/>
                </a:solidFill>
                <a:latin typeface="Georgia"/>
                <a:cs typeface="Georgia"/>
              </a:rPr>
              <a:t>María Cristina Martínez.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48522" y="64538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/>
              <a:t>Dr. Octavio </a:t>
            </a:r>
            <a:r>
              <a:rPr lang="es-ES" i="1" dirty="0" smtClean="0"/>
              <a:t>Islas</a:t>
            </a:r>
            <a:endParaRPr lang="es-ES" i="1" dirty="0"/>
          </a:p>
        </p:txBody>
      </p:sp>
      <p:sp>
        <p:nvSpPr>
          <p:cNvPr id="5" name="Rectángulo 4"/>
          <p:cNvSpPr/>
          <p:nvPr/>
        </p:nvSpPr>
        <p:spPr>
          <a:xfrm>
            <a:off x="6177408" y="6493258"/>
            <a:ext cx="2966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Brush Script MT Italic"/>
                <a:cs typeface="Brush Script MT Italic"/>
              </a:rPr>
              <a:t>octavio.islas@uhemisferios.edu.ec</a:t>
            </a:r>
            <a:endParaRPr lang="es-ES" dirty="0"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val="377211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spectro">
  <a:themeElements>
    <a:clrScheme name="Espectro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Espectro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spectr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Espectro.thmx</Template>
  <TotalTime>6567</TotalTime>
  <Words>686</Words>
  <Application>Microsoft Macintosh PowerPoint</Application>
  <PresentationFormat>Presentación en pantalla (4:3)</PresentationFormat>
  <Paragraphs>77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Espectro</vt:lpstr>
      <vt:lpstr>Universidad de las Américas Panel Medios, innovación, sostenibilidad</vt:lpstr>
      <vt:lpstr>1. Capital humano contra capital tecnológico</vt:lpstr>
      <vt:lpstr>Pensamiento complejo</vt:lpstr>
      <vt:lpstr>2. Experiencias. Labs de innovación</vt:lpstr>
      <vt:lpstr>2. Experiencias. Labs de innovación</vt:lpstr>
      <vt:lpstr>3   Sostenibilidad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4. Tendencias de impacto</vt:lpstr>
      <vt:lpstr>5. Recursos e impacto social</vt:lpstr>
      <vt:lpstr>Comunicación estratégica</vt:lpstr>
      <vt:lpstr>Comunicación estratégica </vt:lpstr>
      <vt:lpstr>Comunicación estratégica</vt:lpstr>
      <vt:lpstr>Gratitud y aprecio </vt:lpstr>
    </vt:vector>
  </TitlesOfParts>
  <Company>TEC-CEM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Naturaleza y evolución de las Relaciones Públicas</dc:title>
  <dc:creator>Amaia Arribas Urrutia</dc:creator>
  <cp:lastModifiedBy>Usuario de Microsoft Office</cp:lastModifiedBy>
  <cp:revision>134</cp:revision>
  <cp:lastPrinted>2011-01-13T18:34:59Z</cp:lastPrinted>
  <dcterms:created xsi:type="dcterms:W3CDTF">2011-01-14T21:32:17Z</dcterms:created>
  <dcterms:modified xsi:type="dcterms:W3CDTF">2017-07-28T21:26:11Z</dcterms:modified>
</cp:coreProperties>
</file>