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8" r:id="rId2"/>
    <p:sldId id="371" r:id="rId3"/>
    <p:sldId id="372" r:id="rId4"/>
    <p:sldId id="373" r:id="rId5"/>
    <p:sldId id="374" r:id="rId6"/>
    <p:sldId id="424" r:id="rId7"/>
    <p:sldId id="425" r:id="rId8"/>
    <p:sldId id="375" r:id="rId9"/>
    <p:sldId id="426" r:id="rId10"/>
    <p:sldId id="376" r:id="rId11"/>
    <p:sldId id="377" r:id="rId12"/>
    <p:sldId id="378" r:id="rId13"/>
    <p:sldId id="379" r:id="rId14"/>
    <p:sldId id="380" r:id="rId15"/>
    <p:sldId id="381" r:id="rId16"/>
    <p:sldId id="422" r:id="rId17"/>
    <p:sldId id="382" r:id="rId18"/>
    <p:sldId id="423" r:id="rId19"/>
    <p:sldId id="383" r:id="rId20"/>
    <p:sldId id="384" r:id="rId21"/>
    <p:sldId id="385" r:id="rId22"/>
    <p:sldId id="386" r:id="rId23"/>
    <p:sldId id="387" r:id="rId24"/>
    <p:sldId id="388" r:id="rId25"/>
    <p:sldId id="427" r:id="rId26"/>
    <p:sldId id="428" r:id="rId27"/>
    <p:sldId id="389" r:id="rId28"/>
    <p:sldId id="390" r:id="rId29"/>
    <p:sldId id="391" r:id="rId30"/>
    <p:sldId id="430" r:id="rId31"/>
    <p:sldId id="392" r:id="rId32"/>
    <p:sldId id="393" r:id="rId33"/>
    <p:sldId id="394" r:id="rId34"/>
    <p:sldId id="395" r:id="rId35"/>
    <p:sldId id="429" r:id="rId36"/>
    <p:sldId id="396" r:id="rId37"/>
    <p:sldId id="398" r:id="rId38"/>
    <p:sldId id="399" r:id="rId39"/>
    <p:sldId id="400" r:id="rId40"/>
    <p:sldId id="401" r:id="rId41"/>
    <p:sldId id="402" r:id="rId42"/>
    <p:sldId id="431" r:id="rId43"/>
    <p:sldId id="403" r:id="rId44"/>
    <p:sldId id="404" r:id="rId45"/>
    <p:sldId id="405" r:id="rId46"/>
    <p:sldId id="406" r:id="rId47"/>
    <p:sldId id="407" r:id="rId48"/>
    <p:sldId id="408" r:id="rId49"/>
    <p:sldId id="409" r:id="rId50"/>
    <p:sldId id="410" r:id="rId51"/>
    <p:sldId id="411" r:id="rId52"/>
    <p:sldId id="412" r:id="rId53"/>
    <p:sldId id="413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F18C0-6EE0-1943-B84D-E24F172ADDE7}" type="datetimeFigureOut">
              <a:rPr lang="es-ES" smtClean="0"/>
              <a:t>19/6/17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D44D0-F58E-DA41-9671-C1F658521DA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28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</a:t>
            </a:fld>
            <a:endParaRPr lang="es-E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DE38E22-00A9-1945-A522-C2D359C05E03}" type="slidenum">
              <a:rPr lang="es-ES"/>
              <a:pPr eaLnBrk="1" hangingPunct="1"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593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84B7866-FE09-C444-B670-93201CF415C1}" type="slidenum">
              <a:rPr lang="es-ES"/>
              <a:pPr eaLnBrk="1" hangingPunct="1"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88721EA-DEFF-0449-BEE1-B6F5CF3A8F03}" type="slidenum">
              <a:rPr lang="es-ES"/>
              <a:pPr eaLnBrk="1" hangingPunct="1"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2B11AD3-DE4A-7B47-964B-1CFE4079EB5A}" type="slidenum">
              <a:rPr lang="es-ES"/>
              <a:pPr eaLnBrk="1" hangingPunct="1"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2B11AD3-DE4A-7B47-964B-1CFE4079EB5A}" type="slidenum">
              <a:rPr lang="es-ES"/>
              <a:pPr eaLnBrk="1" hangingPunct="1"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2B11AD3-DE4A-7B47-964B-1CFE4079EB5A}" type="slidenum">
              <a:rPr lang="es-ES"/>
              <a:pPr eaLnBrk="1" hangingPunct="1"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2DDD57-4545-354D-93F7-7D24ACA5B85B}" type="slidenum">
              <a:rPr lang="es-ES"/>
              <a:pPr eaLnBrk="1" hangingPunct="1"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2DDD57-4545-354D-93F7-7D24ACA5B85B}" type="slidenum">
              <a:rPr lang="es-ES"/>
              <a:pPr eaLnBrk="1" hangingPunct="1"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9B8967-033D-B44C-8D42-112ECD01FBA7}" type="slidenum">
              <a:rPr lang="es-ES"/>
              <a:pPr eaLnBrk="1" hangingPunct="1"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DF18401-9188-AB44-83B3-A39CE285E2B8}" type="slidenum">
              <a:rPr lang="es-ES"/>
              <a:pPr eaLnBrk="1" hangingPunct="1"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654FA0F-886C-2F40-8A5F-BA719D6BA229}" type="slidenum">
              <a:rPr lang="es-ES"/>
              <a:pPr eaLnBrk="1" hangingPunct="1"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D7075D8-5C1F-FE4D-B76B-E56A4E64EC2C}" type="slidenum">
              <a:rPr lang="es-ES"/>
              <a:pPr eaLnBrk="1" hangingPunct="1"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54A9C6C-CBFE-374C-AA1A-BF53B5026E99}" type="slidenum">
              <a:rPr lang="es-ES"/>
              <a:pPr eaLnBrk="1" hangingPunct="1"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EF9F9B8-A900-C840-8CE3-84B2AA200109}" type="slidenum">
              <a:rPr lang="es-ES"/>
              <a:pPr eaLnBrk="1" hangingPunct="1"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EF9F9B8-A900-C840-8CE3-84B2AA200109}" type="slidenum">
              <a:rPr lang="es-ES"/>
              <a:pPr eaLnBrk="1" hangingPunct="1"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9D3CE3B-EA99-7A42-8454-8EEE073329AF}" type="slidenum">
              <a:rPr lang="es-ES"/>
              <a:pPr eaLnBrk="1" hangingPunct="1"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9D3CE3B-EA99-7A42-8454-8EEE073329AF}" type="slidenum">
              <a:rPr lang="es-ES"/>
              <a:pPr eaLnBrk="1" hangingPunct="1"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FB42AAE-71FE-534B-AACF-3B1F7A2697C9}" type="slidenum">
              <a:rPr lang="es-ES"/>
              <a:pPr eaLnBrk="1" hangingPunct="1"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2C636A-F608-7D48-8688-D2924D988D44}" type="slidenum">
              <a:rPr lang="es-ES"/>
              <a:pPr eaLnBrk="1" hangingPunct="1"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A455CD1-7272-A948-9EE8-852F0B02E9E3}" type="slidenum">
              <a:rPr lang="es-ES"/>
              <a:pPr eaLnBrk="1" hangingPunct="1"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D4A487E-D39F-1C4D-9E4B-41187907785C}" type="slidenum">
              <a:rPr lang="es-ES"/>
              <a:pPr eaLnBrk="1" hangingPunct="1"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065FE9-9FA7-0C49-A7DF-09566F08C22B}" type="slidenum">
              <a:rPr lang="es-ES"/>
              <a:pPr eaLnBrk="1" hangingPunct="1"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E3D9A8-0C5B-884A-9FBC-C8BBCE69288D}" type="slidenum">
              <a:rPr lang="es-ES"/>
              <a:pPr eaLnBrk="1" hangingPunct="1"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E3D9A8-0C5B-884A-9FBC-C8BBCE69288D}" type="slidenum">
              <a:rPr lang="es-ES"/>
              <a:pPr eaLnBrk="1" hangingPunct="1"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E3D9A8-0C5B-884A-9FBC-C8BBCE69288D}" type="slidenum">
              <a:rPr lang="es-ES"/>
              <a:pPr eaLnBrk="1" hangingPunct="1"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2090475-2D5C-6249-90CB-6035BD195644}" type="slidenum">
              <a:rPr lang="es-ES"/>
              <a:pPr eaLnBrk="1" hangingPunct="1"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6953039-002E-7C4C-9D78-CBD0300DD821}" type="slidenum">
              <a:rPr lang="es-ES"/>
              <a:pPr eaLnBrk="1" hangingPunct="1"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6EBAE1-ED04-2E42-8C0E-2E49904A1E91}" type="slidenum">
              <a:rPr lang="es-ES"/>
              <a:pPr eaLnBrk="1" hangingPunct="1"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6EBAE1-ED04-2E42-8C0E-2E49904A1E91}" type="slidenum">
              <a:rPr lang="es-ES"/>
              <a:pPr eaLnBrk="1" hangingPunct="1"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ABA370E-1BC6-4A40-A9AA-75FB2142F40E}" type="slidenum">
              <a:rPr lang="es-ES"/>
              <a:pPr eaLnBrk="1" hangingPunct="1"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43D66A-B1C1-DE4C-A4DC-28EADC71F6FA}" type="slidenum">
              <a:rPr lang="es-ES"/>
              <a:pPr eaLnBrk="1" hangingPunct="1"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0BCCE5-B299-4C43-ADB6-B4236A2B8AFA}" type="slidenum">
              <a:rPr lang="es-ES"/>
              <a:pPr eaLnBrk="1" hangingPunct="1"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F4C2F60-76A4-C74F-A88C-EE2AC442C54F}" type="slidenum">
              <a:rPr lang="es-ES"/>
              <a:pPr eaLnBrk="1" hangingPunct="1"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F4C2F60-76A4-C74F-A88C-EE2AC442C54F}" type="slidenum">
              <a:rPr lang="es-ES"/>
              <a:pPr eaLnBrk="1" hangingPunct="1"/>
              <a:t>35</a:t>
            </a:fld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3889B4A-22E3-B948-A686-DBA2446DD0B7}" type="slidenum">
              <a:rPr lang="es-ES"/>
              <a:pPr eaLnBrk="1" hangingPunct="1"/>
              <a:t>36</a:t>
            </a:fld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3F55A4E-3D23-6A44-96B7-7CDE0DDB743B}" type="slidenum">
              <a:rPr lang="es-ES"/>
              <a:pPr eaLnBrk="1" hangingPunct="1"/>
              <a:t>37</a:t>
            </a:fld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17C0D5D-F071-3A40-AA85-E2B5AD732456}" type="slidenum">
              <a:rPr lang="es-ES"/>
              <a:pPr eaLnBrk="1" hangingPunct="1"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202F275-2409-4946-AD9B-A17374AD2D80}" type="slidenum">
              <a:rPr lang="es-ES"/>
              <a:pPr eaLnBrk="1" hangingPunct="1"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3471DF9-7C52-F943-BD34-D452B303EE66}" type="slidenum">
              <a:rPr lang="es-ES"/>
              <a:pPr eaLnBrk="1" hangingPunct="1"/>
              <a:t>40</a:t>
            </a:fld>
            <a:endParaRPr 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7CB632D-8693-A649-9BDD-EFD23FA8BFD6}" type="slidenum">
              <a:rPr lang="es-ES"/>
              <a:pPr eaLnBrk="1" hangingPunct="1"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7CB632D-8693-A649-9BDD-EFD23FA8BFD6}" type="slidenum">
              <a:rPr lang="es-ES"/>
              <a:pPr eaLnBrk="1" hangingPunct="1"/>
              <a:t>42</a:t>
            </a:fld>
            <a:endParaRPr 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32E40A-7B76-F549-9BDF-92BC55538790}" type="slidenum">
              <a:rPr lang="es-ES"/>
              <a:pPr eaLnBrk="1" hangingPunct="1"/>
              <a:t>43</a:t>
            </a:fld>
            <a:endParaRPr 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D542397-7772-0740-96F8-B9A98BFE7FF8}" type="slidenum">
              <a:rPr lang="es-ES"/>
              <a:pPr eaLnBrk="1" hangingPunct="1"/>
              <a:t>44</a:t>
            </a:fld>
            <a:endParaRPr lang="es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3896363-77A9-7546-A9C9-C8C393C4CBC5}" type="slidenum">
              <a:rPr lang="es-ES"/>
              <a:pPr eaLnBrk="1" hangingPunct="1"/>
              <a:t>45</a:t>
            </a:fld>
            <a:endParaRPr lang="es-E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6F44CF-A03F-724A-AA66-93D8FEA0AD56}" type="slidenum">
              <a:rPr lang="es-ES"/>
              <a:pPr eaLnBrk="1" hangingPunct="1"/>
              <a:t>46</a:t>
            </a:fld>
            <a:endParaRPr lang="es-E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97E63D8-E8C7-A94A-8987-F50AA259A8B3}" type="slidenum">
              <a:rPr lang="es-ES"/>
              <a:pPr eaLnBrk="1" hangingPunct="1"/>
              <a:t>47</a:t>
            </a:fld>
            <a:endParaRPr lang="es-E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54169E-197E-AB49-83F5-12C8A4E45A20}" type="slidenum">
              <a:rPr lang="es-ES"/>
              <a:pPr eaLnBrk="1" hangingPunct="1"/>
              <a:t>48</a:t>
            </a:fld>
            <a:endParaRPr lang="es-E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027D41-0D80-1B4E-A095-5528AC0E2725}" type="slidenum">
              <a:rPr lang="es-ES"/>
              <a:pPr eaLnBrk="1" hangingPunct="1"/>
              <a:t>49</a:t>
            </a:fld>
            <a:endParaRPr lang="es-E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036EB0-3A33-AA45-9FD8-E5406F677040}" type="slidenum">
              <a:rPr lang="es-ES"/>
              <a:pPr eaLnBrk="1" hangingPunct="1"/>
              <a:t>50</a:t>
            </a:fld>
            <a:endParaRPr lang="es-E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90D363B-2011-CA4C-A11E-2E33E8EBF013}" type="slidenum">
              <a:rPr lang="es-ES"/>
              <a:pPr eaLnBrk="1" hangingPunct="1"/>
              <a:t>51</a:t>
            </a:fld>
            <a:endParaRPr lang="es-E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67D5F4D-BF9A-9749-8253-D397D45FA2D0}" type="slidenum">
              <a:rPr lang="es-ES"/>
              <a:pPr eaLnBrk="1" hangingPunct="1"/>
              <a:t>52</a:t>
            </a:fld>
            <a:endParaRPr lang="es-E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MX">
              <a:latin typeface="Arial" charset="0"/>
            </a:endParaRP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6709FCD-3E9C-6D4A-945E-94E9786EF241}" type="slidenum">
              <a:rPr lang="es-ES"/>
              <a:pPr eaLnBrk="1" hangingPunct="1"/>
              <a:t>53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_tradnl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Marcador de fech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17" name="Marcador de pie de pá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ector recto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Marcador de número de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ángu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8" name="Conector recto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  <p:sp>
        <p:nvSpPr>
          <p:cNvPr id="8" name="Conector recto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Marcador de contenid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2" name="Marcador de contenid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cto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ángu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ángu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ángu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ángu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Conector recto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Marcador de contenid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26" name="Marcador de contenid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25" name="E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‹Nr.›</a:t>
            </a:fld>
            <a:endParaRPr kumimoji="0" lang="en-US" dirty="0"/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ángu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ector recto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Marcador de contenid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ángu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ector recto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ángu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_tradnl" smtClean="0"/>
              <a:t>Arrastre la imagen al marcador de posición o haga clic en el icono para agregar</a:t>
            </a:r>
            <a:endParaRPr kumimoji="0"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22" name="Rectángu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ángu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ector recto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19/6/17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0" y="274638"/>
            <a:ext cx="8856663" cy="566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9225612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Marcador de fech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19/6/17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ector recto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Marcador de número de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‹Nr.›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Marcador de títu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13" name="Marcador de tex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ctavio.islas@uhemisferios.edu.ec" TargetMode="External"/><Relationship Id="rId4" Type="http://schemas.openxmlformats.org/officeDocument/2006/relationships/hyperlink" Target="http://www.octavio.islas@wordpress.com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oleObject" Target="../embeddings/Documento_de_Microsoft_Word_97_-_20041.doc"/><Relationship Id="rId5" Type="http://schemas.openxmlformats.org/officeDocument/2006/relationships/image" Target="../media/image3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5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6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7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8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9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0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1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3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4" Type="http://schemas.openxmlformats.org/officeDocument/2006/relationships/oleObject" Target="../embeddings/Documento_de_Microsoft_Word_97_-_20042.doc"/><Relationship Id="rId5" Type="http://schemas.openxmlformats.org/officeDocument/2006/relationships/image" Target="../media/image4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4"/>
          <p:cNvSpPr>
            <a:spLocks noChangeArrowheads="1"/>
          </p:cNvSpPr>
          <p:nvPr/>
        </p:nvSpPr>
        <p:spPr bwMode="auto">
          <a:xfrm>
            <a:off x="1405922" y="1017811"/>
            <a:ext cx="70294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4400" dirty="0" smtClean="0">
                <a:solidFill>
                  <a:srgbClr val="CC9900"/>
                </a:solidFill>
              </a:rPr>
              <a:t>Reputación</a:t>
            </a:r>
            <a:endParaRPr lang="es-ES" sz="4800" dirty="0">
              <a:latin typeface="Franklin Gothic Book" charset="0"/>
              <a:cs typeface="Arial" charset="0"/>
            </a:endParaRPr>
          </a:p>
        </p:txBody>
      </p:sp>
      <p:sp>
        <p:nvSpPr>
          <p:cNvPr id="14339" name="3 Rectángulo"/>
          <p:cNvSpPr>
            <a:spLocks noChangeArrowheads="1"/>
          </p:cNvSpPr>
          <p:nvPr/>
        </p:nvSpPr>
        <p:spPr bwMode="auto">
          <a:xfrm>
            <a:off x="1164224" y="2673174"/>
            <a:ext cx="689713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s-MX" sz="2400" dirty="0" smtClean="0">
              <a:latin typeface="Georgia"/>
              <a:cs typeface="Georgia"/>
            </a:endParaRPr>
          </a:p>
          <a:p>
            <a:r>
              <a:rPr lang="es-MX" sz="2400" dirty="0" smtClean="0">
                <a:latin typeface="Georgia"/>
                <a:cs typeface="Georgia"/>
              </a:rPr>
              <a:t>Dr. Octavio </a:t>
            </a:r>
            <a:r>
              <a:rPr lang="es-MX" sz="2400" dirty="0">
                <a:latin typeface="Georgia"/>
                <a:cs typeface="Georgia"/>
              </a:rPr>
              <a:t>Islas</a:t>
            </a:r>
            <a:br>
              <a:rPr lang="es-MX" sz="2400" dirty="0">
                <a:latin typeface="Georgia"/>
                <a:cs typeface="Georgia"/>
              </a:rPr>
            </a:br>
            <a:endParaRPr lang="es-MX" sz="2400" dirty="0" smtClean="0">
              <a:latin typeface="Georgia"/>
              <a:cs typeface="Georgia"/>
            </a:endParaRPr>
          </a:p>
          <a:p>
            <a:r>
              <a:rPr lang="es-MX" sz="2400" dirty="0" smtClean="0">
                <a:latin typeface="Georgia"/>
                <a:cs typeface="Georgia"/>
              </a:rPr>
              <a:t>Centro de Altos Estudios en Internet y Sociedad de la Información, Universidad de los Hemisferios </a:t>
            </a:r>
          </a:p>
          <a:p>
            <a:endParaRPr lang="es-MX" sz="2400" dirty="0" smtClean="0">
              <a:latin typeface="Georgia"/>
              <a:cs typeface="Georgia"/>
            </a:endParaRPr>
          </a:p>
          <a:p>
            <a:r>
              <a:rPr lang="es-MX" sz="2400" dirty="0" smtClean="0">
                <a:latin typeface="Georgia"/>
                <a:cs typeface="Georgia"/>
                <a:hlinkClick r:id="rId3"/>
              </a:rPr>
              <a:t>octavio.islas@uhemisferios.edu.ec</a:t>
            </a:r>
            <a:r>
              <a:rPr lang="es-MX" sz="2400" dirty="0" smtClean="0">
                <a:latin typeface="Georgia"/>
                <a:cs typeface="Georgia"/>
              </a:rPr>
              <a:t> </a:t>
            </a:r>
            <a:endParaRPr lang="es-MX" sz="2400" dirty="0">
              <a:latin typeface="Georgia"/>
              <a:cs typeface="Georgia"/>
            </a:endParaRPr>
          </a:p>
          <a:p>
            <a:endParaRPr lang="es-MX" sz="2400" dirty="0" smtClean="0">
              <a:latin typeface="Georgia"/>
              <a:cs typeface="Georgia"/>
              <a:hlinkClick r:id="rId4"/>
            </a:endParaRPr>
          </a:p>
          <a:p>
            <a:r>
              <a:rPr lang="es-MX" sz="2400" dirty="0" smtClean="0">
                <a:latin typeface="Georgia"/>
                <a:cs typeface="Georgia"/>
                <a:hlinkClick r:id="rId4"/>
              </a:rPr>
              <a:t>http</a:t>
            </a:r>
            <a:r>
              <a:rPr lang="es-MX" sz="2400" dirty="0">
                <a:latin typeface="Georgia"/>
                <a:cs typeface="Georgia"/>
                <a:hlinkClick r:id="rId4"/>
              </a:rPr>
              <a:t>://www.octavio.islas@</a:t>
            </a:r>
            <a:r>
              <a:rPr lang="es-MX" sz="2400" dirty="0" smtClean="0">
                <a:latin typeface="Georgia"/>
                <a:cs typeface="Georgia"/>
                <a:hlinkClick r:id="rId4"/>
              </a:rPr>
              <a:t>wordpress.com</a:t>
            </a:r>
            <a:r>
              <a:rPr lang="es-MX" sz="2400" dirty="0" smtClean="0">
                <a:latin typeface="Georgia"/>
                <a:cs typeface="Georgia"/>
              </a:rPr>
              <a:t> </a:t>
            </a:r>
            <a:endParaRPr lang="es-MX" sz="2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314213719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88" y="2071688"/>
            <a:ext cx="5113337" cy="4155641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ct val="0"/>
              </a:spcBef>
            </a:pPr>
            <a:r>
              <a:rPr lang="es-ES" sz="2800" dirty="0" smtClean="0">
                <a:latin typeface="Georgia"/>
                <a:cs typeface="Georgia"/>
              </a:rPr>
              <a:t>Las </a:t>
            </a:r>
            <a:r>
              <a:rPr lang="es-ES" sz="2800" dirty="0">
                <a:latin typeface="Georgia"/>
                <a:cs typeface="Georgia"/>
              </a:rPr>
              <a:t>instituciones poseen dos tipos de activos: </a:t>
            </a:r>
            <a:r>
              <a:rPr lang="es-ES" sz="2800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tangibles e intangibles. </a:t>
            </a: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/>
            </a:r>
            <a:br>
              <a:rPr lang="es-ES" sz="2800" dirty="0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</a:br>
            <a:endParaRPr lang="es-ES" sz="2800" dirty="0" smtClean="0">
              <a:solidFill>
                <a:schemeClr val="accent2">
                  <a:lumMod val="75000"/>
                </a:schemeClr>
              </a:solidFill>
              <a:latin typeface="Georgia"/>
              <a:cs typeface="Georgia"/>
            </a:endParaRPr>
          </a:p>
          <a:p>
            <a:pPr algn="just">
              <a:spcBef>
                <a:spcPct val="0"/>
              </a:spcBef>
            </a:pPr>
            <a:r>
              <a:rPr lang="es-ES" sz="2800" dirty="0" smtClean="0">
                <a:latin typeface="Georgia"/>
                <a:cs typeface="Georgia"/>
              </a:rPr>
              <a:t>Entre </a:t>
            </a:r>
            <a:r>
              <a:rPr lang="es-ES" sz="2800" dirty="0">
                <a:latin typeface="Georgia"/>
                <a:cs typeface="Georgia"/>
              </a:rPr>
              <a:t>los primeros, de naturaleza material, se encuentran las fábricas, </a:t>
            </a:r>
            <a:r>
              <a:rPr lang="es-ES" sz="2800" dirty="0" smtClean="0">
                <a:latin typeface="Georgia"/>
                <a:cs typeface="Georgia"/>
              </a:rPr>
              <a:t>maquinaria, etc.</a:t>
            </a:r>
            <a:br>
              <a:rPr lang="es-ES" sz="2800" dirty="0" smtClean="0">
                <a:latin typeface="Georgia"/>
                <a:cs typeface="Georgia"/>
              </a:rPr>
            </a:br>
            <a:endParaRPr lang="es-ES" sz="2800" dirty="0">
              <a:latin typeface="Georgia"/>
              <a:cs typeface="Georgia"/>
            </a:endParaRPr>
          </a:p>
          <a:p>
            <a:pPr algn="just">
              <a:spcBef>
                <a:spcPct val="0"/>
              </a:spcBef>
            </a:pPr>
            <a:r>
              <a:rPr lang="es-ES" sz="2800" dirty="0" smtClean="0">
                <a:solidFill>
                  <a:srgbClr val="998700"/>
                </a:solidFill>
                <a:latin typeface="Georgia"/>
                <a:cs typeface="Georgia"/>
              </a:rPr>
              <a:t>Entre </a:t>
            </a:r>
            <a:r>
              <a:rPr lang="es-ES" sz="2800" dirty="0">
                <a:solidFill>
                  <a:srgbClr val="998700"/>
                </a:solidFill>
                <a:latin typeface="Georgia"/>
                <a:cs typeface="Georgia"/>
              </a:rPr>
              <a:t>los </a:t>
            </a:r>
            <a:r>
              <a:rPr lang="es-ES" sz="2800" dirty="0" smtClean="0">
                <a:solidFill>
                  <a:srgbClr val="998700"/>
                </a:solidFill>
                <a:latin typeface="Georgia"/>
                <a:cs typeface="Georgia"/>
              </a:rPr>
              <a:t>segundos</a:t>
            </a:r>
            <a:r>
              <a:rPr lang="es-ES" sz="2800" dirty="0">
                <a:latin typeface="Georgia"/>
                <a:cs typeface="Georgia"/>
              </a:rPr>
              <a:t> </a:t>
            </a:r>
            <a:r>
              <a:rPr lang="es-ES" sz="2800" dirty="0" smtClean="0">
                <a:latin typeface="Georgia"/>
                <a:cs typeface="Georgia"/>
              </a:rPr>
              <a:t>destaca </a:t>
            </a:r>
            <a:r>
              <a:rPr lang="es-ES" sz="2800" dirty="0" smtClean="0">
                <a:solidFill>
                  <a:srgbClr val="998700"/>
                </a:solidFill>
                <a:latin typeface="Georgia"/>
                <a:cs typeface="Georgia"/>
              </a:rPr>
              <a:t>la reputación.</a:t>
            </a:r>
            <a:endParaRPr lang="es-ES" sz="2800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  <p:pic>
        <p:nvPicPr>
          <p:cNvPr id="2" name="Imagen 1" descr="reputaciononlin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975" y="2222786"/>
            <a:ext cx="3188869" cy="238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266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427" y="1922886"/>
            <a:ext cx="8481200" cy="4463213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es-ES" sz="2400" dirty="0" smtClean="0">
                <a:latin typeface="Georgia"/>
                <a:cs typeface="Georgia"/>
              </a:rPr>
              <a:t>Ayer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el valor de la empresa dependía </a:t>
            </a:r>
            <a:r>
              <a:rPr lang="es-ES" sz="2400" dirty="0" smtClean="0">
                <a:latin typeface="Georgia"/>
                <a:cs typeface="Georgia"/>
              </a:rPr>
              <a:t>de </a:t>
            </a:r>
            <a:r>
              <a:rPr lang="es-ES" sz="2400" dirty="0">
                <a:latin typeface="Georgia"/>
                <a:cs typeface="Georgia"/>
              </a:rPr>
              <a:t>su </a:t>
            </a:r>
            <a:r>
              <a:rPr lang="es-ES" sz="2400" i="1" dirty="0">
                <a:solidFill>
                  <a:srgbClr val="998700"/>
                </a:solidFill>
                <a:latin typeface="Georgia"/>
                <a:cs typeface="Georgia"/>
              </a:rPr>
              <a:t>capacidad de hace</a:t>
            </a:r>
            <a:r>
              <a:rPr lang="es-ES" sz="2400" i="1" dirty="0">
                <a:latin typeface="Georgia"/>
                <a:cs typeface="Georgia"/>
              </a:rPr>
              <a:t>r</a:t>
            </a:r>
            <a:r>
              <a:rPr lang="es-ES" sz="2400" dirty="0">
                <a:latin typeface="Georgia"/>
                <a:cs typeface="Georgia"/>
              </a:rPr>
              <a:t> (la exclusividad </a:t>
            </a:r>
            <a:r>
              <a:rPr lang="es-ES" sz="2400" dirty="0" smtClean="0">
                <a:latin typeface="Georgia"/>
                <a:cs typeface="Georgia"/>
              </a:rPr>
              <a:t>asociada con </a:t>
            </a:r>
            <a:r>
              <a:rPr lang="es-ES" sz="2400" dirty="0">
                <a:latin typeface="Georgia"/>
                <a:cs typeface="Georgia"/>
              </a:rPr>
              <a:t>los recursos materiales).  </a:t>
            </a:r>
            <a:endParaRPr lang="es-ES" sz="2400" dirty="0" smtClean="0">
              <a:latin typeface="Georgia"/>
              <a:cs typeface="Georgia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es-ES" sz="2400" dirty="0" smtClean="0">
              <a:solidFill>
                <a:srgbClr val="998700"/>
              </a:solidFill>
              <a:latin typeface="Georgia"/>
              <a:cs typeface="Georgia"/>
            </a:endParaRPr>
          </a:p>
          <a:p>
            <a:pPr algn="just">
              <a:lnSpc>
                <a:spcPct val="80000"/>
              </a:lnSpc>
            </a:pPr>
            <a:r>
              <a:rPr lang="es-ES" sz="2400" dirty="0" smtClean="0">
                <a:solidFill>
                  <a:srgbClr val="998700"/>
                </a:solidFill>
                <a:latin typeface="Georgia"/>
                <a:cs typeface="Georgia"/>
              </a:rPr>
              <a:t>Hoy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el valor de la marca depende del </a:t>
            </a:r>
            <a:r>
              <a:rPr lang="es-ES" sz="2400" i="1" dirty="0">
                <a:solidFill>
                  <a:srgbClr val="998700"/>
                </a:solidFill>
                <a:latin typeface="Georgia"/>
                <a:cs typeface="Georgia"/>
              </a:rPr>
              <a:t>saber hacer </a:t>
            </a:r>
            <a:r>
              <a:rPr lang="es-ES" sz="2400" dirty="0">
                <a:latin typeface="Georgia"/>
                <a:cs typeface="Georgia"/>
              </a:rPr>
              <a:t>(gestión del conocimiento).</a:t>
            </a:r>
          </a:p>
        </p:txBody>
      </p:sp>
      <p:pic>
        <p:nvPicPr>
          <p:cNvPr id="2" name="Imagen 1" descr="reputació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368" y="4039825"/>
            <a:ext cx="4551663" cy="234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8296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7514" y="1711604"/>
            <a:ext cx="8378877" cy="3650971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s-ES" dirty="0">
              <a:solidFill>
                <a:srgbClr val="000066"/>
              </a:solidFill>
              <a:latin typeface="Times New Roman" charset="0"/>
            </a:endParaRPr>
          </a:p>
          <a:p>
            <a:pPr algn="just"/>
            <a:r>
              <a:rPr lang="es-ES" sz="2400" dirty="0" smtClean="0">
                <a:latin typeface="Georgia"/>
                <a:cs typeface="Georgia"/>
              </a:rPr>
              <a:t>La </a:t>
            </a:r>
            <a:r>
              <a:rPr lang="es-ES" sz="2400" dirty="0" smtClean="0">
                <a:solidFill>
                  <a:srgbClr val="998700"/>
                </a:solidFill>
                <a:latin typeface="Georgia"/>
                <a:cs typeface="Georgia"/>
              </a:rPr>
              <a:t>reputación</a:t>
            </a:r>
            <a:r>
              <a:rPr lang="es-ES" sz="2400" dirty="0" smtClean="0">
                <a:latin typeface="Georgia"/>
                <a:cs typeface="Georgia"/>
              </a:rPr>
              <a:t> es el </a:t>
            </a:r>
            <a:r>
              <a:rPr lang="es-ES" sz="2400" i="1" dirty="0" smtClean="0">
                <a:latin typeface="Georgia"/>
                <a:cs typeface="Georgia"/>
              </a:rPr>
              <a:t>reconocimiento</a:t>
            </a:r>
            <a:r>
              <a:rPr lang="es-ES" sz="2400" dirty="0" smtClean="0">
                <a:latin typeface="Georgia"/>
                <a:cs typeface="Georgia"/>
              </a:rPr>
              <a:t> que los </a:t>
            </a:r>
            <a:r>
              <a:rPr lang="es-ES" sz="2400" i="1" dirty="0" err="1" smtClean="0">
                <a:latin typeface="Georgia"/>
                <a:cs typeface="Georgia"/>
              </a:rPr>
              <a:t>stakeholders</a:t>
            </a:r>
            <a:r>
              <a:rPr lang="es-ES" sz="2400" i="1" dirty="0" smtClean="0">
                <a:latin typeface="Georgia"/>
                <a:cs typeface="Georgia"/>
              </a:rPr>
              <a:t> </a:t>
            </a:r>
            <a:r>
              <a:rPr lang="es-ES" sz="2400" dirty="0" smtClean="0">
                <a:latin typeface="Georgia"/>
                <a:cs typeface="Georgia"/>
              </a:rPr>
              <a:t>(</a:t>
            </a:r>
            <a:r>
              <a:rPr lang="es-ES" sz="2400" dirty="0" smtClean="0">
                <a:solidFill>
                  <a:srgbClr val="998700"/>
                </a:solidFill>
                <a:latin typeface="Georgia"/>
                <a:cs typeface="Georgia"/>
              </a:rPr>
              <a:t>públicos fundamentales </a:t>
            </a:r>
            <a:r>
              <a:rPr lang="es-ES" sz="2400" dirty="0" smtClean="0">
                <a:latin typeface="Georgia"/>
                <a:cs typeface="Georgia"/>
              </a:rPr>
              <a:t>como clientes, empleados, accionistas, etc.) hacen de su comportamiento corporativo, a partir del grado de cumplimiento de sus compromisos.</a:t>
            </a:r>
            <a:endParaRPr lang="es-ES" sz="2400" dirty="0">
              <a:latin typeface="Georgia"/>
              <a:cs typeface="Georgia"/>
            </a:endParaRPr>
          </a:p>
        </p:txBody>
      </p:sp>
      <p:pic>
        <p:nvPicPr>
          <p:cNvPr id="2" name="Imagen 1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83" y="3967300"/>
            <a:ext cx="3327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6253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0063" y="2170552"/>
            <a:ext cx="5673846" cy="403225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400" dirty="0" smtClean="0">
                <a:latin typeface="Georgia"/>
                <a:cs typeface="Georgia"/>
              </a:rPr>
              <a:t>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reputación</a:t>
            </a:r>
            <a:r>
              <a:rPr lang="es-ES" sz="2400" dirty="0">
                <a:latin typeface="Georgia"/>
                <a:cs typeface="Georgia"/>
              </a:rPr>
              <a:t> de una empresa integra la dimensión funcional (comportamiento corporativo) y la social y ética (responsabilidad corporativa). </a:t>
            </a:r>
            <a:endParaRPr lang="es-ES" sz="2400" dirty="0" smtClean="0">
              <a:latin typeface="Georgia"/>
              <a:cs typeface="Georgia"/>
            </a:endParaRPr>
          </a:p>
          <a:p>
            <a:pPr algn="just"/>
            <a:r>
              <a:rPr lang="es-ES" sz="2400" dirty="0" smtClean="0">
                <a:latin typeface="Georgia"/>
                <a:cs typeface="Georgia"/>
              </a:rPr>
              <a:t>La </a:t>
            </a:r>
            <a:r>
              <a:rPr lang="es-ES" sz="2400" dirty="0">
                <a:latin typeface="Georgia"/>
                <a:cs typeface="Georgia"/>
              </a:rPr>
              <a:t>imagen positiva es frágil y la reputación es consistente. </a:t>
            </a:r>
          </a:p>
          <a:p>
            <a:pPr algn="just"/>
            <a:r>
              <a:rPr lang="es-ES" sz="2400" dirty="0" smtClean="0">
                <a:latin typeface="Georgia"/>
                <a:cs typeface="Georgia"/>
              </a:rPr>
              <a:t>Es </a:t>
            </a:r>
            <a:r>
              <a:rPr lang="es-ES" sz="2400" dirty="0">
                <a:latin typeface="Georgia"/>
                <a:cs typeface="Georgia"/>
              </a:rPr>
              <a:t>impensable establecer una reputación sin una imagen positiva. La imagen positiva es el principio de toda estrategia de reputación institucional. </a:t>
            </a:r>
          </a:p>
        </p:txBody>
      </p:sp>
      <p:pic>
        <p:nvPicPr>
          <p:cNvPr id="2" name="Imagen 1" descr="reputacion_onl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88" y="2787303"/>
            <a:ext cx="2934312" cy="220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9439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0063" y="2170552"/>
            <a:ext cx="5673846" cy="4032250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latin typeface="Georgia"/>
                <a:cs typeface="Georgia"/>
              </a:rPr>
              <a:t>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reputación</a:t>
            </a:r>
            <a:r>
              <a:rPr lang="es-ES" sz="2400" dirty="0">
                <a:latin typeface="Georgia"/>
                <a:cs typeface="Georgia"/>
              </a:rPr>
              <a:t> de una empresa integra la dimensión funcional (comportamiento corporativo) y la social y ética (responsabilidad corporativa). </a:t>
            </a:r>
            <a:endParaRPr lang="es-ES" sz="2400" dirty="0" smtClean="0">
              <a:latin typeface="Georgia"/>
              <a:cs typeface="Georgia"/>
            </a:endParaRPr>
          </a:p>
          <a:p>
            <a:pPr algn="just"/>
            <a:endParaRPr lang="es-ES" sz="2400" dirty="0" smtClean="0">
              <a:latin typeface="Georgia"/>
              <a:cs typeface="Georgia"/>
            </a:endParaRPr>
          </a:p>
          <a:p>
            <a:pPr algn="just"/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La </a:t>
            </a:r>
            <a:r>
              <a:rPr lang="es-ES" sz="2400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imagen positiva es frágil </a:t>
            </a:r>
            <a:r>
              <a:rPr lang="es-ES" sz="2400" dirty="0">
                <a:latin typeface="Georgia"/>
                <a:cs typeface="Georgia"/>
              </a:rPr>
              <a:t>y la reputación es consistente. </a:t>
            </a:r>
          </a:p>
        </p:txBody>
      </p:sp>
      <p:pic>
        <p:nvPicPr>
          <p:cNvPr id="2" name="Imagen 1" descr="reputacion_onl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88" y="2787303"/>
            <a:ext cx="2934312" cy="220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1326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0063" y="2170552"/>
            <a:ext cx="5673846" cy="4032250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latin typeface="Georgia"/>
                <a:cs typeface="Georgia"/>
              </a:rPr>
              <a:t>Es </a:t>
            </a:r>
            <a:r>
              <a:rPr lang="es-ES" sz="2400" dirty="0">
                <a:latin typeface="Georgia"/>
                <a:cs typeface="Georgia"/>
              </a:rPr>
              <a:t>impensable establecer una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reputación</a:t>
            </a:r>
            <a:r>
              <a:rPr lang="es-ES" sz="2400" dirty="0">
                <a:latin typeface="Georgia"/>
                <a:cs typeface="Georgia"/>
              </a:rPr>
              <a:t> sin una imagen positiva. </a:t>
            </a:r>
            <a:endParaRPr lang="es-ES" sz="2400" dirty="0" smtClean="0">
              <a:latin typeface="Georgia"/>
              <a:cs typeface="Georgia"/>
            </a:endParaRPr>
          </a:p>
          <a:p>
            <a:pPr algn="just"/>
            <a:r>
              <a:rPr lang="es-ES" sz="2400" dirty="0" smtClean="0">
                <a:latin typeface="Georgia"/>
                <a:cs typeface="Georgia"/>
              </a:rPr>
              <a:t>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imagen positiva </a:t>
            </a:r>
            <a:r>
              <a:rPr lang="es-ES" sz="2400" dirty="0">
                <a:latin typeface="Georgia"/>
                <a:cs typeface="Georgia"/>
              </a:rPr>
              <a:t>es el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principio de toda estrategia de reputación institucional. </a:t>
            </a:r>
          </a:p>
        </p:txBody>
      </p:sp>
      <p:pic>
        <p:nvPicPr>
          <p:cNvPr id="3" name="Imagen 2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882" y="3954601"/>
            <a:ext cx="33020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27876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0301" y="1852321"/>
            <a:ext cx="8091369" cy="4164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400" b="1" dirty="0" smtClean="0">
                <a:solidFill>
                  <a:srgbClr val="998700"/>
                </a:solidFill>
                <a:latin typeface="Georgia"/>
                <a:cs typeface="Georgia"/>
              </a:rPr>
              <a:t>		Charles </a:t>
            </a:r>
            <a:r>
              <a:rPr lang="es-ES_tradnl" sz="2400" b="1" dirty="0" err="1">
                <a:solidFill>
                  <a:srgbClr val="998700"/>
                </a:solidFill>
                <a:latin typeface="Georgia"/>
                <a:cs typeface="Georgia"/>
              </a:rPr>
              <a:t>Fombrun</a:t>
            </a:r>
            <a:r>
              <a:rPr lang="es-ES_tradnl" sz="2400" b="1" dirty="0">
                <a:solidFill>
                  <a:srgbClr val="998700"/>
                </a:solidFill>
                <a:latin typeface="Georgia"/>
                <a:cs typeface="Georgia"/>
              </a:rPr>
              <a:t> (</a:t>
            </a:r>
            <a:r>
              <a:rPr lang="es-ES_tradnl" sz="2400" b="1" dirty="0" err="1">
                <a:solidFill>
                  <a:srgbClr val="998700"/>
                </a:solidFill>
                <a:latin typeface="Georgia"/>
                <a:cs typeface="Georgia"/>
              </a:rPr>
              <a:t>Reputation</a:t>
            </a:r>
            <a:r>
              <a:rPr lang="es-ES_tradnl" sz="2400" b="1" dirty="0">
                <a:solidFill>
                  <a:srgbClr val="998700"/>
                </a:solidFill>
                <a:latin typeface="Georgia"/>
                <a:cs typeface="Georgia"/>
              </a:rPr>
              <a:t> </a:t>
            </a:r>
            <a:r>
              <a:rPr lang="es-ES_tradnl" sz="2400" b="1" dirty="0" err="1">
                <a:solidFill>
                  <a:srgbClr val="998700"/>
                </a:solidFill>
                <a:latin typeface="Georgia"/>
                <a:cs typeface="Georgia"/>
              </a:rPr>
              <a:t>Institute</a:t>
            </a:r>
            <a:r>
              <a:rPr lang="es-ES_tradnl" sz="2400" b="1" dirty="0" smtClean="0">
                <a:solidFill>
                  <a:srgbClr val="998700"/>
                </a:solidFill>
                <a:latin typeface="Georgia"/>
                <a:cs typeface="Georgia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_tradnl" sz="2400" b="1" dirty="0">
              <a:solidFill>
                <a:srgbClr val="998700"/>
              </a:solidFill>
              <a:latin typeface="Georgia"/>
              <a:cs typeface="Georgia"/>
            </a:endParaRPr>
          </a:p>
          <a:p>
            <a:pPr lvl="1" algn="just">
              <a:lnSpc>
                <a:spcPct val="90000"/>
              </a:lnSpc>
              <a:buFont typeface="Wingdings" charset="2"/>
              <a:buChar char="ü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La habilidad de una compañía para satisfacer las expectativas de sus </a:t>
            </a:r>
            <a:r>
              <a:rPr lang="es-ES_tradnl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stakeholders</a:t>
            </a:r>
            <a:r>
              <a:rPr lang="es-ES_tradnl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.</a:t>
            </a:r>
            <a:endParaRPr lang="es-ES_tradnl" sz="2400" dirty="0">
              <a:solidFill>
                <a:schemeClr val="tx1">
                  <a:lumMod val="95000"/>
                  <a:lumOff val="5000"/>
                </a:schemeClr>
              </a:solidFill>
              <a:latin typeface="Georgia"/>
              <a:cs typeface="Georgia"/>
            </a:endParaRPr>
          </a:p>
          <a:p>
            <a:pPr lvl="1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La unión racional y emocional de una compañía y sus </a:t>
            </a:r>
            <a:r>
              <a:rPr lang="es-ES_tradnl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stakeholders</a:t>
            </a:r>
            <a:r>
              <a:rPr lang="es-ES_tradnl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.</a:t>
            </a:r>
            <a:endParaRPr lang="es-ES_tradnl" sz="2400" dirty="0">
              <a:solidFill>
                <a:schemeClr val="tx1">
                  <a:lumMod val="95000"/>
                  <a:lumOff val="5000"/>
                </a:schemeClr>
              </a:solidFill>
              <a:latin typeface="Georgia"/>
              <a:cs typeface="Georgia"/>
            </a:endParaRPr>
          </a:p>
          <a:p>
            <a:pPr lvl="1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La imagen neta de una compañía para sus </a:t>
            </a:r>
            <a:r>
              <a:rPr lang="es-ES_tradnl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stakeholders</a:t>
            </a:r>
            <a:r>
              <a:rPr lang="es-ES_tradnl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.</a:t>
            </a:r>
            <a:endParaRPr lang="es-ES_tradnl" sz="2400" i="1" dirty="0">
              <a:solidFill>
                <a:schemeClr val="tx1">
                  <a:lumMod val="95000"/>
                  <a:lumOff val="5000"/>
                </a:schemeClr>
              </a:solidFill>
              <a:latin typeface="Georgia"/>
              <a:cs typeface="Georgia"/>
            </a:endParaRPr>
          </a:p>
        </p:txBody>
      </p:sp>
      <p:pic>
        <p:nvPicPr>
          <p:cNvPr id="2" name="Imagen 1" descr="unnamed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34" y="4639624"/>
            <a:ext cx="4564466" cy="176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4393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11552" y="1926194"/>
            <a:ext cx="8193250" cy="431958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_tradnl" sz="2400" b="1" dirty="0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			Price </a:t>
            </a:r>
            <a:r>
              <a:rPr lang="es-ES_tradnl" sz="2400" b="1" dirty="0" err="1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Waterhouse</a:t>
            </a:r>
            <a:r>
              <a:rPr lang="es-ES_tradnl" sz="2400" b="1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 </a:t>
            </a:r>
            <a:r>
              <a:rPr lang="es-ES_tradnl" sz="2400" b="1" dirty="0" err="1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Coopers</a:t>
            </a:r>
            <a:endParaRPr lang="es-ES_tradnl" sz="2400" b="1" dirty="0" smtClean="0">
              <a:solidFill>
                <a:schemeClr val="accent2">
                  <a:lumMod val="75000"/>
                </a:schemeClr>
              </a:solidFill>
              <a:latin typeface="Georgia"/>
              <a:cs typeface="Georgia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s-ES_tradnl" sz="2400" b="1" dirty="0">
              <a:solidFill>
                <a:schemeClr val="accent2">
                  <a:lumMod val="75000"/>
                </a:schemeClr>
              </a:solidFill>
              <a:latin typeface="Georgia"/>
              <a:cs typeface="Georgia"/>
            </a:endParaRPr>
          </a:p>
          <a:p>
            <a:pPr lvl="1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_tradnl" sz="2400" dirty="0">
                <a:solidFill>
                  <a:srgbClr val="0D0D0D"/>
                </a:solidFill>
                <a:latin typeface="Georgia"/>
                <a:cs typeface="Georgia"/>
              </a:rPr>
              <a:t>Atractivo global de una corporación para sus </a:t>
            </a:r>
            <a:r>
              <a:rPr lang="es-ES_tradnl" sz="2400" i="1" dirty="0" err="1">
                <a:solidFill>
                  <a:srgbClr val="0D0D0D"/>
                </a:solidFill>
                <a:latin typeface="Georgia"/>
                <a:cs typeface="Georgia"/>
              </a:rPr>
              <a:t>stakeholders</a:t>
            </a:r>
            <a:r>
              <a:rPr lang="es-ES_tradnl" sz="2400" dirty="0">
                <a:solidFill>
                  <a:srgbClr val="0D0D0D"/>
                </a:solidFill>
                <a:latin typeface="Georgia"/>
                <a:cs typeface="Georgia"/>
              </a:rPr>
              <a:t>.</a:t>
            </a:r>
            <a:endParaRPr lang="es-ES" sz="2400" dirty="0">
              <a:solidFill>
                <a:srgbClr val="0D0D0D"/>
              </a:solidFill>
              <a:latin typeface="Georgia"/>
              <a:cs typeface="Georgia"/>
            </a:endParaRPr>
          </a:p>
        </p:txBody>
      </p:sp>
      <p:pic>
        <p:nvPicPr>
          <p:cNvPr id="2" name="Imagen 1" descr="PricewaterhouseCoop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0958"/>
            <a:ext cx="9144000" cy="195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5598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5900" y="1906588"/>
            <a:ext cx="5428817" cy="428545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b="1" dirty="0">
                <a:solidFill>
                  <a:srgbClr val="800000"/>
                </a:solidFill>
                <a:latin typeface="Times New Roman" charset="0"/>
              </a:rPr>
              <a:t>	</a:t>
            </a:r>
            <a:endParaRPr lang="es-ES_tradnl" sz="2800" b="1" dirty="0" smtClean="0">
              <a:solidFill>
                <a:srgbClr val="800000"/>
              </a:solidFill>
              <a:latin typeface="Georgia"/>
              <a:cs typeface="Georgia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_tradnl" sz="2800" b="1" dirty="0">
                <a:solidFill>
                  <a:srgbClr val="800000"/>
                </a:solidFill>
                <a:latin typeface="Georgia"/>
                <a:cs typeface="Georgia"/>
              </a:rPr>
              <a:t>	</a:t>
            </a:r>
            <a:r>
              <a:rPr lang="es-ES_tradnl" sz="2400" b="1" dirty="0" err="1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Grahame</a:t>
            </a:r>
            <a:r>
              <a:rPr lang="es-ES_tradnl" sz="2400" b="1" dirty="0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 </a:t>
            </a:r>
            <a:r>
              <a:rPr lang="es-ES_tradnl" sz="2400" b="1" dirty="0" err="1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Dowling</a:t>
            </a:r>
            <a:r>
              <a:rPr lang="es-ES_tradnl" sz="2400" b="1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 (</a:t>
            </a:r>
            <a:r>
              <a:rPr lang="es-ES_tradnl" sz="2400" b="1" dirty="0" err="1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Australian</a:t>
            </a:r>
            <a:r>
              <a:rPr lang="es-ES_tradnl" sz="2400" b="1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 </a:t>
            </a:r>
            <a:r>
              <a:rPr lang="es-ES_tradnl" sz="2400" b="1" dirty="0" err="1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Graduate</a:t>
            </a:r>
            <a:r>
              <a:rPr lang="es-ES_tradnl" sz="2400" b="1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 </a:t>
            </a:r>
            <a:r>
              <a:rPr lang="es-ES_tradnl" sz="2400" b="1" dirty="0" err="1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School</a:t>
            </a:r>
            <a:r>
              <a:rPr lang="es-ES_tradnl" sz="2400" b="1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 of Management</a:t>
            </a:r>
            <a:r>
              <a:rPr lang="es-ES_tradnl" sz="2400" b="1" dirty="0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_tradnl" sz="2400" dirty="0">
              <a:latin typeface="Georgia"/>
              <a:cs typeface="Georgia"/>
            </a:endParaRPr>
          </a:p>
          <a:p>
            <a:pPr lvl="1" algn="just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Wingdings" charset="2"/>
              <a:buChar char="ü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Los valores atribuidos a una empresa (tales como autenticidad, honestidad, responsabilidad e integridad) resultantes de su imagen corporativa.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sz="2800" dirty="0">
              <a:latin typeface="Century Schoolbook" charset="0"/>
            </a:endParaRPr>
          </a:p>
        </p:txBody>
      </p:sp>
      <p:pic>
        <p:nvPicPr>
          <p:cNvPr id="2" name="Imagen 1" descr="978026203446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835" y="1711604"/>
            <a:ext cx="3048000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3704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96" name="Group 7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916530186"/>
              </p:ext>
            </p:extLst>
          </p:nvPr>
        </p:nvGraphicFramePr>
        <p:xfrm>
          <a:off x="694978" y="2004694"/>
          <a:ext cx="7632700" cy="4853306"/>
        </p:xfrm>
        <a:graphic>
          <a:graphicData uri="http://schemas.openxmlformats.org/drawingml/2006/table">
            <a:tbl>
              <a:tblPr/>
              <a:tblGrid>
                <a:gridCol w="3360738"/>
                <a:gridCol w="574675"/>
                <a:gridCol w="3697287"/>
              </a:tblGrid>
              <a:tr h="5270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99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Imagen Corporativa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DC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99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Reputación Corporativa 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DC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Carácter coyuntural y resultados efímeros 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Carácter estructural y resultados duraderos</a:t>
                      </a:r>
                      <a:endParaRPr kumimoji="0" lang="es-E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94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Proyecta la personalidad corporativa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Es el resultado del comportamiento corporativo</a:t>
                      </a:r>
                      <a:endParaRPr kumimoji="0" lang="es-E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Difícil de objetivar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Verificable empíricamente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Se construye fuera de la organización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+mn-lt"/>
                          <a:ea typeface="ＭＳ Ｐゴシック" charset="0"/>
                        </a:rPr>
                        <a:t>Se genera en el interior de la organización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60110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3195" y="2099709"/>
            <a:ext cx="8573755" cy="41052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sz="2400" dirty="0">
                <a:latin typeface="Georgia"/>
                <a:cs typeface="Georgia"/>
              </a:rPr>
              <a:t>	Toda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positiva reputación </a:t>
            </a:r>
            <a:r>
              <a:rPr lang="es-ES" sz="2400" dirty="0">
                <a:latin typeface="Georgia"/>
                <a:cs typeface="Georgia"/>
              </a:rPr>
              <a:t>parte de tres </a:t>
            </a:r>
            <a:r>
              <a:rPr lang="es-ES" sz="2400" i="1" dirty="0">
                <a:latin typeface="Georgia"/>
                <a:cs typeface="Georgia"/>
              </a:rPr>
              <a:t>premisas: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sz="2400" dirty="0">
              <a:latin typeface="Georgia"/>
              <a:cs typeface="Georgia"/>
            </a:endParaRPr>
          </a:p>
          <a:p>
            <a:pPr lvl="1" algn="just" eaLnBrk="1" hangingPunct="1">
              <a:lnSpc>
                <a:spcPct val="90000"/>
              </a:lnSpc>
              <a:buFont typeface="Wingdings" charset="0"/>
              <a:buAutoNum type="arabicPeriod"/>
            </a:pPr>
            <a:r>
              <a:rPr lang="es-ES" sz="2400" dirty="0">
                <a:latin typeface="Georgia"/>
                <a:cs typeface="Georgia"/>
              </a:rPr>
              <a:t>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Dimensión</a:t>
            </a:r>
            <a:r>
              <a:rPr lang="es-ES" sz="2400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 axiológica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de la empresa.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AutoNum type="arabicPeriod"/>
            </a:pP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Comportamiento corporativo comprometido y explícito.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AutoNum type="arabicPeriod"/>
            </a:pP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 Inteligente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gestión de la reputación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.</a:t>
            </a:r>
          </a:p>
        </p:txBody>
      </p:sp>
      <p:pic>
        <p:nvPicPr>
          <p:cNvPr id="2" name="Imagen 1" descr="descarg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441" y="4327657"/>
            <a:ext cx="3370400" cy="202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17254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743505" y="1940983"/>
            <a:ext cx="79930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La dimensión</a:t>
            </a:r>
            <a:r>
              <a:rPr lang="es-ES" sz="2400" dirty="0">
                <a:solidFill>
                  <a:schemeClr val="accent2">
                    <a:lumMod val="75000"/>
                  </a:schemeClr>
                </a:solidFill>
              </a:rPr>
              <a:t> axiológica </a:t>
            </a:r>
            <a:r>
              <a:rPr lang="es-ES" sz="2400" dirty="0"/>
              <a:t>de la </a:t>
            </a:r>
            <a:r>
              <a:rPr lang="es-ES" sz="2400" dirty="0">
                <a:solidFill>
                  <a:srgbClr val="998700"/>
                </a:solidFill>
              </a:rPr>
              <a:t>reputación</a:t>
            </a:r>
            <a:r>
              <a:rPr lang="es-ES" sz="2400" dirty="0"/>
              <a:t> es fundamental e indispensable.</a:t>
            </a:r>
          </a:p>
        </p:txBody>
      </p:sp>
      <p:pic>
        <p:nvPicPr>
          <p:cNvPr id="2" name="Imagen 1" descr="Eric-Clapton-Rolex-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968" y="3193050"/>
            <a:ext cx="4200625" cy="317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8390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3196" y="1711604"/>
            <a:ext cx="4127979" cy="463921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s-ES" dirty="0">
              <a:latin typeface="Times New Roman" charset="0"/>
            </a:endParaRPr>
          </a:p>
          <a:p>
            <a:pPr algn="just"/>
            <a:r>
              <a:rPr lang="es-ES" sz="2400" dirty="0" smtClean="0">
                <a:latin typeface="Georgia"/>
                <a:cs typeface="Georgia"/>
              </a:rPr>
              <a:t>Sin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valores</a:t>
            </a:r>
            <a:r>
              <a:rPr lang="es-ES" sz="2400" dirty="0">
                <a:latin typeface="Georgia"/>
                <a:cs typeface="Georgia"/>
              </a:rPr>
              <a:t> no es posible emprender la arquitectura de una positiva reputación. </a:t>
            </a:r>
            <a:r>
              <a:rPr lang="es-MX" sz="2400" dirty="0">
                <a:solidFill>
                  <a:srgbClr val="998700"/>
                </a:solidFill>
                <a:latin typeface="Georgia"/>
                <a:cs typeface="Georgia"/>
              </a:rPr>
              <a:t>Valores relacionados </a:t>
            </a:r>
            <a:r>
              <a:rPr lang="es-MX" sz="2400" dirty="0">
                <a:latin typeface="Georgia"/>
                <a:cs typeface="Georgia"/>
              </a:rPr>
              <a:t>con la ética, con la orientación estratégica, con la ideología corporativa, la expresividad institucional o la imagen de marca.</a:t>
            </a:r>
            <a:endParaRPr lang="es-ES" sz="2400" dirty="0">
              <a:latin typeface="Georgia"/>
              <a:cs typeface="Georgia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194874"/>
            <a:ext cx="4389866" cy="31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61944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2033649"/>
            <a:ext cx="8064500" cy="46085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sz="2400" dirty="0" smtClean="0">
                <a:latin typeface="Georgia"/>
                <a:cs typeface="Georgia"/>
              </a:rPr>
              <a:t>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reputación</a:t>
            </a:r>
            <a:r>
              <a:rPr lang="es-ES" sz="2400" dirty="0">
                <a:latin typeface="Georgia"/>
                <a:cs typeface="Georgia"/>
              </a:rPr>
              <a:t> exige un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comportamiento corporativo comprometido y explícito.</a:t>
            </a:r>
            <a:r>
              <a:rPr lang="es-ES" sz="2400" dirty="0">
                <a:latin typeface="Georgia"/>
                <a:cs typeface="Georgia"/>
              </a:rPr>
              <a:t> Los compromisos deben establecerse con relación a cada público estratégico de la empresa, o al menos con los principales públicos-meta:</a:t>
            </a:r>
          </a:p>
          <a:p>
            <a:pPr lvl="1" eaLnBrk="1" hangingPunct="1">
              <a:lnSpc>
                <a:spcPct val="90000"/>
              </a:lnSpc>
              <a:buFontTx/>
              <a:buAutoNum type="arabicPeriod"/>
            </a:pP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Clientes.</a:t>
            </a:r>
          </a:p>
          <a:p>
            <a:pPr lvl="1" eaLnBrk="1" hangingPunct="1">
              <a:lnSpc>
                <a:spcPct val="90000"/>
              </a:lnSpc>
              <a:buFontTx/>
              <a:buAutoNum type="arabicPeriod"/>
            </a:pP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Empleados.</a:t>
            </a:r>
          </a:p>
          <a:p>
            <a:pPr lvl="1" eaLnBrk="1" hangingPunct="1">
              <a:lnSpc>
                <a:spcPct val="90000"/>
              </a:lnSpc>
              <a:buFontTx/>
              <a:buAutoNum type="arabicPeriod"/>
            </a:pP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Inversores.</a:t>
            </a:r>
          </a:p>
          <a:p>
            <a:pPr lvl="1" eaLnBrk="1" hangingPunct="1">
              <a:lnSpc>
                <a:spcPct val="90000"/>
              </a:lnSpc>
              <a:buFontTx/>
              <a:buAutoNum type="arabicPeriod"/>
            </a:pP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Sociedad.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sz="2400" dirty="0">
                <a:latin typeface="Arial" charset="0"/>
              </a:rPr>
              <a:t>	</a:t>
            </a:r>
          </a:p>
        </p:txBody>
      </p:sp>
      <p:pic>
        <p:nvPicPr>
          <p:cNvPr id="2" name="Imagen 1" descr="frase-una-mala-conciencia-se-cura-mas-facilmente-que-una-mala-reputacion-nietzsche-14588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749" y="3760412"/>
            <a:ext cx="5570215" cy="262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9403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8064500" cy="46085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s-ES" sz="2400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s-ES" sz="2400" dirty="0" smtClean="0">
                <a:latin typeface="Georgia"/>
                <a:cs typeface="Georgia"/>
              </a:rPr>
              <a:t>El </a:t>
            </a:r>
            <a:r>
              <a:rPr lang="es-ES" sz="2400" dirty="0">
                <a:latin typeface="Georgia"/>
                <a:cs typeface="Georgia"/>
              </a:rPr>
              <a:t>siguiente paso es efectuar un balance del grado de </a:t>
            </a:r>
            <a:r>
              <a:rPr lang="es-ES" sz="2400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cumplimiento de los compromisos de la empresa </a:t>
            </a:r>
            <a:r>
              <a:rPr lang="es-ES" sz="2400" dirty="0">
                <a:latin typeface="Georgia"/>
                <a:cs typeface="Georgia"/>
              </a:rPr>
              <a:t>con cada uno de sus públicos-meta.</a:t>
            </a:r>
          </a:p>
        </p:txBody>
      </p:sp>
      <p:pic>
        <p:nvPicPr>
          <p:cNvPr id="2" name="Imagen 1" descr="10759-frase-alcanzaras-buena-reputacion-esforzandote-en-ser-lo-que-quieres-parecersocra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41" y="3316537"/>
            <a:ext cx="6475958" cy="304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61772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99875" y="1869963"/>
            <a:ext cx="8396517" cy="4710384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>
                <a:latin typeface="Georgia"/>
                <a:cs typeface="Georgia"/>
              </a:rPr>
              <a:t>La </a:t>
            </a:r>
            <a:r>
              <a:rPr lang="es-ES" sz="2800" dirty="0" err="1">
                <a:solidFill>
                  <a:srgbClr val="998700"/>
                </a:solidFill>
                <a:latin typeface="Georgia"/>
                <a:cs typeface="Georgia"/>
              </a:rPr>
              <a:t>proactividad</a:t>
            </a:r>
            <a:r>
              <a:rPr lang="es-ES" sz="2800" dirty="0">
                <a:solidFill>
                  <a:srgbClr val="998700"/>
                </a:solidFill>
                <a:latin typeface="Georgia"/>
                <a:cs typeface="Georgia"/>
              </a:rPr>
              <a:t> </a:t>
            </a:r>
            <a:r>
              <a:rPr lang="es-ES" sz="2800" dirty="0">
                <a:latin typeface="Georgia"/>
                <a:cs typeface="Georgia"/>
              </a:rPr>
              <a:t>supone </a:t>
            </a:r>
            <a:r>
              <a:rPr lang="es-ES" sz="2800" dirty="0">
                <a:solidFill>
                  <a:srgbClr val="998700"/>
                </a:solidFill>
                <a:latin typeface="Georgia"/>
                <a:cs typeface="Georgia"/>
              </a:rPr>
              <a:t>hacer </a:t>
            </a:r>
            <a:r>
              <a:rPr lang="es-ES" sz="2800" dirty="0" smtClean="0">
                <a:solidFill>
                  <a:srgbClr val="998700"/>
                </a:solidFill>
                <a:latin typeface="Georgia"/>
                <a:cs typeface="Georgia"/>
              </a:rPr>
              <a:t>MUCHO más </a:t>
            </a:r>
            <a:r>
              <a:rPr lang="es-ES" sz="2800" dirty="0" smtClean="0">
                <a:latin typeface="Georgia"/>
                <a:cs typeface="Georgia"/>
              </a:rPr>
              <a:t>de </a:t>
            </a:r>
            <a:r>
              <a:rPr lang="es-ES" sz="2800" dirty="0">
                <a:latin typeface="Georgia"/>
                <a:cs typeface="Georgia"/>
              </a:rPr>
              <a:t>lo </a:t>
            </a:r>
            <a:r>
              <a:rPr lang="es-ES" sz="2800" dirty="0" smtClean="0">
                <a:latin typeface="Georgia"/>
                <a:cs typeface="Georgia"/>
              </a:rPr>
              <a:t>que estamos obligados.</a:t>
            </a:r>
            <a:endParaRPr lang="es-ES" sz="2800" dirty="0">
              <a:latin typeface="Georgia"/>
              <a:cs typeface="Georgia"/>
            </a:endParaRPr>
          </a:p>
          <a:p>
            <a:pPr marL="0" indent="0">
              <a:buNone/>
            </a:pPr>
            <a:endParaRPr lang="es-ES" sz="2400" dirty="0">
              <a:latin typeface="Georgia"/>
              <a:cs typeface="Georgia"/>
            </a:endParaRPr>
          </a:p>
        </p:txBody>
      </p:sp>
      <p:pic>
        <p:nvPicPr>
          <p:cNvPr id="4" name="Imagen 3" descr="steve-job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933" y="2998996"/>
            <a:ext cx="5440533" cy="340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5707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3354" y="1711604"/>
            <a:ext cx="8414156" cy="46394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400" dirty="0">
              <a:latin typeface="Georgia"/>
              <a:cs typeface="Georgia"/>
            </a:endParaRPr>
          </a:p>
          <a:p>
            <a:pPr algn="just"/>
            <a:r>
              <a:rPr lang="es-ES" sz="2400" dirty="0" smtClean="0">
                <a:latin typeface="Georgia"/>
                <a:cs typeface="Georgia"/>
              </a:rPr>
              <a:t>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gestión de la reputación </a:t>
            </a:r>
            <a:r>
              <a:rPr lang="es-ES" sz="2400" dirty="0">
                <a:latin typeface="Georgia"/>
                <a:cs typeface="Georgia"/>
              </a:rPr>
              <a:t>suele confrontar 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posición reactiva, </a:t>
            </a:r>
            <a:r>
              <a:rPr lang="es-ES" sz="2400" dirty="0">
                <a:latin typeface="Georgia"/>
                <a:cs typeface="Georgia"/>
              </a:rPr>
              <a:t>que enfatiza 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importancia de reducir riesgos innecesarios </a:t>
            </a:r>
            <a:r>
              <a:rPr lang="es-ES" sz="2400" dirty="0">
                <a:latin typeface="Georgia"/>
                <a:cs typeface="Georgia"/>
              </a:rPr>
              <a:t>para el desarrollo de la reputación, frente a 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posición proactiva</a:t>
            </a:r>
            <a:r>
              <a:rPr lang="es-ES" sz="2400" i="1" dirty="0">
                <a:latin typeface="Georgia"/>
                <a:cs typeface="Georgia"/>
              </a:rPr>
              <a:t>,</a:t>
            </a:r>
            <a:r>
              <a:rPr lang="es-ES" sz="2400" dirty="0">
                <a:latin typeface="Georgia"/>
                <a:cs typeface="Georgia"/>
              </a:rPr>
              <a:t> que confía afirmar el valor </a:t>
            </a:r>
            <a:r>
              <a:rPr lang="es-ES" sz="2400" dirty="0" err="1">
                <a:latin typeface="Georgia"/>
                <a:cs typeface="Georgia"/>
              </a:rPr>
              <a:t>reputacional</a:t>
            </a:r>
            <a:r>
              <a:rPr lang="es-ES" sz="2400" dirty="0">
                <a:latin typeface="Georgia"/>
                <a:cs typeface="Georgia"/>
              </a:rPr>
              <a:t> en cada acción comunicativa o proyecto institucional.</a:t>
            </a:r>
          </a:p>
        </p:txBody>
      </p:sp>
      <p:pic>
        <p:nvPicPr>
          <p:cNvPr id="2" name="Imagen 1" descr="SteveJobsCloseUp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51" y="4256124"/>
            <a:ext cx="4029859" cy="209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93909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8509" y="2030295"/>
            <a:ext cx="4110377" cy="3024188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s-ES" sz="2400" dirty="0" smtClean="0">
                <a:latin typeface="Georgia"/>
                <a:cs typeface="Georgia"/>
              </a:rPr>
              <a:t>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comunicación de la reputación </a:t>
            </a:r>
            <a:r>
              <a:rPr lang="es-ES" sz="2400" dirty="0">
                <a:latin typeface="Georgia"/>
                <a:cs typeface="Georgia"/>
              </a:rPr>
              <a:t>es básica, no tanto para la reputación, como para la creación de valor a través de esa reputación.</a:t>
            </a:r>
          </a:p>
        </p:txBody>
      </p:sp>
      <p:pic>
        <p:nvPicPr>
          <p:cNvPr id="18435" name="Picture 4" descr="Maquillaj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410" y="2030295"/>
            <a:ext cx="3146298" cy="428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8350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68601" y="1422400"/>
            <a:ext cx="6070600" cy="417601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es-MX" sz="2800" dirty="0">
                <a:latin typeface="Arial" charset="0"/>
              </a:rPr>
              <a:t>	Las </a:t>
            </a:r>
            <a:r>
              <a:rPr lang="es-MX" sz="2800" dirty="0">
                <a:solidFill>
                  <a:srgbClr val="998700"/>
                </a:solidFill>
                <a:latin typeface="Arial" charset="0"/>
              </a:rPr>
              <a:t>fuentes de valor de la reputación</a:t>
            </a:r>
            <a:endParaRPr lang="es-ES" sz="2800" dirty="0">
              <a:solidFill>
                <a:srgbClr val="998700"/>
              </a:solidFill>
              <a:latin typeface="Arial" charset="0"/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395288" y="2670175"/>
            <a:ext cx="45370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s-ES_tradnl" sz="2400" dirty="0"/>
              <a:t> </a:t>
            </a:r>
            <a:r>
              <a:rPr lang="es-ES_tradnl" sz="2400" dirty="0" smtClean="0"/>
              <a:t>Evidencias empíricas </a:t>
            </a:r>
            <a:r>
              <a:rPr lang="es-ES_tradnl" sz="2400" dirty="0"/>
              <a:t>justifican que </a:t>
            </a:r>
            <a:r>
              <a:rPr lang="es-ES_tradnl" sz="2400" dirty="0">
                <a:solidFill>
                  <a:srgbClr val="998700"/>
                </a:solidFill>
              </a:rPr>
              <a:t>la reputación eleva el </a:t>
            </a:r>
            <a:r>
              <a:rPr lang="es-ES_tradnl" sz="2400" i="1" dirty="0">
                <a:solidFill>
                  <a:srgbClr val="998700"/>
                </a:solidFill>
              </a:rPr>
              <a:t>valor bursátil</a:t>
            </a:r>
            <a:r>
              <a:rPr lang="es-ES_tradnl" sz="2400" dirty="0">
                <a:solidFill>
                  <a:srgbClr val="998700"/>
                </a:solidFill>
              </a:rPr>
              <a:t> y atrae inversiones</a:t>
            </a:r>
            <a:r>
              <a:rPr lang="es-ES_tradnl" sz="2400" dirty="0" smtClean="0">
                <a:solidFill>
                  <a:srgbClr val="998700"/>
                </a:solidFill>
              </a:rPr>
              <a:t>.</a:t>
            </a:r>
          </a:p>
          <a:p>
            <a:pPr eaLnBrk="1" hangingPunct="1"/>
            <a:endParaRPr lang="es-ES_tradnl" sz="2400" dirty="0">
              <a:solidFill>
                <a:srgbClr val="998700"/>
              </a:solidFill>
            </a:endParaRPr>
          </a:p>
          <a:p>
            <a:pPr eaLnBrk="1" hangingPunct="1">
              <a:buFontTx/>
              <a:buChar char="•"/>
            </a:pPr>
            <a:r>
              <a:rPr lang="es-ES_tradnl" sz="2400" dirty="0"/>
              <a:t> Mejora la </a:t>
            </a:r>
            <a:r>
              <a:rPr lang="es-ES_tradnl" sz="2400" dirty="0">
                <a:solidFill>
                  <a:srgbClr val="998700"/>
                </a:solidFill>
              </a:rPr>
              <a:t>oferta comercial</a:t>
            </a:r>
            <a:r>
              <a:rPr lang="es-ES_tradnl" sz="2400" dirty="0" smtClean="0">
                <a:solidFill>
                  <a:srgbClr val="998700"/>
                </a:solidFill>
              </a:rPr>
              <a:t>.</a:t>
            </a:r>
          </a:p>
          <a:p>
            <a:pPr eaLnBrk="1" hangingPunct="1"/>
            <a:endParaRPr lang="es-ES_tradnl" sz="2400" dirty="0">
              <a:solidFill>
                <a:srgbClr val="998700"/>
              </a:solidFill>
            </a:endParaRPr>
          </a:p>
          <a:p>
            <a:pPr eaLnBrk="1" hangingPunct="1">
              <a:buFontTx/>
              <a:buChar char="•"/>
            </a:pPr>
            <a:r>
              <a:rPr lang="es-ES_tradnl" sz="2400" dirty="0"/>
              <a:t> </a:t>
            </a:r>
            <a:r>
              <a:rPr lang="es-ES_tradnl" sz="2400" dirty="0">
                <a:solidFill>
                  <a:srgbClr val="998700"/>
                </a:solidFill>
              </a:rPr>
              <a:t>Pauta de </a:t>
            </a:r>
            <a:r>
              <a:rPr lang="es-ES_tradnl" sz="2400" dirty="0" smtClean="0">
                <a:solidFill>
                  <a:srgbClr val="998700"/>
                </a:solidFill>
              </a:rPr>
              <a:t>diferenciación.</a:t>
            </a:r>
            <a:endParaRPr lang="es-ES" sz="2400" dirty="0"/>
          </a:p>
        </p:txBody>
      </p:sp>
      <p:pic>
        <p:nvPicPr>
          <p:cNvPr id="19460" name="Picture 5" descr="Peric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04" y="2117705"/>
            <a:ext cx="3366630" cy="425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95624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428625" y="2065577"/>
            <a:ext cx="424815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 eaLnBrk="1" hangingPunct="1">
              <a:buFont typeface="Arial"/>
              <a:buChar char="•"/>
            </a:pPr>
            <a:r>
              <a:rPr lang="es-ES_tradnl" sz="2400" dirty="0">
                <a:latin typeface="Georgia"/>
                <a:cs typeface="Georgia"/>
              </a:rPr>
              <a:t>Atrae el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talento</a:t>
            </a:r>
            <a:r>
              <a:rPr lang="es-ES_tradnl" sz="2400" dirty="0">
                <a:latin typeface="Georgia"/>
                <a:cs typeface="Georgia"/>
              </a:rPr>
              <a:t> de las </a:t>
            </a:r>
            <a:r>
              <a:rPr lang="es-ES_tradnl" sz="2400" dirty="0" smtClean="0">
                <a:latin typeface="Georgia"/>
                <a:cs typeface="Georgia"/>
              </a:rPr>
              <a:t>organizaciones.</a:t>
            </a:r>
          </a:p>
          <a:p>
            <a:pPr algn="just" eaLnBrk="1" hangingPunct="1"/>
            <a:endParaRPr lang="es-ES_tradnl" sz="2400" dirty="0" smtClean="0">
              <a:latin typeface="Georgia"/>
              <a:cs typeface="Georgia"/>
            </a:endParaRPr>
          </a:p>
          <a:p>
            <a:pPr marL="342900" indent="-342900" algn="just" eaLnBrk="1" hangingPunct="1">
              <a:buFont typeface="Arial"/>
              <a:buChar char="•"/>
            </a:pPr>
            <a:r>
              <a:rPr lang="es-ES_tradnl" sz="2400" dirty="0" smtClean="0">
                <a:latin typeface="Georgia"/>
                <a:cs typeface="Georgia"/>
              </a:rPr>
              <a:t>Cuanto </a:t>
            </a:r>
            <a:r>
              <a:rPr lang="es-ES_tradnl" sz="2400" dirty="0">
                <a:latin typeface="Georgia"/>
                <a:cs typeface="Georgia"/>
              </a:rPr>
              <a:t>mayor es el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capital intelectual de una </a:t>
            </a:r>
            <a:r>
              <a:rPr lang="es-ES_tradnl" sz="2400" dirty="0" smtClean="0">
                <a:solidFill>
                  <a:srgbClr val="998700"/>
                </a:solidFill>
                <a:latin typeface="Georgia"/>
                <a:cs typeface="Georgia"/>
              </a:rPr>
              <a:t>empresa, </a:t>
            </a:r>
            <a:r>
              <a:rPr lang="es-ES_tradnl" sz="2400" dirty="0">
                <a:latin typeface="Georgia"/>
                <a:cs typeface="Georgia"/>
              </a:rPr>
              <a:t>más se evidencia y refuerza el binomio reputación - talento.</a:t>
            </a:r>
            <a:endParaRPr lang="es-ES" sz="2400" dirty="0">
              <a:latin typeface="Georgia"/>
              <a:cs typeface="Georgia"/>
            </a:endParaRPr>
          </a:p>
        </p:txBody>
      </p:sp>
      <p:pic>
        <p:nvPicPr>
          <p:cNvPr id="20483" name="Picture 8" descr="Joan Costa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175" y="3352448"/>
            <a:ext cx="3887787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11881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484188" y="1909669"/>
            <a:ext cx="5616575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 eaLnBrk="1" hangingPunct="1">
              <a:buFont typeface="Arial"/>
              <a:buChar char="•"/>
            </a:pPr>
            <a:r>
              <a:rPr lang="es-ES_tradnl" sz="2400" dirty="0"/>
              <a:t>A</a:t>
            </a:r>
            <a:r>
              <a:rPr lang="es-ES_tradnl" sz="2400" dirty="0">
                <a:latin typeface="Georgia"/>
                <a:cs typeface="Georgia"/>
              </a:rPr>
              <a:t>mortiza los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efectos negativos </a:t>
            </a:r>
            <a:r>
              <a:rPr lang="es-ES_tradnl" sz="2400" dirty="0">
                <a:latin typeface="Georgia"/>
                <a:cs typeface="Georgia"/>
              </a:rPr>
              <a:t>de crisis empresariales</a:t>
            </a:r>
          </a:p>
          <a:p>
            <a:pPr marL="342900" indent="-342900" algn="just" eaLnBrk="1" hangingPunct="1">
              <a:buFont typeface="Arial"/>
              <a:buChar char="•"/>
            </a:pPr>
            <a:endParaRPr lang="es-ES_tradnl" sz="2400" dirty="0">
              <a:latin typeface="Georgia"/>
              <a:cs typeface="Georgia"/>
            </a:endParaRPr>
          </a:p>
          <a:p>
            <a:pPr marL="342900" indent="-342900" algn="just" eaLnBrk="1" hangingPunct="1">
              <a:buFont typeface="Arial"/>
              <a:buChar char="•"/>
            </a:pPr>
            <a:r>
              <a:rPr lang="es-ES_tradnl" sz="2400" dirty="0">
                <a:latin typeface="Georgia"/>
                <a:cs typeface="Georgia"/>
              </a:rPr>
              <a:t>La reputación de una empresa la hace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menos vulnerable a las turbulencias informativas </a:t>
            </a:r>
            <a:r>
              <a:rPr lang="es-ES_tradnl" sz="2400" dirty="0">
                <a:latin typeface="Georgia"/>
                <a:cs typeface="Georgia"/>
              </a:rPr>
              <a:t>que toda crisis provoca.</a:t>
            </a:r>
          </a:p>
          <a:p>
            <a:pPr marL="342900" indent="-342900" algn="just" eaLnBrk="1" hangingPunct="1">
              <a:buFont typeface="Arial"/>
              <a:buChar char="•"/>
            </a:pPr>
            <a:endParaRPr lang="es-ES_tradnl" sz="2400" dirty="0">
              <a:latin typeface="Georgia"/>
              <a:cs typeface="Georgia"/>
            </a:endParaRPr>
          </a:p>
          <a:p>
            <a:pPr marL="342900" indent="-342900" algn="just" eaLnBrk="1" hangingPunct="1">
              <a:buFont typeface="Arial"/>
              <a:buChar char="•"/>
            </a:pPr>
            <a:r>
              <a:rPr lang="es-ES_tradnl" sz="2400" dirty="0">
                <a:latin typeface="Georgia"/>
                <a:cs typeface="Georgia"/>
              </a:rPr>
              <a:t>Constituye un auténtico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escudo anticrisis </a:t>
            </a:r>
            <a:r>
              <a:rPr lang="es-ES_tradnl" sz="2400" dirty="0">
                <a:latin typeface="Georgia"/>
                <a:cs typeface="Georgia"/>
              </a:rPr>
              <a:t>porque supone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una reserva de confianza </a:t>
            </a:r>
            <a:r>
              <a:rPr lang="es-ES_tradnl" sz="2400" dirty="0">
                <a:latin typeface="Georgia"/>
                <a:cs typeface="Georgia"/>
              </a:rPr>
              <a:t>con los </a:t>
            </a:r>
            <a:r>
              <a:rPr lang="es-ES_tradnl" sz="2400" dirty="0" err="1">
                <a:latin typeface="Georgia"/>
                <a:cs typeface="Georgia"/>
              </a:rPr>
              <a:t>stakeholders</a:t>
            </a:r>
            <a:r>
              <a:rPr lang="es-ES_tradnl" sz="2400" dirty="0">
                <a:latin typeface="Georgia"/>
                <a:cs typeface="Georgia"/>
              </a:rPr>
              <a:t> estratégicos de la empresa.</a:t>
            </a:r>
            <a:endParaRPr lang="es-ES" sz="2400" dirty="0">
              <a:latin typeface="Georgia"/>
              <a:cs typeface="Georgia"/>
            </a:endParaRPr>
          </a:p>
        </p:txBody>
      </p:sp>
      <p:pic>
        <p:nvPicPr>
          <p:cNvPr id="21508" name="5 Imagen" descr="app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634" y="1571625"/>
            <a:ext cx="2363353" cy="241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35419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90488" y="2243138"/>
            <a:ext cx="4530999" cy="3721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 eaLnBrk="1" hangingPunct="1">
              <a:buFont typeface="Arial"/>
              <a:buChar char="•"/>
            </a:pPr>
            <a:r>
              <a:rPr lang="es-ES_tradnl" sz="2400" dirty="0">
                <a:latin typeface="Georgia"/>
                <a:cs typeface="Georgia"/>
              </a:rPr>
              <a:t>Representa un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nuevo factor de liderazgo</a:t>
            </a:r>
          </a:p>
          <a:p>
            <a:pPr marL="342900" indent="-342900" algn="just" eaLnBrk="1" hangingPunct="1">
              <a:buFont typeface="Arial"/>
              <a:buChar char="•"/>
            </a:pPr>
            <a:endParaRPr lang="es-ES_tradnl" sz="2400" dirty="0">
              <a:latin typeface="Georgia"/>
              <a:cs typeface="Georgia"/>
            </a:endParaRPr>
          </a:p>
          <a:p>
            <a:pPr marL="342900" indent="-342900" algn="just" eaLnBrk="1" hangingPunct="1">
              <a:lnSpc>
                <a:spcPct val="85000"/>
              </a:lnSpc>
              <a:buFont typeface="Arial"/>
              <a:buChar char="•"/>
            </a:pPr>
            <a:r>
              <a:rPr lang="es-ES_tradnl" sz="2400" dirty="0">
                <a:latin typeface="Georgia"/>
                <a:cs typeface="Georgia"/>
              </a:rPr>
              <a:t>El liderazgo </a:t>
            </a:r>
            <a:r>
              <a:rPr lang="es-ES_tradnl" sz="2400" dirty="0" err="1">
                <a:latin typeface="Georgia"/>
                <a:cs typeface="Georgia"/>
              </a:rPr>
              <a:t>reputacional</a:t>
            </a:r>
            <a:r>
              <a:rPr lang="es-ES_tradnl" sz="2400" dirty="0">
                <a:latin typeface="Georgia"/>
                <a:cs typeface="Georgia"/>
              </a:rPr>
              <a:t> </a:t>
            </a:r>
            <a:r>
              <a:rPr lang="es-ES" sz="2400" dirty="0">
                <a:latin typeface="Georgia"/>
                <a:cs typeface="Georgia"/>
              </a:rPr>
              <a:t>es la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atracción racional y emocional </a:t>
            </a:r>
            <a:r>
              <a:rPr lang="es-ES" sz="2400" dirty="0">
                <a:latin typeface="Georgia"/>
                <a:cs typeface="Georgia"/>
              </a:rPr>
              <a:t>que hace que una empresa sea la opción preferida para trabajar, comprar, invertir y hasta compartir vecindad en un mismo territorio.</a:t>
            </a:r>
          </a:p>
        </p:txBody>
      </p:sp>
      <p:pic>
        <p:nvPicPr>
          <p:cNvPr id="22531" name="Picture 6" descr="desk01_1024x7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1938413"/>
            <a:ext cx="3818366" cy="28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23449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3195" y="1411293"/>
            <a:ext cx="8807929" cy="4681532"/>
          </a:xfrm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es-MX" sz="2800" b="1" dirty="0" smtClean="0">
                <a:solidFill>
                  <a:srgbClr val="998700"/>
                </a:solidFill>
                <a:latin typeface="Arial" charset="0"/>
              </a:rPr>
              <a:t>			</a:t>
            </a:r>
            <a:r>
              <a:rPr lang="es-MX" sz="2800" b="1" dirty="0">
                <a:solidFill>
                  <a:srgbClr val="998700"/>
                </a:solidFill>
                <a:latin typeface="Arial" charset="0"/>
              </a:rPr>
              <a:t>	La evaluación de la reputación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MX" sz="2800" b="1" dirty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s-ES_tradnl" sz="2400" dirty="0" smtClean="0">
                <a:solidFill>
                  <a:schemeClr val="tx1"/>
                </a:solidFill>
                <a:latin typeface="Georgia"/>
                <a:cs typeface="Georgia"/>
              </a:rPr>
              <a:t>Efectuar </a:t>
            </a:r>
            <a:r>
              <a:rPr lang="es-ES_tradnl" sz="2400" dirty="0">
                <a:solidFill>
                  <a:schemeClr val="tx1"/>
                </a:solidFill>
                <a:latin typeface="Georgia"/>
                <a:cs typeface="Georgia"/>
              </a:rPr>
              <a:t>una </a:t>
            </a:r>
            <a:r>
              <a:rPr lang="es-ES_tradnl" sz="2400" i="1" dirty="0">
                <a:solidFill>
                  <a:schemeClr val="tx1"/>
                </a:solidFill>
                <a:latin typeface="Georgia"/>
                <a:cs typeface="Georgia"/>
              </a:rPr>
              <a:t>auditoría</a:t>
            </a:r>
            <a:r>
              <a:rPr lang="es-ES_tradnl" sz="2400" dirty="0">
                <a:solidFill>
                  <a:schemeClr val="tx1"/>
                </a:solidFill>
                <a:latin typeface="Georgia"/>
                <a:cs typeface="Georgia"/>
              </a:rPr>
              <a:t> es indispensable cuando se va a iniciar la gestión profesional de la </a:t>
            </a:r>
            <a:r>
              <a:rPr lang="es-ES_tradnl" sz="2400" dirty="0" smtClean="0">
                <a:solidFill>
                  <a:schemeClr val="tx1"/>
                </a:solidFill>
                <a:latin typeface="Georgia"/>
                <a:cs typeface="Georgia"/>
              </a:rPr>
              <a:t>reputación.</a:t>
            </a:r>
          </a:p>
          <a:p>
            <a:pPr>
              <a:lnSpc>
                <a:spcPct val="80000"/>
              </a:lnSpc>
            </a:pPr>
            <a:endParaRPr lang="es-ES_tradnl" sz="2400" dirty="0" smtClean="0">
              <a:solidFill>
                <a:schemeClr val="tx1"/>
              </a:solidFill>
              <a:latin typeface="Georgia"/>
              <a:cs typeface="Georgia"/>
            </a:endParaRPr>
          </a:p>
          <a:p>
            <a:pPr>
              <a:lnSpc>
                <a:spcPct val="80000"/>
              </a:lnSpc>
            </a:pPr>
            <a:r>
              <a:rPr lang="es-ES_tradnl" sz="2400" dirty="0" smtClean="0">
                <a:solidFill>
                  <a:schemeClr val="tx1"/>
                </a:solidFill>
                <a:latin typeface="Georgia"/>
                <a:cs typeface="Georgia"/>
              </a:rPr>
              <a:t>La </a:t>
            </a:r>
            <a:r>
              <a:rPr lang="es-ES_tradnl" sz="2400" dirty="0">
                <a:solidFill>
                  <a:schemeClr val="tx1"/>
                </a:solidFill>
                <a:latin typeface="Georgia"/>
                <a:cs typeface="Georgia"/>
              </a:rPr>
              <a:t>evaluación periódica a través de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 </a:t>
            </a:r>
            <a:r>
              <a:rPr lang="es-ES_tradnl" sz="2400" dirty="0" smtClean="0">
                <a:solidFill>
                  <a:srgbClr val="998700"/>
                </a:solidFill>
                <a:latin typeface="Georgia"/>
                <a:cs typeface="Georgia"/>
              </a:rPr>
              <a:t>monitores</a:t>
            </a:r>
            <a:r>
              <a:rPr lang="es-ES_tradnl" sz="2400" dirty="0" smtClean="0">
                <a:latin typeface="Georgia"/>
                <a:cs typeface="Georgia"/>
              </a:rPr>
              <a:t>.</a:t>
            </a:r>
            <a:endParaRPr lang="es-ES_tradnl" sz="2400" dirty="0">
              <a:solidFill>
                <a:schemeClr val="tx1"/>
              </a:solidFill>
              <a:latin typeface="Georgia"/>
              <a:cs typeface="Georgia"/>
            </a:endParaRPr>
          </a:p>
        </p:txBody>
      </p:sp>
      <p:pic>
        <p:nvPicPr>
          <p:cNvPr id="23555" name="Picture 3" descr="Van Riel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364" y="3774131"/>
            <a:ext cx="3779762" cy="2533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82783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3195" y="1411293"/>
            <a:ext cx="8807929" cy="468153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s-MX" sz="2800" b="1" dirty="0">
              <a:solidFill>
                <a:srgbClr val="998700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MX" sz="2800" b="1" dirty="0">
              <a:solidFill>
                <a:srgbClr val="998700"/>
              </a:solidFill>
              <a:latin typeface="Arial" charset="0"/>
            </a:endParaRPr>
          </a:p>
          <a:p>
            <a:pPr algn="just">
              <a:lnSpc>
                <a:spcPct val="80000"/>
              </a:lnSpc>
            </a:pPr>
            <a:r>
              <a:rPr lang="es-ES_tradnl" sz="2800" dirty="0">
                <a:latin typeface="Arial" charset="0"/>
              </a:rPr>
              <a:t>La </a:t>
            </a:r>
            <a:r>
              <a:rPr lang="es-ES_tradnl" sz="2800" dirty="0">
                <a:solidFill>
                  <a:srgbClr val="998700"/>
                </a:solidFill>
                <a:latin typeface="Arial" charset="0"/>
              </a:rPr>
              <a:t>evaluación de la reputación </a:t>
            </a:r>
            <a:r>
              <a:rPr lang="es-ES_tradnl" sz="2800" dirty="0">
                <a:latin typeface="Arial" charset="0"/>
              </a:rPr>
              <a:t>a través de monitores debe responder a dos preguntas: </a:t>
            </a:r>
          </a:p>
          <a:p>
            <a:pPr algn="just">
              <a:lnSpc>
                <a:spcPct val="80000"/>
              </a:lnSpc>
            </a:pPr>
            <a:endParaRPr lang="es-ES_tradnl" sz="2800" dirty="0" smtClean="0">
              <a:latin typeface="Arial" charset="0"/>
            </a:endParaRPr>
          </a:p>
          <a:p>
            <a:pPr algn="just">
              <a:lnSpc>
                <a:spcPct val="80000"/>
              </a:lnSpc>
            </a:pPr>
            <a:r>
              <a:rPr lang="es-ES_tradnl" sz="28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¿</a:t>
            </a:r>
            <a:r>
              <a:rPr lang="es-ES_tradnl" sz="2800" dirty="0">
                <a:solidFill>
                  <a:srgbClr val="998700"/>
                </a:solidFill>
                <a:latin typeface="Arial" charset="0"/>
              </a:rPr>
              <a:t>Qué se evalúa? </a:t>
            </a:r>
            <a:endParaRPr lang="es-ES_tradnl" sz="2800" dirty="0" smtClean="0">
              <a:solidFill>
                <a:srgbClr val="998700"/>
              </a:solidFill>
              <a:latin typeface="Arial" charset="0"/>
            </a:endParaRPr>
          </a:p>
          <a:p>
            <a:pPr algn="just">
              <a:lnSpc>
                <a:spcPct val="80000"/>
              </a:lnSpc>
            </a:pPr>
            <a:r>
              <a:rPr lang="es-ES_tradnl" sz="2800" dirty="0" smtClean="0">
                <a:solidFill>
                  <a:srgbClr val="998700"/>
                </a:solidFill>
                <a:latin typeface="Arial" charset="0"/>
              </a:rPr>
              <a:t>¿</a:t>
            </a:r>
            <a:r>
              <a:rPr lang="es-ES_tradnl" sz="2800" dirty="0">
                <a:solidFill>
                  <a:srgbClr val="998700"/>
                </a:solidFill>
                <a:latin typeface="Arial" charset="0"/>
              </a:rPr>
              <a:t>Quién evalúa?</a:t>
            </a:r>
            <a:endParaRPr lang="es-ES" sz="2800" dirty="0">
              <a:solidFill>
                <a:srgbClr val="998700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MX" sz="28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0412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merco-un-monitor-de-reputacin-eurolatinoamericano-10-728.jpg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9" b="14159"/>
          <a:stretch>
            <a:fillRect/>
          </a:stretch>
        </p:blipFill>
        <p:spPr>
          <a:xfrm>
            <a:off x="301752" y="2138393"/>
            <a:ext cx="8503920" cy="4572000"/>
          </a:xfrm>
        </p:spPr>
      </p:pic>
    </p:spTree>
    <p:extLst>
      <p:ext uri="{BB962C8B-B14F-4D97-AF65-F5344CB8AC3E}">
        <p14:creationId xmlns:p14="http://schemas.microsoft.com/office/powerpoint/2010/main" val="144060254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88" y="2047936"/>
            <a:ext cx="4895850" cy="36004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_tradnl" sz="2400" dirty="0" smtClean="0">
                <a:solidFill>
                  <a:srgbClr val="998700"/>
                </a:solidFill>
                <a:latin typeface="Georgia"/>
                <a:cs typeface="Georgia"/>
              </a:rPr>
              <a:t>	La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rigurosa evaluación de la reputación supone</a:t>
            </a:r>
            <a:r>
              <a:rPr lang="es-ES_tradnl" sz="2400" dirty="0" smtClean="0">
                <a:solidFill>
                  <a:srgbClr val="998700"/>
                </a:solidFill>
                <a:latin typeface="Georgia"/>
                <a:cs typeface="Georgia"/>
              </a:rPr>
              <a:t>:</a:t>
            </a:r>
          </a:p>
          <a:p>
            <a:pPr eaLnBrk="1" hangingPunct="1">
              <a:buFontTx/>
              <a:buNone/>
            </a:pPr>
            <a:endParaRPr lang="es-ES_tradnl" sz="2400" dirty="0">
              <a:solidFill>
                <a:srgbClr val="998700"/>
              </a:solidFill>
              <a:latin typeface="Georgia"/>
              <a:cs typeface="Georgia"/>
            </a:endParaRPr>
          </a:p>
          <a:p>
            <a:pPr lvl="1" eaLnBrk="1" hangingPunct="1">
              <a:lnSpc>
                <a:spcPct val="115000"/>
              </a:lnSpc>
              <a:buFont typeface="Wingdings" charset="2"/>
              <a:buChar char="ü"/>
            </a:pPr>
            <a:r>
              <a:rPr lang="es-ES_tradnl" sz="2400" dirty="0">
                <a:solidFill>
                  <a:schemeClr val="tx1"/>
                </a:solidFill>
                <a:latin typeface="Georgia"/>
                <a:cs typeface="Georgia"/>
              </a:rPr>
              <a:t>Contraste a través de fuentes secundarias.</a:t>
            </a:r>
          </a:p>
          <a:p>
            <a:pPr lvl="1" eaLnBrk="1" hangingPunct="1">
              <a:lnSpc>
                <a:spcPct val="115000"/>
              </a:lnSpc>
              <a:buFont typeface="Wingdings" charset="2"/>
              <a:buChar char="ü"/>
            </a:pPr>
            <a:r>
              <a:rPr lang="es-ES_tradnl" sz="2400" dirty="0">
                <a:solidFill>
                  <a:schemeClr val="tx1"/>
                </a:solidFill>
                <a:latin typeface="Georgia"/>
                <a:cs typeface="Georgia"/>
              </a:rPr>
              <a:t>Evaluación complementaria de especialistas.</a:t>
            </a:r>
          </a:p>
          <a:p>
            <a:pPr lvl="1" eaLnBrk="1" hangingPunct="1">
              <a:lnSpc>
                <a:spcPct val="115000"/>
              </a:lnSpc>
              <a:buFont typeface="Wingdings" charset="2"/>
              <a:buChar char="ü"/>
            </a:pPr>
            <a:r>
              <a:rPr lang="es-ES_tradnl" sz="2400" dirty="0">
                <a:solidFill>
                  <a:schemeClr val="tx1"/>
                </a:solidFill>
                <a:latin typeface="Georgia"/>
                <a:cs typeface="Georgia"/>
              </a:rPr>
              <a:t>Entrevistas con directivos.</a:t>
            </a:r>
          </a:p>
        </p:txBody>
      </p:sp>
      <p:pic>
        <p:nvPicPr>
          <p:cNvPr id="2" name="Imagen 1" descr="Reptrak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249" y="1711604"/>
            <a:ext cx="3651180" cy="365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1521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2119395"/>
            <a:ext cx="5972658" cy="417671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MX" sz="2600" b="1" dirty="0">
                <a:solidFill>
                  <a:srgbClr val="998700"/>
                </a:solidFill>
                <a:latin typeface="Arial" charset="0"/>
              </a:rPr>
              <a:t>¿Quiénes deben evaluar?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MX" sz="1000" b="1" dirty="0">
              <a:latin typeface="Georgia"/>
              <a:cs typeface="Georgia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_tradnl" sz="2400" dirty="0">
                <a:latin typeface="Georgia"/>
                <a:cs typeface="Georgia"/>
              </a:rPr>
              <a:t>La perspectiva de los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ciudadanos</a:t>
            </a:r>
            <a:r>
              <a:rPr lang="es-ES_tradnl" sz="2400" dirty="0">
                <a:latin typeface="Georgia"/>
                <a:cs typeface="Georgia"/>
              </a:rPr>
              <a:t> es la de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la imagen corporativa. </a:t>
            </a:r>
            <a:r>
              <a:rPr lang="es-ES_tradnl" sz="2400" dirty="0">
                <a:latin typeface="Georgia"/>
                <a:cs typeface="Georgia"/>
              </a:rPr>
              <a:t>Son escasos los monitores que basan la evaluación </a:t>
            </a:r>
            <a:r>
              <a:rPr lang="es-ES_tradnl" sz="2400" dirty="0" err="1">
                <a:latin typeface="Georgia"/>
                <a:cs typeface="Georgia"/>
              </a:rPr>
              <a:t>reputacional</a:t>
            </a:r>
            <a:r>
              <a:rPr lang="es-ES_tradnl" sz="2400" dirty="0">
                <a:latin typeface="Georgia"/>
                <a:cs typeface="Georgia"/>
              </a:rPr>
              <a:t> en la opinión de ciudadanos.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_tradnl" sz="2400" dirty="0">
                <a:latin typeface="Georgia"/>
                <a:cs typeface="Georgia"/>
              </a:rPr>
              <a:t>Incluso una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evaluación directiva resulta insuficiente</a:t>
            </a:r>
            <a:r>
              <a:rPr lang="es-ES_tradnl" sz="2400" dirty="0">
                <a:latin typeface="Georgia"/>
                <a:cs typeface="Georgia"/>
              </a:rPr>
              <a:t> y es aconsejable contar con una evaluación complementaria de especialistas.</a:t>
            </a:r>
          </a:p>
        </p:txBody>
      </p:sp>
      <p:pic>
        <p:nvPicPr>
          <p:cNvPr id="2" name="Imagen 1" descr="PORTADA-MER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064" y="2799142"/>
            <a:ext cx="2476178" cy="28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6732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423275" cy="45910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s-MX" sz="2600" b="1" dirty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_tradnl" sz="2400" dirty="0">
                <a:latin typeface="Georgia"/>
                <a:cs typeface="Georgia"/>
              </a:rPr>
              <a:t>La valoración de los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especialistas </a:t>
            </a:r>
            <a:r>
              <a:rPr lang="es-ES_tradnl" sz="2400" dirty="0">
                <a:latin typeface="Georgia"/>
                <a:cs typeface="Georgia"/>
              </a:rPr>
              <a:t>representa una </a:t>
            </a:r>
            <a:r>
              <a:rPr lang="es-ES_tradnl" sz="2400" dirty="0">
                <a:solidFill>
                  <a:srgbClr val="998700"/>
                </a:solidFill>
                <a:latin typeface="Georgia"/>
                <a:cs typeface="Georgia"/>
              </a:rPr>
              <a:t>valoración complementaria</a:t>
            </a:r>
            <a:r>
              <a:rPr lang="es-ES_tradnl" sz="2400" dirty="0">
                <a:latin typeface="Georgia"/>
                <a:cs typeface="Georgia"/>
              </a:rPr>
              <a:t>, </a:t>
            </a:r>
            <a:r>
              <a:rPr lang="es-ES_tradnl" sz="2400" dirty="0" smtClean="0">
                <a:latin typeface="Georgia"/>
                <a:cs typeface="Georgia"/>
              </a:rPr>
              <a:t>no la principal.</a:t>
            </a:r>
            <a:endParaRPr lang="es-ES_tradnl" sz="2400" dirty="0">
              <a:latin typeface="Georgia"/>
              <a:cs typeface="Georgia"/>
            </a:endParaRPr>
          </a:p>
        </p:txBody>
      </p:sp>
      <p:pic>
        <p:nvPicPr>
          <p:cNvPr id="26627" name="Picture 3" descr="IA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596" y="4798396"/>
            <a:ext cx="2346630" cy="1599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18422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423275" cy="4591050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None/>
            </a:pPr>
            <a:endParaRPr lang="es-ES_tradnl" sz="2400" dirty="0" smtClean="0">
              <a:cs typeface="Georgia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s-ES_tradnl" sz="2400" dirty="0" smtClean="0">
                <a:cs typeface="Georgia"/>
              </a:rPr>
              <a:t>Cabría </a:t>
            </a:r>
            <a:r>
              <a:rPr lang="es-ES_tradnl" sz="2400" dirty="0">
                <a:cs typeface="Georgia"/>
              </a:rPr>
              <a:t>valorar complementariamente opiniones de:</a:t>
            </a:r>
          </a:p>
          <a:p>
            <a:pPr lvl="1" algn="just">
              <a:lnSpc>
                <a:spcPct val="90000"/>
              </a:lnSpc>
              <a:buFont typeface="Wingdings" charset="2"/>
              <a:buChar char="ü"/>
            </a:pPr>
            <a:r>
              <a:rPr lang="es-ES_tradnl" sz="2000" dirty="0">
                <a:solidFill>
                  <a:srgbClr val="998700"/>
                </a:solidFill>
                <a:cs typeface="Georgia"/>
              </a:rPr>
              <a:t>Analistas de inversión </a:t>
            </a:r>
            <a:r>
              <a:rPr lang="es-ES_tradnl" sz="2000" dirty="0">
                <a:solidFill>
                  <a:schemeClr val="tx1"/>
                </a:solidFill>
                <a:cs typeface="Georgia"/>
              </a:rPr>
              <a:t>para las variables económico financieras.</a:t>
            </a:r>
          </a:p>
          <a:p>
            <a:pPr lvl="1" algn="just">
              <a:lnSpc>
                <a:spcPct val="90000"/>
              </a:lnSpc>
              <a:buFont typeface="Wingdings" charset="2"/>
              <a:buChar char="ü"/>
            </a:pPr>
            <a:r>
              <a:rPr lang="es-ES_tradnl" sz="2000" dirty="0">
                <a:solidFill>
                  <a:srgbClr val="998700"/>
                </a:solidFill>
                <a:cs typeface="Georgia"/>
              </a:rPr>
              <a:t>Asociaciones de consumidores </a:t>
            </a:r>
            <a:r>
              <a:rPr lang="es-ES_tradnl" sz="2000" dirty="0">
                <a:solidFill>
                  <a:schemeClr val="tx1"/>
                </a:solidFill>
                <a:cs typeface="Georgia"/>
              </a:rPr>
              <a:t>para las relativas a la calidad de la oferta comercial.</a:t>
            </a:r>
          </a:p>
          <a:p>
            <a:pPr lvl="1" algn="just">
              <a:lnSpc>
                <a:spcPct val="90000"/>
              </a:lnSpc>
              <a:buFont typeface="Wingdings" charset="2"/>
              <a:buChar char="ü"/>
            </a:pPr>
            <a:r>
              <a:rPr lang="es-ES_tradnl" sz="2000" dirty="0" err="1">
                <a:solidFill>
                  <a:srgbClr val="998700"/>
                </a:solidFill>
                <a:cs typeface="Georgia"/>
              </a:rPr>
              <a:t>ONG´s</a:t>
            </a:r>
            <a:r>
              <a:rPr lang="es-ES_tradnl" sz="2000" dirty="0">
                <a:solidFill>
                  <a:srgbClr val="998700"/>
                </a:solidFill>
                <a:cs typeface="Georgia"/>
              </a:rPr>
              <a:t> </a:t>
            </a:r>
            <a:r>
              <a:rPr lang="es-ES_tradnl" sz="2000" dirty="0">
                <a:solidFill>
                  <a:schemeClr val="tx1"/>
                </a:solidFill>
                <a:cs typeface="Georgia"/>
              </a:rPr>
              <a:t>para las variables de RSC y medioambientales.</a:t>
            </a:r>
          </a:p>
          <a:p>
            <a:pPr lvl="1" algn="just">
              <a:lnSpc>
                <a:spcPct val="90000"/>
              </a:lnSpc>
              <a:buFont typeface="Wingdings" charset="2"/>
              <a:buChar char="ü"/>
            </a:pPr>
            <a:r>
              <a:rPr lang="es-ES_tradnl" sz="2000" dirty="0">
                <a:solidFill>
                  <a:schemeClr val="tx1"/>
                </a:solidFill>
                <a:cs typeface="Georgia"/>
              </a:rPr>
              <a:t>Sindicatos para evaluar la calidad laboral.</a:t>
            </a:r>
          </a:p>
          <a:p>
            <a:pPr lvl="1" algn="just">
              <a:lnSpc>
                <a:spcPct val="90000"/>
              </a:lnSpc>
              <a:buFont typeface="Wingdings" charset="2"/>
              <a:buChar char="ü"/>
            </a:pPr>
            <a:r>
              <a:rPr lang="es-MX" sz="2100" b="1" dirty="0">
                <a:solidFill>
                  <a:schemeClr val="accent2">
                    <a:lumMod val="75000"/>
                  </a:schemeClr>
                </a:solidFill>
                <a:cs typeface="Georgia"/>
              </a:rPr>
              <a:t>Jubilados.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ES_tradnl" sz="2400" dirty="0">
              <a:latin typeface="Georgia"/>
              <a:cs typeface="Georgia"/>
            </a:endParaRPr>
          </a:p>
        </p:txBody>
      </p:sp>
      <p:pic>
        <p:nvPicPr>
          <p:cNvPr id="2" name="Imagen 1" descr="Gestión-de-la-reputación-onl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0" y="4330700"/>
            <a:ext cx="38989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9998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448022" y="2099710"/>
            <a:ext cx="805433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 eaLnBrk="1" hangingPunct="1">
              <a:spcBef>
                <a:spcPct val="50000"/>
              </a:spcBef>
              <a:buFont typeface="Arial"/>
              <a:buChar char="•"/>
            </a:pPr>
            <a:r>
              <a:rPr lang="es-MX" sz="2400" dirty="0"/>
              <a:t>Existen </a:t>
            </a:r>
            <a:r>
              <a:rPr lang="es-MX" sz="2400" dirty="0">
                <a:solidFill>
                  <a:srgbClr val="998700"/>
                </a:solidFill>
              </a:rPr>
              <a:t>diferentes consultoras de reputación </a:t>
            </a:r>
            <a:r>
              <a:rPr lang="es-MX" sz="2400" dirty="0"/>
              <a:t>y </a:t>
            </a:r>
            <a:r>
              <a:rPr lang="es-MX" sz="2400" dirty="0" smtClean="0">
                <a:solidFill>
                  <a:srgbClr val="998700"/>
                </a:solidFill>
              </a:rPr>
              <a:t>monitores</a:t>
            </a:r>
            <a:r>
              <a:rPr lang="es-MX" sz="2400" dirty="0">
                <a:solidFill>
                  <a:srgbClr val="998700"/>
                </a:solidFill>
              </a:rPr>
              <a:t>. </a:t>
            </a:r>
            <a:r>
              <a:rPr lang="es-MX" sz="2400" dirty="0"/>
              <a:t>Cada monitor implica una </a:t>
            </a:r>
            <a:r>
              <a:rPr lang="es-MX" sz="2400" dirty="0">
                <a:solidFill>
                  <a:srgbClr val="998700"/>
                </a:solidFill>
              </a:rPr>
              <a:t>metodología diferente</a:t>
            </a:r>
            <a:r>
              <a:rPr lang="es-MX" sz="2400" dirty="0"/>
              <a:t> y distintas variables para sus respectivas mediciones.</a:t>
            </a:r>
            <a:endParaRPr lang="es-ES" sz="2400" dirty="0"/>
          </a:p>
        </p:txBody>
      </p:sp>
      <p:pic>
        <p:nvPicPr>
          <p:cNvPr id="2" name="Imagen 1" descr="LS_reputacion_online-960x54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2" y="3669370"/>
            <a:ext cx="4910667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25866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533029"/>
              </p:ext>
            </p:extLst>
          </p:nvPr>
        </p:nvGraphicFramePr>
        <p:xfrm>
          <a:off x="1041585" y="1912555"/>
          <a:ext cx="7920037" cy="461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2" name="Documento" r:id="rId4" imgW="5803900" imgH="3327400" progId="Word.Document.8">
                  <p:embed/>
                </p:oleObj>
              </mc:Choice>
              <mc:Fallback>
                <p:oleObj name="Documento" r:id="rId4" imgW="5803900" imgH="33274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585" y="1912555"/>
                        <a:ext cx="7920037" cy="461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2" name="Text Box 6"/>
          <p:cNvSpPr txBox="1">
            <a:spLocks noChangeArrowheads="1"/>
          </p:cNvSpPr>
          <p:nvPr/>
        </p:nvSpPr>
        <p:spPr bwMode="auto">
          <a:xfrm rot="16200000">
            <a:off x="5340290" y="-2373021"/>
            <a:ext cx="800219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sz="2000" b="1" dirty="0">
                <a:solidFill>
                  <a:srgbClr val="998700"/>
                </a:solidFill>
                <a:latin typeface="Georgia"/>
                <a:cs typeface="Georgia"/>
              </a:rPr>
              <a:t>Monitor español de reputación corporativa (MERCO)</a:t>
            </a:r>
            <a:endParaRPr lang="es-ES" sz="2000" b="1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59923809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842" y="122717"/>
            <a:ext cx="4612738" cy="658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8022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1" y="72063"/>
            <a:ext cx="4724662" cy="668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08263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6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269" y="122717"/>
            <a:ext cx="4600768" cy="673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945189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87078" y="928688"/>
            <a:ext cx="6268022" cy="431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MX" sz="2400" b="1" dirty="0" smtClean="0">
                <a:solidFill>
                  <a:srgbClr val="998700"/>
                </a:solidFill>
                <a:latin typeface="Arial" charset="0"/>
              </a:rPr>
              <a:t>					Metodología</a:t>
            </a:r>
            <a:endParaRPr lang="es-ES" sz="2400" b="1" dirty="0">
              <a:solidFill>
                <a:srgbClr val="998700"/>
              </a:solidFill>
              <a:latin typeface="Arial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539750" y="1916113"/>
            <a:ext cx="3384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MX"/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539750" y="2133600"/>
            <a:ext cx="7874406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es-ES_tradnl" sz="2400" dirty="0">
                <a:solidFill>
                  <a:srgbClr val="998700"/>
                </a:solidFill>
                <a:latin typeface="Century Schoolbook" charset="0"/>
              </a:rPr>
              <a:t>	</a:t>
            </a:r>
            <a:r>
              <a:rPr lang="es-ES_tradnl" sz="2400" dirty="0">
                <a:solidFill>
                  <a:srgbClr val="998700"/>
                </a:solidFill>
              </a:rPr>
              <a:t>Primera evaluación: </a:t>
            </a:r>
            <a:r>
              <a:rPr lang="es-ES_tradnl" sz="2400" dirty="0"/>
              <a:t>Encuesta a los principales directivos españoles sobre las empresas con mejor reputación.</a:t>
            </a:r>
          </a:p>
          <a:p>
            <a:pPr marL="800100" lvl="1" indent="-342900" algn="just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/>
              <a:t>12,000 directivos de empresas con facturación  mayor a 50M€.</a:t>
            </a:r>
          </a:p>
          <a:p>
            <a:pPr marL="800100" lvl="1" indent="-342900" algn="just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/>
              <a:t>Una vez tabuladas las respuestas obtenidas, se elabora un </a:t>
            </a:r>
            <a:r>
              <a:rPr lang="es-ES_tradnl" sz="2400" i="1" dirty="0">
                <a:solidFill>
                  <a:srgbClr val="998700"/>
                </a:solidFill>
              </a:rPr>
              <a:t>ranking provisional</a:t>
            </a:r>
            <a:r>
              <a:rPr lang="es-ES_tradnl" sz="2400" dirty="0">
                <a:solidFill>
                  <a:srgbClr val="998700"/>
                </a:solidFill>
              </a:rPr>
              <a:t> </a:t>
            </a:r>
            <a:r>
              <a:rPr lang="es-ES_tradnl" sz="2400" dirty="0"/>
              <a:t>de 50 empresas con mejor reputación, el cual no se hace público.</a:t>
            </a:r>
          </a:p>
          <a:p>
            <a:pPr marL="342900" indent="-342900">
              <a:spcBef>
                <a:spcPct val="20000"/>
              </a:spcBef>
            </a:pPr>
            <a:r>
              <a:rPr lang="es-ES_tradnl" sz="2400" dirty="0">
                <a:latin typeface="Century Schoolbook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4759537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539750" y="1916113"/>
            <a:ext cx="3384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MX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84213" y="1747838"/>
            <a:ext cx="7343775" cy="511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es-ES_tradnl" sz="2400" dirty="0">
                <a:solidFill>
                  <a:srgbClr val="998700"/>
                </a:solidFill>
              </a:rPr>
              <a:t>	Segunda evaluación: </a:t>
            </a:r>
            <a:r>
              <a:rPr lang="es-ES_tradnl" sz="2400" dirty="0"/>
              <a:t>Evaluación de las 50 empresas con mejor reputación por cuatro grupos de expertos:</a:t>
            </a:r>
          </a:p>
          <a:p>
            <a:pPr marL="800100" lvl="1" indent="-342900" algn="just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/>
              <a:t>Analistas financieros (comportamiento económico financiero)</a:t>
            </a:r>
          </a:p>
          <a:p>
            <a:pPr marL="800100" lvl="1" indent="-342900" algn="just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 err="1"/>
              <a:t>ONG’s</a:t>
            </a:r>
            <a:r>
              <a:rPr lang="es-ES_tradnl" sz="2400" dirty="0"/>
              <a:t> (responsabilidad social corporativa).</a:t>
            </a:r>
          </a:p>
          <a:p>
            <a:pPr marL="800100" lvl="1" indent="-342900" algn="just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/>
              <a:t>Sindicatos (calidad laboral).</a:t>
            </a:r>
          </a:p>
          <a:p>
            <a:pPr marL="800100" lvl="1" indent="-342900" algn="just">
              <a:spcBef>
                <a:spcPct val="20000"/>
              </a:spcBef>
              <a:buFont typeface="Wingdings" charset="2"/>
              <a:buChar char="ü"/>
            </a:pPr>
            <a:r>
              <a:rPr lang="es-ES_tradnl" sz="2400" dirty="0"/>
              <a:t>Asociaciones de consumidores (calidad de oferta comercial).</a:t>
            </a:r>
          </a:p>
        </p:txBody>
      </p:sp>
      <p:pic>
        <p:nvPicPr>
          <p:cNvPr id="2" name="Imagen 1" descr="reputacion-corporativa-online-es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754" y="5207000"/>
            <a:ext cx="2596445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7301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539750" y="1916113"/>
            <a:ext cx="3384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s-MX"/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798512" y="1957388"/>
            <a:ext cx="758348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/>
              <a:buChar char="•"/>
            </a:pPr>
            <a:r>
              <a:rPr lang="es-ES_tradnl" sz="2400" dirty="0" smtClean="0">
                <a:solidFill>
                  <a:srgbClr val="998700"/>
                </a:solidFill>
              </a:rPr>
              <a:t>Tercera </a:t>
            </a:r>
            <a:r>
              <a:rPr lang="es-ES_tradnl" sz="2400" dirty="0">
                <a:solidFill>
                  <a:srgbClr val="998700"/>
                </a:solidFill>
              </a:rPr>
              <a:t>evaluación</a:t>
            </a:r>
            <a:r>
              <a:rPr lang="es-ES_tradnl" sz="2400" dirty="0"/>
              <a:t>: Evaluación directa a cargo de técnicos del Instituto mediante un cuestionario de méritos.</a:t>
            </a:r>
          </a:p>
        </p:txBody>
      </p:sp>
      <p:pic>
        <p:nvPicPr>
          <p:cNvPr id="2" name="Imagen 1" descr="gestionar-reputación-online-Orientadorweb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944" y="2997200"/>
            <a:ext cx="5675376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7339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49" y="1984375"/>
            <a:ext cx="4679951" cy="4537075"/>
          </a:xfrm>
          <a:noFill/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ES" sz="2400" b="1" dirty="0" err="1">
                <a:solidFill>
                  <a:srgbClr val="998700"/>
                </a:solidFill>
                <a:latin typeface="Georgia"/>
                <a:cs typeface="Georgia"/>
              </a:rPr>
              <a:t>The</a:t>
            </a:r>
            <a:r>
              <a:rPr lang="es-ES" sz="2400" b="1" dirty="0">
                <a:solidFill>
                  <a:srgbClr val="998700"/>
                </a:solidFill>
                <a:latin typeface="Georgia"/>
                <a:cs typeface="Georgia"/>
              </a:rPr>
              <a:t> </a:t>
            </a:r>
            <a:r>
              <a:rPr lang="es-ES" sz="2400" b="1" dirty="0" err="1">
                <a:solidFill>
                  <a:srgbClr val="998700"/>
                </a:solidFill>
                <a:latin typeface="Georgia"/>
                <a:cs typeface="Georgia"/>
              </a:rPr>
              <a:t>World</a:t>
            </a:r>
            <a:r>
              <a:rPr lang="ja-JP" altLang="es-ES" sz="2400" b="1" dirty="0">
                <a:solidFill>
                  <a:srgbClr val="998700"/>
                </a:solidFill>
                <a:latin typeface="Georgia"/>
                <a:cs typeface="Georgia"/>
              </a:rPr>
              <a:t>’</a:t>
            </a:r>
            <a:r>
              <a:rPr lang="es-ES" sz="2400" b="1" dirty="0">
                <a:solidFill>
                  <a:srgbClr val="998700"/>
                </a:solidFill>
                <a:latin typeface="Georgia"/>
                <a:cs typeface="Georgia"/>
              </a:rPr>
              <a:t>s </a:t>
            </a:r>
            <a:r>
              <a:rPr lang="es-ES" sz="2400" b="1" dirty="0" err="1">
                <a:solidFill>
                  <a:srgbClr val="998700"/>
                </a:solidFill>
                <a:latin typeface="Georgia"/>
                <a:cs typeface="Georgia"/>
              </a:rPr>
              <a:t>Most</a:t>
            </a:r>
            <a:r>
              <a:rPr lang="es-ES" sz="2400" b="1" dirty="0">
                <a:solidFill>
                  <a:srgbClr val="998700"/>
                </a:solidFill>
                <a:latin typeface="Georgia"/>
                <a:cs typeface="Georgia"/>
              </a:rPr>
              <a:t> </a:t>
            </a:r>
            <a:r>
              <a:rPr lang="es-ES" sz="2400" b="1" dirty="0" err="1">
                <a:solidFill>
                  <a:srgbClr val="998700"/>
                </a:solidFill>
                <a:latin typeface="Georgia"/>
                <a:cs typeface="Georgia"/>
              </a:rPr>
              <a:t>Admired</a:t>
            </a:r>
            <a:r>
              <a:rPr lang="es-ES" sz="2400" b="1" dirty="0">
                <a:solidFill>
                  <a:srgbClr val="998700"/>
                </a:solidFill>
                <a:latin typeface="Georgia"/>
                <a:cs typeface="Georgia"/>
              </a:rPr>
              <a:t> </a:t>
            </a:r>
            <a:r>
              <a:rPr lang="es-ES" sz="2400" b="1" dirty="0" err="1" smtClean="0">
                <a:solidFill>
                  <a:srgbClr val="998700"/>
                </a:solidFill>
                <a:latin typeface="Georgia"/>
                <a:cs typeface="Georgia"/>
              </a:rPr>
              <a:t>Companies</a:t>
            </a:r>
            <a:endParaRPr lang="es-ES" sz="2400" b="1" dirty="0" smtClean="0">
              <a:solidFill>
                <a:srgbClr val="998700"/>
              </a:solidFill>
              <a:latin typeface="Georgia"/>
              <a:cs typeface="Georgia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ES" sz="2400" b="1" dirty="0">
              <a:solidFill>
                <a:srgbClr val="998700"/>
              </a:solidFill>
              <a:latin typeface="Georgia"/>
              <a:cs typeface="Georgia"/>
            </a:endParaRPr>
          </a:p>
          <a:p>
            <a:pPr marL="800100" lvl="1" indent="-342900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2400" dirty="0" err="1">
                <a:solidFill>
                  <a:schemeClr val="tx1"/>
                </a:solidFill>
                <a:latin typeface="Georgia"/>
                <a:cs typeface="Georgia"/>
              </a:rPr>
              <a:t>Fortune</a:t>
            </a:r>
            <a:r>
              <a:rPr lang="es-ES" sz="2400" dirty="0">
                <a:solidFill>
                  <a:schemeClr val="tx1"/>
                </a:solidFill>
                <a:latin typeface="Georgia"/>
                <a:cs typeface="Georgia"/>
              </a:rPr>
              <a:t>/Hay </a:t>
            </a:r>
            <a:r>
              <a:rPr lang="es-ES" sz="2400" dirty="0" err="1">
                <a:solidFill>
                  <a:schemeClr val="tx1"/>
                </a:solidFill>
                <a:latin typeface="Georgia"/>
                <a:cs typeface="Georgia"/>
              </a:rPr>
              <a:t>Group</a:t>
            </a:r>
            <a:r>
              <a:rPr lang="es-ES" sz="2400" dirty="0">
                <a:solidFill>
                  <a:schemeClr val="tx1"/>
                </a:solidFill>
                <a:latin typeface="Georgia"/>
                <a:cs typeface="Georgia"/>
              </a:rPr>
              <a:t>, desde 1983</a:t>
            </a:r>
          </a:p>
          <a:p>
            <a:pPr marL="800100" lvl="1" indent="-342900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2400" dirty="0">
                <a:solidFill>
                  <a:schemeClr val="tx1"/>
                </a:solidFill>
                <a:latin typeface="Georgia"/>
                <a:cs typeface="Georgia"/>
              </a:rPr>
              <a:t>¿Cómo lo mide?  Encuesta a 10,000 ejecutivos de 345 compañías en el </a:t>
            </a:r>
            <a:r>
              <a:rPr lang="es-ES" sz="2400" dirty="0" smtClean="0">
                <a:solidFill>
                  <a:schemeClr val="tx1"/>
                </a:solidFill>
                <a:latin typeface="Georgia"/>
                <a:cs typeface="Georgia"/>
              </a:rPr>
              <a:t>mundo.</a:t>
            </a:r>
            <a:endParaRPr lang="es-ES" sz="2400" dirty="0">
              <a:solidFill>
                <a:schemeClr val="tx1"/>
              </a:solidFill>
              <a:latin typeface="Georgia"/>
              <a:cs typeface="Georgia"/>
            </a:endParaRPr>
          </a:p>
        </p:txBody>
      </p:sp>
      <p:pic>
        <p:nvPicPr>
          <p:cNvPr id="34820" name="6 Imagen" descr="mercado_tel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719" y="2425700"/>
            <a:ext cx="3498581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18862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2874" y="1312862"/>
            <a:ext cx="4835525" cy="5545138"/>
          </a:xfrm>
          <a:noFill/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endParaRPr lang="es-ES" sz="2000" b="1" dirty="0">
              <a:latin typeface="Arial" charset="0"/>
            </a:endParaRP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Calidad de la gestión.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Calidad de producto / servicio.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Innovación.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Solidez financiera.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Buen uso activos corporativos.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Inversiones a largo plazo.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Habilidad para atraer gente con talento.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Responsabilidad social y medioambiental.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000" dirty="0">
                <a:latin typeface="Georgia"/>
                <a:cs typeface="Georgia"/>
              </a:rPr>
              <a:t>Perspectiva de negocio global.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059302" y="2875002"/>
            <a:ext cx="35641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60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Variables </a:t>
            </a:r>
            <a:endParaRPr lang="es-MX" sz="6000" b="1" dirty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74484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2081491"/>
            <a:ext cx="6321425" cy="4951413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" sz="2400" b="1" dirty="0" err="1">
                <a:solidFill>
                  <a:srgbClr val="998700"/>
                </a:solidFill>
                <a:latin typeface="Georgia"/>
                <a:cs typeface="Georgia"/>
              </a:rPr>
              <a:t>Reputation</a:t>
            </a:r>
            <a:r>
              <a:rPr lang="es-ES" sz="2400" b="1" dirty="0">
                <a:solidFill>
                  <a:srgbClr val="998700"/>
                </a:solidFill>
                <a:latin typeface="Georgia"/>
                <a:cs typeface="Georgia"/>
              </a:rPr>
              <a:t> </a:t>
            </a:r>
            <a:r>
              <a:rPr lang="es-ES" sz="2400" b="1" dirty="0" err="1">
                <a:solidFill>
                  <a:srgbClr val="998700"/>
                </a:solidFill>
                <a:latin typeface="Georgia"/>
                <a:cs typeface="Georgia"/>
              </a:rPr>
              <a:t>Quotient</a:t>
            </a:r>
            <a:endParaRPr lang="es-ES" sz="2400" b="1" dirty="0">
              <a:solidFill>
                <a:srgbClr val="998700"/>
              </a:solidFill>
              <a:latin typeface="Georgia"/>
              <a:cs typeface="Georgia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GB" sz="2400" b="1" dirty="0">
              <a:latin typeface="Georgia"/>
              <a:cs typeface="Georgia"/>
            </a:endParaRPr>
          </a:p>
          <a:p>
            <a:pPr marL="762000" lvl="1" indent="-304800" eaLnBrk="1" hangingPunct="1">
              <a:buFontTx/>
              <a:buNone/>
            </a:pPr>
            <a:r>
              <a:rPr lang="en-GB" sz="2400" dirty="0">
                <a:latin typeface="Georgia"/>
                <a:cs typeface="Georgia"/>
              </a:rPr>
              <a:t>	</a:t>
            </a:r>
            <a:r>
              <a:rPr lang="en-GB" sz="2400" dirty="0" err="1">
                <a:solidFill>
                  <a:srgbClr val="000000"/>
                </a:solidFill>
                <a:latin typeface="Georgia"/>
                <a:cs typeface="Georgia"/>
              </a:rPr>
              <a:t>Autor</a:t>
            </a:r>
            <a:r>
              <a:rPr lang="en-GB" sz="2400" dirty="0">
                <a:solidFill>
                  <a:srgbClr val="000000"/>
                </a:solidFill>
                <a:latin typeface="Georgia"/>
                <a:cs typeface="Georgia"/>
              </a:rPr>
              <a:t>: Charles </a:t>
            </a:r>
            <a:r>
              <a:rPr lang="en-GB" sz="2400" dirty="0" err="1">
                <a:solidFill>
                  <a:srgbClr val="000000"/>
                </a:solidFill>
                <a:latin typeface="Georgia"/>
                <a:cs typeface="Georgia"/>
              </a:rPr>
              <a:t>Fombrun</a:t>
            </a:r>
            <a:r>
              <a:rPr lang="en-GB" sz="2400" dirty="0">
                <a:solidFill>
                  <a:srgbClr val="000000"/>
                </a:solidFill>
                <a:latin typeface="Georgia"/>
                <a:cs typeface="Georgia"/>
              </a:rPr>
              <a:t>, New York University's Stern School of Business </a:t>
            </a:r>
            <a:r>
              <a:rPr lang="es-ES" sz="2400" dirty="0">
                <a:solidFill>
                  <a:srgbClr val="000000"/>
                </a:solidFill>
                <a:latin typeface="Georgia"/>
                <a:cs typeface="Georgia"/>
              </a:rPr>
              <a:t>/ Harris </a:t>
            </a:r>
            <a:r>
              <a:rPr lang="es-ES" sz="2400" dirty="0" err="1">
                <a:solidFill>
                  <a:srgbClr val="000000"/>
                </a:solidFill>
                <a:latin typeface="Georgia"/>
                <a:cs typeface="Georgia"/>
              </a:rPr>
              <a:t>Interactive</a:t>
            </a:r>
            <a:endParaRPr lang="es-ES" sz="2400" dirty="0">
              <a:solidFill>
                <a:srgbClr val="000000"/>
              </a:solidFill>
              <a:latin typeface="Georgia"/>
              <a:cs typeface="Georgia"/>
            </a:endParaRPr>
          </a:p>
          <a:p>
            <a:pPr marL="762000" lvl="1" indent="-304800" eaLnBrk="1" hangingPunct="1">
              <a:buFontTx/>
              <a:buNone/>
            </a:pPr>
            <a:r>
              <a:rPr lang="es-ES" sz="2400" dirty="0">
                <a:solidFill>
                  <a:srgbClr val="000000"/>
                </a:solidFill>
                <a:latin typeface="Georgia"/>
                <a:cs typeface="Georgia"/>
              </a:rPr>
              <a:t>	</a:t>
            </a:r>
          </a:p>
        </p:txBody>
      </p:sp>
      <p:pic>
        <p:nvPicPr>
          <p:cNvPr id="2" name="Imagen 1" descr="charle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300" y="2870200"/>
            <a:ext cx="22352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9969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23357" y="1803400"/>
            <a:ext cx="7131718" cy="4706938"/>
          </a:xfrm>
          <a:noFill/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n-GB" sz="2400" b="1" dirty="0">
              <a:latin typeface="Georgia"/>
              <a:cs typeface="Georgia"/>
            </a:endParaRPr>
          </a:p>
          <a:p>
            <a:pPr marL="762000" lvl="1" indent="-304800" eaLnBrk="1" hangingPunct="1">
              <a:buFontTx/>
              <a:buNone/>
            </a:pPr>
            <a:r>
              <a:rPr lang="es-ES" sz="2400" dirty="0">
                <a:solidFill>
                  <a:srgbClr val="000000"/>
                </a:solidFill>
                <a:latin typeface="Georgia"/>
                <a:cs typeface="Georgia"/>
              </a:rPr>
              <a:t>	Desde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1999</a:t>
            </a:r>
            <a:r>
              <a:rPr lang="es-ES" sz="2400" dirty="0">
                <a:solidFill>
                  <a:srgbClr val="000000"/>
                </a:solidFill>
                <a:latin typeface="Georgia"/>
                <a:cs typeface="Georgia"/>
              </a:rPr>
              <a:t> se publica el ranking en Estados </a:t>
            </a:r>
            <a:r>
              <a:rPr lang="es-ES" sz="2400" dirty="0" smtClean="0">
                <a:solidFill>
                  <a:srgbClr val="000000"/>
                </a:solidFill>
                <a:latin typeface="Georgia"/>
                <a:cs typeface="Georgia"/>
              </a:rPr>
              <a:t>Unidos.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dirty="0" smtClean="0">
                <a:solidFill>
                  <a:srgbClr val="000000"/>
                </a:solidFill>
                <a:latin typeface="Georgia"/>
                <a:cs typeface="Georgia"/>
              </a:rPr>
              <a:t>Atractivo emocional.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dirty="0" smtClean="0">
                <a:solidFill>
                  <a:srgbClr val="000000"/>
                </a:solidFill>
                <a:latin typeface="Georgia"/>
                <a:cs typeface="Georgia"/>
              </a:rPr>
              <a:t>Productos </a:t>
            </a:r>
            <a:r>
              <a:rPr lang="es-ES" dirty="0">
                <a:solidFill>
                  <a:srgbClr val="000000"/>
                </a:solidFill>
                <a:latin typeface="Georgia"/>
                <a:cs typeface="Georgia"/>
              </a:rPr>
              <a:t>y servicios.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dirty="0">
                <a:solidFill>
                  <a:srgbClr val="000000"/>
                </a:solidFill>
                <a:latin typeface="Georgia"/>
                <a:cs typeface="Georgia"/>
              </a:rPr>
              <a:t>Visión y liderazgo.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dirty="0">
                <a:solidFill>
                  <a:srgbClr val="000000"/>
                </a:solidFill>
                <a:latin typeface="Georgia"/>
                <a:cs typeface="Georgia"/>
              </a:rPr>
              <a:t>Ambiente en el trabajo.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dirty="0">
                <a:solidFill>
                  <a:srgbClr val="000000"/>
                </a:solidFill>
                <a:latin typeface="Georgia"/>
                <a:cs typeface="Georgia"/>
              </a:rPr>
              <a:t>Responsabilidad social y medioambiental.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dirty="0">
                <a:solidFill>
                  <a:srgbClr val="000000"/>
                </a:solidFill>
                <a:latin typeface="Georgia"/>
                <a:cs typeface="Georgia"/>
              </a:rPr>
              <a:t>Comportamiento financiero</a:t>
            </a:r>
            <a:r>
              <a:rPr lang="es-ES" dirty="0" smtClean="0">
                <a:solidFill>
                  <a:srgbClr val="000000"/>
                </a:solidFill>
                <a:latin typeface="Georgia"/>
                <a:cs typeface="Georgia"/>
              </a:rPr>
              <a:t>.</a:t>
            </a:r>
          </a:p>
          <a:p>
            <a:pPr marL="1181100" lvl="2" indent="-266700" eaLnBrk="1" hangingPunct="1"/>
            <a:endParaRPr lang="es-ES" dirty="0">
              <a:solidFill>
                <a:srgbClr val="000000"/>
              </a:solidFill>
              <a:latin typeface="Georgia"/>
              <a:cs typeface="Georgia"/>
            </a:endParaRPr>
          </a:p>
          <a:p>
            <a:pPr marL="762000" lvl="1" indent="-304800" eaLnBrk="1" hangingPunct="1">
              <a:buFontTx/>
              <a:buNone/>
            </a:pPr>
            <a:r>
              <a:rPr lang="es-ES" sz="2400" dirty="0">
                <a:solidFill>
                  <a:srgbClr val="000000"/>
                </a:solidFill>
                <a:latin typeface="Georgia"/>
                <a:cs typeface="Georgia"/>
              </a:rPr>
              <a:t>	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¿Cómo lo mide</a:t>
            </a:r>
            <a:r>
              <a:rPr lang="es-ES" sz="2400" dirty="0" smtClean="0">
                <a:solidFill>
                  <a:srgbClr val="998700"/>
                </a:solidFill>
                <a:latin typeface="Georgia"/>
                <a:cs typeface="Georgia"/>
              </a:rPr>
              <a:t>?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 </a:t>
            </a:r>
            <a:r>
              <a:rPr lang="es-ES" sz="2400" dirty="0" smtClean="0">
                <a:solidFill>
                  <a:srgbClr val="998700"/>
                </a:solidFill>
                <a:latin typeface="Georgia"/>
                <a:cs typeface="Georgia"/>
              </a:rPr>
              <a:t>Encuesta online </a:t>
            </a:r>
            <a:r>
              <a:rPr lang="es-ES" sz="2400" dirty="0">
                <a:solidFill>
                  <a:srgbClr val="998700"/>
                </a:solidFill>
                <a:latin typeface="Georgia"/>
                <a:cs typeface="Georgia"/>
              </a:rPr>
              <a:t>y encuesta telefónica a población general.</a:t>
            </a:r>
          </a:p>
        </p:txBody>
      </p:sp>
      <p:pic>
        <p:nvPicPr>
          <p:cNvPr id="2" name="Imagen 1" descr="fombru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3923460"/>
            <a:ext cx="2143604" cy="116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9253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66900" y="1711604"/>
            <a:ext cx="6881812" cy="4525684"/>
          </a:xfrm>
        </p:spPr>
        <p:txBody>
          <a:bodyPr>
            <a:normAutofit fontScale="925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ES" sz="2400" b="1" dirty="0" err="1">
                <a:solidFill>
                  <a:srgbClr val="998700"/>
                </a:solidFill>
              </a:rPr>
              <a:t>World</a:t>
            </a:r>
            <a:r>
              <a:rPr lang="ja-JP" altLang="es-ES" sz="2400" b="1" dirty="0">
                <a:solidFill>
                  <a:srgbClr val="998700"/>
                </a:solidFill>
              </a:rPr>
              <a:t>’</a:t>
            </a:r>
            <a:r>
              <a:rPr lang="es-ES" sz="2400" b="1" dirty="0">
                <a:solidFill>
                  <a:srgbClr val="998700"/>
                </a:solidFill>
              </a:rPr>
              <a:t>s </a:t>
            </a:r>
            <a:r>
              <a:rPr lang="es-ES" sz="2400" b="1" dirty="0" err="1">
                <a:solidFill>
                  <a:srgbClr val="998700"/>
                </a:solidFill>
              </a:rPr>
              <a:t>Most</a:t>
            </a:r>
            <a:r>
              <a:rPr lang="es-ES" sz="2400" b="1" dirty="0">
                <a:solidFill>
                  <a:srgbClr val="998700"/>
                </a:solidFill>
              </a:rPr>
              <a:t> </a:t>
            </a:r>
            <a:r>
              <a:rPr lang="es-ES" sz="2400" b="1" dirty="0" err="1">
                <a:solidFill>
                  <a:srgbClr val="998700"/>
                </a:solidFill>
              </a:rPr>
              <a:t>Respected</a:t>
            </a:r>
            <a:r>
              <a:rPr lang="es-ES" sz="2400" b="1" dirty="0">
                <a:solidFill>
                  <a:srgbClr val="998700"/>
                </a:solidFill>
              </a:rPr>
              <a:t> </a:t>
            </a:r>
            <a:r>
              <a:rPr lang="es-ES" sz="2400" b="1" dirty="0" err="1">
                <a:solidFill>
                  <a:srgbClr val="998700"/>
                </a:solidFill>
              </a:rPr>
              <a:t>Companies</a:t>
            </a:r>
            <a:endParaRPr lang="es-ES" sz="2400" b="1" dirty="0">
              <a:solidFill>
                <a:srgbClr val="9987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ES" sz="2400" b="1" dirty="0"/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2400" dirty="0" err="1">
                <a:solidFill>
                  <a:schemeClr val="tx1"/>
                </a:solidFill>
              </a:rPr>
              <a:t>Pricewaterhouse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Coopers</a:t>
            </a:r>
            <a:endParaRPr lang="es-ES" sz="2400" dirty="0">
              <a:solidFill>
                <a:schemeClr val="tx1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2400" dirty="0">
                <a:solidFill>
                  <a:schemeClr val="tx1"/>
                </a:solidFill>
              </a:rPr>
              <a:t>Desde 1999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2400" dirty="0">
                <a:solidFill>
                  <a:schemeClr val="tx1"/>
                </a:solidFill>
              </a:rPr>
              <a:t>¿Qué mide</a:t>
            </a:r>
            <a:r>
              <a:rPr lang="es-ES" sz="2400" dirty="0" smtClean="0">
                <a:solidFill>
                  <a:schemeClr val="tx1"/>
                </a:solidFill>
              </a:rPr>
              <a:t>? </a:t>
            </a:r>
            <a:r>
              <a:rPr lang="es-ES" sz="2400" dirty="0">
                <a:solidFill>
                  <a:schemeClr val="tx1"/>
                </a:solidFill>
              </a:rPr>
              <a:t>La reputación de las empresas europeas, a través de las siguientes variables:</a:t>
            </a:r>
            <a:endParaRPr lang="es-ES" sz="2400" i="1" dirty="0">
              <a:solidFill>
                <a:schemeClr val="tx1"/>
              </a:solidFill>
            </a:endParaRPr>
          </a:p>
          <a:p>
            <a:pPr marL="1181100" lvl="2" indent="-266700" eaLnBrk="1" hangingPunct="1">
              <a:lnSpc>
                <a:spcPct val="90000"/>
              </a:lnSpc>
            </a:pPr>
            <a:r>
              <a:rPr lang="es-ES" dirty="0"/>
              <a:t>Respeto global.</a:t>
            </a:r>
          </a:p>
          <a:p>
            <a:pPr marL="1181100" lvl="2" indent="-266700" eaLnBrk="1" hangingPunct="1">
              <a:lnSpc>
                <a:spcPct val="90000"/>
              </a:lnSpc>
            </a:pPr>
            <a:r>
              <a:rPr lang="es-ES" dirty="0"/>
              <a:t>Respeto sectorial.</a:t>
            </a:r>
          </a:p>
          <a:p>
            <a:pPr marL="1181100" lvl="2" indent="-266700" eaLnBrk="1" hangingPunct="1">
              <a:lnSpc>
                <a:spcPct val="90000"/>
              </a:lnSpc>
            </a:pPr>
            <a:r>
              <a:rPr lang="es-ES" dirty="0"/>
              <a:t>Creación valor p/consumidor.</a:t>
            </a:r>
          </a:p>
          <a:p>
            <a:pPr marL="1181100" lvl="2" indent="-266700" eaLnBrk="1" hangingPunct="1">
              <a:lnSpc>
                <a:spcPct val="90000"/>
              </a:lnSpc>
            </a:pPr>
            <a:r>
              <a:rPr lang="es-ES" dirty="0"/>
              <a:t>Creación valor p/ accionistas.</a:t>
            </a:r>
          </a:p>
          <a:p>
            <a:pPr marL="1181100" lvl="2" indent="-266700" eaLnBrk="1" hangingPunct="1">
              <a:lnSpc>
                <a:spcPct val="90000"/>
              </a:lnSpc>
            </a:pPr>
            <a:r>
              <a:rPr lang="es-ES" dirty="0"/>
              <a:t>Uso eficaz de los recursos medioambientales.</a:t>
            </a:r>
          </a:p>
          <a:p>
            <a:pPr marL="800100" lvl="1" indent="-342900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sz="2400" dirty="0">
                <a:solidFill>
                  <a:schemeClr val="tx1"/>
                </a:solidFill>
              </a:rPr>
              <a:t>¿Cómo lo mide? Encuesta postal a directivos.</a:t>
            </a:r>
          </a:p>
        </p:txBody>
      </p:sp>
    </p:spTree>
    <p:extLst>
      <p:ext uri="{BB962C8B-B14F-4D97-AF65-F5344CB8AC3E}">
        <p14:creationId xmlns:p14="http://schemas.microsoft.com/office/powerpoint/2010/main" val="130840091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946400" y="1752600"/>
            <a:ext cx="5694363" cy="45720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s-MX" sz="2400" b="1" dirty="0">
              <a:latin typeface="Arial" charset="0"/>
            </a:endParaRPr>
          </a:p>
          <a:p>
            <a:pPr lvl="1" eaLnBrk="1" hangingPunct="1">
              <a:lnSpc>
                <a:spcPct val="80000"/>
              </a:lnSpc>
              <a:buFont typeface="Wingdings" charset="2"/>
              <a:buChar char="ü"/>
            </a:pPr>
            <a:r>
              <a:rPr lang="es-ES" sz="2400" dirty="0">
                <a:solidFill>
                  <a:srgbClr val="998700"/>
                </a:solidFill>
                <a:latin typeface="Arial" charset="0"/>
              </a:rPr>
              <a:t>Satisfacción demandas sociales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Calidad del producto o servicio.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Buen comportamiento financiero.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Preservación medioambiental.</a:t>
            </a:r>
          </a:p>
          <a:p>
            <a:pPr lvl="1" eaLnBrk="1" hangingPunct="1">
              <a:lnSpc>
                <a:spcPct val="80000"/>
              </a:lnSpc>
              <a:buFont typeface="Wingdings" charset="2"/>
              <a:buChar char="ü"/>
            </a:pPr>
            <a:r>
              <a:rPr lang="es-ES" sz="2400" dirty="0">
                <a:solidFill>
                  <a:srgbClr val="998700"/>
                </a:solidFill>
                <a:latin typeface="Arial" charset="0"/>
              </a:rPr>
              <a:t>Capacidades y buena gestión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Satisfacción de las necesidades de los </a:t>
            </a:r>
            <a:r>
              <a:rPr lang="es-ES" dirty="0" err="1">
                <a:latin typeface="Arial" charset="0"/>
              </a:rPr>
              <a:t>stakeholders</a:t>
            </a:r>
            <a:r>
              <a:rPr lang="es-ES" dirty="0">
                <a:latin typeface="Arial" charset="0"/>
              </a:rPr>
              <a:t>.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Competencias.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Aptitudes.</a:t>
            </a:r>
          </a:p>
          <a:p>
            <a:pPr lvl="1" eaLnBrk="1" hangingPunct="1">
              <a:lnSpc>
                <a:spcPct val="80000"/>
              </a:lnSpc>
              <a:buFont typeface="Wingdings" charset="2"/>
              <a:buChar char="ü"/>
            </a:pPr>
            <a:r>
              <a:rPr lang="es-ES" sz="2400" dirty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Comportamiento ético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Confianza contractual.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Confianza en las aptitudes.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Integridad.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Credibilidad.</a:t>
            </a:r>
          </a:p>
          <a:p>
            <a:pPr lvl="2" eaLnBrk="1" hangingPunct="1">
              <a:lnSpc>
                <a:spcPct val="80000"/>
              </a:lnSpc>
            </a:pPr>
            <a:r>
              <a:rPr lang="es-ES" dirty="0">
                <a:latin typeface="Arial" charset="0"/>
              </a:rPr>
              <a:t>Calidad de la oferta comercial.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es-ES" sz="2000" dirty="0">
              <a:solidFill>
                <a:srgbClr val="800000"/>
              </a:solidFill>
              <a:latin typeface="Century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247650" y="3336925"/>
            <a:ext cx="2698750" cy="65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s-MX" sz="4400" b="1" dirty="0">
                <a:latin typeface="Century" charset="0"/>
              </a:rPr>
              <a:t>Variables</a:t>
            </a:r>
          </a:p>
        </p:txBody>
      </p:sp>
    </p:spTree>
    <p:extLst>
      <p:ext uri="{BB962C8B-B14F-4D97-AF65-F5344CB8AC3E}">
        <p14:creationId xmlns:p14="http://schemas.microsoft.com/office/powerpoint/2010/main" val="426517768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7" name="Rectangle 7"/>
          <p:cNvSpPr>
            <a:spLocks noChangeArrowheads="1"/>
          </p:cNvSpPr>
          <p:nvPr/>
        </p:nvSpPr>
        <p:spPr bwMode="auto">
          <a:xfrm>
            <a:off x="61912" y="1711604"/>
            <a:ext cx="70564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s-ES_tradnl" sz="3200" dirty="0"/>
              <a:t>	</a:t>
            </a:r>
            <a:r>
              <a:rPr lang="es-ES_tradnl" sz="2400" dirty="0"/>
              <a:t>La </a:t>
            </a:r>
            <a:r>
              <a:rPr lang="es-ES_tradnl" sz="2400" dirty="0">
                <a:solidFill>
                  <a:srgbClr val="998700"/>
                </a:solidFill>
              </a:rPr>
              <a:t>visión </a:t>
            </a:r>
            <a:r>
              <a:rPr lang="es-ES_tradnl" sz="2400" dirty="0" err="1">
                <a:solidFill>
                  <a:srgbClr val="998700"/>
                </a:solidFill>
              </a:rPr>
              <a:t>reputacional</a:t>
            </a:r>
            <a:r>
              <a:rPr lang="es-ES_tradnl" sz="2400" dirty="0">
                <a:solidFill>
                  <a:srgbClr val="998700"/>
                </a:solidFill>
              </a:rPr>
              <a:t> </a:t>
            </a:r>
            <a:r>
              <a:rPr lang="es-ES_tradnl" sz="2400" dirty="0"/>
              <a:t>debe identificar:</a:t>
            </a:r>
          </a:p>
        </p:txBody>
      </p:sp>
      <p:sp>
        <p:nvSpPr>
          <p:cNvPr id="128008" name="Text Box 8"/>
          <p:cNvSpPr txBox="1">
            <a:spLocks noChangeArrowheads="1"/>
          </p:cNvSpPr>
          <p:nvPr/>
        </p:nvSpPr>
        <p:spPr bwMode="auto">
          <a:xfrm>
            <a:off x="1285875" y="2571750"/>
            <a:ext cx="583247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algn="just" eaLnBrk="1" hangingPunct="1">
              <a:buFontTx/>
              <a:buAutoNum type="arabicPeriod"/>
            </a:pPr>
            <a:r>
              <a:rPr lang="es-ES_tradnl" sz="2400" dirty="0" smtClean="0"/>
              <a:t>Los </a:t>
            </a:r>
            <a:r>
              <a:rPr lang="es-ES_tradnl" sz="2400" dirty="0">
                <a:solidFill>
                  <a:srgbClr val="998700"/>
                </a:solidFill>
              </a:rPr>
              <a:t>valores de reputación </a:t>
            </a:r>
            <a:r>
              <a:rPr lang="es-ES_tradnl" sz="2400" dirty="0"/>
              <a:t>de la empresa.</a:t>
            </a:r>
          </a:p>
          <a:p>
            <a:pPr lvl="1" algn="just" eaLnBrk="1" hangingPunct="1">
              <a:buFontTx/>
              <a:buAutoNum type="arabicPeriod"/>
            </a:pPr>
            <a:r>
              <a:rPr lang="es-ES_tradnl" sz="2400" dirty="0" smtClean="0"/>
              <a:t>Los </a:t>
            </a:r>
            <a:r>
              <a:rPr lang="es-ES_tradnl" sz="2400" dirty="0" err="1">
                <a:solidFill>
                  <a:srgbClr val="998700"/>
                </a:solidFill>
              </a:rPr>
              <a:t>stakeholders</a:t>
            </a:r>
            <a:r>
              <a:rPr lang="es-ES_tradnl" sz="2400" dirty="0">
                <a:solidFill>
                  <a:srgbClr val="998700"/>
                </a:solidFill>
              </a:rPr>
              <a:t> estratégicos</a:t>
            </a:r>
            <a:r>
              <a:rPr lang="es-ES_tradnl" sz="2400" dirty="0"/>
              <a:t>.</a:t>
            </a:r>
          </a:p>
          <a:p>
            <a:pPr lvl="1" algn="just" eaLnBrk="1" hangingPunct="1"/>
            <a:r>
              <a:rPr lang="es-ES_tradnl" sz="2400" dirty="0"/>
              <a:t>3</a:t>
            </a:r>
            <a:r>
              <a:rPr lang="es-ES_tradnl" sz="2400" dirty="0" smtClean="0"/>
              <a:t>. Las </a:t>
            </a:r>
            <a:r>
              <a:rPr lang="es-ES_tradnl" sz="2400" dirty="0">
                <a:solidFill>
                  <a:srgbClr val="998700"/>
                </a:solidFill>
              </a:rPr>
              <a:t>variables de reputación a </a:t>
            </a:r>
            <a:r>
              <a:rPr lang="es-ES_tradnl" sz="2400" dirty="0" smtClean="0">
                <a:solidFill>
                  <a:srgbClr val="998700"/>
                </a:solidFill>
              </a:rPr>
              <a:t>gestionar.</a:t>
            </a:r>
            <a:endParaRPr lang="es-ES" sz="2400" dirty="0">
              <a:solidFill>
                <a:srgbClr val="998700"/>
              </a:solidFill>
            </a:endParaRPr>
          </a:p>
        </p:txBody>
      </p:sp>
      <p:pic>
        <p:nvPicPr>
          <p:cNvPr id="2" name="Imagen 1" descr="6stakeholders-151123085506-lva1-app6891-thumbnail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1" y="4267200"/>
            <a:ext cx="34544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8644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1368426" y="1576388"/>
            <a:ext cx="6840537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 sz="2400" dirty="0"/>
          </a:p>
          <a:p>
            <a:pPr algn="just"/>
            <a:endParaRPr lang="es-MX" sz="2400" dirty="0"/>
          </a:p>
          <a:p>
            <a:pPr algn="just"/>
            <a:r>
              <a:rPr lang="es-ES" sz="2400" dirty="0" smtClean="0"/>
              <a:t>“Una </a:t>
            </a:r>
            <a:r>
              <a:rPr lang="es-ES" sz="2400" dirty="0"/>
              <a:t>empresa multinacional, líder en el sector, que concibe su actividad como un </a:t>
            </a:r>
            <a:r>
              <a:rPr lang="es-ES" sz="2400" dirty="0" err="1"/>
              <a:t>multiservicio</a:t>
            </a:r>
            <a:r>
              <a:rPr lang="es-ES" sz="2400" dirty="0"/>
              <a:t> orientado a mejorar la calidad de vida de sus clientes, mediante la proyección de una cultura corporativa humanista, basada en los principios de solvencia, seriedad, veracidad, cohesión, austeridad e </a:t>
            </a:r>
            <a:r>
              <a:rPr lang="es-ES" sz="2400" dirty="0" smtClean="0"/>
              <a:t>independencia”</a:t>
            </a:r>
            <a:r>
              <a:rPr lang="es-ES" sz="2400" b="1" dirty="0" smtClean="0"/>
              <a:t>.</a:t>
            </a:r>
          </a:p>
          <a:p>
            <a:pPr algn="just"/>
            <a:endParaRPr lang="es-ES" sz="2400" b="1" dirty="0"/>
          </a:p>
          <a:p>
            <a:pPr algn="just"/>
            <a:r>
              <a:rPr lang="es-ES" sz="4400" b="1" dirty="0" smtClean="0">
                <a:solidFill>
                  <a:srgbClr val="998700"/>
                </a:solidFill>
              </a:rPr>
              <a:t>Visión </a:t>
            </a:r>
            <a:r>
              <a:rPr lang="es-ES" sz="4400" b="1" dirty="0" err="1" smtClean="0">
                <a:solidFill>
                  <a:srgbClr val="998700"/>
                </a:solidFill>
              </a:rPr>
              <a:t>reputacional</a:t>
            </a:r>
            <a:endParaRPr lang="es-ES" sz="4400" b="1" dirty="0">
              <a:solidFill>
                <a:srgbClr val="9987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1895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39725" y="1582738"/>
            <a:ext cx="7272338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 sz="2800" dirty="0">
              <a:solidFill>
                <a:srgbClr val="800000"/>
              </a:solidFill>
              <a:latin typeface="Century" charset="0"/>
            </a:endParaRPr>
          </a:p>
          <a:p>
            <a:endParaRPr lang="es-MX" sz="2800" dirty="0">
              <a:latin typeface="Century" charset="0"/>
            </a:endParaRPr>
          </a:p>
          <a:p>
            <a:r>
              <a:rPr lang="es-MX" sz="2400" b="1" dirty="0">
                <a:solidFill>
                  <a:srgbClr val="998700"/>
                </a:solidFill>
              </a:rPr>
              <a:t>Diagnóstico de la reputación</a:t>
            </a:r>
          </a:p>
          <a:p>
            <a:endParaRPr lang="es-MX" sz="2400" b="1" dirty="0"/>
          </a:p>
          <a:p>
            <a:pPr algn="just"/>
            <a:r>
              <a:rPr lang="es-ES_tradnl" sz="2400" dirty="0"/>
              <a:t>Establecida la meta </a:t>
            </a:r>
            <a:r>
              <a:rPr lang="es-ES_tradnl" sz="2400" dirty="0" err="1"/>
              <a:t>aspiracional</a:t>
            </a:r>
            <a:r>
              <a:rPr lang="es-ES_tradnl" sz="2400" dirty="0"/>
              <a:t> de la reputación de la compañía la siguiente etapa debe establecer cuál es la reputación actual.</a:t>
            </a:r>
            <a:endParaRPr lang="es-ES" sz="2400" dirty="0"/>
          </a:p>
          <a:p>
            <a:endParaRPr lang="es-ES" sz="2800" b="1" i="1" dirty="0">
              <a:solidFill>
                <a:srgbClr val="800000"/>
              </a:solidFill>
              <a:latin typeface="Century" charset="0"/>
            </a:endParaRPr>
          </a:p>
        </p:txBody>
      </p:sp>
      <p:pic>
        <p:nvPicPr>
          <p:cNvPr id="2" name="Imagen 1" descr="stakehol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463" y="4127500"/>
            <a:ext cx="29464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1475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684213" y="1317626"/>
            <a:ext cx="4967287" cy="372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MX" sz="2800" dirty="0">
              <a:latin typeface="Times New Roman" charset="0"/>
            </a:endParaRPr>
          </a:p>
          <a:p>
            <a:endParaRPr lang="es-MX" sz="2400" b="1" dirty="0">
              <a:solidFill>
                <a:srgbClr val="998700"/>
              </a:solidFill>
            </a:endParaRPr>
          </a:p>
          <a:p>
            <a:r>
              <a:rPr lang="es-MX" sz="2400" b="1" dirty="0" smtClean="0">
                <a:solidFill>
                  <a:srgbClr val="998700"/>
                </a:solidFill>
              </a:rPr>
              <a:t>Plan director </a:t>
            </a:r>
            <a:r>
              <a:rPr lang="es-MX" sz="2400" b="1" dirty="0">
                <a:solidFill>
                  <a:srgbClr val="998700"/>
                </a:solidFill>
              </a:rPr>
              <a:t>de </a:t>
            </a:r>
            <a:r>
              <a:rPr lang="es-MX" sz="2400" b="1" dirty="0" smtClean="0">
                <a:solidFill>
                  <a:srgbClr val="998700"/>
                </a:solidFill>
              </a:rPr>
              <a:t>reputación</a:t>
            </a:r>
          </a:p>
          <a:p>
            <a:endParaRPr lang="es-MX" sz="2400" b="1" dirty="0">
              <a:solidFill>
                <a:srgbClr val="998700"/>
              </a:solidFill>
            </a:endParaRPr>
          </a:p>
          <a:p>
            <a:endParaRPr lang="es-MX" sz="2400" b="1" dirty="0">
              <a:solidFill>
                <a:srgbClr val="998700"/>
              </a:solidFill>
            </a:endParaRPr>
          </a:p>
          <a:p>
            <a:endParaRPr lang="es-ES_tradnl" sz="2800" dirty="0">
              <a:solidFill>
                <a:srgbClr val="800000"/>
              </a:solidFill>
              <a:latin typeface="Times New Roman" charset="0"/>
            </a:endParaRPr>
          </a:p>
          <a:p>
            <a:endParaRPr lang="es-ES" sz="2800" dirty="0">
              <a:solidFill>
                <a:srgbClr val="800000"/>
              </a:solidFill>
              <a:latin typeface="Times New Roman" charset="0"/>
            </a:endParaRPr>
          </a:p>
          <a:p>
            <a:endParaRPr lang="es-ES" sz="2800" dirty="0">
              <a:solidFill>
                <a:srgbClr val="800000"/>
              </a:solidFill>
              <a:latin typeface="Times New Roman" charset="0"/>
            </a:endParaRPr>
          </a:p>
          <a:p>
            <a:endParaRPr lang="es-ES" sz="2800" b="1" i="1" dirty="0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131078" name="Rectangle 6"/>
          <p:cNvSpPr>
            <a:spLocks noChangeArrowheads="1"/>
          </p:cNvSpPr>
          <p:nvPr/>
        </p:nvSpPr>
        <p:spPr bwMode="auto">
          <a:xfrm>
            <a:off x="785813" y="2571750"/>
            <a:ext cx="4572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s-ES_tradnl" sz="2400" dirty="0"/>
              <a:t>Constituye la estrategia para </a:t>
            </a:r>
            <a:r>
              <a:rPr lang="es-ES_tradnl" sz="2400" dirty="0">
                <a:solidFill>
                  <a:srgbClr val="998700"/>
                </a:solidFill>
              </a:rPr>
              <a:t>eliminar la </a:t>
            </a:r>
            <a:r>
              <a:rPr lang="es-ES_tradnl" sz="2400" i="1" dirty="0">
                <a:solidFill>
                  <a:srgbClr val="998700"/>
                </a:solidFill>
              </a:rPr>
              <a:t>distancia</a:t>
            </a:r>
            <a:r>
              <a:rPr lang="es-ES_tradnl" sz="2400" dirty="0">
                <a:solidFill>
                  <a:srgbClr val="998700"/>
                </a:solidFill>
              </a:rPr>
              <a:t> entre la reputación actual y la exigida por la visión </a:t>
            </a:r>
            <a:r>
              <a:rPr lang="es-ES_tradnl" sz="2400" dirty="0" err="1">
                <a:solidFill>
                  <a:srgbClr val="998700"/>
                </a:solidFill>
              </a:rPr>
              <a:t>reputacional</a:t>
            </a:r>
            <a:r>
              <a:rPr lang="es-ES_tradnl" sz="2400" dirty="0"/>
              <a:t>:</a:t>
            </a:r>
            <a:endParaRPr lang="es-ES" sz="2400" dirty="0"/>
          </a:p>
          <a:p>
            <a:pPr marL="800100" lvl="1" indent="-342900">
              <a:buFont typeface="Wingdings" charset="2"/>
              <a:buChar char="ü"/>
            </a:pPr>
            <a:r>
              <a:rPr lang="es-ES_tradnl" sz="2400" dirty="0"/>
              <a:t>Programas de mejora de la reputación.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400" dirty="0"/>
              <a:t>Estrategia de comunicación de la reputación.</a:t>
            </a:r>
            <a:endParaRPr lang="es-ES" sz="2400" dirty="0"/>
          </a:p>
        </p:txBody>
      </p:sp>
      <p:pic>
        <p:nvPicPr>
          <p:cNvPr id="2" name="Imagen 1" descr="stakeholders-porta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854" y="3238500"/>
            <a:ext cx="3194146" cy="206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1378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84213" y="620713"/>
            <a:ext cx="4967287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 b="1">
              <a:solidFill>
                <a:srgbClr val="800000"/>
              </a:solidFill>
              <a:latin typeface="Times New Roman" charset="0"/>
            </a:endParaRPr>
          </a:p>
          <a:p>
            <a:endParaRPr lang="es-ES_tradnl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 b="1" i="1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380999" y="2168804"/>
            <a:ext cx="586740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s-ES_tradnl" sz="2400" dirty="0"/>
              <a:t>Independientemente de las acciones de comunicación dirigidas a los </a:t>
            </a:r>
            <a:r>
              <a:rPr lang="es-ES_tradnl" sz="2400" dirty="0" err="1">
                <a:solidFill>
                  <a:srgbClr val="998700"/>
                </a:solidFill>
              </a:rPr>
              <a:t>stakeholders</a:t>
            </a:r>
            <a:r>
              <a:rPr lang="es-ES_tradnl" sz="2400" dirty="0">
                <a:solidFill>
                  <a:srgbClr val="998700"/>
                </a:solidFill>
              </a:rPr>
              <a:t>,</a:t>
            </a:r>
            <a:r>
              <a:rPr lang="es-ES_tradnl" sz="2400" dirty="0"/>
              <a:t> la comunicación de la reputación exige </a:t>
            </a:r>
            <a:r>
              <a:rPr lang="es-ES_tradnl" sz="2400" dirty="0">
                <a:solidFill>
                  <a:srgbClr val="998700"/>
                </a:solidFill>
              </a:rPr>
              <a:t>acciones comunicativas congruen</a:t>
            </a:r>
            <a:r>
              <a:rPr lang="es-ES_tradnl" sz="2400" dirty="0"/>
              <a:t>tes hacia algunos destinatarios fijos:</a:t>
            </a:r>
          </a:p>
          <a:p>
            <a:pPr lvl="1" algn="just"/>
            <a:endParaRPr lang="es-ES_tradnl" sz="2400" dirty="0"/>
          </a:p>
          <a:p>
            <a:pPr marL="800100" lvl="1" indent="-342900" algn="just">
              <a:buFont typeface="Wingdings" charset="2"/>
              <a:buChar char="ü"/>
            </a:pPr>
            <a:r>
              <a:rPr lang="es-ES_tradnl" sz="2400" dirty="0"/>
              <a:t>Organismos de certificación y calificación.</a:t>
            </a:r>
          </a:p>
          <a:p>
            <a:pPr marL="800100" lvl="1" indent="-342900" algn="just">
              <a:buFont typeface="Wingdings" charset="2"/>
              <a:buChar char="ü"/>
            </a:pPr>
            <a:r>
              <a:rPr lang="es-ES_tradnl" sz="2400" dirty="0"/>
              <a:t>Medios de comunicación.</a:t>
            </a:r>
          </a:p>
          <a:p>
            <a:pPr marL="800100" lvl="1" indent="-342900" algn="just">
              <a:buFont typeface="Wingdings" charset="2"/>
              <a:buChar char="ü"/>
            </a:pPr>
            <a:r>
              <a:rPr lang="es-ES_tradnl" sz="2400" dirty="0"/>
              <a:t>Monitores de reputación y </a:t>
            </a:r>
            <a:r>
              <a:rPr lang="es-ES_tradnl" sz="2400" dirty="0" smtClean="0"/>
              <a:t>RS.</a:t>
            </a:r>
            <a:endParaRPr lang="es-ES_tradnl" sz="2400" dirty="0"/>
          </a:p>
        </p:txBody>
      </p:sp>
      <p:pic>
        <p:nvPicPr>
          <p:cNvPr id="2" name="Imagen 1" descr="stakeholder-list-word-clou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1973984"/>
            <a:ext cx="2467741" cy="162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6080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84213" y="620713"/>
            <a:ext cx="4967287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 b="1">
              <a:solidFill>
                <a:srgbClr val="800000"/>
              </a:solidFill>
              <a:latin typeface="Times New Roman" charset="0"/>
            </a:endParaRPr>
          </a:p>
          <a:p>
            <a:endParaRPr lang="es-ES_tradnl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 b="1" i="1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116013" y="1844675"/>
            <a:ext cx="7345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>
              <a:solidFill>
                <a:srgbClr val="800000"/>
              </a:solidFill>
            </a:endParaRP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844800" y="1423988"/>
            <a:ext cx="6205059" cy="565150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MX" sz="3200" dirty="0">
                <a:solidFill>
                  <a:srgbClr val="998700"/>
                </a:solidFill>
                <a:latin typeface="Georgia"/>
                <a:cs typeface="Georgia"/>
              </a:rPr>
              <a:t>La reputación de marca</a:t>
            </a:r>
            <a:endParaRPr lang="es-ES" sz="3200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  <p:sp>
        <p:nvSpPr>
          <p:cNvPr id="133125" name="Text Box 5"/>
          <p:cNvSpPr txBox="1">
            <a:spLocks noChangeArrowheads="1"/>
          </p:cNvSpPr>
          <p:nvPr/>
        </p:nvSpPr>
        <p:spPr bwMode="auto">
          <a:xfrm>
            <a:off x="539750" y="2103438"/>
            <a:ext cx="77771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s-ES" sz="2400" dirty="0"/>
              <a:t>Es la </a:t>
            </a:r>
            <a:r>
              <a:rPr lang="es-ES" sz="2400" dirty="0">
                <a:solidFill>
                  <a:srgbClr val="998700"/>
                </a:solidFill>
              </a:rPr>
              <a:t>identificación racional y emocional </a:t>
            </a:r>
            <a:r>
              <a:rPr lang="es-ES" sz="2400" dirty="0"/>
              <a:t>de un consumidor con una marca cuando reconoce en ésta valores que le proporcionan una experiencia positiva</a:t>
            </a:r>
            <a:r>
              <a:rPr lang="es-ES" sz="2400" dirty="0">
                <a:solidFill>
                  <a:srgbClr val="800000"/>
                </a:solidFill>
              </a:rPr>
              <a:t>.</a:t>
            </a:r>
          </a:p>
        </p:txBody>
      </p:sp>
      <p:sp>
        <p:nvSpPr>
          <p:cNvPr id="45062" name="Oval 6"/>
          <p:cNvSpPr>
            <a:spLocks noChangeArrowheads="1"/>
          </p:cNvSpPr>
          <p:nvPr/>
        </p:nvSpPr>
        <p:spPr bwMode="auto">
          <a:xfrm>
            <a:off x="3421063" y="4292600"/>
            <a:ext cx="2663825" cy="1943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2844800" y="4051300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>
                <a:latin typeface="Times New Roman" charset="0"/>
              </a:rPr>
              <a:t>Valores funcionales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5508625" y="4076700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>
                <a:latin typeface="Times New Roman" charset="0"/>
              </a:rPr>
              <a:t>Valores sociales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4068763" y="5551488"/>
            <a:ext cx="1223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>
                <a:latin typeface="Times New Roman" charset="0"/>
              </a:rPr>
              <a:t>Valores emocionales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4119563" y="4508500"/>
            <a:ext cx="12239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400" b="1">
                <a:latin typeface="Times New Roman" charset="0"/>
              </a:rPr>
              <a:t>Reputación de marca</a:t>
            </a:r>
          </a:p>
        </p:txBody>
      </p:sp>
      <p:sp>
        <p:nvSpPr>
          <p:cNvPr id="45067" name="Oval 11"/>
          <p:cNvSpPr>
            <a:spLocks noChangeArrowheads="1"/>
          </p:cNvSpPr>
          <p:nvPr/>
        </p:nvSpPr>
        <p:spPr bwMode="auto">
          <a:xfrm>
            <a:off x="4068763" y="3500438"/>
            <a:ext cx="2663825" cy="1943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5068" name="Oval 12"/>
          <p:cNvSpPr>
            <a:spLocks noChangeArrowheads="1"/>
          </p:cNvSpPr>
          <p:nvPr/>
        </p:nvSpPr>
        <p:spPr bwMode="auto">
          <a:xfrm>
            <a:off x="2700338" y="3500438"/>
            <a:ext cx="2663825" cy="19431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309108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684213" y="620713"/>
            <a:ext cx="4967287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 b="1">
              <a:solidFill>
                <a:srgbClr val="800000"/>
              </a:solidFill>
              <a:latin typeface="Times New Roman" charset="0"/>
            </a:endParaRPr>
          </a:p>
          <a:p>
            <a:endParaRPr lang="es-ES_tradnl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 b="1" i="1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116013" y="1844675"/>
            <a:ext cx="7345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>
              <a:solidFill>
                <a:srgbClr val="800000"/>
              </a:solidFill>
            </a:endParaRP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806700" y="1504950"/>
            <a:ext cx="3708400" cy="11430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s-MX" sz="2400" dirty="0">
                <a:latin typeface="Arial" charset="0"/>
              </a:rPr>
              <a:t>	</a:t>
            </a:r>
            <a:r>
              <a:rPr lang="es-MX" sz="2400" dirty="0">
                <a:solidFill>
                  <a:srgbClr val="998700"/>
                </a:solidFill>
                <a:latin typeface="Arial" charset="0"/>
              </a:rPr>
              <a:t>Índice de reputación de marca (IRMA)</a:t>
            </a:r>
            <a:endParaRPr lang="es-ES" sz="2400" dirty="0">
              <a:solidFill>
                <a:srgbClr val="998700"/>
              </a:solidFill>
              <a:latin typeface="Arial" charset="0"/>
            </a:endParaRPr>
          </a:p>
        </p:txBody>
      </p:sp>
      <p:sp>
        <p:nvSpPr>
          <p:cNvPr id="134149" name="Text Box 5"/>
          <p:cNvSpPr txBox="1">
            <a:spLocks noChangeArrowheads="1"/>
          </p:cNvSpPr>
          <p:nvPr/>
        </p:nvSpPr>
        <p:spPr bwMode="auto">
          <a:xfrm>
            <a:off x="539750" y="2211388"/>
            <a:ext cx="777716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" sz="2400" dirty="0"/>
              <a:t>Es una </a:t>
            </a:r>
            <a:r>
              <a:rPr lang="es-ES" sz="2400" dirty="0">
                <a:solidFill>
                  <a:srgbClr val="998700"/>
                </a:solidFill>
              </a:rPr>
              <a:t>metodología de evaluació</a:t>
            </a:r>
            <a:r>
              <a:rPr lang="es-ES" sz="2400" dirty="0"/>
              <a:t>n de la reputación de las marcas.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400" dirty="0"/>
              <a:t> Evalúa las marcas sectorialmente.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400" dirty="0"/>
              <a:t> El público informante son consumidores.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400" dirty="0"/>
              <a:t> Las variables de análisis son de tres tipos: funcionales, sociales y emocionales.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400" dirty="0"/>
              <a:t> Existen 6 variables primeras que se utilizan para todos los sectores y 12 secundarias específicas de cada uno de ellos</a:t>
            </a:r>
          </a:p>
          <a:p>
            <a:pPr marL="1257300" lvl="2" indent="-342900" eaLnBrk="1" hangingPunct="1">
              <a:buFont typeface="Wingdings" charset="2"/>
              <a:buChar char="ü"/>
            </a:pPr>
            <a:r>
              <a:rPr lang="es-ES" sz="2400" dirty="0"/>
              <a:t> La técnica de investigación es la encuesta telefónica a 1,500 consumidores.</a:t>
            </a:r>
          </a:p>
          <a:p>
            <a:pPr eaLnBrk="1" hangingPunct="1"/>
            <a:endParaRPr lang="es-ES" sz="24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76746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684213" y="620713"/>
            <a:ext cx="4967287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 b="1">
              <a:solidFill>
                <a:srgbClr val="800000"/>
              </a:solidFill>
              <a:latin typeface="Times New Roman" charset="0"/>
            </a:endParaRPr>
          </a:p>
          <a:p>
            <a:endParaRPr lang="es-ES_tradnl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 b="1" i="1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116013" y="1844675"/>
            <a:ext cx="7345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>
              <a:solidFill>
                <a:srgbClr val="800000"/>
              </a:solidFill>
            </a:endParaRPr>
          </a:p>
        </p:txBody>
      </p:sp>
      <p:sp>
        <p:nvSpPr>
          <p:cNvPr id="47108" name="Text Box 5"/>
          <p:cNvSpPr txBox="1">
            <a:spLocks noChangeArrowheads="1"/>
          </p:cNvSpPr>
          <p:nvPr/>
        </p:nvSpPr>
        <p:spPr bwMode="auto">
          <a:xfrm>
            <a:off x="539750" y="2060575"/>
            <a:ext cx="7777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s-MX" sz="240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47110" name="6 Imagen" descr="Imagen1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655763"/>
            <a:ext cx="8977312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42947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684213" y="620713"/>
            <a:ext cx="4967287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>
              <a:solidFill>
                <a:srgbClr val="800000"/>
              </a:solidFill>
              <a:latin typeface="Times New Roman" charset="0"/>
            </a:endParaRPr>
          </a:p>
          <a:p>
            <a:endParaRPr lang="es-MX" sz="2800" b="1">
              <a:solidFill>
                <a:srgbClr val="800000"/>
              </a:solidFill>
              <a:latin typeface="Times New Roman" charset="0"/>
            </a:endParaRPr>
          </a:p>
          <a:p>
            <a:endParaRPr lang="es-ES_tradnl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>
              <a:solidFill>
                <a:srgbClr val="800000"/>
              </a:solidFill>
              <a:latin typeface="Times New Roman" charset="0"/>
            </a:endParaRPr>
          </a:p>
          <a:p>
            <a:endParaRPr lang="es-ES" sz="2800" b="1" i="1">
              <a:solidFill>
                <a:srgbClr val="800000"/>
              </a:solidFill>
              <a:latin typeface="Times New Roman" charset="0"/>
            </a:endParaRP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1116013" y="1844675"/>
            <a:ext cx="7345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_tradnl">
              <a:solidFill>
                <a:srgbClr val="800000"/>
              </a:solidFill>
            </a:endParaRP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539750" y="2060575"/>
            <a:ext cx="7777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s-MX" sz="2400">
              <a:solidFill>
                <a:srgbClr val="800000"/>
              </a:solidFill>
              <a:latin typeface="Times New Roman" charset="0"/>
            </a:endParaRP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916758"/>
              </p:ext>
            </p:extLst>
          </p:nvPr>
        </p:nvGraphicFramePr>
        <p:xfrm>
          <a:off x="1892300" y="1126331"/>
          <a:ext cx="7518400" cy="515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9" name="Documento" r:id="rId4" imgW="9474200" imgH="6388100" progId="Word.Document.8">
                  <p:embed/>
                </p:oleObj>
              </mc:Choice>
              <mc:Fallback>
                <p:oleObj name="Documento" r:id="rId4" imgW="9474200" imgH="63881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1126331"/>
                        <a:ext cx="7518400" cy="5151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615792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ívico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Cívico.thmx</Template>
  <TotalTime>738</TotalTime>
  <Words>1305</Words>
  <Application>Microsoft Macintosh PowerPoint</Application>
  <PresentationFormat>Presentación en pantalla (4:3)</PresentationFormat>
  <Paragraphs>302</Paragraphs>
  <Slides>53</Slides>
  <Notes>53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5" baseType="lpstr">
      <vt:lpstr>Cívico</vt:lpstr>
      <vt:lpstr>Documento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Usuario de Microsoft Office</cp:lastModifiedBy>
  <cp:revision>110</cp:revision>
  <dcterms:created xsi:type="dcterms:W3CDTF">2017-02-01T21:39:20Z</dcterms:created>
  <dcterms:modified xsi:type="dcterms:W3CDTF">2017-06-19T13:31:39Z</dcterms:modified>
</cp:coreProperties>
</file>