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873C"/>
    <a:srgbClr val="DE7505"/>
    <a:srgbClr val="F1A828"/>
    <a:srgbClr val="BA5E04"/>
    <a:srgbClr val="FECA59"/>
    <a:srgbClr val="E4CDA1"/>
    <a:srgbClr val="FFFA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5" d="100"/>
          <a:sy n="65" d="100"/>
        </p:scale>
        <p:origin x="90" y="3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6/2/2017</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6/2/2017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6/2/2017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s-ES"/>
              <a:t>Haga clic para modificar el estilo de título del patrón</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6/2/2017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6/2/2017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6/2/2017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6/2/2017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6/2/2017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s-ES"/>
              <a:t>Haga clic para modificar el estilo de texto del patrón</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6/2/2017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s-ES"/>
              <a:t>Haga clic para modificar el estilo de texto del patrón</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6/2/2017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6/2/2017</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928401" y="115910"/>
            <a:ext cx="8574622" cy="3880357"/>
          </a:xfrm>
        </p:spPr>
        <p:txBody>
          <a:bodyPr>
            <a:normAutofit/>
          </a:bodyPr>
          <a:lstStyle/>
          <a:p>
            <a:r>
              <a:rPr lang="es-MX" dirty="0"/>
              <a:t>Competencias</a:t>
            </a:r>
            <a:br>
              <a:rPr lang="es-MX" dirty="0"/>
            </a:br>
            <a:r>
              <a:rPr lang="es-MX" dirty="0"/>
              <a:t>Valores</a:t>
            </a:r>
            <a:br>
              <a:rPr lang="es-MX" dirty="0"/>
            </a:br>
            <a:r>
              <a:rPr lang="es-MX" dirty="0"/>
              <a:t>y habilidades</a:t>
            </a:r>
            <a:br>
              <a:rPr lang="es-MX" dirty="0"/>
            </a:br>
            <a:endParaRPr lang="es-MX" dirty="0"/>
          </a:p>
        </p:txBody>
      </p:sp>
      <p:sp>
        <p:nvSpPr>
          <p:cNvPr id="3" name="Subtítulo 2"/>
          <p:cNvSpPr>
            <a:spLocks noGrp="1"/>
          </p:cNvSpPr>
          <p:nvPr>
            <p:ph type="subTitle" idx="1"/>
          </p:nvPr>
        </p:nvSpPr>
        <p:spPr/>
        <p:txBody>
          <a:bodyPr/>
          <a:lstStyle/>
          <a:p>
            <a:r>
              <a:rPr lang="es-MX" dirty="0"/>
              <a:t>Dante Emmanuel Sánchez Alvarado</a:t>
            </a:r>
          </a:p>
          <a:p>
            <a:r>
              <a:rPr lang="es-MX" dirty="0"/>
              <a:t>A01377921</a:t>
            </a:r>
          </a:p>
          <a:p>
            <a:endParaRPr lang="es-MX" dirty="0"/>
          </a:p>
        </p:txBody>
      </p:sp>
    </p:spTree>
    <p:extLst>
      <p:ext uri="{BB962C8B-B14F-4D97-AF65-F5344CB8AC3E}">
        <p14:creationId xmlns:p14="http://schemas.microsoft.com/office/powerpoint/2010/main" val="1473645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4311" y="685801"/>
            <a:ext cx="10018713" cy="730876"/>
          </a:xfrm>
        </p:spPr>
        <p:txBody>
          <a:bodyPr>
            <a:noAutofit/>
          </a:bodyPr>
          <a:lstStyle/>
          <a:p>
            <a:r>
              <a:rPr lang="es-MX" sz="7200" dirty="0">
                <a:latin typeface="AR BONNIE" panose="02000000000000000000" pitchFamily="2" charset="0"/>
              </a:rPr>
              <a:t>Competencias</a:t>
            </a:r>
          </a:p>
        </p:txBody>
      </p:sp>
      <p:sp>
        <p:nvSpPr>
          <p:cNvPr id="4" name="Almacenamiento de acceso directo 3"/>
          <p:cNvSpPr/>
          <p:nvPr/>
        </p:nvSpPr>
        <p:spPr>
          <a:xfrm rot="20624225" flipH="1">
            <a:off x="1954409" y="805687"/>
            <a:ext cx="1965787" cy="3638177"/>
          </a:xfrm>
          <a:prstGeom prst="flowChartMagneticDrum">
            <a:avLst/>
          </a:prstGeom>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Almacenamiento de acceso directo 7"/>
          <p:cNvSpPr/>
          <p:nvPr/>
        </p:nvSpPr>
        <p:spPr>
          <a:xfrm rot="157332">
            <a:off x="8847051" y="1692382"/>
            <a:ext cx="3300832" cy="2004174"/>
          </a:xfrm>
          <a:prstGeom prst="flowChartMagneticDrum">
            <a:avLst/>
          </a:prstGeom>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Almacenamiento de acceso directo 8"/>
          <p:cNvSpPr/>
          <p:nvPr/>
        </p:nvSpPr>
        <p:spPr>
          <a:xfrm rot="21433174" flipH="1">
            <a:off x="5029693" y="1662187"/>
            <a:ext cx="3434041" cy="2064567"/>
          </a:xfrm>
          <a:prstGeom prst="flowChartMagneticDrum">
            <a:avLst/>
          </a:prstGeom>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CuadroTexto 9"/>
          <p:cNvSpPr txBox="1"/>
          <p:nvPr/>
        </p:nvSpPr>
        <p:spPr>
          <a:xfrm rot="1523640">
            <a:off x="1998675" y="2402085"/>
            <a:ext cx="2468600" cy="584775"/>
          </a:xfrm>
          <a:prstGeom prst="rect">
            <a:avLst/>
          </a:prstGeom>
          <a:noFill/>
        </p:spPr>
        <p:txBody>
          <a:bodyPr wrap="square" rtlCol="0">
            <a:spAutoFit/>
          </a:bodyPr>
          <a:lstStyle/>
          <a:p>
            <a:r>
              <a:rPr lang="es-MX" sz="3200" dirty="0">
                <a:solidFill>
                  <a:schemeClr val="accent1">
                    <a:lumMod val="60000"/>
                    <a:lumOff val="40000"/>
                  </a:schemeClr>
                </a:solidFill>
                <a:latin typeface="AR CHRISTY" panose="02000000000000000000" pitchFamily="2" charset="0"/>
              </a:rPr>
              <a:t>SOCIABILIDAD</a:t>
            </a:r>
          </a:p>
        </p:txBody>
      </p:sp>
      <p:sp>
        <p:nvSpPr>
          <p:cNvPr id="3" name="Rectángulo 2"/>
          <p:cNvSpPr/>
          <p:nvPr/>
        </p:nvSpPr>
        <p:spPr>
          <a:xfrm>
            <a:off x="5985455" y="2363165"/>
            <a:ext cx="2052829" cy="523220"/>
          </a:xfrm>
          <a:prstGeom prst="rect">
            <a:avLst/>
          </a:prstGeom>
        </p:spPr>
        <p:txBody>
          <a:bodyPr wrap="square">
            <a:spAutoFit/>
          </a:bodyPr>
          <a:lstStyle/>
          <a:p>
            <a:r>
              <a:rPr lang="es-MX" sz="2800" dirty="0">
                <a:solidFill>
                  <a:schemeClr val="accent1">
                    <a:lumMod val="60000"/>
                    <a:lumOff val="40000"/>
                  </a:schemeClr>
                </a:solidFill>
                <a:latin typeface="AR CHRISTY" panose="02000000000000000000" pitchFamily="2" charset="0"/>
              </a:rPr>
              <a:t>Adaptabilidad</a:t>
            </a:r>
            <a:endParaRPr lang="es-MX" sz="2000" dirty="0"/>
          </a:p>
        </p:txBody>
      </p:sp>
      <p:sp>
        <p:nvSpPr>
          <p:cNvPr id="5" name="Rectángulo 4"/>
          <p:cNvSpPr/>
          <p:nvPr/>
        </p:nvSpPr>
        <p:spPr>
          <a:xfrm rot="20149795">
            <a:off x="9143097" y="2415494"/>
            <a:ext cx="1819449" cy="584775"/>
          </a:xfrm>
          <a:prstGeom prst="rect">
            <a:avLst/>
          </a:prstGeom>
        </p:spPr>
        <p:txBody>
          <a:bodyPr wrap="square">
            <a:spAutoFit/>
          </a:bodyPr>
          <a:lstStyle/>
          <a:p>
            <a:r>
              <a:rPr lang="es-MX" sz="3200" dirty="0">
                <a:solidFill>
                  <a:schemeClr val="accent1">
                    <a:lumMod val="60000"/>
                    <a:lumOff val="40000"/>
                  </a:schemeClr>
                </a:solidFill>
                <a:latin typeface="AR CHRISTY" panose="02000000000000000000" pitchFamily="2" charset="0"/>
              </a:rPr>
              <a:t>Escucha</a:t>
            </a:r>
            <a:endParaRPr lang="es-MX" sz="3200" dirty="0"/>
          </a:p>
        </p:txBody>
      </p:sp>
      <p:sp>
        <p:nvSpPr>
          <p:cNvPr id="6" name="CuadroTexto 5"/>
          <p:cNvSpPr txBox="1"/>
          <p:nvPr/>
        </p:nvSpPr>
        <p:spPr>
          <a:xfrm>
            <a:off x="1425117" y="3860999"/>
            <a:ext cx="3323968" cy="2031325"/>
          </a:xfrm>
          <a:prstGeom prst="rect">
            <a:avLst/>
          </a:prstGeom>
          <a:noFill/>
        </p:spPr>
        <p:txBody>
          <a:bodyPr wrap="square" rtlCol="0">
            <a:spAutoFit/>
          </a:bodyPr>
          <a:lstStyle/>
          <a:p>
            <a:r>
              <a:rPr lang="es-MX" dirty="0">
                <a:latin typeface="Tw Cen MT" panose="020B0602020104020603" pitchFamily="34" charset="0"/>
              </a:rPr>
              <a:t>Es importante que alguien profesional en las RRPP sea sociable. Esto, porque el trato con las personas es algo inevitable al realizar un trabajo de relaciones públicas, como bien lo dice el propio nombre.</a:t>
            </a:r>
          </a:p>
        </p:txBody>
      </p:sp>
      <p:sp>
        <p:nvSpPr>
          <p:cNvPr id="7" name="CuadroTexto 6"/>
          <p:cNvSpPr txBox="1"/>
          <p:nvPr/>
        </p:nvSpPr>
        <p:spPr>
          <a:xfrm>
            <a:off x="4903128" y="3860999"/>
            <a:ext cx="3318763" cy="2031325"/>
          </a:xfrm>
          <a:prstGeom prst="rect">
            <a:avLst/>
          </a:prstGeom>
          <a:noFill/>
        </p:spPr>
        <p:txBody>
          <a:bodyPr wrap="square" rtlCol="0">
            <a:spAutoFit/>
          </a:bodyPr>
          <a:lstStyle/>
          <a:p>
            <a:r>
              <a:rPr lang="es-MX" dirty="0">
                <a:latin typeface="Tw Cen MT" panose="020B0602020104020603" pitchFamily="34" charset="0"/>
              </a:rPr>
              <a:t>En el mundo empresarial se viven cambios todo el tiempo, a veces, algunos bruscos que requieren adaptarse rápidamente a la situación y tomar una decisión. </a:t>
            </a:r>
          </a:p>
          <a:p>
            <a:r>
              <a:rPr lang="es-MX" dirty="0">
                <a:latin typeface="Tw Cen MT" panose="020B0602020104020603" pitchFamily="34" charset="0"/>
              </a:rPr>
              <a:t>Un RRPP debe ser capaz de hacer esto a pequeña y grande escala.</a:t>
            </a:r>
          </a:p>
        </p:txBody>
      </p:sp>
      <p:sp>
        <p:nvSpPr>
          <p:cNvPr id="12" name="CuadroTexto 11"/>
          <p:cNvSpPr txBox="1"/>
          <p:nvPr/>
        </p:nvSpPr>
        <p:spPr>
          <a:xfrm>
            <a:off x="9045548" y="3860998"/>
            <a:ext cx="2903838" cy="1754326"/>
          </a:xfrm>
          <a:prstGeom prst="rect">
            <a:avLst/>
          </a:prstGeom>
          <a:noFill/>
        </p:spPr>
        <p:txBody>
          <a:bodyPr wrap="square" rtlCol="0">
            <a:spAutoFit/>
          </a:bodyPr>
          <a:lstStyle/>
          <a:p>
            <a:r>
              <a:rPr lang="es-MX" dirty="0">
                <a:latin typeface="Tw Cen MT" panose="020B0602020104020603" pitchFamily="34" charset="0"/>
              </a:rPr>
              <a:t>Es necesario que alguien bueno en las RRPP </a:t>
            </a:r>
            <a:r>
              <a:rPr lang="es-MX" dirty="0" err="1">
                <a:latin typeface="Tw Cen MT" panose="020B0602020104020603" pitchFamily="34" charset="0"/>
              </a:rPr>
              <a:t>pescuchar</a:t>
            </a:r>
            <a:r>
              <a:rPr lang="es-MX" dirty="0">
                <a:latin typeface="Tw Cen MT" panose="020B0602020104020603" pitchFamily="34" charset="0"/>
              </a:rPr>
              <a:t> tanto a clientes como a socios, para poder satisfacer sus necesidades de la manera más efectiva posible.</a:t>
            </a:r>
          </a:p>
        </p:txBody>
      </p:sp>
    </p:spTree>
    <p:extLst>
      <p:ext uri="{BB962C8B-B14F-4D97-AF65-F5344CB8AC3E}">
        <p14:creationId xmlns:p14="http://schemas.microsoft.com/office/powerpoint/2010/main" val="2916813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484311" y="0"/>
            <a:ext cx="10018713" cy="1752599"/>
          </a:xfrm>
        </p:spPr>
        <p:txBody>
          <a:bodyPr>
            <a:normAutofit/>
          </a:bodyPr>
          <a:lstStyle/>
          <a:p>
            <a:r>
              <a:rPr lang="es-MX" sz="7200" dirty="0">
                <a:latin typeface="AR BONNIE" panose="02000000000000000000" pitchFamily="2" charset="0"/>
              </a:rPr>
              <a:t>Valores</a:t>
            </a:r>
          </a:p>
        </p:txBody>
      </p:sp>
      <p:sp>
        <p:nvSpPr>
          <p:cNvPr id="4" name="Pergamino: horizontal 3"/>
          <p:cNvSpPr/>
          <p:nvPr/>
        </p:nvSpPr>
        <p:spPr>
          <a:xfrm>
            <a:off x="1484311" y="1752599"/>
            <a:ext cx="3033027" cy="1556951"/>
          </a:xfrm>
          <a:prstGeom prst="horizontalScroll">
            <a:avLst/>
          </a:prstGeom>
          <a:blipFill>
            <a:blip r:embed="rId3"/>
            <a:tile tx="0" ty="0" sx="100000" sy="100000" flip="none" algn="tl"/>
          </a:blipFill>
          <a:ln>
            <a:solidFill>
              <a:srgbClr val="B2873C"/>
            </a:solid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4800" dirty="0">
                <a:solidFill>
                  <a:schemeClr val="tx1">
                    <a:lumMod val="85000"/>
                    <a:lumOff val="15000"/>
                  </a:schemeClr>
                </a:solidFill>
                <a:latin typeface="Blackadder ITC" panose="04020505051007020D02" pitchFamily="82" charset="0"/>
              </a:rPr>
              <a:t>Liderazgo</a:t>
            </a:r>
          </a:p>
        </p:txBody>
      </p:sp>
      <p:sp>
        <p:nvSpPr>
          <p:cNvPr id="7" name="Pergamino: horizontal 6"/>
          <p:cNvSpPr/>
          <p:nvPr/>
        </p:nvSpPr>
        <p:spPr>
          <a:xfrm>
            <a:off x="4977153" y="4008406"/>
            <a:ext cx="3033027" cy="1556951"/>
          </a:xfrm>
          <a:prstGeom prst="horizontalScroll">
            <a:avLst/>
          </a:prstGeom>
          <a:blipFill>
            <a:blip r:embed="rId3"/>
            <a:tile tx="0" ty="0" sx="100000" sy="100000" flip="none" algn="tl"/>
          </a:blipFill>
          <a:ln>
            <a:solidFill>
              <a:srgbClr val="B2873C"/>
            </a:solid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4800" dirty="0">
                <a:solidFill>
                  <a:schemeClr val="tx1">
                    <a:lumMod val="85000"/>
                    <a:lumOff val="15000"/>
                  </a:schemeClr>
                </a:solidFill>
                <a:latin typeface="Blackadder ITC" panose="04020505051007020D02" pitchFamily="82" charset="0"/>
              </a:rPr>
              <a:t>Inteligencia</a:t>
            </a:r>
          </a:p>
        </p:txBody>
      </p:sp>
      <p:sp>
        <p:nvSpPr>
          <p:cNvPr id="8" name="Pergamino: horizontal 7"/>
          <p:cNvSpPr/>
          <p:nvPr/>
        </p:nvSpPr>
        <p:spPr>
          <a:xfrm>
            <a:off x="8469997" y="1829829"/>
            <a:ext cx="3033027" cy="1556951"/>
          </a:xfrm>
          <a:prstGeom prst="horizontalScroll">
            <a:avLst/>
          </a:prstGeom>
          <a:blipFill>
            <a:blip r:embed="rId3"/>
            <a:tile tx="0" ty="0" sx="100000" sy="100000" flip="none" algn="tl"/>
          </a:blipFill>
          <a:ln>
            <a:solidFill>
              <a:srgbClr val="B2873C"/>
            </a:solid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4000" dirty="0">
                <a:solidFill>
                  <a:schemeClr val="tx1">
                    <a:lumMod val="85000"/>
                    <a:lumOff val="15000"/>
                  </a:schemeClr>
                </a:solidFill>
                <a:latin typeface="Blackadder ITC" panose="04020505051007020D02" pitchFamily="82" charset="0"/>
              </a:rPr>
              <a:t>Originalidad</a:t>
            </a:r>
          </a:p>
        </p:txBody>
      </p:sp>
      <p:sp>
        <p:nvSpPr>
          <p:cNvPr id="9" name="CuadroTexto 8"/>
          <p:cNvSpPr txBox="1"/>
          <p:nvPr/>
        </p:nvSpPr>
        <p:spPr>
          <a:xfrm>
            <a:off x="1396315" y="3534032"/>
            <a:ext cx="3373394" cy="2031325"/>
          </a:xfrm>
          <a:prstGeom prst="rect">
            <a:avLst/>
          </a:prstGeom>
          <a:noFill/>
        </p:spPr>
        <p:txBody>
          <a:bodyPr wrap="square" rtlCol="0">
            <a:spAutoFit/>
          </a:bodyPr>
          <a:lstStyle/>
          <a:p>
            <a:r>
              <a:rPr lang="es-MX" dirty="0">
                <a:solidFill>
                  <a:schemeClr val="tx1">
                    <a:lumMod val="95000"/>
                    <a:lumOff val="5000"/>
                  </a:schemeClr>
                </a:solidFill>
                <a:latin typeface="Bell MT" panose="02020503060305020303" pitchFamily="18" charset="0"/>
              </a:rPr>
              <a:t>Resulta de suma importancia este valor, pues es necesario guiar a las personas y empresas para que sean conscientes de una imagen que representa a la empresa o persona para quien se hagan las RRPP. </a:t>
            </a:r>
          </a:p>
        </p:txBody>
      </p:sp>
      <p:sp>
        <p:nvSpPr>
          <p:cNvPr id="10" name="CuadroTexto 9"/>
          <p:cNvSpPr txBox="1"/>
          <p:nvPr/>
        </p:nvSpPr>
        <p:spPr>
          <a:xfrm>
            <a:off x="4868562" y="1829829"/>
            <a:ext cx="3141618" cy="1754326"/>
          </a:xfrm>
          <a:prstGeom prst="rect">
            <a:avLst/>
          </a:prstGeom>
          <a:noFill/>
        </p:spPr>
        <p:txBody>
          <a:bodyPr wrap="square" rtlCol="0">
            <a:spAutoFit/>
          </a:bodyPr>
          <a:lstStyle/>
          <a:p>
            <a:r>
              <a:rPr lang="es-MX" dirty="0">
                <a:solidFill>
                  <a:schemeClr val="tx1">
                    <a:lumMod val="95000"/>
                    <a:lumOff val="5000"/>
                  </a:schemeClr>
                </a:solidFill>
                <a:latin typeface="Bell MT" panose="02020503060305020303" pitchFamily="18" charset="0"/>
              </a:rPr>
              <a:t>Esto permite crear un panorama general acertado de la situación en la que se trabaja y al mismo tiempo crear una solución efectiva para los problemas que se presenten.</a:t>
            </a:r>
          </a:p>
        </p:txBody>
      </p:sp>
      <p:sp>
        <p:nvSpPr>
          <p:cNvPr id="11" name="CuadroTexto 10"/>
          <p:cNvSpPr txBox="1"/>
          <p:nvPr/>
        </p:nvSpPr>
        <p:spPr>
          <a:xfrm>
            <a:off x="8469997" y="3534032"/>
            <a:ext cx="3033027" cy="2031325"/>
          </a:xfrm>
          <a:prstGeom prst="rect">
            <a:avLst/>
          </a:prstGeom>
          <a:noFill/>
        </p:spPr>
        <p:txBody>
          <a:bodyPr wrap="square" rtlCol="0">
            <a:spAutoFit/>
          </a:bodyPr>
          <a:lstStyle/>
          <a:p>
            <a:r>
              <a:rPr lang="es-MX" dirty="0">
                <a:solidFill>
                  <a:schemeClr val="tx1">
                    <a:lumMod val="95000"/>
                    <a:lumOff val="5000"/>
                  </a:schemeClr>
                </a:solidFill>
                <a:latin typeface="Bell MT" panose="02020503060305020303" pitchFamily="18" charset="0"/>
              </a:rPr>
              <a:t>Si se tiene este valor, el relacionista público puede crear una serie de soluciones para distintos clientes y mantener la diferenciación entre ellos, para evitar caer en lo predecible.</a:t>
            </a:r>
          </a:p>
        </p:txBody>
      </p:sp>
    </p:spTree>
    <p:extLst>
      <p:ext uri="{BB962C8B-B14F-4D97-AF65-F5344CB8AC3E}">
        <p14:creationId xmlns:p14="http://schemas.microsoft.com/office/powerpoint/2010/main" val="1870689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Habilidades</a:t>
            </a:r>
          </a:p>
        </p:txBody>
      </p:sp>
      <p:sp>
        <p:nvSpPr>
          <p:cNvPr id="4" name="Cinta: inclinada hacia arriba 3"/>
          <p:cNvSpPr/>
          <p:nvPr/>
        </p:nvSpPr>
        <p:spPr>
          <a:xfrm>
            <a:off x="1248337" y="2022137"/>
            <a:ext cx="3618630" cy="832523"/>
          </a:xfrm>
          <a:prstGeom prst="ribbon2">
            <a:avLst/>
          </a:prstGeom>
          <a:blipFill>
            <a:blip r:embed="rId3"/>
            <a:tile tx="0" ty="0" sx="100000" sy="100000" flip="none" algn="tl"/>
          </a:blipFill>
          <a:ln>
            <a:solidFill>
              <a:schemeClr val="tx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dirty="0">
                <a:solidFill>
                  <a:schemeClr val="tx1"/>
                </a:solidFill>
                <a:latin typeface="AR JULIAN" panose="02000000000000000000" pitchFamily="2" charset="0"/>
              </a:rPr>
              <a:t>Trabajo en equipo</a:t>
            </a:r>
          </a:p>
        </p:txBody>
      </p:sp>
      <p:sp>
        <p:nvSpPr>
          <p:cNvPr id="5" name="Cinta: inclinada hacia arriba 4"/>
          <p:cNvSpPr/>
          <p:nvPr/>
        </p:nvSpPr>
        <p:spPr>
          <a:xfrm>
            <a:off x="4866967" y="2022137"/>
            <a:ext cx="3618630" cy="832523"/>
          </a:xfrm>
          <a:prstGeom prst="ribbon2">
            <a:avLst/>
          </a:prstGeom>
          <a:blipFill>
            <a:blip r:embed="rId3"/>
            <a:tile tx="0" ty="0" sx="100000" sy="100000" flip="none" algn="tl"/>
          </a:blipFill>
          <a:ln>
            <a:solidFill>
              <a:schemeClr val="tx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dirty="0">
                <a:solidFill>
                  <a:schemeClr val="tx1"/>
                </a:solidFill>
                <a:latin typeface="AR JULIAN" panose="02000000000000000000" pitchFamily="2" charset="0"/>
              </a:rPr>
              <a:t>Iniciativa</a:t>
            </a:r>
          </a:p>
        </p:txBody>
      </p:sp>
      <p:sp>
        <p:nvSpPr>
          <p:cNvPr id="6" name="Cinta: inclinada hacia arriba 5"/>
          <p:cNvSpPr/>
          <p:nvPr/>
        </p:nvSpPr>
        <p:spPr>
          <a:xfrm>
            <a:off x="8485597" y="2022137"/>
            <a:ext cx="3618630" cy="832523"/>
          </a:xfrm>
          <a:prstGeom prst="ribbon2">
            <a:avLst/>
          </a:prstGeom>
          <a:blipFill>
            <a:blip r:embed="rId3"/>
            <a:tile tx="0" ty="0" sx="100000" sy="100000" flip="none" algn="tl"/>
          </a:blipFill>
          <a:ln>
            <a:solidFill>
              <a:schemeClr val="tx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dirty="0">
                <a:solidFill>
                  <a:schemeClr val="tx1"/>
                </a:solidFill>
                <a:latin typeface="AR JULIAN" panose="02000000000000000000" pitchFamily="2" charset="0"/>
              </a:rPr>
              <a:t>Capacidad de comunicación</a:t>
            </a:r>
          </a:p>
        </p:txBody>
      </p:sp>
      <p:sp>
        <p:nvSpPr>
          <p:cNvPr id="8" name="CuadroTexto 7"/>
          <p:cNvSpPr txBox="1"/>
          <p:nvPr/>
        </p:nvSpPr>
        <p:spPr>
          <a:xfrm>
            <a:off x="4866967" y="3188849"/>
            <a:ext cx="3618630" cy="1531445"/>
          </a:xfrm>
          <a:prstGeom prst="rect">
            <a:avLst/>
          </a:prstGeom>
          <a:noFill/>
        </p:spPr>
        <p:txBody>
          <a:bodyPr wrap="square" rtlCol="0">
            <a:spAutoFit/>
          </a:bodyPr>
          <a:lstStyle/>
          <a:p>
            <a:pPr algn="ctr">
              <a:lnSpc>
                <a:spcPct val="150000"/>
              </a:lnSpc>
            </a:pPr>
            <a:r>
              <a:rPr lang="es-MX" sz="1600" dirty="0">
                <a:latin typeface="Calibri Light" panose="020F0302020204030204" pitchFamily="34" charset="0"/>
                <a:cs typeface="Calibri Light" panose="020F0302020204030204" pitchFamily="34" charset="0"/>
              </a:rPr>
              <a:t>Como profesional de esta área, se debe tener la disposición de dar a conocer ideas o proponer acciones si  se considera importante para la empresa.</a:t>
            </a:r>
          </a:p>
        </p:txBody>
      </p:sp>
      <p:sp>
        <p:nvSpPr>
          <p:cNvPr id="11" name="CuadroTexto 10"/>
          <p:cNvSpPr txBox="1"/>
          <p:nvPr/>
        </p:nvSpPr>
        <p:spPr>
          <a:xfrm>
            <a:off x="8485597" y="3052916"/>
            <a:ext cx="3618630" cy="2585323"/>
          </a:xfrm>
          <a:prstGeom prst="rect">
            <a:avLst/>
          </a:prstGeom>
          <a:noFill/>
        </p:spPr>
        <p:txBody>
          <a:bodyPr wrap="square" rtlCol="0">
            <a:spAutoFit/>
          </a:bodyPr>
          <a:lstStyle/>
          <a:p>
            <a:pPr algn="ctr">
              <a:lnSpc>
                <a:spcPct val="150000"/>
              </a:lnSpc>
            </a:pPr>
            <a:r>
              <a:rPr lang="es-MX" dirty="0">
                <a:latin typeface="Calibri Light" panose="020F0302020204030204" pitchFamily="34" charset="0"/>
                <a:cs typeface="Calibri Light" panose="020F0302020204030204" pitchFamily="34" charset="0"/>
              </a:rPr>
              <a:t>En las relaciones públicas, comunicarse es totalmente indispensable, ya sea por escrito </a:t>
            </a:r>
            <a:r>
              <a:rPr lang="es-MX">
                <a:latin typeface="Calibri Light" panose="020F0302020204030204" pitchFamily="34" charset="0"/>
                <a:cs typeface="Calibri Light" panose="020F0302020204030204" pitchFamily="34" charset="0"/>
              </a:rPr>
              <a:t>o verbalmente</a:t>
            </a:r>
            <a:r>
              <a:rPr lang="es-MX" dirty="0">
                <a:latin typeface="Calibri Light" panose="020F0302020204030204" pitchFamily="34" charset="0"/>
                <a:cs typeface="Calibri Light" panose="020F0302020204030204" pitchFamily="34" charset="0"/>
              </a:rPr>
              <a:t>, siempre debe existir una línea de comunicación entre los involucrados.</a:t>
            </a:r>
          </a:p>
        </p:txBody>
      </p:sp>
      <p:sp>
        <p:nvSpPr>
          <p:cNvPr id="12" name="CuadroTexto 11"/>
          <p:cNvSpPr txBox="1"/>
          <p:nvPr/>
        </p:nvSpPr>
        <p:spPr>
          <a:xfrm>
            <a:off x="1248337" y="3188849"/>
            <a:ext cx="3618630" cy="1711366"/>
          </a:xfrm>
          <a:prstGeom prst="rect">
            <a:avLst/>
          </a:prstGeom>
          <a:noFill/>
        </p:spPr>
        <p:txBody>
          <a:bodyPr wrap="square" rtlCol="0">
            <a:spAutoFit/>
          </a:bodyPr>
          <a:lstStyle/>
          <a:p>
            <a:pPr algn="ctr">
              <a:lnSpc>
                <a:spcPct val="150000"/>
              </a:lnSpc>
            </a:pPr>
            <a:r>
              <a:rPr lang="es-MX" dirty="0">
                <a:latin typeface="Calibri Light" panose="020F0302020204030204" pitchFamily="34" charset="0"/>
                <a:cs typeface="Calibri Light" panose="020F0302020204030204" pitchFamily="34" charset="0"/>
              </a:rPr>
              <a:t>El trabajo de RRPP no siempre es individual, las empresas más grandes requieren un trabajo colaborativo en esta y muchas otras áreas.</a:t>
            </a:r>
          </a:p>
        </p:txBody>
      </p:sp>
    </p:spTree>
    <p:extLst>
      <p:ext uri="{BB962C8B-B14F-4D97-AF65-F5344CB8AC3E}">
        <p14:creationId xmlns:p14="http://schemas.microsoft.com/office/powerpoint/2010/main" val="8214792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Organic</Template>
  <TotalTime>89</TotalTime>
  <Words>308</Words>
  <Application>Microsoft Office PowerPoint</Application>
  <PresentationFormat>Panorámica</PresentationFormat>
  <Paragraphs>25</Paragraphs>
  <Slides>4</Slides>
  <Notes>0</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4</vt:i4>
      </vt:variant>
    </vt:vector>
  </HeadingPairs>
  <TitlesOfParts>
    <vt:vector size="14" baseType="lpstr">
      <vt:lpstr>AR BONNIE</vt:lpstr>
      <vt:lpstr>AR CHRISTY</vt:lpstr>
      <vt:lpstr>AR JULIAN</vt:lpstr>
      <vt:lpstr>Arial</vt:lpstr>
      <vt:lpstr>Bell MT</vt:lpstr>
      <vt:lpstr>Blackadder ITC</vt:lpstr>
      <vt:lpstr>Calibri Light</vt:lpstr>
      <vt:lpstr>Corbel</vt:lpstr>
      <vt:lpstr>Tw Cen MT</vt:lpstr>
      <vt:lpstr>Parallax</vt:lpstr>
      <vt:lpstr>Competencias Valores y habilidades </vt:lpstr>
      <vt:lpstr>Competencias</vt:lpstr>
      <vt:lpstr>Valores</vt:lpstr>
      <vt:lpstr>Habilidades</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Competencias Valores y habilidades</dc:title>
  <dc:creator>Felipe Longoria</dc:creator>
  <cp:lastModifiedBy>Dante Sánchez Alvarado</cp:lastModifiedBy>
  <cp:revision>11</cp:revision>
  <dcterms:created xsi:type="dcterms:W3CDTF">2017-06-02T18:06:27Z</dcterms:created>
  <dcterms:modified xsi:type="dcterms:W3CDTF">2017-06-02T20:47:52Z</dcterms:modified>
</cp:coreProperties>
</file>