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17"/>
  </p:notesMasterIdLst>
  <p:sldIdLst>
    <p:sldId id="256" r:id="rId2"/>
    <p:sldId id="332" r:id="rId3"/>
    <p:sldId id="333" r:id="rId4"/>
    <p:sldId id="442" r:id="rId5"/>
    <p:sldId id="443" r:id="rId6"/>
    <p:sldId id="334" r:id="rId7"/>
    <p:sldId id="444" r:id="rId8"/>
    <p:sldId id="445" r:id="rId9"/>
    <p:sldId id="447" r:id="rId10"/>
    <p:sldId id="337" r:id="rId11"/>
    <p:sldId id="338" r:id="rId12"/>
    <p:sldId id="339" r:id="rId13"/>
    <p:sldId id="340" r:id="rId14"/>
    <p:sldId id="341" r:id="rId15"/>
    <p:sldId id="448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06"/>
    <p:restoredTop sz="93220"/>
  </p:normalViewPr>
  <p:slideViewPr>
    <p:cSldViewPr snapToObjects="1">
      <p:cViewPr>
        <p:scale>
          <a:sx n="70" d="100"/>
          <a:sy n="70" d="100"/>
        </p:scale>
        <p:origin x="-1280" y="-2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21AF2-9801-0D4A-8A5A-067BF16DC2AA}" type="datetimeFigureOut">
              <a:rPr lang="es-ES_tradnl" smtClean="0"/>
              <a:t>30/5/17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B99C2E-A02A-6942-ACA6-54DEB8D0B87F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58257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30/5/17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4163" y="444728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16"/>
          <p:cNvGrpSpPr/>
          <p:nvPr/>
        </p:nvGrpSpPr>
        <p:grpSpPr>
          <a:xfrm>
            <a:off x="284163" y="1906542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30889" y="444728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1341" y="449005"/>
            <a:ext cx="7808976" cy="1088136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marL="0" algn="l" defTabSz="914400" rtl="0" eaLnBrk="1" latinLnBrk="0" hangingPunct="1">
              <a:lnSpc>
                <a:spcPts val="4600"/>
              </a:lnSpc>
              <a:spcBef>
                <a:spcPct val="0"/>
              </a:spcBef>
              <a:buNone/>
              <a:defRPr sz="4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205" y="1532427"/>
            <a:ext cx="7754112" cy="48463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sp>
        <p:nvSpPr>
          <p:cNvPr id="13" name="Rectangle 12"/>
          <p:cNvSpPr/>
          <p:nvPr/>
        </p:nvSpPr>
        <p:spPr>
          <a:xfrm>
            <a:off x="284163" y="6227064"/>
            <a:ext cx="8574087" cy="173736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30/5/17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284163" y="444728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30/5/17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2" y="2017058"/>
            <a:ext cx="8574087" cy="4377391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20" y="1532965"/>
            <a:ext cx="7754284" cy="484094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grpSp>
        <p:nvGrpSpPr>
          <p:cNvPr id="7" name="Group 16"/>
          <p:cNvGrpSpPr/>
          <p:nvPr/>
        </p:nvGrpSpPr>
        <p:grpSpPr>
          <a:xfrm>
            <a:off x="284163" y="1906542"/>
            <a:ext cx="8576373" cy="137411"/>
            <a:chOff x="284163" y="1759424"/>
            <a:chExt cx="8576373" cy="137411"/>
          </a:xfrm>
        </p:grpSpPr>
        <p:sp>
          <p:nvSpPr>
            <p:cNvPr id="11" name="Rectangle 10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230889" y="444728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8633" y="444728"/>
            <a:ext cx="7810967" cy="1088237"/>
          </a:xfrm>
          <a:noFill/>
        </p:spPr>
        <p:txBody>
          <a:bodyPr bIns="45720" anchor="b" anchorCtr="0">
            <a:normAutofit/>
          </a:bodyPr>
          <a:lstStyle>
            <a:lvl1pPr algn="l">
              <a:lnSpc>
                <a:spcPts val="4600"/>
              </a:lnSpc>
              <a:defRPr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230889" y="4801575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768" y="4814125"/>
            <a:ext cx="7772400" cy="1051560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2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488" y="5861304"/>
            <a:ext cx="7735824" cy="402336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30/5/17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ción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2" y="443754"/>
            <a:ext cx="8574087" cy="437029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30/5/17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30889" y="4801575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306" y="4814047"/>
            <a:ext cx="7772400" cy="1048871"/>
          </a:xfrm>
          <a:noFill/>
        </p:spPr>
        <p:txBody>
          <a:bodyPr anchor="b" anchorCtr="0">
            <a:normAutofit/>
          </a:bodyPr>
          <a:lstStyle>
            <a:lvl1pPr algn="l">
              <a:defRPr sz="4200" b="0" i="0" cap="none" baseline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647" y="5862918"/>
            <a:ext cx="7732059" cy="403412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9" name="Group 8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3412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8188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30/5/17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1" name="Group 10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12" name="Rectangle 11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3412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412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9495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9495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30/5/17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8" name="Rectangle 7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30/5/17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30/5/17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‹Nr.›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284163" y="452718"/>
            <a:ext cx="8576373" cy="137411"/>
            <a:chOff x="284163" y="1577847"/>
            <a:chExt cx="8576373" cy="137411"/>
          </a:xfrm>
        </p:grpSpPr>
        <p:sp>
          <p:nvSpPr>
            <p:cNvPr id="6" name="Rectangle 5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Rectangle 6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941" y="1298762"/>
            <a:ext cx="4069080" cy="1162050"/>
          </a:xfrm>
          <a:noFill/>
        </p:spPr>
        <p:txBody>
          <a:bodyPr anchor="b">
            <a:noAutofit/>
          </a:bodyPr>
          <a:lstStyle>
            <a:lvl1pPr algn="ctr">
              <a:defRPr sz="3200" b="1">
                <a:solidFill>
                  <a:schemeClr val="accent2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3567" y="914400"/>
            <a:ext cx="4069080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941" y="2456329"/>
            <a:ext cx="4069080" cy="318247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30/5/17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‹Nr.›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284163" y="452718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800600"/>
            <a:ext cx="8360242" cy="566738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199"/>
            <a:ext cx="8577072" cy="435254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099" y="5367338"/>
            <a:ext cx="8304213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30/5/17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, alternati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284163" y="4280647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778189"/>
            <a:ext cx="8360242" cy="566738"/>
          </a:xfrm>
          <a:noFill/>
        </p:spPr>
        <p:txBody>
          <a:bodyPr anchor="b">
            <a:normAutofit/>
          </a:bodyPr>
          <a:lstStyle>
            <a:lvl1pPr algn="l">
              <a:defRPr sz="2800" b="0">
                <a:solidFill>
                  <a:schemeClr val="accent2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200"/>
            <a:ext cx="8577072" cy="38221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099" y="5344927"/>
            <a:ext cx="8304213" cy="804862"/>
          </a:xfrm>
          <a:noFill/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30/5/17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jetos, imagen y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914400"/>
            <a:ext cx="5195047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30/5/17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84163" y="4267200"/>
            <a:ext cx="2743200" cy="2120153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01" y="4953001"/>
            <a:ext cx="2472017" cy="124609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764" y="4419600"/>
            <a:ext cx="2475395" cy="510988"/>
          </a:xfrm>
          <a:noFill/>
        </p:spPr>
        <p:txBody>
          <a:bodyPr anchor="b">
            <a:normAutofit/>
          </a:bodyPr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284164" y="594360"/>
            <a:ext cx="2743200" cy="36758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grpSp>
        <p:nvGrpSpPr>
          <p:cNvPr id="8" name="Group 14"/>
          <p:cNvGrpSpPr/>
          <p:nvPr/>
        </p:nvGrpSpPr>
        <p:grpSpPr>
          <a:xfrm>
            <a:off x="284163" y="461682"/>
            <a:ext cx="8576373" cy="137411"/>
            <a:chOff x="284163" y="1759424"/>
            <a:chExt cx="8576373" cy="137411"/>
          </a:xfrm>
        </p:grpSpPr>
        <p:sp>
          <p:nvSpPr>
            <p:cNvPr id="16" name="Rectangle 15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3 imágenes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21013" y="4801575"/>
            <a:ext cx="583723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1661" y="4800600"/>
            <a:ext cx="5691651" cy="566738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21014" y="457199"/>
            <a:ext cx="5833872" cy="4352544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69805" y="5367338"/>
            <a:ext cx="5653507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30/5/17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/>
          </p:nvPr>
        </p:nvSpPr>
        <p:spPr>
          <a:xfrm>
            <a:off x="284164" y="457200"/>
            <a:ext cx="2736850" cy="290779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284164" y="3364992"/>
            <a:ext cx="2736850" cy="289864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3" y="2133600"/>
            <a:ext cx="8574087" cy="40132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30/5/17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5313882" y="2857535"/>
            <a:ext cx="5934615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95124" y="473075"/>
            <a:ext cx="969264" cy="5921375"/>
          </a:xfrm>
        </p:spPr>
        <p:txBody>
          <a:bodyPr vert="eaVert"/>
          <a:lstStyle>
            <a:lvl1pPr algn="l">
              <a:defRPr sz="340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3" y="457200"/>
            <a:ext cx="6497637" cy="5937250"/>
          </a:xfrm>
        </p:spPr>
        <p:txBody>
          <a:bodyPr vert="eaVert"/>
          <a:lstStyle>
            <a:lvl5pPr algn="l"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30/5/17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‹Nr.›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 rot="5400000">
            <a:off x="4658724" y="3355723"/>
            <a:ext cx="5934456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1503" y="2133600"/>
            <a:ext cx="7076747" cy="3992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4936" y="643703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57F17604-6BFF-5843-BE4F-DABB27B4357F}" type="datetimeFigureOut">
              <a:rPr lang="en-US" smtClean="0"/>
              <a:pPr/>
              <a:t>30/5/17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698" y="6437032"/>
            <a:ext cx="61249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6459" y="167347"/>
            <a:ext cx="630621" cy="359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FCBB3F74-FAB1-7B48-A8E7-30E3BD8B6C2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4163" y="630382"/>
            <a:ext cx="8574087" cy="967840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xStyles>
    <p:titleStyle>
      <a:lvl1pPr algn="r" defTabSz="914400" rtl="0" eaLnBrk="1" latinLnBrk="0" hangingPunct="1">
        <a:spcBef>
          <a:spcPct val="0"/>
        </a:spcBef>
        <a:buNone/>
        <a:defRPr sz="4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454025" indent="-454025" algn="l" defTabSz="914400" rtl="0" eaLnBrk="1" latinLnBrk="0" hangingPunct="1">
        <a:spcBef>
          <a:spcPts val="20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260475" indent="-346075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339725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939925" indent="-3317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3.jpg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.jpg"/><Relationship Id="rId3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.jpg"/><Relationship Id="rId3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.jpg"/><Relationship Id="rId3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.jpg"/><Relationship Id="rId3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.jpg"/><Relationship Id="rId3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.jpg"/><Relationship Id="rId3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5.jpg"/><Relationship Id="rId3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6.jpg"/><Relationship Id="rId3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7.jpg"/><Relationship Id="rId3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.jpg"/><Relationship Id="rId3" Type="http://schemas.openxmlformats.org/officeDocument/2006/relationships/image" Target="../media/image8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9.jpeg"/><Relationship Id="rId3" Type="http://schemas.openxmlformats.org/officeDocument/2006/relationships/image" Target="../media/image1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.jpg"/><Relationship Id="rId3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</a:rPr>
              <a:t>Relaciones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</a:rPr>
              <a:t>Públicas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Dr. Octavio Islas           		 </a:t>
            </a:r>
            <a:r>
              <a:rPr lang="en-US" dirty="0" err="1" smtClean="0"/>
              <a:t>octavio.islas@uhemisferios.edu.ec</a:t>
            </a:r>
            <a:endParaRPr lang="en-US" dirty="0"/>
          </a:p>
        </p:txBody>
      </p:sp>
      <p:pic>
        <p:nvPicPr>
          <p:cNvPr id="5" name="Imagen 4" descr="secundari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581128"/>
            <a:ext cx="2915816" cy="1617867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971599" y="2852936"/>
            <a:ext cx="77768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chemeClr val="accent6">
                    <a:lumMod val="50000"/>
                    <a:lumOff val="50000"/>
                  </a:schemeClr>
                </a:solidFill>
                <a:latin typeface="Georgia"/>
                <a:cs typeface="Georgia"/>
              </a:rPr>
              <a:t>2   </a:t>
            </a:r>
            <a:r>
              <a:rPr lang="en-US" sz="3600" dirty="0" err="1" smtClean="0">
                <a:solidFill>
                  <a:schemeClr val="accent6">
                    <a:lumMod val="50000"/>
                    <a:lumOff val="50000"/>
                  </a:schemeClr>
                </a:solidFill>
                <a:latin typeface="Georgia"/>
                <a:cs typeface="Georgia"/>
              </a:rPr>
              <a:t>Responsabilidades</a:t>
            </a:r>
            <a:r>
              <a:rPr lang="en-US" sz="3600" dirty="0" smtClean="0">
                <a:solidFill>
                  <a:schemeClr val="accent6">
                    <a:lumMod val="50000"/>
                    <a:lumOff val="50000"/>
                  </a:schemeClr>
                </a:solidFill>
                <a:latin typeface="Georgia"/>
                <a:cs typeface="Georgia"/>
              </a:rPr>
              <a:t> del </a:t>
            </a:r>
            <a:r>
              <a:rPr lang="en-US" sz="3600" dirty="0" err="1" smtClean="0">
                <a:solidFill>
                  <a:schemeClr val="accent6">
                    <a:lumMod val="50000"/>
                    <a:lumOff val="50000"/>
                  </a:schemeClr>
                </a:solidFill>
                <a:latin typeface="Georgia"/>
                <a:cs typeface="Georgia"/>
              </a:rPr>
              <a:t>área</a:t>
            </a:r>
            <a:r>
              <a:rPr lang="en-US" sz="3600" dirty="0" smtClean="0">
                <a:solidFill>
                  <a:schemeClr val="accent6">
                    <a:lumMod val="50000"/>
                    <a:lumOff val="50000"/>
                  </a:schemeClr>
                </a:solidFill>
                <a:latin typeface="Georgia"/>
                <a:cs typeface="Georgia"/>
              </a:rPr>
              <a:t> de </a:t>
            </a:r>
            <a:r>
              <a:rPr lang="en-US" sz="3600" dirty="0" err="1" smtClean="0">
                <a:solidFill>
                  <a:schemeClr val="accent6">
                    <a:lumMod val="50000"/>
                    <a:lumOff val="50000"/>
                  </a:schemeClr>
                </a:solidFill>
                <a:latin typeface="Georgia"/>
                <a:cs typeface="Georgia"/>
              </a:rPr>
              <a:t>relaciones</a:t>
            </a:r>
            <a:r>
              <a:rPr lang="en-US" sz="3600" dirty="0" smtClean="0">
                <a:solidFill>
                  <a:schemeClr val="accent6">
                    <a:lumMod val="50000"/>
                    <a:lumOff val="50000"/>
                  </a:schemeClr>
                </a:solidFill>
                <a:latin typeface="Georgia"/>
                <a:cs typeface="Georgia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Georgia"/>
                <a:cs typeface="Georgia"/>
              </a:rPr>
              <a:t>públicas</a:t>
            </a:r>
            <a:endParaRPr lang="es-ES" sz="3600" dirty="0">
              <a:solidFill>
                <a:schemeClr val="accent6">
                  <a:lumMod val="50000"/>
                  <a:lumOff val="50000"/>
                </a:schemeClr>
              </a:solidFill>
              <a:latin typeface="Georgia"/>
              <a:cs typeface="Georgi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 descr="Relaciones Publicas Carlos Bonill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924175"/>
            <a:ext cx="2212975" cy="317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1259632" y="2317500"/>
            <a:ext cx="446449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endParaRPr lang="es-ES_tradnl" sz="2400" dirty="0">
              <a:latin typeface="Georgia"/>
              <a:cs typeface="Georgia"/>
            </a:endParaRPr>
          </a:p>
          <a:p>
            <a:pPr marL="457200" indent="-457200">
              <a:buFont typeface="Wingdings" charset="2"/>
              <a:buChar char="ü"/>
            </a:pPr>
            <a:r>
              <a:rPr lang="es-ES_tradnl" sz="2400" dirty="0">
                <a:latin typeface="Georgia"/>
                <a:cs typeface="Georgia"/>
              </a:rPr>
              <a:t> Diagnóstico.</a:t>
            </a:r>
          </a:p>
          <a:p>
            <a:pPr marL="457200" indent="-457200">
              <a:buFont typeface="Wingdings" charset="2"/>
              <a:buChar char="ü"/>
            </a:pPr>
            <a:r>
              <a:rPr lang="es-ES_tradnl" sz="2400" dirty="0">
                <a:latin typeface="Georgia"/>
                <a:cs typeface="Georgia"/>
              </a:rPr>
              <a:t> Normatividad.</a:t>
            </a:r>
          </a:p>
          <a:p>
            <a:pPr marL="457200" indent="-457200">
              <a:buFont typeface="Wingdings" charset="2"/>
              <a:buChar char="ü"/>
            </a:pPr>
            <a:r>
              <a:rPr lang="es-ES_tradnl" sz="2400" dirty="0">
                <a:latin typeface="Georgia"/>
                <a:cs typeface="Georgia"/>
              </a:rPr>
              <a:t> Planeación y p</a:t>
            </a:r>
            <a:r>
              <a:rPr lang="es-ES_tradnl" sz="2400" dirty="0" smtClean="0">
                <a:latin typeface="Georgia"/>
                <a:cs typeface="Georgia"/>
              </a:rPr>
              <a:t>rogramación</a:t>
            </a:r>
            <a:r>
              <a:rPr lang="es-ES_tradnl" sz="2400" dirty="0">
                <a:latin typeface="Georgia"/>
                <a:cs typeface="Georgia"/>
              </a:rPr>
              <a:t>.</a:t>
            </a:r>
          </a:p>
          <a:p>
            <a:pPr marL="457200" indent="-457200">
              <a:buFont typeface="Wingdings" charset="2"/>
              <a:buChar char="ü"/>
            </a:pPr>
            <a:r>
              <a:rPr lang="es-ES_tradnl" sz="2400" dirty="0">
                <a:latin typeface="Georgia"/>
                <a:cs typeface="Georgia"/>
              </a:rPr>
              <a:t> Ejecución.</a:t>
            </a:r>
          </a:p>
          <a:p>
            <a:pPr marL="457200" indent="-457200">
              <a:buFont typeface="Wingdings" charset="2"/>
              <a:buChar char="ü"/>
            </a:pPr>
            <a:r>
              <a:rPr lang="es-ES_tradnl" sz="2400" dirty="0">
                <a:latin typeface="Georgia"/>
                <a:cs typeface="Georgia"/>
              </a:rPr>
              <a:t> Evaluación.</a:t>
            </a:r>
          </a:p>
          <a:p>
            <a:pPr marL="457200" indent="-457200">
              <a:buFont typeface="Wingdings" charset="2"/>
              <a:buChar char="ü"/>
            </a:pPr>
            <a:r>
              <a:rPr lang="es-ES_tradnl" sz="2400" dirty="0">
                <a:latin typeface="Georgia"/>
                <a:cs typeface="Georgia"/>
              </a:rPr>
              <a:t> Producción.</a:t>
            </a:r>
          </a:p>
          <a:p>
            <a:pPr marL="457200" indent="-457200">
              <a:buFont typeface="Wingdings" charset="2"/>
              <a:buChar char="ü"/>
            </a:pPr>
            <a:r>
              <a:rPr lang="es-ES_tradnl" sz="2400" dirty="0">
                <a:latin typeface="Georgia"/>
                <a:cs typeface="Georgia"/>
              </a:rPr>
              <a:t> Vinculación.</a:t>
            </a:r>
          </a:p>
          <a:p>
            <a:pPr marL="457200" indent="-457200">
              <a:buFont typeface="Wingdings" charset="2"/>
              <a:buChar char="ü"/>
            </a:pPr>
            <a:r>
              <a:rPr lang="es-ES_tradnl" sz="2400" dirty="0">
                <a:latin typeface="Georgia"/>
                <a:cs typeface="Georgia"/>
              </a:rPr>
              <a:t> Manejo de medios.</a:t>
            </a:r>
          </a:p>
        </p:txBody>
      </p:sp>
      <p:pic>
        <p:nvPicPr>
          <p:cNvPr id="6" name="Imagen 5" descr="secundari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9633"/>
            <a:ext cx="2915816" cy="1617867"/>
          </a:xfrm>
          <a:prstGeom prst="rect">
            <a:avLst/>
          </a:prstGeom>
        </p:spPr>
      </p:pic>
      <p:pic>
        <p:nvPicPr>
          <p:cNvPr id="7" name="Imagen 6" descr="relaciones-publica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712630"/>
            <a:ext cx="3093349" cy="116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061683"/>
      </p:ext>
    </p:extLst>
  </p:cSld>
  <p:clrMapOvr>
    <a:masterClrMapping/>
  </p:clrMapOvr>
  <p:transition xmlns:p14="http://schemas.microsoft.com/office/powerpoint/2010/main"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ChangeArrowheads="1"/>
          </p:cNvSpPr>
          <p:nvPr/>
        </p:nvSpPr>
        <p:spPr bwMode="auto">
          <a:xfrm>
            <a:off x="1259632" y="2924944"/>
            <a:ext cx="7272808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Georgia"/>
                <a:cs typeface="Georgia"/>
              </a:rPr>
              <a:t> Diagnósticos de clima organizacional.</a:t>
            </a:r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Georgia"/>
                <a:cs typeface="Georgia"/>
              </a:rPr>
              <a:t> Sondeos de opinión.</a:t>
            </a:r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Georgia"/>
                <a:cs typeface="Georgia"/>
              </a:rPr>
              <a:t> Auditorías de comunicación interna.</a:t>
            </a:r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Georgia"/>
                <a:cs typeface="Georgia"/>
              </a:rPr>
              <a:t> Programas de comunicación interna.</a:t>
            </a:r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Georgia"/>
                <a:cs typeface="Georgia"/>
              </a:rPr>
              <a:t> Programas de comunicación externa.</a:t>
            </a:r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Georgia"/>
                <a:cs typeface="Georgia"/>
              </a:rPr>
              <a:t> Normatividad de la identidad institucional.</a:t>
            </a:r>
          </a:p>
          <a:p>
            <a:endParaRPr lang="es-ES_tradnl" sz="2400" dirty="0">
              <a:solidFill>
                <a:srgbClr val="990000"/>
              </a:solidFill>
              <a:latin typeface="Georgia" charset="0"/>
            </a:endParaRPr>
          </a:p>
        </p:txBody>
      </p:sp>
      <p:pic>
        <p:nvPicPr>
          <p:cNvPr id="2" name="Imagen 1" descr="relaciones-publica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840" y="673815"/>
            <a:ext cx="3093349" cy="1160006"/>
          </a:xfrm>
          <a:prstGeom prst="rect">
            <a:avLst/>
          </a:prstGeom>
        </p:spPr>
      </p:pic>
      <p:pic>
        <p:nvPicPr>
          <p:cNvPr id="6" name="Imagen 5" descr="secundari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9633"/>
            <a:ext cx="2915816" cy="161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820974"/>
      </p:ext>
    </p:extLst>
  </p:cSld>
  <p:clrMapOvr>
    <a:masterClrMapping/>
  </p:clrMapOvr>
  <p:transition xmlns:p14="http://schemas.microsoft.com/office/powerpoint/2010/main"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5"/>
          <p:cNvSpPr>
            <a:spLocks noChangeArrowheads="1"/>
          </p:cNvSpPr>
          <p:nvPr/>
        </p:nvSpPr>
        <p:spPr bwMode="auto">
          <a:xfrm>
            <a:off x="1259632" y="2317500"/>
            <a:ext cx="72008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Georgia"/>
                <a:cs typeface="Georgia"/>
              </a:rPr>
              <a:t> Elaboración de materiales para difusión en prensa</a:t>
            </a:r>
            <a:r>
              <a:rPr lang="es-ES_tradnl" sz="2400" dirty="0" smtClean="0">
                <a:latin typeface="Georgia"/>
                <a:cs typeface="Georgia"/>
              </a:rPr>
              <a:t>.</a:t>
            </a:r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 smtClean="0">
                <a:latin typeface="Georgia"/>
                <a:cs typeface="Georgia"/>
              </a:rPr>
              <a:t>Organización </a:t>
            </a:r>
            <a:r>
              <a:rPr lang="es-ES_tradnl" sz="2400" dirty="0">
                <a:latin typeface="Georgia"/>
                <a:cs typeface="Georgia"/>
              </a:rPr>
              <a:t>de conferencias de prensa.</a:t>
            </a:r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Georgia"/>
                <a:cs typeface="Georgia"/>
              </a:rPr>
              <a:t> Atención a las solicitudes de información de los periodistas.</a:t>
            </a:r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Georgia"/>
                <a:cs typeface="Georgia"/>
              </a:rPr>
              <a:t>Normatividad para la organización de eventos institucionales.</a:t>
            </a:r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Georgia"/>
                <a:cs typeface="Georgia"/>
              </a:rPr>
              <a:t>Elaboración y actualización del directorio general de públicos.</a:t>
            </a:r>
          </a:p>
        </p:txBody>
      </p:sp>
      <p:pic>
        <p:nvPicPr>
          <p:cNvPr id="2" name="Imagen 1" descr="relaciones-publica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840" y="673815"/>
            <a:ext cx="3093349" cy="1160006"/>
          </a:xfrm>
          <a:prstGeom prst="rect">
            <a:avLst/>
          </a:prstGeom>
        </p:spPr>
      </p:pic>
      <p:pic>
        <p:nvPicPr>
          <p:cNvPr id="6" name="Imagen 5" descr="secundari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9633"/>
            <a:ext cx="2915816" cy="161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432171"/>
      </p:ext>
    </p:extLst>
  </p:cSld>
  <p:clrMapOvr>
    <a:masterClrMapping/>
  </p:clrMapOvr>
  <p:transition xmlns:p14="http://schemas.microsoft.com/office/powerpoint/2010/main"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5"/>
          <p:cNvSpPr>
            <a:spLocks noChangeArrowheads="1"/>
          </p:cNvSpPr>
          <p:nvPr/>
        </p:nvSpPr>
        <p:spPr bwMode="auto">
          <a:xfrm>
            <a:off x="2339752" y="2397897"/>
            <a:ext cx="5256584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Cambria"/>
                <a:cs typeface="Cambria"/>
              </a:rPr>
              <a:t> Control de la participación en organismos representativos.</a:t>
            </a:r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Cambria"/>
                <a:cs typeface="Cambria"/>
              </a:rPr>
              <a:t>  Campañas de Relaciones Públicas. </a:t>
            </a:r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Cambria"/>
                <a:cs typeface="Cambria"/>
              </a:rPr>
              <a:t> Cabildeo.</a:t>
            </a:r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Cambria"/>
                <a:cs typeface="Cambria"/>
              </a:rPr>
              <a:t> Administración de la controversia pública.</a:t>
            </a:r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Cambria"/>
                <a:cs typeface="Cambria"/>
              </a:rPr>
              <a:t> Normatividad de la publicidad comercial.</a:t>
            </a:r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Cambria"/>
                <a:cs typeface="Cambria"/>
              </a:rPr>
              <a:t> Normatividad para el otorgamiento de donativos institucionales. </a:t>
            </a:r>
          </a:p>
        </p:txBody>
      </p:sp>
      <p:pic>
        <p:nvPicPr>
          <p:cNvPr id="2" name="Imagen 1" descr="relaciones-publica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840" y="673815"/>
            <a:ext cx="3093349" cy="1160006"/>
          </a:xfrm>
          <a:prstGeom prst="rect">
            <a:avLst/>
          </a:prstGeom>
        </p:spPr>
      </p:pic>
      <p:pic>
        <p:nvPicPr>
          <p:cNvPr id="6" name="Imagen 5" descr="secundari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9633"/>
            <a:ext cx="2915816" cy="161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720447"/>
      </p:ext>
    </p:extLst>
  </p:cSld>
  <p:clrMapOvr>
    <a:masterClrMapping/>
  </p:clrMapOvr>
  <p:transition xmlns:p14="http://schemas.microsoft.com/office/powerpoint/2010/main"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4"/>
          <p:cNvSpPr>
            <a:spLocks noChangeArrowheads="1"/>
          </p:cNvSpPr>
          <p:nvPr/>
        </p:nvSpPr>
        <p:spPr bwMode="auto">
          <a:xfrm>
            <a:off x="2411760" y="2132856"/>
            <a:ext cx="5400600" cy="4154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Cambria"/>
                <a:cs typeface="Cambria"/>
              </a:rPr>
              <a:t> Asesoría en </a:t>
            </a:r>
            <a:r>
              <a:rPr lang="es-ES_tradnl" sz="2400" dirty="0" smtClean="0">
                <a:latin typeface="Cambria"/>
                <a:cs typeface="Cambria"/>
              </a:rPr>
              <a:t>el manejo </a:t>
            </a:r>
            <a:r>
              <a:rPr lang="es-ES_tradnl" sz="2400" dirty="0">
                <a:latin typeface="Cambria"/>
                <a:cs typeface="Cambria"/>
              </a:rPr>
              <a:t>de prensa a todas las áreas</a:t>
            </a:r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Cambria"/>
                <a:cs typeface="Cambria"/>
              </a:rPr>
              <a:t> Asesoría en conducta organizacional, relaciones públicas y comunicación.</a:t>
            </a:r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Cambria"/>
                <a:cs typeface="Cambria"/>
              </a:rPr>
              <a:t> Media training.</a:t>
            </a:r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Cambria"/>
                <a:cs typeface="Cambria"/>
              </a:rPr>
              <a:t> Manejo de crisis.</a:t>
            </a:r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Cambria"/>
                <a:cs typeface="Cambria"/>
              </a:rPr>
              <a:t> Interpretación de la opinión pública y de tendencias del pensamiento político, económico y social.</a:t>
            </a:r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Cambria"/>
                <a:cs typeface="Cambria"/>
              </a:rPr>
              <a:t> Monitoreo de la información que publica la prensa.</a:t>
            </a:r>
          </a:p>
        </p:txBody>
      </p:sp>
      <p:pic>
        <p:nvPicPr>
          <p:cNvPr id="4" name="Imagen 3" descr="relaciones-publica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840" y="700647"/>
            <a:ext cx="3093349" cy="1160006"/>
          </a:xfrm>
          <a:prstGeom prst="rect">
            <a:avLst/>
          </a:prstGeom>
        </p:spPr>
      </p:pic>
      <p:pic>
        <p:nvPicPr>
          <p:cNvPr id="6" name="Imagen 5" descr="secundari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9633"/>
            <a:ext cx="2915816" cy="161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08085"/>
      </p:ext>
    </p:extLst>
  </p:cSld>
  <p:clrMapOvr>
    <a:masterClrMapping/>
  </p:clrMapOvr>
  <p:transition xmlns:p14="http://schemas.microsoft.com/office/powerpoint/2010/main"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4"/>
          <p:cNvSpPr>
            <a:spLocks noChangeArrowheads="1"/>
          </p:cNvSpPr>
          <p:nvPr/>
        </p:nvSpPr>
        <p:spPr bwMode="auto">
          <a:xfrm>
            <a:off x="2411760" y="2132856"/>
            <a:ext cx="54006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Cambria"/>
                <a:cs typeface="Cambria"/>
              </a:rPr>
              <a:t> Desarrollo de la historia gráfica y documental de la empresa.</a:t>
            </a:r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Cambria"/>
                <a:cs typeface="Cambria"/>
              </a:rPr>
              <a:t> Elaboración de mensajes clave y piezas de comunicación.</a:t>
            </a:r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Cambria"/>
                <a:cs typeface="Cambria"/>
              </a:rPr>
              <a:t> Contratación de espacios en prensa.</a:t>
            </a:r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Cambria"/>
                <a:cs typeface="Cambria"/>
              </a:rPr>
              <a:t> Establecer y desarrollar relaciones con organizaciones afines y similares</a:t>
            </a:r>
            <a:r>
              <a:rPr lang="es-ES_tradnl" sz="2400" dirty="0" smtClean="0">
                <a:latin typeface="Cambria"/>
                <a:cs typeface="Cambria"/>
              </a:rPr>
              <a:t>.</a:t>
            </a:r>
            <a:endParaRPr lang="es-ES_tradnl" sz="2400" dirty="0">
              <a:latin typeface="Cambria"/>
              <a:cs typeface="Cambria"/>
            </a:endParaRPr>
          </a:p>
        </p:txBody>
      </p:sp>
      <p:pic>
        <p:nvPicPr>
          <p:cNvPr id="4" name="Imagen 3" descr="relaciones-publica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840" y="700647"/>
            <a:ext cx="3093349" cy="1160006"/>
          </a:xfrm>
          <a:prstGeom prst="rect">
            <a:avLst/>
          </a:prstGeom>
        </p:spPr>
      </p:pic>
      <p:pic>
        <p:nvPicPr>
          <p:cNvPr id="6" name="Imagen 5" descr="secundari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9633"/>
            <a:ext cx="2915816" cy="161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211339"/>
      </p:ext>
    </p:extLst>
  </p:cSld>
  <p:clrMapOvr>
    <a:masterClrMapping/>
  </p:clrMapOvr>
  <p:transition xmlns:p14="http://schemas.microsoft.com/office/powerpoint/2010/main"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4"/>
          <p:cNvSpPr>
            <a:spLocks noChangeArrowheads="1"/>
          </p:cNvSpPr>
          <p:nvPr/>
        </p:nvSpPr>
        <p:spPr bwMode="auto">
          <a:xfrm>
            <a:off x="2411760" y="2132856"/>
            <a:ext cx="540060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Cambria"/>
                <a:cs typeface="Cambria"/>
              </a:rPr>
              <a:t> Supervisión de agencias consultoras especializadas.</a:t>
            </a:r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Cambria"/>
                <a:cs typeface="Cambria"/>
              </a:rPr>
              <a:t> Difusión interna de información institucional.</a:t>
            </a:r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Cambria"/>
                <a:cs typeface="Cambria"/>
              </a:rPr>
              <a:t> Asesoría para elaboración y revisión de políticas.</a:t>
            </a:r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Cambria"/>
                <a:cs typeface="Cambria"/>
              </a:rPr>
              <a:t> Asesoría para la evaluación y modificación de la conducta organizacional.</a:t>
            </a:r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>
                <a:latin typeface="Cambria"/>
                <a:cs typeface="Cambria"/>
              </a:rPr>
              <a:t> Elaboración de las políticas de comunicación  y relaciones públicas.</a:t>
            </a:r>
          </a:p>
          <a:p>
            <a:endParaRPr lang="es-ES_tradnl" sz="2400" dirty="0">
              <a:latin typeface="Cambria"/>
              <a:cs typeface="Cambria"/>
            </a:endParaRPr>
          </a:p>
        </p:txBody>
      </p:sp>
      <p:pic>
        <p:nvPicPr>
          <p:cNvPr id="4" name="Imagen 3" descr="relaciones-publica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840" y="700647"/>
            <a:ext cx="3093349" cy="1160006"/>
          </a:xfrm>
          <a:prstGeom prst="rect">
            <a:avLst/>
          </a:prstGeom>
        </p:spPr>
      </p:pic>
      <p:pic>
        <p:nvPicPr>
          <p:cNvPr id="6" name="Imagen 5" descr="secundari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9633"/>
            <a:ext cx="2915816" cy="161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55850"/>
      </p:ext>
    </p:extLst>
  </p:cSld>
  <p:clrMapOvr>
    <a:masterClrMapping/>
  </p:clrMapOvr>
  <p:transition xmlns:p14="http://schemas.microsoft.com/office/powerpoint/2010/main"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relaciones-publicas-infografi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975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203200" y="2426475"/>
            <a:ext cx="4699000" cy="3921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endParaRPr lang="es-ES_tradnl" sz="2800" dirty="0" smtClean="0">
              <a:solidFill>
                <a:srgbClr val="990000"/>
              </a:solidFill>
              <a:latin typeface="Georgia" charset="0"/>
            </a:endParaRPr>
          </a:p>
          <a:p>
            <a:endParaRPr lang="es-ES_tradnl" sz="2400" dirty="0" smtClean="0">
              <a:latin typeface="Cambria"/>
              <a:cs typeface="Cambria"/>
            </a:endParaRPr>
          </a:p>
          <a:p>
            <a:pPr marL="2171700" lvl="4" indent="-342900">
              <a:buFont typeface="Wingdings" charset="2"/>
              <a:buChar char="ü"/>
            </a:pPr>
            <a:r>
              <a:rPr lang="es-ES_tradnl" sz="2400" dirty="0">
                <a:latin typeface="Cambria"/>
                <a:cs typeface="Cambria"/>
              </a:rPr>
              <a:t> Comité de directores.</a:t>
            </a:r>
          </a:p>
          <a:p>
            <a:pPr marL="2171700" lvl="4" indent="-342900">
              <a:buFont typeface="Wingdings" charset="2"/>
              <a:buChar char="ü"/>
            </a:pPr>
            <a:r>
              <a:rPr lang="es-ES_tradnl" sz="2400" dirty="0">
                <a:latin typeface="Cambria"/>
                <a:cs typeface="Cambria"/>
              </a:rPr>
              <a:t> Área interna.</a:t>
            </a:r>
          </a:p>
          <a:p>
            <a:pPr marL="2171700" lvl="4" indent="-342900">
              <a:buFont typeface="Wingdings" charset="2"/>
              <a:buChar char="ü"/>
            </a:pPr>
            <a:r>
              <a:rPr lang="es-ES_tradnl" sz="2400" dirty="0">
                <a:latin typeface="Cambria"/>
                <a:cs typeface="Cambria"/>
              </a:rPr>
              <a:t> Servicio externo de consultoría.</a:t>
            </a:r>
          </a:p>
          <a:p>
            <a:pPr marL="2171700" lvl="4" indent="-342900">
              <a:buFont typeface="Wingdings" charset="2"/>
              <a:buChar char="ü"/>
            </a:pPr>
            <a:r>
              <a:rPr lang="es-ES_tradnl" sz="2400" dirty="0">
                <a:latin typeface="Cambria"/>
                <a:cs typeface="Cambria"/>
              </a:rPr>
              <a:t> Combinación de alternativas.</a:t>
            </a:r>
          </a:p>
          <a:p>
            <a:pPr>
              <a:spcBef>
                <a:spcPct val="20000"/>
              </a:spcBef>
              <a:buFontTx/>
              <a:buChar char="•"/>
            </a:pPr>
            <a:endParaRPr lang="es-ES_tradnl" sz="2400" dirty="0">
              <a:latin typeface="Century" charset="0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4075113" y="577013"/>
            <a:ext cx="4433887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s-ES_tradnl" sz="3600" dirty="0" smtClean="0">
                <a:solidFill>
                  <a:srgbClr val="ACA73B"/>
                </a:solidFill>
                <a:latin typeface="Georgia"/>
                <a:cs typeface="Georgia"/>
              </a:rPr>
              <a:t>Alternativas </a:t>
            </a:r>
            <a:r>
              <a:rPr lang="es-ES_tradnl" sz="3600" dirty="0">
                <a:solidFill>
                  <a:srgbClr val="ACA73B"/>
                </a:solidFill>
                <a:latin typeface="Georgia"/>
                <a:cs typeface="Georgia"/>
              </a:rPr>
              <a:t>para implantar la función de Relaciones Públicas </a:t>
            </a:r>
          </a:p>
        </p:txBody>
      </p:sp>
      <p:pic>
        <p:nvPicPr>
          <p:cNvPr id="2" name="Imagen 1" descr="r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200" y="2885337"/>
            <a:ext cx="3810000" cy="3810000"/>
          </a:xfrm>
          <a:prstGeom prst="rect">
            <a:avLst/>
          </a:prstGeom>
        </p:spPr>
      </p:pic>
      <p:pic>
        <p:nvPicPr>
          <p:cNvPr id="6" name="Imagen 5" descr="secundari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9633"/>
            <a:ext cx="2915816" cy="161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823950"/>
      </p:ext>
    </p:extLst>
  </p:cSld>
  <p:clrMapOvr>
    <a:masterClrMapping/>
  </p:clrMapOvr>
  <p:transition xmlns:p14="http://schemas.microsoft.com/office/powerpoint/2010/main"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3635896" y="723447"/>
            <a:ext cx="4923904" cy="4745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s-ES_tradnl" sz="3600" b="1" dirty="0" smtClean="0">
                <a:solidFill>
                  <a:srgbClr val="ACA73B"/>
                </a:solidFill>
                <a:latin typeface="Cambria"/>
                <a:cs typeface="Cambria"/>
              </a:rPr>
              <a:t>Servicio externo (</a:t>
            </a:r>
            <a:r>
              <a:rPr lang="es-ES_tradnl" sz="3600" b="1" dirty="0" err="1" smtClean="0">
                <a:solidFill>
                  <a:srgbClr val="ACA73B"/>
                </a:solidFill>
                <a:latin typeface="Cambria"/>
                <a:cs typeface="Cambria"/>
              </a:rPr>
              <a:t>Outsourcing</a:t>
            </a:r>
            <a:r>
              <a:rPr lang="es-ES_tradnl" sz="3600" b="1" dirty="0" smtClean="0">
                <a:solidFill>
                  <a:srgbClr val="ACA73B"/>
                </a:solidFill>
                <a:latin typeface="Cambria"/>
                <a:cs typeface="Cambria"/>
              </a:rPr>
              <a:t>)</a:t>
            </a:r>
            <a:endParaRPr lang="es-ES_tradnl" sz="3600" b="1" dirty="0">
              <a:solidFill>
                <a:srgbClr val="ACA73B"/>
              </a:solidFill>
              <a:latin typeface="Cambria"/>
              <a:cs typeface="Cambria"/>
            </a:endParaRPr>
          </a:p>
          <a:p>
            <a:endParaRPr lang="es-ES_tradnl" sz="2400" dirty="0">
              <a:latin typeface="Cambria"/>
              <a:cs typeface="Cambria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Wingdings" charset="2"/>
              <a:buChar char="ü"/>
            </a:pPr>
            <a:r>
              <a:rPr lang="es-ES_tradnl" sz="2400" dirty="0">
                <a:latin typeface="Cambria"/>
                <a:cs typeface="Cambria"/>
              </a:rPr>
              <a:t>Personas o entidades externas que proporcionan consejo estratégico y/o servicios para el diagnóstico, planeación, programación, ejecución de actividades y evaluación en materia de relaciones públicas.</a:t>
            </a:r>
          </a:p>
          <a:p>
            <a:pPr>
              <a:spcBef>
                <a:spcPct val="20000"/>
              </a:spcBef>
            </a:pPr>
            <a:endParaRPr lang="es-ES_tradnl" sz="2800" dirty="0">
              <a:latin typeface="Century" charset="0"/>
            </a:endParaRPr>
          </a:p>
        </p:txBody>
      </p:sp>
      <p:pic>
        <p:nvPicPr>
          <p:cNvPr id="2" name="Imagen 1" descr="Relaciones-Pública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8" y="4302685"/>
            <a:ext cx="3352802" cy="2514601"/>
          </a:xfrm>
          <a:prstGeom prst="rect">
            <a:avLst/>
          </a:prstGeom>
        </p:spPr>
      </p:pic>
      <p:pic>
        <p:nvPicPr>
          <p:cNvPr id="6" name="Imagen 5" descr="secundari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9633"/>
            <a:ext cx="2915816" cy="161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793231"/>
      </p:ext>
    </p:extLst>
  </p:cSld>
  <p:clrMapOvr>
    <a:masterClrMapping/>
  </p:clrMapOvr>
  <p:transition xmlns:p14="http://schemas.microsoft.com/office/powerpoint/2010/main"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3606800" y="449263"/>
            <a:ext cx="5283200" cy="6432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buFont typeface="Wingdings" charset="2"/>
              <a:buChar char="ü"/>
            </a:pPr>
            <a:endParaRPr lang="es-ES_tradnl" sz="2400" dirty="0">
              <a:latin typeface="Cambria"/>
              <a:cs typeface="Cambria"/>
            </a:endParaRPr>
          </a:p>
          <a:p>
            <a:pPr algn="just">
              <a:buFont typeface="Wingdings" charset="2"/>
              <a:buChar char="ü"/>
            </a:pPr>
            <a:r>
              <a:rPr lang="es-MX" sz="2400" dirty="0">
                <a:latin typeface="Cambria"/>
                <a:cs typeface="Cambria"/>
              </a:rPr>
              <a:t>El asesor externo no está inmerso en la problemática de la organización.</a:t>
            </a:r>
          </a:p>
          <a:p>
            <a:pPr algn="just"/>
            <a:endParaRPr lang="es-MX" sz="2400" dirty="0">
              <a:latin typeface="Cambria"/>
              <a:cs typeface="Cambria"/>
            </a:endParaRPr>
          </a:p>
          <a:p>
            <a:pPr algn="just">
              <a:buFont typeface="Wingdings" charset="2"/>
              <a:buChar char="ü"/>
            </a:pPr>
            <a:r>
              <a:rPr lang="es-MX" sz="2400" dirty="0">
                <a:latin typeface="Cambria"/>
                <a:cs typeface="Cambria"/>
              </a:rPr>
              <a:t>“Nadie es profeta en su tierra”.</a:t>
            </a:r>
          </a:p>
          <a:p>
            <a:pPr algn="just">
              <a:buFont typeface="Wingdings" charset="2"/>
              <a:buChar char="ü"/>
            </a:pPr>
            <a:endParaRPr lang="es-ES_tradnl" sz="2400" dirty="0">
              <a:latin typeface="Cambria"/>
              <a:cs typeface="Cambria"/>
            </a:endParaRPr>
          </a:p>
          <a:p>
            <a:pPr algn="just">
              <a:buFont typeface="Wingdings" charset="2"/>
              <a:buChar char="ü"/>
            </a:pPr>
            <a:r>
              <a:rPr lang="es-MX" sz="2400" dirty="0">
                <a:latin typeface="Cambria"/>
                <a:cs typeface="Cambria"/>
              </a:rPr>
              <a:t>Para una organización pequeña resulta más económico contratar un servicio externo que personal de planta.</a:t>
            </a:r>
            <a:r>
              <a:rPr lang="es-MX" sz="2400" i="1" dirty="0">
                <a:latin typeface="Cambria"/>
                <a:cs typeface="Cambria"/>
              </a:rPr>
              <a:t> </a:t>
            </a:r>
            <a:r>
              <a:rPr lang="es-MX" sz="2400" i="1" dirty="0" smtClean="0">
                <a:latin typeface="Cambria"/>
                <a:cs typeface="Cambria"/>
              </a:rPr>
              <a:t/>
            </a:r>
            <a:br>
              <a:rPr lang="es-MX" sz="2400" i="1" dirty="0" smtClean="0">
                <a:latin typeface="Cambria"/>
                <a:cs typeface="Cambria"/>
              </a:rPr>
            </a:br>
            <a:endParaRPr lang="es-ES_tradnl" sz="2400" dirty="0">
              <a:latin typeface="Cambria"/>
              <a:cs typeface="Cambria"/>
            </a:endParaRPr>
          </a:p>
          <a:p>
            <a:pPr algn="just">
              <a:buFont typeface="Wingdings" charset="2"/>
              <a:buChar char="ü"/>
            </a:pPr>
            <a:r>
              <a:rPr lang="es-MX" sz="2400" dirty="0">
                <a:latin typeface="Cambria"/>
                <a:cs typeface="Cambria"/>
              </a:rPr>
              <a:t>El consultor externo tiene experiencia en la solución de problemas en diferentes organizaciones.</a:t>
            </a:r>
          </a:p>
          <a:p>
            <a:pPr marL="457200" indent="-457200" algn="just">
              <a:buFont typeface="Arial"/>
              <a:buChar char="•"/>
            </a:pPr>
            <a:endParaRPr lang="es-MX" sz="2400" dirty="0">
              <a:latin typeface="Cambria"/>
              <a:cs typeface="Cambria"/>
            </a:endParaRPr>
          </a:p>
          <a:p>
            <a:pPr>
              <a:spcBef>
                <a:spcPct val="20000"/>
              </a:spcBef>
            </a:pPr>
            <a:endParaRPr lang="es-ES_tradnl" sz="2800" dirty="0">
              <a:latin typeface="Century" charset="0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6659563" y="404813"/>
            <a:ext cx="27590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s-ES_tradnl" sz="3200">
                <a:solidFill>
                  <a:schemeClr val="bg1"/>
                </a:solidFill>
                <a:latin typeface="Century" charset="0"/>
              </a:rPr>
              <a:t>Ventajas</a:t>
            </a:r>
          </a:p>
        </p:txBody>
      </p:sp>
      <p:pic>
        <p:nvPicPr>
          <p:cNvPr id="2" name="Imagen 1" descr="pacto-socio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05" y="2527621"/>
            <a:ext cx="3418795" cy="2735036"/>
          </a:xfrm>
          <a:prstGeom prst="rect">
            <a:avLst/>
          </a:prstGeom>
        </p:spPr>
      </p:pic>
      <p:pic>
        <p:nvPicPr>
          <p:cNvPr id="6" name="Imagen 5" descr="secundari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9633"/>
            <a:ext cx="2915816" cy="161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615955"/>
      </p:ext>
    </p:extLst>
  </p:cSld>
  <p:clrMapOvr>
    <a:masterClrMapping/>
  </p:clrMapOvr>
  <p:transition xmlns:p14="http://schemas.microsoft.com/office/powerpoint/2010/main"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395531" y="1887538"/>
            <a:ext cx="4800743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endParaRPr lang="es-MX" sz="2400" dirty="0">
              <a:latin typeface="Cambria"/>
              <a:cs typeface="Cambria"/>
            </a:endParaRPr>
          </a:p>
          <a:p>
            <a:pPr marL="457200" indent="-457200" algn="just">
              <a:buFont typeface="Wingdings" charset="2"/>
              <a:buChar char="ü"/>
            </a:pPr>
            <a:r>
              <a:rPr lang="es-MX" sz="2400" dirty="0">
                <a:latin typeface="Cambria"/>
                <a:cs typeface="Cambria"/>
              </a:rPr>
              <a:t>El asesor cuenta con un punto de vista más independiente, pues tiene varios clientes. </a:t>
            </a:r>
          </a:p>
          <a:p>
            <a:pPr marL="342900" indent="-342900" algn="just">
              <a:buFont typeface="Wingdings" charset="2"/>
              <a:buChar char="ü"/>
            </a:pPr>
            <a:endParaRPr lang="es-MX" sz="2400" dirty="0">
              <a:latin typeface="Cambria"/>
              <a:cs typeface="Cambria"/>
            </a:endParaRPr>
          </a:p>
          <a:p>
            <a:pPr marL="457200" indent="-457200" algn="just">
              <a:buFont typeface="Wingdings" charset="2"/>
              <a:buChar char="ü"/>
            </a:pPr>
            <a:r>
              <a:rPr lang="es-MX" sz="2400" dirty="0">
                <a:latin typeface="Cambria"/>
                <a:cs typeface="Cambria"/>
              </a:rPr>
              <a:t>El asesor externo cuenta con importantes relaciones para la empresa. </a:t>
            </a:r>
            <a:r>
              <a:rPr lang="es-MX" sz="2400" dirty="0" smtClean="0">
                <a:latin typeface="Cambria"/>
                <a:cs typeface="Cambria"/>
              </a:rPr>
              <a:t/>
            </a:r>
            <a:br>
              <a:rPr lang="es-MX" sz="2400" dirty="0" smtClean="0">
                <a:latin typeface="Cambria"/>
                <a:cs typeface="Cambria"/>
              </a:rPr>
            </a:br>
            <a:endParaRPr lang="es-MX" sz="2400" dirty="0" smtClean="0">
              <a:latin typeface="Cambria"/>
              <a:cs typeface="Cambria"/>
            </a:endParaRPr>
          </a:p>
          <a:p>
            <a:pPr marL="457200" indent="-457200" algn="just">
              <a:buFont typeface="Wingdings" charset="2"/>
              <a:buChar char="ü"/>
            </a:pPr>
            <a:r>
              <a:rPr lang="es-MX" sz="2400" dirty="0" smtClean="0">
                <a:latin typeface="Cambria"/>
                <a:cs typeface="Cambria"/>
              </a:rPr>
              <a:t>La </a:t>
            </a:r>
            <a:r>
              <a:rPr lang="es-MX" sz="2400" dirty="0">
                <a:latin typeface="Cambria"/>
                <a:cs typeface="Cambria"/>
              </a:rPr>
              <a:t>visión de conjunto, desde fuera, es de gran utilidad para las empresas</a:t>
            </a:r>
            <a:r>
              <a:rPr lang="es-MX" sz="2400" dirty="0" smtClean="0">
                <a:latin typeface="Cambria"/>
                <a:cs typeface="Cambria"/>
              </a:rPr>
              <a:t>.</a:t>
            </a:r>
            <a:endParaRPr lang="es-ES_tradnl" sz="2400" dirty="0">
              <a:latin typeface="Cambria"/>
              <a:cs typeface="Cambria"/>
            </a:endParaRPr>
          </a:p>
        </p:txBody>
      </p:sp>
      <p:pic>
        <p:nvPicPr>
          <p:cNvPr id="5" name="Imagen 4" descr="secundari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9633"/>
            <a:ext cx="2915816" cy="1617867"/>
          </a:xfrm>
          <a:prstGeom prst="rect">
            <a:avLst/>
          </a:prstGeom>
        </p:spPr>
      </p:pic>
      <p:pic>
        <p:nvPicPr>
          <p:cNvPr id="3" name="Imagen 2" descr="relaciones-públicas-443218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296" y="2564905"/>
            <a:ext cx="3559704" cy="2031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822975"/>
      </p:ext>
    </p:extLst>
  </p:cSld>
  <p:clrMapOvr>
    <a:masterClrMapping/>
  </p:clrMapOvr>
  <p:transition xmlns:p14="http://schemas.microsoft.com/office/powerpoint/2010/main"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407988" y="2060848"/>
            <a:ext cx="5797551" cy="4364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>
              <a:buFont typeface="Wingdings" charset="2"/>
              <a:buChar char="ü"/>
            </a:pPr>
            <a:endParaRPr lang="es-MX" sz="2400" dirty="0">
              <a:latin typeface="Cambria"/>
              <a:cs typeface="Cambria"/>
            </a:endParaRPr>
          </a:p>
          <a:p>
            <a:pPr marL="457200" indent="-457200" algn="just">
              <a:buFont typeface="Wingdings" charset="2"/>
              <a:buChar char="ü"/>
            </a:pPr>
            <a:r>
              <a:rPr lang="es-MX" sz="2400" dirty="0">
                <a:latin typeface="Cambria"/>
                <a:cs typeface="Cambria"/>
              </a:rPr>
              <a:t>Los servicios del consultor son flexibles, </a:t>
            </a:r>
            <a:r>
              <a:rPr lang="es-MX" sz="2400" dirty="0" smtClean="0">
                <a:latin typeface="Cambria"/>
                <a:cs typeface="Cambria"/>
              </a:rPr>
              <a:t>adaptables.</a:t>
            </a:r>
            <a:br>
              <a:rPr lang="es-MX" sz="2400" dirty="0" smtClean="0">
                <a:latin typeface="Cambria"/>
                <a:cs typeface="Cambria"/>
              </a:rPr>
            </a:br>
            <a:endParaRPr lang="es-MX" sz="2400" dirty="0" smtClean="0">
              <a:latin typeface="Cambria"/>
              <a:cs typeface="Cambria"/>
            </a:endParaRPr>
          </a:p>
          <a:p>
            <a:pPr marL="457200" indent="-457200" algn="just">
              <a:buFont typeface="Wingdings" charset="2"/>
              <a:buChar char="ü"/>
            </a:pPr>
            <a:r>
              <a:rPr lang="es-MX" sz="2400" dirty="0" smtClean="0">
                <a:latin typeface="Cambria"/>
                <a:cs typeface="Cambria"/>
              </a:rPr>
              <a:t>El </a:t>
            </a:r>
            <a:r>
              <a:rPr lang="es-MX" sz="2400" dirty="0">
                <a:latin typeface="Cambria"/>
                <a:cs typeface="Cambria"/>
              </a:rPr>
              <a:t>asesor cuenta con experiencia en el desarrollo de proyectos especiales, que tal vez no se han presentado antes en la vida institucional de una empresa </a:t>
            </a:r>
            <a:r>
              <a:rPr lang="es-MX" sz="2400" dirty="0" smtClean="0">
                <a:latin typeface="Cambria"/>
                <a:cs typeface="Cambria"/>
              </a:rPr>
              <a:t>determinada.</a:t>
            </a:r>
            <a:br>
              <a:rPr lang="es-MX" sz="2400" dirty="0" smtClean="0">
                <a:latin typeface="Cambria"/>
                <a:cs typeface="Cambria"/>
              </a:rPr>
            </a:br>
            <a:endParaRPr lang="es-MX" sz="2800" dirty="0">
              <a:latin typeface="Century" charset="0"/>
            </a:endParaRPr>
          </a:p>
          <a:p>
            <a:pPr>
              <a:spcBef>
                <a:spcPct val="20000"/>
              </a:spcBef>
            </a:pPr>
            <a:endParaRPr lang="es-ES_tradnl" sz="2800" dirty="0">
              <a:solidFill>
                <a:srgbClr val="990000"/>
              </a:solidFill>
              <a:latin typeface="Georgia" charset="0"/>
            </a:endParaRPr>
          </a:p>
        </p:txBody>
      </p:sp>
      <p:pic>
        <p:nvPicPr>
          <p:cNvPr id="2" name="Imagen 1" descr="images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060" y="3607574"/>
            <a:ext cx="2345939" cy="2345939"/>
          </a:xfrm>
          <a:prstGeom prst="rect">
            <a:avLst/>
          </a:prstGeom>
        </p:spPr>
      </p:pic>
      <p:pic>
        <p:nvPicPr>
          <p:cNvPr id="5" name="Imagen 4" descr="secundari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9633"/>
            <a:ext cx="2915816" cy="161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863253"/>
      </p:ext>
    </p:extLst>
  </p:cSld>
  <p:clrMapOvr>
    <a:masterClrMapping/>
  </p:clrMapOvr>
  <p:transition xmlns:p14="http://schemas.microsoft.com/office/powerpoint/2010/main"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431203" y="2317500"/>
            <a:ext cx="3780758" cy="2825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algn="just">
              <a:spcBef>
                <a:spcPct val="20000"/>
              </a:spcBef>
              <a:buFont typeface="Wingdings" charset="2"/>
              <a:buChar char="ü"/>
            </a:pPr>
            <a:r>
              <a:rPr lang="es-MX" sz="2400" dirty="0">
                <a:latin typeface="Georgia"/>
                <a:cs typeface="Georgia"/>
              </a:rPr>
              <a:t>El asesor cuenta con un importante acopio de datos acerca de los públicos de interés para todo tipo de organizaciones.</a:t>
            </a:r>
            <a:endParaRPr lang="es-ES_tradnl" sz="2400" dirty="0">
              <a:latin typeface="Georgia"/>
              <a:cs typeface="Georgia"/>
            </a:endParaRPr>
          </a:p>
          <a:p>
            <a:pPr>
              <a:spcBef>
                <a:spcPct val="20000"/>
              </a:spcBef>
            </a:pPr>
            <a:endParaRPr lang="es-ES_tradnl" sz="2800" dirty="0">
              <a:solidFill>
                <a:srgbClr val="990000"/>
              </a:solidFill>
              <a:latin typeface="Georgia" charset="0"/>
            </a:endParaRPr>
          </a:p>
        </p:txBody>
      </p:sp>
      <p:pic>
        <p:nvPicPr>
          <p:cNvPr id="5" name="Imagen 4" descr="secundari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9633"/>
            <a:ext cx="2915816" cy="1617867"/>
          </a:xfrm>
          <a:prstGeom prst="rect">
            <a:avLst/>
          </a:prstGeom>
        </p:spPr>
      </p:pic>
      <p:pic>
        <p:nvPicPr>
          <p:cNvPr id="3" name="Imagen 2" descr="relaciones-publicas-2.0-362x3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204864"/>
            <a:ext cx="3827173" cy="338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051653"/>
      </p:ext>
    </p:extLst>
  </p:cSld>
  <p:clrMapOvr>
    <a:masterClrMapping/>
  </p:clrMapOvr>
  <p:transition xmlns:p14="http://schemas.microsoft.com/office/powerpoint/2010/main">
    <p:dissolve/>
  </p:transition>
</p:sld>
</file>

<file path=ppt/theme/theme1.xml><?xml version="1.0" encoding="utf-8"?>
<a:theme xmlns:a="http://schemas.openxmlformats.org/drawingml/2006/main" name="Espectro">
  <a:themeElements>
    <a:clrScheme name="Espectro">
      <a:dk1>
        <a:sysClr val="windowText" lastClr="000000"/>
      </a:dk1>
      <a:lt1>
        <a:sysClr val="window" lastClr="FFFFFF"/>
      </a:lt1>
      <a:dk2>
        <a:srgbClr val="252731"/>
      </a:dk2>
      <a:lt2>
        <a:srgbClr val="EAE7E4"/>
      </a:lt2>
      <a:accent1>
        <a:srgbClr val="990000"/>
      </a:accent1>
      <a:accent2>
        <a:srgbClr val="FF6600"/>
      </a:accent2>
      <a:accent3>
        <a:srgbClr val="FFBA00"/>
      </a:accent3>
      <a:accent4>
        <a:srgbClr val="99CC00"/>
      </a:accent4>
      <a:accent5>
        <a:srgbClr val="528A02"/>
      </a:accent5>
      <a:accent6>
        <a:srgbClr val="333333"/>
      </a:accent6>
      <a:hlink>
        <a:srgbClr val="660000"/>
      </a:hlink>
      <a:folHlink>
        <a:srgbClr val="CC3300"/>
      </a:folHlink>
    </a:clrScheme>
    <a:fontScheme name="Espectro">
      <a:majorFont>
        <a:latin typeface="Corbe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Espectro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50000"/>
              </a:schemeClr>
            </a:gs>
            <a:gs pos="100000">
              <a:schemeClr val="phClr">
                <a:tint val="9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95000"/>
                <a:shade val="70000"/>
                <a:satMod val="150000"/>
              </a:schemeClr>
            </a:gs>
            <a:gs pos="100000">
              <a:schemeClr val="phClr">
                <a:tint val="100000"/>
                <a:shade val="100000"/>
                <a:satMod val="150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6600000" sx="101000" sy="101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50800" dir="5400000" sx="105000" sy="105000" algn="ct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4800000"/>
            </a:lightRig>
          </a:scene3d>
          <a:sp3d prstMaterial="matte">
            <a:bevelT w="63500" h="50800" prst="ang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Espectro.thmx</Template>
  <TotalTime>6349</TotalTime>
  <Words>465</Words>
  <Application>Microsoft Macintosh PowerPoint</Application>
  <PresentationFormat>Presentación en pantalla (4:3)</PresentationFormat>
  <Paragraphs>71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Espectro</vt:lpstr>
      <vt:lpstr>Relaciones Públicas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TEC-CEM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Naturaleza y evolución de las Relaciones Públicas</dc:title>
  <dc:creator>Amaia Arribas Urrutia</dc:creator>
  <cp:lastModifiedBy>Usuario de Microsoft Office</cp:lastModifiedBy>
  <cp:revision>103</cp:revision>
  <cp:lastPrinted>2011-01-13T18:34:59Z</cp:lastPrinted>
  <dcterms:created xsi:type="dcterms:W3CDTF">2011-01-14T21:32:17Z</dcterms:created>
  <dcterms:modified xsi:type="dcterms:W3CDTF">2017-05-31T01:05:47Z</dcterms:modified>
</cp:coreProperties>
</file>