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9" r:id="rId4"/>
    <p:sldId id="258" r:id="rId5"/>
    <p:sldId id="260" r:id="rId6"/>
    <p:sldId id="261" r:id="rId7"/>
    <p:sldId id="262" r:id="rId8"/>
  </p:sldIdLst>
  <p:sldSz cx="12192000" cy="6858000"/>
  <p:notesSz cx="6858000" cy="9144000"/>
  <p:custDataLst>
    <p:tags r:id="rId9"/>
  </p:custDataLst>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9" d="100"/>
          <a:sy n="89" d="100"/>
        </p:scale>
        <p:origin x="120"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0145E929-31E6-4074-A2FD-23172A562785}" type="datetimeFigureOut">
              <a:rPr lang="es-EC" smtClean="0"/>
              <a:t>11/02/2017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57A4BA25-1BDE-4D8C-9167-DEA07C481197}" type="slidenum">
              <a:rPr lang="es-EC" smtClean="0"/>
              <a:t>‹Nº›</a:t>
            </a:fld>
            <a:endParaRPr lang="es-EC"/>
          </a:p>
        </p:txBody>
      </p:sp>
    </p:spTree>
    <p:extLst>
      <p:ext uri="{BB962C8B-B14F-4D97-AF65-F5344CB8AC3E}">
        <p14:creationId xmlns:p14="http://schemas.microsoft.com/office/powerpoint/2010/main" val="44474399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145E929-31E6-4074-A2FD-23172A562785}" type="datetimeFigureOut">
              <a:rPr lang="es-EC" smtClean="0"/>
              <a:t>11/02/2017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7A4BA25-1BDE-4D8C-9167-DEA07C481197}" type="slidenum">
              <a:rPr lang="es-EC" smtClean="0"/>
              <a:t>‹Nº›</a:t>
            </a:fld>
            <a:endParaRPr lang="es-EC"/>
          </a:p>
        </p:txBody>
      </p:sp>
    </p:spTree>
    <p:extLst>
      <p:ext uri="{BB962C8B-B14F-4D97-AF65-F5344CB8AC3E}">
        <p14:creationId xmlns:p14="http://schemas.microsoft.com/office/powerpoint/2010/main" val="35163435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xfrm>
            <a:off x="8593667" y="6272784"/>
            <a:ext cx="2644309" cy="365125"/>
          </a:xfrm>
        </p:spPr>
        <p:txBody>
          <a:bodyPr/>
          <a:lstStyle/>
          <a:p>
            <a:fld id="{0145E929-31E6-4074-A2FD-23172A562785}" type="datetimeFigureOut">
              <a:rPr lang="es-EC" smtClean="0"/>
              <a:t>11/02/2017</a:t>
            </a:fld>
            <a:endParaRPr lang="es-EC"/>
          </a:p>
        </p:txBody>
      </p:sp>
      <p:sp>
        <p:nvSpPr>
          <p:cNvPr id="5" name="Footer Placeholder 4"/>
          <p:cNvSpPr>
            <a:spLocks noGrp="1"/>
          </p:cNvSpPr>
          <p:nvPr>
            <p:ph type="ftr" sz="quarter" idx="11"/>
          </p:nvPr>
        </p:nvSpPr>
        <p:spPr>
          <a:xfrm>
            <a:off x="2182708" y="6272784"/>
            <a:ext cx="6327648" cy="365125"/>
          </a:xfrm>
        </p:spPr>
        <p:txBody>
          <a:bodyPr/>
          <a:lstStyle/>
          <a:p>
            <a:endParaRPr lang="es-EC"/>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57A4BA25-1BDE-4D8C-9167-DEA07C481197}" type="slidenum">
              <a:rPr lang="es-EC" smtClean="0"/>
              <a:t>‹Nº›</a:t>
            </a:fld>
            <a:endParaRPr lang="es-EC"/>
          </a:p>
        </p:txBody>
      </p:sp>
    </p:spTree>
    <p:extLst>
      <p:ext uri="{BB962C8B-B14F-4D97-AF65-F5344CB8AC3E}">
        <p14:creationId xmlns:p14="http://schemas.microsoft.com/office/powerpoint/2010/main" val="3259833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0145E929-31E6-4074-A2FD-23172A562785}" type="datetimeFigureOut">
              <a:rPr lang="es-EC" smtClean="0"/>
              <a:t>11/02/2017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57A4BA25-1BDE-4D8C-9167-DEA07C481197}" type="slidenum">
              <a:rPr lang="es-EC" smtClean="0"/>
              <a:t>‹Nº›</a:t>
            </a:fld>
            <a:endParaRPr lang="es-EC"/>
          </a:p>
        </p:txBody>
      </p:sp>
    </p:spTree>
    <p:extLst>
      <p:ext uri="{BB962C8B-B14F-4D97-AF65-F5344CB8AC3E}">
        <p14:creationId xmlns:p14="http://schemas.microsoft.com/office/powerpoint/2010/main" val="1325748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0145E929-31E6-4074-A2FD-23172A562785}" type="datetimeFigureOut">
              <a:rPr lang="es-EC" smtClean="0"/>
              <a:t>11/02/2017</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57A4BA25-1BDE-4D8C-9167-DEA07C481197}" type="slidenum">
              <a:rPr lang="es-EC" smtClean="0"/>
              <a:t>‹Nº›</a:t>
            </a:fld>
            <a:endParaRPr lang="es-EC"/>
          </a:p>
        </p:txBody>
      </p:sp>
    </p:spTree>
    <p:extLst>
      <p:ext uri="{BB962C8B-B14F-4D97-AF65-F5344CB8AC3E}">
        <p14:creationId xmlns:p14="http://schemas.microsoft.com/office/powerpoint/2010/main" val="1440869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0145E929-31E6-4074-A2FD-23172A562785}" type="datetimeFigureOut">
              <a:rPr lang="es-EC" smtClean="0"/>
              <a:t>11/02/2017</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57A4BA25-1BDE-4D8C-9167-DEA07C481197}" type="slidenum">
              <a:rPr lang="es-EC" smtClean="0"/>
              <a:t>‹Nº›</a:t>
            </a:fld>
            <a:endParaRPr lang="es-EC"/>
          </a:p>
        </p:txBody>
      </p:sp>
    </p:spTree>
    <p:extLst>
      <p:ext uri="{BB962C8B-B14F-4D97-AF65-F5344CB8AC3E}">
        <p14:creationId xmlns:p14="http://schemas.microsoft.com/office/powerpoint/2010/main" val="3214679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45E929-31E6-4074-A2FD-23172A562785}" type="datetimeFigureOut">
              <a:rPr lang="es-EC" smtClean="0"/>
              <a:t>11/02/2017</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57A4BA25-1BDE-4D8C-9167-DEA07C481197}" type="slidenum">
              <a:rPr lang="es-EC" smtClean="0"/>
              <a:t>‹Nº›</a:t>
            </a:fld>
            <a:endParaRPr lang="es-EC"/>
          </a:p>
        </p:txBody>
      </p:sp>
    </p:spTree>
    <p:extLst>
      <p:ext uri="{BB962C8B-B14F-4D97-AF65-F5344CB8AC3E}">
        <p14:creationId xmlns:p14="http://schemas.microsoft.com/office/powerpoint/2010/main" val="2292222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0145E929-31E6-4074-A2FD-23172A562785}" type="datetimeFigureOut">
              <a:rPr lang="es-EC" smtClean="0"/>
              <a:t>11/02/2017</a:t>
            </a:fld>
            <a:endParaRPr lang="es-EC"/>
          </a:p>
        </p:txBody>
      </p:sp>
      <p:sp>
        <p:nvSpPr>
          <p:cNvPr id="6" name="Footer Placeholder 5"/>
          <p:cNvSpPr>
            <a:spLocks noGrp="1"/>
          </p:cNvSpPr>
          <p:nvPr>
            <p:ph type="ftr" sz="quarter" idx="11"/>
          </p:nvPr>
        </p:nvSpPr>
        <p:spPr/>
        <p:txBody>
          <a:bodyPr/>
          <a:lstStyle/>
          <a:p>
            <a:endParaRPr lang="es-EC"/>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57A4BA25-1BDE-4D8C-9167-DEA07C481197}" type="slidenum">
              <a:rPr lang="es-EC" smtClean="0"/>
              <a:t>‹Nº›</a:t>
            </a:fld>
            <a:endParaRPr lang="es-EC"/>
          </a:p>
        </p:txBody>
      </p:sp>
    </p:spTree>
    <p:extLst>
      <p:ext uri="{BB962C8B-B14F-4D97-AF65-F5344CB8AC3E}">
        <p14:creationId xmlns:p14="http://schemas.microsoft.com/office/powerpoint/2010/main" val="3891266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0145E929-31E6-4074-A2FD-23172A562785}" type="datetimeFigureOut">
              <a:rPr lang="es-EC" smtClean="0"/>
              <a:t>11/02/2017</a:t>
            </a:fld>
            <a:endParaRPr lang="es-EC"/>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57A4BA25-1BDE-4D8C-9167-DEA07C481197}" type="slidenum">
              <a:rPr lang="es-EC" smtClean="0"/>
              <a:t>‹Nº›</a:t>
            </a:fld>
            <a:endParaRPr lang="es-EC"/>
          </a:p>
        </p:txBody>
      </p:sp>
    </p:spTree>
    <p:extLst>
      <p:ext uri="{BB962C8B-B14F-4D97-AF65-F5344CB8AC3E}">
        <p14:creationId xmlns:p14="http://schemas.microsoft.com/office/powerpoint/2010/main" val="3386475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145E929-31E6-4074-A2FD-23172A562785}" type="datetimeFigureOut">
              <a:rPr lang="es-EC" smtClean="0"/>
              <a:t>11/02/2017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7A4BA25-1BDE-4D8C-9167-DEA07C481197}" type="slidenum">
              <a:rPr lang="es-EC" smtClean="0"/>
              <a:t>‹Nº›</a:t>
            </a:fld>
            <a:endParaRPr lang="es-EC"/>
          </a:p>
        </p:txBody>
      </p:sp>
    </p:spTree>
    <p:extLst>
      <p:ext uri="{BB962C8B-B14F-4D97-AF65-F5344CB8AC3E}">
        <p14:creationId xmlns:p14="http://schemas.microsoft.com/office/powerpoint/2010/main" val="3588940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145E929-31E6-4074-A2FD-23172A562785}" type="datetimeFigureOut">
              <a:rPr lang="es-EC" smtClean="0"/>
              <a:t>11/02/2017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57A4BA25-1BDE-4D8C-9167-DEA07C481197}" type="slidenum">
              <a:rPr lang="es-EC" smtClean="0"/>
              <a:t>‹Nº›</a:t>
            </a:fld>
            <a:endParaRPr lang="es-EC"/>
          </a:p>
        </p:txBody>
      </p:sp>
    </p:spTree>
    <p:extLst>
      <p:ext uri="{BB962C8B-B14F-4D97-AF65-F5344CB8AC3E}">
        <p14:creationId xmlns:p14="http://schemas.microsoft.com/office/powerpoint/2010/main" val="468787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0145E929-31E6-4074-A2FD-23172A562785}" type="datetimeFigureOut">
              <a:rPr lang="es-EC" smtClean="0"/>
              <a:t>11/02/2017</a:t>
            </a:fld>
            <a:endParaRPr lang="es-EC"/>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s-EC"/>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57A4BA25-1BDE-4D8C-9167-DEA07C481197}" type="slidenum">
              <a:rPr lang="es-EC" smtClean="0"/>
              <a:t>‹Nº›</a:t>
            </a:fld>
            <a:endParaRPr lang="es-EC"/>
          </a:p>
        </p:txBody>
      </p:sp>
    </p:spTree>
    <p:extLst>
      <p:ext uri="{BB962C8B-B14F-4D97-AF65-F5344CB8AC3E}">
        <p14:creationId xmlns:p14="http://schemas.microsoft.com/office/powerpoint/2010/main" val="268467143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C" sz="6600" dirty="0" smtClean="0"/>
              <a:t>La Semilla Estratégica:</a:t>
            </a:r>
            <a:br>
              <a:rPr lang="es-EC" sz="6600" dirty="0" smtClean="0"/>
            </a:br>
            <a:r>
              <a:rPr lang="es-EC" sz="6600" dirty="0" smtClean="0"/>
              <a:t>El paradigma lógico-analítico</a:t>
            </a:r>
            <a:endParaRPr lang="es-EC" sz="6600" dirty="0"/>
          </a:p>
        </p:txBody>
      </p:sp>
      <p:sp>
        <p:nvSpPr>
          <p:cNvPr id="3" name="Subtítulo 2"/>
          <p:cNvSpPr>
            <a:spLocks noGrp="1"/>
          </p:cNvSpPr>
          <p:nvPr>
            <p:ph type="subTitle" idx="1"/>
          </p:nvPr>
        </p:nvSpPr>
        <p:spPr/>
        <p:txBody>
          <a:bodyPr/>
          <a:lstStyle/>
          <a:p>
            <a:r>
              <a:rPr lang="es-EC" dirty="0" smtClean="0"/>
              <a:t>Capítulo 4</a:t>
            </a:r>
            <a:endParaRPr lang="es-EC" dirty="0"/>
          </a:p>
        </p:txBody>
      </p:sp>
    </p:spTree>
    <p:extLst>
      <p:ext uri="{BB962C8B-B14F-4D97-AF65-F5344CB8AC3E}">
        <p14:creationId xmlns:p14="http://schemas.microsoft.com/office/powerpoint/2010/main" val="2352393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69848" y="484632"/>
            <a:ext cx="10058400" cy="795528"/>
          </a:xfrm>
        </p:spPr>
        <p:txBody>
          <a:bodyPr>
            <a:normAutofit/>
          </a:bodyPr>
          <a:lstStyle/>
          <a:p>
            <a:r>
              <a:rPr lang="es-EC" sz="4800" dirty="0" smtClean="0"/>
              <a:t>Los cambios de la Teoría de los juegos</a:t>
            </a:r>
            <a:endParaRPr lang="es-EC" sz="4800" dirty="0"/>
          </a:p>
        </p:txBody>
      </p:sp>
      <p:sp>
        <p:nvSpPr>
          <p:cNvPr id="3" name="Marcador de contenido 2"/>
          <p:cNvSpPr>
            <a:spLocks noGrp="1"/>
          </p:cNvSpPr>
          <p:nvPr>
            <p:ph idx="1"/>
          </p:nvPr>
        </p:nvSpPr>
        <p:spPr>
          <a:xfrm>
            <a:off x="1069848" y="1594283"/>
            <a:ext cx="10058400" cy="4050792"/>
          </a:xfrm>
        </p:spPr>
        <p:txBody>
          <a:bodyPr/>
          <a:lstStyle/>
          <a:p>
            <a:pPr marL="0" indent="0">
              <a:buNone/>
            </a:pPr>
            <a:r>
              <a:rPr lang="es-EC" dirty="0"/>
              <a:t>La teoría </a:t>
            </a:r>
            <a:r>
              <a:rPr lang="es-EC" dirty="0" smtClean="0"/>
              <a:t>alteró al menos tres </a:t>
            </a:r>
            <a:r>
              <a:rPr lang="es-EC" dirty="0"/>
              <a:t>conceptos claves para el pensamiento </a:t>
            </a:r>
            <a:r>
              <a:rPr lang="es-EC" dirty="0" smtClean="0"/>
              <a:t>estratégico. Las </a:t>
            </a:r>
            <a:r>
              <a:rPr lang="es-EC" dirty="0"/>
              <a:t>nociones </a:t>
            </a:r>
            <a:r>
              <a:rPr lang="es-EC" dirty="0" smtClean="0"/>
              <a:t>de: Utilidad, Incertidumbre y Estrategia.</a:t>
            </a:r>
          </a:p>
          <a:p>
            <a:pPr marL="0" indent="0">
              <a:buNone/>
            </a:pPr>
            <a:endParaRPr lang="es-EC" dirty="0" smtClean="0"/>
          </a:p>
          <a:p>
            <a:pPr marL="0" indent="0">
              <a:buNone/>
            </a:pPr>
            <a:r>
              <a:rPr lang="es-EC" dirty="0" smtClean="0"/>
              <a:t>Luego </a:t>
            </a:r>
            <a:r>
              <a:rPr lang="es-EC" dirty="0"/>
              <a:t>de un rápido recorrido sobre el impacto de la teoría de los juegos en otras disciplinas </a:t>
            </a:r>
            <a:r>
              <a:rPr lang="es-EC" dirty="0" smtClean="0"/>
              <a:t>(biología</a:t>
            </a:r>
            <a:r>
              <a:rPr lang="es-EC" dirty="0"/>
              <a:t>, antropología, sociología, psicología estrategia militar, investigación operativa y ciencias políticas) </a:t>
            </a:r>
            <a:r>
              <a:rPr lang="es-EC" dirty="0" smtClean="0"/>
              <a:t>analiza </a:t>
            </a:r>
            <a:r>
              <a:rPr lang="es-EC" dirty="0"/>
              <a:t>su impacto en </a:t>
            </a:r>
            <a:r>
              <a:rPr lang="es-EC" dirty="0" smtClean="0"/>
              <a:t>“La Teoría </a:t>
            </a:r>
            <a:r>
              <a:rPr lang="es-EC" dirty="0"/>
              <a:t>de la </a:t>
            </a:r>
            <a:r>
              <a:rPr lang="es-EC" dirty="0" smtClean="0"/>
              <a:t>Decisión”.</a:t>
            </a:r>
          </a:p>
          <a:p>
            <a:pPr marL="0" indent="0">
              <a:buNone/>
            </a:pPr>
            <a:endParaRPr lang="es-EC" dirty="0" smtClean="0"/>
          </a:p>
          <a:p>
            <a:pPr marL="0" indent="0">
              <a:buNone/>
            </a:pPr>
            <a:r>
              <a:rPr lang="es-EC" dirty="0" smtClean="0"/>
              <a:t>Para </a:t>
            </a:r>
            <a:r>
              <a:rPr lang="es-EC" dirty="0"/>
              <a:t>comprender la relación entre ambas teorías, lo primero que recalca es que esta última cubre un campo de análisis más amplio que la de los </a:t>
            </a:r>
            <a:r>
              <a:rPr lang="es-EC" dirty="0" smtClean="0"/>
              <a:t>Juegos </a:t>
            </a:r>
            <a:r>
              <a:rPr lang="es-EC" dirty="0"/>
              <a:t>ya que “no todas las decisiones son </a:t>
            </a:r>
            <a:r>
              <a:rPr lang="es-EC" dirty="0" smtClean="0"/>
              <a:t>estratégicas”, por tanto, la “Teoría de la Decisión” cubre un campo más amplio que la de los Juegos.</a:t>
            </a:r>
          </a:p>
          <a:p>
            <a:pPr marL="0" indent="0">
              <a:buNone/>
            </a:pPr>
            <a:endParaRPr lang="es-EC" dirty="0"/>
          </a:p>
          <a:p>
            <a:pPr marL="0" indent="0">
              <a:buNone/>
            </a:pPr>
            <a:endParaRPr lang="es-EC" dirty="0"/>
          </a:p>
        </p:txBody>
      </p:sp>
    </p:spTree>
    <p:extLst>
      <p:ext uri="{BB962C8B-B14F-4D97-AF65-F5344CB8AC3E}">
        <p14:creationId xmlns:p14="http://schemas.microsoft.com/office/powerpoint/2010/main" val="30780671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69848" y="484632"/>
            <a:ext cx="10058400" cy="795528"/>
          </a:xfrm>
        </p:spPr>
        <p:txBody>
          <a:bodyPr>
            <a:normAutofit/>
          </a:bodyPr>
          <a:lstStyle/>
          <a:p>
            <a:r>
              <a:rPr lang="es-EC" sz="4800" dirty="0" smtClean="0"/>
              <a:t>¿Qué es la teoría de la decisión?</a:t>
            </a:r>
            <a:endParaRPr lang="es-EC" sz="4800" dirty="0"/>
          </a:p>
        </p:txBody>
      </p:sp>
      <p:sp>
        <p:nvSpPr>
          <p:cNvPr id="3" name="Marcador de contenido 2"/>
          <p:cNvSpPr>
            <a:spLocks noGrp="1"/>
          </p:cNvSpPr>
          <p:nvPr>
            <p:ph idx="1"/>
          </p:nvPr>
        </p:nvSpPr>
        <p:spPr>
          <a:xfrm>
            <a:off x="1069848" y="1809436"/>
            <a:ext cx="10058400" cy="4050792"/>
          </a:xfrm>
        </p:spPr>
        <p:txBody>
          <a:bodyPr/>
          <a:lstStyle/>
          <a:p>
            <a:pPr marL="0" indent="0">
              <a:buNone/>
            </a:pPr>
            <a:r>
              <a:rPr lang="es-EC" dirty="0" smtClean="0"/>
              <a:t>Es el conjunto de teorías matemáticas, lógicas y filosóficas que se ocupan de las decisiones que toman los individuos racionales, ya sea que actúen aisladamente, en competencia entre ellos o en grupos.</a:t>
            </a:r>
          </a:p>
          <a:p>
            <a:pPr marL="0" indent="0">
              <a:buNone/>
            </a:pPr>
            <a:endParaRPr lang="es-EC" dirty="0"/>
          </a:p>
          <a:p>
            <a:pPr marL="0" indent="0">
              <a:buNone/>
            </a:pPr>
            <a:r>
              <a:rPr lang="es-EC" dirty="0" smtClean="0"/>
              <a:t>Elegir entre alternativas constituye una de las actividades clave en el proceso directivo (Responsabilidad de todo hombre de acción).  De allí la importancia de esta teoría para los ejecutivos (comunicadores) que tienen que tomar decisiones ante situaciones problemáticas.</a:t>
            </a:r>
          </a:p>
          <a:p>
            <a:pPr marL="0" indent="0">
              <a:buNone/>
            </a:pPr>
            <a:endParaRPr lang="es-EC" dirty="0" smtClean="0"/>
          </a:p>
          <a:p>
            <a:pPr marL="0" indent="0">
              <a:buNone/>
            </a:pPr>
            <a:r>
              <a:rPr lang="es-EC" dirty="0" smtClean="0"/>
              <a:t>Nace como una respuesta  a la necesidad de pasar de la intuición a la certeza.</a:t>
            </a:r>
            <a:endParaRPr lang="es-EC" dirty="0"/>
          </a:p>
        </p:txBody>
      </p:sp>
    </p:spTree>
    <p:extLst>
      <p:ext uri="{BB962C8B-B14F-4D97-AF65-F5344CB8AC3E}">
        <p14:creationId xmlns:p14="http://schemas.microsoft.com/office/powerpoint/2010/main" val="14151941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69848" y="645997"/>
            <a:ext cx="10058400" cy="795528"/>
          </a:xfrm>
        </p:spPr>
        <p:txBody>
          <a:bodyPr>
            <a:normAutofit/>
          </a:bodyPr>
          <a:lstStyle/>
          <a:p>
            <a:r>
              <a:rPr lang="es-EC" sz="4800" dirty="0" smtClean="0"/>
              <a:t>Elementos del modelo de decisión</a:t>
            </a:r>
            <a:endParaRPr lang="es-EC" sz="4800" dirty="0"/>
          </a:p>
        </p:txBody>
      </p:sp>
      <p:sp>
        <p:nvSpPr>
          <p:cNvPr id="3" name="Marcador de contenido 2"/>
          <p:cNvSpPr>
            <a:spLocks noGrp="1"/>
          </p:cNvSpPr>
          <p:nvPr>
            <p:ph idx="1"/>
          </p:nvPr>
        </p:nvSpPr>
        <p:spPr>
          <a:xfrm>
            <a:off x="1069848" y="1884740"/>
            <a:ext cx="10058400" cy="4050792"/>
          </a:xfrm>
        </p:spPr>
        <p:txBody>
          <a:bodyPr/>
          <a:lstStyle/>
          <a:p>
            <a:pPr marL="0" indent="0">
              <a:buNone/>
            </a:pPr>
            <a:r>
              <a:rPr lang="es-EC" dirty="0" smtClean="0"/>
              <a:t>Existen distintos tipos de decisiones (tácticas, estratégicas, entre otras) pero hay tres elementos básicos para clasificarlas:</a:t>
            </a:r>
          </a:p>
          <a:p>
            <a:pPr marL="0" indent="0">
              <a:buNone/>
            </a:pPr>
            <a:endParaRPr lang="es-EC" dirty="0" smtClean="0"/>
          </a:p>
          <a:p>
            <a:pPr marL="0" indent="0">
              <a:buNone/>
            </a:pPr>
            <a:r>
              <a:rPr lang="es-EC" b="1" dirty="0" smtClean="0"/>
              <a:t>Naturaleza. </a:t>
            </a:r>
            <a:r>
              <a:rPr lang="es-EC" dirty="0" smtClean="0"/>
              <a:t>Variables de entorno. Para tomar una decisión hay que determinar primero la probabilidad de aparición.</a:t>
            </a:r>
          </a:p>
          <a:p>
            <a:pPr marL="0" indent="0">
              <a:buNone/>
            </a:pPr>
            <a:endParaRPr lang="es-EC" dirty="0"/>
          </a:p>
          <a:p>
            <a:pPr marL="0" indent="0">
              <a:buNone/>
            </a:pPr>
            <a:r>
              <a:rPr lang="es-EC" b="1" dirty="0" smtClean="0"/>
              <a:t>Acciones. </a:t>
            </a:r>
            <a:r>
              <a:rPr lang="es-EC" dirty="0" smtClean="0"/>
              <a:t>Alternativas que puede seguir el decisor de cara al logro de objetivos.</a:t>
            </a:r>
          </a:p>
          <a:p>
            <a:pPr marL="0" indent="0">
              <a:buNone/>
            </a:pPr>
            <a:endParaRPr lang="es-EC" dirty="0"/>
          </a:p>
          <a:p>
            <a:pPr marL="0" indent="0">
              <a:buNone/>
            </a:pPr>
            <a:r>
              <a:rPr lang="es-EC" b="1" dirty="0" smtClean="0"/>
              <a:t>Resultados. </a:t>
            </a:r>
            <a:r>
              <a:rPr lang="es-EC" dirty="0" smtClean="0"/>
              <a:t>Valorar las consecuencias de las posibles elecciones.</a:t>
            </a:r>
          </a:p>
          <a:p>
            <a:pPr marL="0" indent="0">
              <a:buNone/>
            </a:pPr>
            <a:endParaRPr lang="es-EC" dirty="0"/>
          </a:p>
          <a:p>
            <a:pPr marL="0" indent="0">
              <a:buNone/>
            </a:pPr>
            <a:endParaRPr lang="es-EC" dirty="0"/>
          </a:p>
        </p:txBody>
      </p:sp>
    </p:spTree>
    <p:extLst>
      <p:ext uri="{BB962C8B-B14F-4D97-AF65-F5344CB8AC3E}">
        <p14:creationId xmlns:p14="http://schemas.microsoft.com/office/powerpoint/2010/main" val="3006508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69848" y="484632"/>
            <a:ext cx="10058400" cy="795528"/>
          </a:xfrm>
        </p:spPr>
        <p:txBody>
          <a:bodyPr>
            <a:normAutofit/>
          </a:bodyPr>
          <a:lstStyle/>
          <a:p>
            <a:r>
              <a:rPr lang="es-EC" sz="4800" dirty="0" smtClean="0"/>
              <a:t>El paradigma lógico-analítico</a:t>
            </a:r>
            <a:endParaRPr lang="es-EC" sz="4800" dirty="0"/>
          </a:p>
        </p:txBody>
      </p:sp>
      <p:sp>
        <p:nvSpPr>
          <p:cNvPr id="3" name="Marcador de contenido 2"/>
          <p:cNvSpPr>
            <a:spLocks noGrp="1"/>
          </p:cNvSpPr>
          <p:nvPr>
            <p:ph idx="1"/>
          </p:nvPr>
        </p:nvSpPr>
        <p:spPr>
          <a:xfrm>
            <a:off x="1069848" y="1594283"/>
            <a:ext cx="10058400" cy="4720456"/>
          </a:xfrm>
        </p:spPr>
        <p:txBody>
          <a:bodyPr>
            <a:normAutofit/>
          </a:bodyPr>
          <a:lstStyle/>
          <a:p>
            <a:pPr marL="0" indent="0">
              <a:buNone/>
            </a:pPr>
            <a:r>
              <a:rPr lang="es-EC" dirty="0" smtClean="0"/>
              <a:t>Lo cierto </a:t>
            </a:r>
            <a:r>
              <a:rPr lang="es-EC" dirty="0"/>
              <a:t>es que del importante legado de la </a:t>
            </a:r>
            <a:r>
              <a:rPr lang="es-EC" dirty="0" smtClean="0"/>
              <a:t>“Teoría </a:t>
            </a:r>
            <a:r>
              <a:rPr lang="es-EC" dirty="0"/>
              <a:t>de los </a:t>
            </a:r>
            <a:r>
              <a:rPr lang="es-EC" dirty="0" smtClean="0"/>
              <a:t>Juegos” </a:t>
            </a:r>
            <a:r>
              <a:rPr lang="es-EC" dirty="0"/>
              <a:t>queda muy poco. Según </a:t>
            </a:r>
            <a:r>
              <a:rPr lang="es-EC" dirty="0" smtClean="0"/>
              <a:t>queda </a:t>
            </a:r>
            <a:r>
              <a:rPr lang="es-EC" dirty="0"/>
              <a:t>la esencia de su aporte metodológico y sobre todo un modelo de análisis que nos ayuda a enfrentarnos a situaciones problemáticas. </a:t>
            </a:r>
            <a:r>
              <a:rPr lang="es-EC" dirty="0" smtClean="0"/>
              <a:t>Lo </a:t>
            </a:r>
            <a:r>
              <a:rPr lang="es-EC" dirty="0"/>
              <a:t>que Rafael Alberto Pérez llama “el paradigma lógico-analítico</a:t>
            </a:r>
            <a:r>
              <a:rPr lang="es-EC" dirty="0" smtClean="0"/>
              <a:t>”.</a:t>
            </a:r>
          </a:p>
          <a:p>
            <a:pPr marL="0" indent="0">
              <a:buNone/>
            </a:pPr>
            <a:r>
              <a:rPr lang="es-EC" dirty="0" smtClean="0"/>
              <a:t> </a:t>
            </a:r>
          </a:p>
          <a:p>
            <a:pPr marL="0" indent="0">
              <a:buNone/>
            </a:pPr>
            <a:r>
              <a:rPr lang="es-EC" dirty="0" smtClean="0"/>
              <a:t>Hay que hacer una distinción entre:</a:t>
            </a:r>
          </a:p>
          <a:p>
            <a:pPr marL="0" indent="0">
              <a:buNone/>
            </a:pPr>
            <a:r>
              <a:rPr lang="es-EC" b="1" dirty="0" smtClean="0"/>
              <a:t>El </a:t>
            </a:r>
            <a:r>
              <a:rPr lang="es-EC" b="1" dirty="0"/>
              <a:t>paradigma lógico-analítico</a:t>
            </a:r>
            <a:r>
              <a:rPr lang="es-EC" dirty="0"/>
              <a:t>: </a:t>
            </a:r>
            <a:r>
              <a:rPr lang="es-EC" dirty="0" smtClean="0"/>
              <a:t>una </a:t>
            </a:r>
            <a:r>
              <a:rPr lang="es-EC" dirty="0"/>
              <a:t>visión del conflicto como juego; su aparato conceptual; la manera en </a:t>
            </a:r>
            <a:r>
              <a:rPr lang="es-EC" dirty="0" smtClean="0"/>
              <a:t>que replantea </a:t>
            </a:r>
            <a:r>
              <a:rPr lang="es-EC" dirty="0"/>
              <a:t>el campo del conocimiento estratégico, desde las nociones de incertidumbre y utilidad hasta la noción misma de estrategia; el método que aporta para la comprensión y análisis de un problema estratégico. </a:t>
            </a:r>
            <a:endParaRPr lang="es-EC" dirty="0" smtClean="0"/>
          </a:p>
          <a:p>
            <a:pPr marL="0" indent="0">
              <a:buNone/>
            </a:pPr>
            <a:r>
              <a:rPr lang="es-EC" b="1" dirty="0" smtClean="0"/>
              <a:t>El </a:t>
            </a:r>
            <a:r>
              <a:rPr lang="es-EC" b="1" dirty="0"/>
              <a:t>paradigma lógico-formal: </a:t>
            </a:r>
            <a:r>
              <a:rPr lang="es-EC" dirty="0"/>
              <a:t>que es el aparato matemático de la teoría. La aportación de modelos formales para el análisis y tratamiento de los problemas estratégicos. Su capacidad para medir objetivamente las diferentes alternativas estratégicas de un jugador. Sus reglas de acción y guías normativas. </a:t>
            </a:r>
          </a:p>
        </p:txBody>
      </p:sp>
    </p:spTree>
    <p:extLst>
      <p:ext uri="{BB962C8B-B14F-4D97-AF65-F5344CB8AC3E}">
        <p14:creationId xmlns:p14="http://schemas.microsoft.com/office/powerpoint/2010/main" val="34425119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69848" y="484632"/>
            <a:ext cx="10058400" cy="795528"/>
          </a:xfrm>
        </p:spPr>
        <p:txBody>
          <a:bodyPr>
            <a:normAutofit/>
          </a:bodyPr>
          <a:lstStyle/>
          <a:p>
            <a:r>
              <a:rPr lang="es-EC" sz="4800" dirty="0" smtClean="0"/>
              <a:t>La base está en la información</a:t>
            </a:r>
            <a:endParaRPr lang="es-EC" sz="4800" dirty="0"/>
          </a:p>
        </p:txBody>
      </p:sp>
      <p:sp>
        <p:nvSpPr>
          <p:cNvPr id="3" name="Marcador de contenido 2"/>
          <p:cNvSpPr>
            <a:spLocks noGrp="1"/>
          </p:cNvSpPr>
          <p:nvPr>
            <p:ph idx="1"/>
          </p:nvPr>
        </p:nvSpPr>
        <p:spPr>
          <a:xfrm>
            <a:off x="1069848" y="1701859"/>
            <a:ext cx="10058400" cy="4720456"/>
          </a:xfrm>
        </p:spPr>
        <p:txBody>
          <a:bodyPr>
            <a:normAutofit/>
          </a:bodyPr>
          <a:lstStyle/>
          <a:p>
            <a:pPr marL="0" indent="0">
              <a:buNone/>
            </a:pPr>
            <a:r>
              <a:rPr lang="es-EC" dirty="0" smtClean="0"/>
              <a:t>Tanto la Teoría </a:t>
            </a:r>
            <a:r>
              <a:rPr lang="es-EC" dirty="0"/>
              <a:t>de </a:t>
            </a:r>
            <a:r>
              <a:rPr lang="es-EC" dirty="0" smtClean="0"/>
              <a:t>Juegos </a:t>
            </a:r>
            <a:r>
              <a:rPr lang="es-EC" dirty="0"/>
              <a:t>como </a:t>
            </a:r>
            <a:r>
              <a:rPr lang="es-EC" dirty="0" smtClean="0"/>
              <a:t>la de </a:t>
            </a:r>
            <a:r>
              <a:rPr lang="es-EC" dirty="0"/>
              <a:t>la </a:t>
            </a:r>
            <a:r>
              <a:rPr lang="es-EC" dirty="0" smtClean="0"/>
              <a:t>Decisión </a:t>
            </a:r>
            <a:r>
              <a:rPr lang="es-EC" dirty="0"/>
              <a:t>se basan más en una cuestión de información que de </a:t>
            </a:r>
            <a:r>
              <a:rPr lang="es-EC" dirty="0" smtClean="0"/>
              <a:t>comunicación. Sin </a:t>
            </a:r>
            <a:r>
              <a:rPr lang="es-EC" dirty="0"/>
              <a:t>embargo ambas son de gran utilidad para el diseño de estrategias de comunicación. </a:t>
            </a:r>
            <a:endParaRPr lang="es-EC" dirty="0" smtClean="0"/>
          </a:p>
          <a:p>
            <a:pPr marL="0" indent="0">
              <a:buNone/>
            </a:pPr>
            <a:r>
              <a:rPr lang="es-EC" dirty="0" smtClean="0"/>
              <a:t>El análisis </a:t>
            </a:r>
            <a:r>
              <a:rPr lang="es-EC" dirty="0"/>
              <a:t>de la </a:t>
            </a:r>
            <a:r>
              <a:rPr lang="es-EC" dirty="0" smtClean="0"/>
              <a:t>Teoría </a:t>
            </a:r>
            <a:r>
              <a:rPr lang="es-EC" dirty="0"/>
              <a:t>de la </a:t>
            </a:r>
            <a:r>
              <a:rPr lang="es-EC" dirty="0" smtClean="0"/>
              <a:t>Decisión </a:t>
            </a:r>
            <a:r>
              <a:rPr lang="es-EC" dirty="0"/>
              <a:t>podemos ver que a partir del aumento de la información se puede pasar de </a:t>
            </a:r>
            <a:r>
              <a:rPr lang="es-EC" dirty="0" smtClean="0"/>
              <a:t>un </a:t>
            </a:r>
            <a:r>
              <a:rPr lang="es-EC" dirty="0"/>
              <a:t>grado de incertidumbre a otro superior y que cuando existe información en probabilidades, el operador tratará de establecer la esperanza matemática de que el suceso ocurra y para ello acudirá a la </a:t>
            </a:r>
            <a:r>
              <a:rPr lang="es-EC" dirty="0" smtClean="0"/>
              <a:t>Teoría </a:t>
            </a:r>
            <a:r>
              <a:rPr lang="es-EC" dirty="0"/>
              <a:t>de las </a:t>
            </a:r>
            <a:r>
              <a:rPr lang="es-EC" dirty="0" smtClean="0"/>
              <a:t>Probabilidades</a:t>
            </a:r>
            <a:r>
              <a:rPr lang="es-EC" dirty="0"/>
              <a:t>. </a:t>
            </a:r>
            <a:endParaRPr lang="es-EC" dirty="0" smtClean="0"/>
          </a:p>
          <a:p>
            <a:pPr marL="0" indent="0">
              <a:buNone/>
            </a:pPr>
            <a:r>
              <a:rPr lang="es-EC" dirty="0" smtClean="0"/>
              <a:t>Pero </a:t>
            </a:r>
            <a:r>
              <a:rPr lang="es-EC" dirty="0"/>
              <a:t>cuando falta información </a:t>
            </a:r>
            <a:r>
              <a:rPr lang="es-EC" dirty="0" smtClean="0"/>
              <a:t>sobre </a:t>
            </a:r>
            <a:r>
              <a:rPr lang="es-EC" dirty="0"/>
              <a:t>probabilidades y nos encontramos en entornos competitivos ante “oponentes racionales”, el decisor tratará de diseñar una estrategia ganadora acudiendo a la </a:t>
            </a:r>
            <a:r>
              <a:rPr lang="es-EC" dirty="0" smtClean="0"/>
              <a:t>Teoría </a:t>
            </a:r>
            <a:r>
              <a:rPr lang="es-EC" dirty="0"/>
              <a:t>de los </a:t>
            </a:r>
            <a:r>
              <a:rPr lang="es-EC" dirty="0" smtClean="0"/>
              <a:t>Juegos</a:t>
            </a:r>
            <a:r>
              <a:rPr lang="es-EC" dirty="0"/>
              <a:t>. </a:t>
            </a:r>
            <a:endParaRPr lang="es-EC" dirty="0" smtClean="0"/>
          </a:p>
          <a:p>
            <a:pPr marL="0" indent="0">
              <a:buNone/>
            </a:pPr>
            <a:r>
              <a:rPr lang="es-EC" dirty="0" smtClean="0"/>
              <a:t>De </a:t>
            </a:r>
            <a:r>
              <a:rPr lang="es-EC" dirty="0"/>
              <a:t>esta manera se destaca que la aplicación o no de la </a:t>
            </a:r>
            <a:r>
              <a:rPr lang="es-EC" dirty="0" smtClean="0"/>
              <a:t>Teoría </a:t>
            </a:r>
            <a:r>
              <a:rPr lang="es-EC" dirty="0"/>
              <a:t>de los </a:t>
            </a:r>
            <a:r>
              <a:rPr lang="es-EC" dirty="0" smtClean="0"/>
              <a:t>Juegos </a:t>
            </a:r>
            <a:r>
              <a:rPr lang="es-EC" dirty="0"/>
              <a:t>en la toma de decisiones no depende del capricho de los operadores, sino que viene marcada por el nivel de información.</a:t>
            </a:r>
          </a:p>
        </p:txBody>
      </p:sp>
    </p:spTree>
    <p:extLst>
      <p:ext uri="{BB962C8B-B14F-4D97-AF65-F5344CB8AC3E}">
        <p14:creationId xmlns:p14="http://schemas.microsoft.com/office/powerpoint/2010/main" val="26049918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69848" y="753573"/>
            <a:ext cx="10058400" cy="795528"/>
          </a:xfrm>
        </p:spPr>
        <p:txBody>
          <a:bodyPr>
            <a:normAutofit/>
          </a:bodyPr>
          <a:lstStyle/>
          <a:p>
            <a:r>
              <a:rPr lang="es-EC" sz="4800" dirty="0" smtClean="0"/>
              <a:t>Conclusión</a:t>
            </a:r>
            <a:endParaRPr lang="es-EC" sz="4800" dirty="0"/>
          </a:p>
        </p:txBody>
      </p:sp>
      <p:sp>
        <p:nvSpPr>
          <p:cNvPr id="3" name="Marcador de contenido 2"/>
          <p:cNvSpPr>
            <a:spLocks noGrp="1"/>
          </p:cNvSpPr>
          <p:nvPr>
            <p:ph idx="1"/>
          </p:nvPr>
        </p:nvSpPr>
        <p:spPr>
          <a:xfrm>
            <a:off x="1069848" y="2239741"/>
            <a:ext cx="10058400" cy="3386508"/>
          </a:xfrm>
        </p:spPr>
        <p:txBody>
          <a:bodyPr>
            <a:normAutofit/>
          </a:bodyPr>
          <a:lstStyle/>
          <a:p>
            <a:pPr marL="0" indent="0">
              <a:buNone/>
            </a:pPr>
            <a:r>
              <a:rPr lang="es-EC" dirty="0"/>
              <a:t>Si la información </a:t>
            </a:r>
            <a:r>
              <a:rPr lang="es-EC" dirty="0" smtClean="0"/>
              <a:t>es </a:t>
            </a:r>
            <a:r>
              <a:rPr lang="es-EC" dirty="0"/>
              <a:t>el fundamento de la teoría, la comunicación en sí misma no parece constituir una preocupación especial para la teoría estratégica, aunque sí la tiene en consideración como un rasgo que define algunos juegos y condiciona sus resultados. </a:t>
            </a:r>
            <a:endParaRPr lang="es-EC" dirty="0" smtClean="0"/>
          </a:p>
          <a:p>
            <a:pPr marL="0" indent="0">
              <a:buNone/>
            </a:pPr>
            <a:endParaRPr lang="es-EC" dirty="0"/>
          </a:p>
          <a:p>
            <a:pPr marL="0" indent="0">
              <a:buNone/>
            </a:pPr>
            <a:r>
              <a:rPr lang="es-EC" dirty="0" smtClean="0"/>
              <a:t>Se pone </a:t>
            </a:r>
            <a:r>
              <a:rPr lang="es-EC" dirty="0"/>
              <a:t>de manifiesto la existencia de una relación estrecha entre la teoría de los juegos y la comunicación. Y la misma se produce en dos direcciones complementarias, por un lado la utilización por la teoría de la noción de comunicación y sus implicaciones, y por otra la utilización por la ciencias de la comunicación de los principios y modelos analíticos de la teoría de los juegos. </a:t>
            </a:r>
          </a:p>
        </p:txBody>
      </p:sp>
    </p:spTree>
    <p:extLst>
      <p:ext uri="{BB962C8B-B14F-4D97-AF65-F5344CB8AC3E}">
        <p14:creationId xmlns:p14="http://schemas.microsoft.com/office/powerpoint/2010/main" val="2589388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e08a2eae75a0b2ee7ced286d208936e125fcffa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po de madera">
  <a:themeElements>
    <a:clrScheme name="Tipo de madera">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ipo de madera">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ipo de mader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TM03090434[[fn=Caracteres de madera]]</Template>
  <TotalTime>40</TotalTime>
  <Words>775</Words>
  <Application>Microsoft Office PowerPoint</Application>
  <PresentationFormat>Panorámica</PresentationFormat>
  <Paragraphs>37</Paragraphs>
  <Slides>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Rockwell</vt:lpstr>
      <vt:lpstr>Rockwell Condensed</vt:lpstr>
      <vt:lpstr>Wingdings</vt:lpstr>
      <vt:lpstr>Tipo de madera</vt:lpstr>
      <vt:lpstr>La Semilla Estratégica: El paradigma lógico-analítico</vt:lpstr>
      <vt:lpstr>Los cambios de la Teoría de los juegos</vt:lpstr>
      <vt:lpstr>¿Qué es la teoría de la decisión?</vt:lpstr>
      <vt:lpstr>Elementos del modelo de decisión</vt:lpstr>
      <vt:lpstr>El paradigma lógico-analítico</vt:lpstr>
      <vt:lpstr>La base está en la información</vt:lpstr>
      <vt:lpstr>Conclusión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Semilla Estratégica: El paradigma lógico-analítico</dc:title>
  <dc:creator>PC04_LAB1</dc:creator>
  <cp:lastModifiedBy>PC04_LAB1</cp:lastModifiedBy>
  <cp:revision>6</cp:revision>
  <dcterms:created xsi:type="dcterms:W3CDTF">2017-02-11T17:09:26Z</dcterms:created>
  <dcterms:modified xsi:type="dcterms:W3CDTF">2017-02-11T17:50:04Z</dcterms:modified>
</cp:coreProperties>
</file>