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313" r:id="rId3"/>
    <p:sldId id="375" r:id="rId4"/>
    <p:sldId id="314" r:id="rId5"/>
    <p:sldId id="372" r:id="rId6"/>
    <p:sldId id="374" r:id="rId7"/>
    <p:sldId id="371" r:id="rId8"/>
    <p:sldId id="373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F18C0-6EE0-1943-B84D-E24F172ADDE7}" type="datetimeFigureOut">
              <a:rPr lang="es-ES" smtClean="0"/>
              <a:t>10/3/17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D44D0-F58E-DA41-9671-C1F658521DA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28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</a:t>
            </a:fld>
            <a:endParaRPr 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Marcador de fech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17" name="Marcador de pie de pá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ector recto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Marcador de número de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ángu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cto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ector recto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Marcador de conteni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6" name="Marcador de conteni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‹Nr.›</a:t>
            </a:fld>
            <a:endParaRPr kumimoji="0" lang="en-US" dirty="0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ángu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cto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Marcador de conteni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cto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cto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10/3/17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10/3/17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cto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‹Nr.›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Marcador de títu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13" name="Marcador de tex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ctavio.islas@uhemisferios.edu.ec" TargetMode="External"/><Relationship Id="rId4" Type="http://schemas.openxmlformats.org/officeDocument/2006/relationships/hyperlink" Target="http://www.octavio.islas@wordpress.com" TargetMode="External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1405922" y="1017811"/>
            <a:ext cx="70294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4400" dirty="0">
                <a:solidFill>
                  <a:srgbClr val="CC9900"/>
                </a:solidFill>
              </a:rPr>
              <a:t>8</a:t>
            </a:r>
            <a:r>
              <a:rPr lang="es-MX" sz="4400" dirty="0" smtClean="0">
                <a:solidFill>
                  <a:srgbClr val="CC9900"/>
                </a:solidFill>
              </a:rPr>
              <a:t>  </a:t>
            </a:r>
            <a:r>
              <a:rPr lang="es-MX" sz="4400" dirty="0" smtClean="0">
                <a:solidFill>
                  <a:srgbClr val="CC9900"/>
                </a:solidFill>
              </a:rPr>
              <a:t>Publicidad</a:t>
            </a:r>
            <a:endParaRPr lang="es-ES" sz="4800" dirty="0">
              <a:latin typeface="Franklin Gothic Book" charset="0"/>
              <a:cs typeface="Arial" charset="0"/>
            </a:endParaRPr>
          </a:p>
        </p:txBody>
      </p:sp>
      <p:sp>
        <p:nvSpPr>
          <p:cNvPr id="14339" name="3 Rectángulo"/>
          <p:cNvSpPr>
            <a:spLocks noChangeArrowheads="1"/>
          </p:cNvSpPr>
          <p:nvPr/>
        </p:nvSpPr>
        <p:spPr bwMode="auto">
          <a:xfrm>
            <a:off x="1723358" y="3290614"/>
            <a:ext cx="587302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s-MX" dirty="0" smtClean="0">
              <a:latin typeface="Georgia"/>
              <a:cs typeface="Georgia"/>
            </a:endParaRPr>
          </a:p>
          <a:p>
            <a:r>
              <a:rPr lang="es-MX" dirty="0" smtClean="0">
                <a:latin typeface="Georgia"/>
                <a:cs typeface="Georgia"/>
              </a:rPr>
              <a:t>Dr. Octavio </a:t>
            </a:r>
            <a:r>
              <a:rPr lang="es-MX" dirty="0">
                <a:latin typeface="Georgia"/>
                <a:cs typeface="Georgia"/>
              </a:rPr>
              <a:t>Islas</a:t>
            </a:r>
            <a:br>
              <a:rPr lang="es-MX" dirty="0">
                <a:latin typeface="Georgia"/>
                <a:cs typeface="Georgia"/>
              </a:rPr>
            </a:br>
            <a:endParaRPr lang="es-MX" dirty="0" smtClean="0">
              <a:latin typeface="Georgia"/>
              <a:cs typeface="Georgia"/>
            </a:endParaRPr>
          </a:p>
          <a:p>
            <a:r>
              <a:rPr lang="es-MX" dirty="0" smtClean="0">
                <a:latin typeface="Georgia"/>
                <a:cs typeface="Georgia"/>
              </a:rPr>
              <a:t>Centro de Altos Estudios en Internet y Sociedad de la Información </a:t>
            </a:r>
          </a:p>
          <a:p>
            <a:endParaRPr lang="es-MX" dirty="0" smtClean="0">
              <a:latin typeface="Georgia"/>
              <a:cs typeface="Georgia"/>
            </a:endParaRPr>
          </a:p>
          <a:p>
            <a:r>
              <a:rPr lang="es-MX" dirty="0" smtClean="0">
                <a:latin typeface="Georgia"/>
                <a:cs typeface="Georgia"/>
                <a:hlinkClick r:id="rId3"/>
              </a:rPr>
              <a:t>octavio.islas@uhemisferios.edu.ec</a:t>
            </a:r>
            <a:r>
              <a:rPr lang="es-MX" dirty="0" smtClean="0">
                <a:latin typeface="Georgia"/>
                <a:cs typeface="Georgia"/>
              </a:rPr>
              <a:t> </a:t>
            </a:r>
            <a:endParaRPr lang="es-MX" dirty="0">
              <a:latin typeface="Georgia"/>
              <a:cs typeface="Georgia"/>
            </a:endParaRPr>
          </a:p>
          <a:p>
            <a:endParaRPr lang="es-MX" dirty="0" smtClean="0">
              <a:latin typeface="Georgia"/>
              <a:cs typeface="Georgia"/>
              <a:hlinkClick r:id="rId4"/>
            </a:endParaRPr>
          </a:p>
          <a:p>
            <a:r>
              <a:rPr lang="es-MX" dirty="0" smtClean="0">
                <a:latin typeface="Georgia"/>
                <a:cs typeface="Georgia"/>
                <a:hlinkClick r:id="rId4"/>
              </a:rPr>
              <a:t>http</a:t>
            </a:r>
            <a:r>
              <a:rPr lang="es-MX" dirty="0">
                <a:latin typeface="Georgia"/>
                <a:cs typeface="Georgia"/>
                <a:hlinkClick r:id="rId4"/>
              </a:rPr>
              <a:t>://www.octavio.islas@</a:t>
            </a:r>
            <a:r>
              <a:rPr lang="es-MX" dirty="0" smtClean="0">
                <a:latin typeface="Georgia"/>
                <a:cs typeface="Georgia"/>
                <a:hlinkClick r:id="rId4"/>
              </a:rPr>
              <a:t>wordpress.com</a:t>
            </a:r>
            <a:r>
              <a:rPr lang="es-MX" dirty="0" smtClean="0">
                <a:latin typeface="Georgia"/>
                <a:cs typeface="Georgia"/>
              </a:rPr>
              <a:t> </a:t>
            </a:r>
            <a:endParaRPr lang="es-MX" dirty="0">
              <a:latin typeface="Georgia"/>
              <a:cs typeface="Georgia"/>
            </a:endParaRPr>
          </a:p>
        </p:txBody>
      </p:sp>
      <p:pic>
        <p:nvPicPr>
          <p:cNvPr id="2" name="Imagen 1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13719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447513" y="1605918"/>
            <a:ext cx="5304211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just">
              <a:buFont typeface="Arial"/>
              <a:buChar char="•"/>
            </a:pPr>
            <a:r>
              <a:rPr lang="es-ES" sz="2800" dirty="0" smtClean="0">
                <a:latin typeface="Georgia"/>
                <a:cs typeface="Georgia"/>
              </a:rPr>
              <a:t>Buena parte de 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la comunicación comercial de la empresa es publicidad</a:t>
            </a:r>
            <a:r>
              <a:rPr lang="es-ES" sz="2800" dirty="0" smtClean="0">
                <a:latin typeface="Georgia"/>
                <a:cs typeface="Georgia"/>
              </a:rPr>
              <a:t>, y la publicidad representa el </a:t>
            </a:r>
            <a:r>
              <a:rPr lang="es-ES" sz="2800" dirty="0" smtClean="0">
                <a:solidFill>
                  <a:srgbClr val="998700"/>
                </a:solidFill>
                <a:latin typeface="Georgia"/>
                <a:cs typeface="Georgia"/>
              </a:rPr>
              <a:t>rubro al cual casi todas las empresas destinan mayor cantidad de recursos. </a:t>
            </a:r>
            <a:endParaRPr lang="es-ES" sz="2800" dirty="0">
              <a:solidFill>
                <a:srgbClr val="998700"/>
              </a:solidFill>
              <a:latin typeface="Georgia"/>
              <a:cs typeface="Georgia"/>
            </a:endParaRPr>
          </a:p>
          <a:p>
            <a:pPr algn="just">
              <a:spcBef>
                <a:spcPct val="50000"/>
              </a:spcBef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descarga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535" y="171160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35356"/>
      </p:ext>
    </p:extLst>
  </p:cSld>
  <p:clrMapOvr>
    <a:masterClrMapping/>
  </p:clrMapOvr>
  <p:transition xmlns:p14="http://schemas.microsoft.com/office/powerpoint/2010/main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Content-Marketing-f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0"/>
            <a:ext cx="88690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13052"/>
      </p:ext>
    </p:extLst>
  </p:cSld>
  <p:clrMapOvr>
    <a:masterClrMapping/>
  </p:clrMapOvr>
  <p:transition xmlns:p14="http://schemas.microsoft.com/office/powerpoint/2010/main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333273" y="2198524"/>
            <a:ext cx="8133732" cy="41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La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publicidad</a:t>
            </a:r>
            <a:r>
              <a:rPr lang="es-MX" sz="2800" dirty="0" smtClean="0">
                <a:latin typeface="Georgia"/>
                <a:cs typeface="Georgia"/>
              </a:rPr>
              <a:t> es un instrumento de comunicación que tiene por objeto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informar y convencer </a:t>
            </a:r>
            <a:r>
              <a:rPr lang="es-MX" sz="2800" dirty="0" smtClean="0">
                <a:latin typeface="Georgia"/>
                <a:cs typeface="Georgia"/>
              </a:rPr>
              <a:t>al público receptor o destinatario de los mensajes comerciales, a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conocer la existencia de un producto o servicio </a:t>
            </a:r>
            <a:r>
              <a:rPr lang="es-MX" sz="2800" dirty="0" smtClean="0">
                <a:latin typeface="Georgia"/>
                <a:cs typeface="Georgia"/>
              </a:rPr>
              <a:t>y/o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convercerlo de las ventajas que le representa adquirlo</a:t>
            </a:r>
            <a:r>
              <a:rPr lang="es-MX" sz="2800" dirty="0" smtClean="0">
                <a:latin typeface="Georgia"/>
                <a:cs typeface="Georgia"/>
              </a:rPr>
              <a:t>. La publicidad además permite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distinguirnos de la competencia. </a:t>
            </a:r>
          </a:p>
          <a:p>
            <a:pPr algn="just">
              <a:spcBef>
                <a:spcPct val="50000"/>
              </a:spcBef>
            </a:pP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descarga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26" y="181443"/>
            <a:ext cx="3447801" cy="201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40449"/>
      </p:ext>
    </p:extLst>
  </p:cSld>
  <p:clrMapOvr>
    <a:masterClrMapping/>
  </p:clrMapOvr>
  <p:transition xmlns:p14="http://schemas.microsoft.com/office/powerpoint/2010/main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727426" y="1968977"/>
            <a:ext cx="6456544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Publicidad</a:t>
            </a:r>
            <a:r>
              <a:rPr lang="es-MX" sz="2800" dirty="0" smtClean="0">
                <a:latin typeface="Georgia"/>
                <a:cs typeface="Georgia"/>
              </a:rPr>
              <a:t> es toda forma de comunicación destinada a la promoción de bienes o servicios. La publicidad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contribuye a acelerar el proceso de producción-circulación y consumo de las mercancías, </a:t>
            </a:r>
            <a:r>
              <a:rPr lang="es-MX" sz="2800" dirty="0" smtClean="0">
                <a:latin typeface="Georgia"/>
                <a:cs typeface="Georgia"/>
              </a:rPr>
              <a:t>y condiciona patrones de consumo cultural en los consumidores. </a:t>
            </a: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publicidad-redes-sociale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938" y="181443"/>
            <a:ext cx="3333883" cy="166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10653"/>
      </p:ext>
    </p:extLst>
  </p:cSld>
  <p:clrMapOvr>
    <a:masterClrMapping/>
  </p:clrMapOvr>
  <p:transition xmlns:p14="http://schemas.microsoft.com/office/powerpoint/2010/main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296759" y="2082565"/>
            <a:ext cx="6456544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La publicidad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está estrechamente asociada con el grado de desarrollo económico de un país </a:t>
            </a:r>
            <a:r>
              <a:rPr lang="es-MX" sz="2800" dirty="0" smtClean="0">
                <a:latin typeface="Georgia"/>
                <a:cs typeface="Georgia"/>
              </a:rPr>
              <a:t>y con la dinámica de su mercado. Es además uno de los mecanismos de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socialización de los individuos </a:t>
            </a:r>
            <a:r>
              <a:rPr lang="es-MX" sz="2800" dirty="0" smtClean="0">
                <a:latin typeface="Georgia"/>
                <a:cs typeface="Georgia"/>
              </a:rPr>
              <a:t>e incide en su sistema de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creencias y hábitos de conducta.</a:t>
            </a:r>
            <a:endParaRPr lang="es-MX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imag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607" y="35026"/>
            <a:ext cx="2112393" cy="204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2937"/>
      </p:ext>
    </p:extLst>
  </p:cSld>
  <p:clrMapOvr>
    <a:masterClrMapping/>
  </p:clrMapOvr>
  <p:transition xmlns:p14="http://schemas.microsoft.com/office/powerpoint/2010/main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909887" y="535045"/>
            <a:ext cx="645654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Publicity</a:t>
            </a:r>
            <a:r>
              <a:rPr lang="es-MX" sz="2800" dirty="0" smtClean="0">
                <a:latin typeface="Georgia"/>
                <a:cs typeface="Georgia"/>
              </a:rPr>
              <a:t>. Aquello que es público o lo que el público tiene derecho a conocer.</a:t>
            </a:r>
            <a:endParaRPr lang="es-MX" sz="2800" dirty="0"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The-Big-Value-in-online-market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546" y="2240099"/>
            <a:ext cx="6793677" cy="40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66441"/>
      </p:ext>
    </p:extLst>
  </p:cSld>
  <p:clrMapOvr>
    <a:masterClrMapping/>
  </p:clrMapOvr>
  <p:transition xmlns:p14="http://schemas.microsoft.com/office/powerpoint/2010/main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997476" y="403652"/>
            <a:ext cx="645654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La publicidad es una forma de comunicación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fundamentada en la investigación de mercados</a:t>
            </a:r>
            <a:r>
              <a:rPr lang="es-MX" sz="2800" dirty="0" smtClean="0">
                <a:latin typeface="Georgia"/>
                <a:cs typeface="Georgia"/>
              </a:rPr>
              <a:t>, responde a objetivos y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sus resultados necesariamente deben ser medidos.</a:t>
            </a:r>
            <a:endParaRPr lang="es-MX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pack-cursos-online-diseno-marketing-publicidad_l_primaria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35" y="2759258"/>
            <a:ext cx="5702269" cy="356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68611"/>
      </p:ext>
    </p:extLst>
  </p:cSld>
  <p:clrMapOvr>
    <a:masterClrMapping/>
  </p:clrMapOvr>
  <p:transition xmlns:p14="http://schemas.microsoft.com/office/powerpoint/2010/main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997476" y="403652"/>
            <a:ext cx="645654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Los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objetivos de marketing </a:t>
            </a:r>
            <a:r>
              <a:rPr lang="es-MX" sz="2800" dirty="0" smtClean="0">
                <a:latin typeface="Georgia"/>
                <a:cs typeface="Georgia"/>
              </a:rPr>
              <a:t>deben ser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congruentes</a:t>
            </a:r>
            <a:r>
              <a:rPr lang="es-MX" sz="2800" dirty="0" smtClean="0">
                <a:latin typeface="Georgia"/>
                <a:cs typeface="Georgia"/>
              </a:rPr>
              <a:t> con respecto de los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objetivos de comunicación</a:t>
            </a:r>
            <a:r>
              <a:rPr lang="es-MX" sz="2800" dirty="0" smtClean="0">
                <a:latin typeface="Georgia"/>
                <a:cs typeface="Georgia"/>
              </a:rPr>
              <a:t>.</a:t>
            </a:r>
            <a:endParaRPr lang="es-MX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portada-agencia-798x3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98" y="2443794"/>
            <a:ext cx="729691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6094"/>
      </p:ext>
    </p:extLst>
  </p:cSld>
  <p:clrMapOvr>
    <a:masterClrMapping/>
  </p:clrMapOvr>
  <p:transition xmlns:p14="http://schemas.microsoft.com/office/powerpoint/2010/main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997476" y="403652"/>
            <a:ext cx="645654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Los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objetivos de marketing </a:t>
            </a:r>
            <a:r>
              <a:rPr lang="es-MX" sz="2800" dirty="0" smtClean="0">
                <a:latin typeface="Georgia"/>
                <a:cs typeface="Georgia"/>
              </a:rPr>
              <a:t>deben ser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congruentes</a:t>
            </a:r>
            <a:r>
              <a:rPr lang="es-MX" sz="2800" dirty="0" smtClean="0">
                <a:latin typeface="Georgia"/>
                <a:cs typeface="Georgia"/>
              </a:rPr>
              <a:t> con respecto de los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objetivos de comunicación</a:t>
            </a:r>
            <a:r>
              <a:rPr lang="es-MX" sz="2800" dirty="0" smtClean="0">
                <a:latin typeface="Georgia"/>
                <a:cs typeface="Georgia"/>
              </a:rPr>
              <a:t>.</a:t>
            </a:r>
            <a:endParaRPr lang="es-MX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portada-agencia-798x3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98" y="2443794"/>
            <a:ext cx="729691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54194"/>
      </p:ext>
    </p:extLst>
  </p:cSld>
  <p:clrMapOvr>
    <a:masterClrMapping/>
  </p:clrMapOvr>
  <p:transition xmlns:p14="http://schemas.microsoft.com/office/powerpoint/2010/main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997476" y="1311592"/>
            <a:ext cx="626515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La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comunicación comercial NO se agota en la publicidad, </a:t>
            </a:r>
            <a:r>
              <a:rPr lang="es-MX" sz="2800" dirty="0" smtClean="0">
                <a:latin typeface="Georgia"/>
                <a:cs typeface="Georgia"/>
              </a:rPr>
              <a:t>comprende mercadotecnia directa, patrocio, publicidad en el punto de venta, etc.</a:t>
            </a:r>
            <a:endParaRPr lang="es-MX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comunicacion-inter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6891"/>
            <a:ext cx="9144000" cy="31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87436"/>
      </p:ext>
    </p:extLst>
  </p:cSld>
  <p:clrMapOvr>
    <a:masterClrMapping/>
  </p:clrMapOvr>
  <p:transition xmlns:p14="http://schemas.microsoft.com/office/powerpoint/2010/main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997476" y="1311592"/>
            <a:ext cx="626515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latin typeface="Georgia"/>
                <a:cs typeface="Georgia"/>
              </a:rPr>
              <a:t>Todo ello en conjunto representa las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comunicaciones integradas de mercadotecnia.</a:t>
            </a:r>
            <a:endParaRPr lang="es-MX" sz="2800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26-May-13 11-02-56 P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17" y="2849057"/>
            <a:ext cx="57245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8366"/>
      </p:ext>
    </p:extLst>
  </p:cSld>
  <p:clrMapOvr>
    <a:masterClrMapping/>
  </p:clrMapOvr>
  <p:transition xmlns:p14="http://schemas.microsoft.com/office/powerpoint/2010/main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723357" y="800618"/>
            <a:ext cx="6265153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La publicidad puede:</a:t>
            </a: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Informar</a:t>
            </a: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Divertir</a:t>
            </a: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Intentar persuadir</a:t>
            </a:r>
            <a:endParaRPr lang="es-MX" sz="2800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image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984" y="3262830"/>
            <a:ext cx="6545016" cy="31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13692"/>
      </p:ext>
    </p:extLst>
  </p:cSld>
  <p:clrMapOvr>
    <a:masterClrMapping/>
  </p:clrMapOvr>
  <p:transition xmlns:p14="http://schemas.microsoft.com/office/powerpoint/2010/main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723357" y="800618"/>
            <a:ext cx="626515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Ni la 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publicidad ni la mercadotecnia son autónomas, </a:t>
            </a: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suponen</a:t>
            </a:r>
            <a:r>
              <a:rPr lang="es-MX" sz="2800" dirty="0" smtClean="0">
                <a:solidFill>
                  <a:srgbClr val="998700"/>
                </a:solidFill>
                <a:latin typeface="Georgia"/>
                <a:cs typeface="Georgia"/>
              </a:rPr>
              <a:t> estricta congruencia </a:t>
            </a: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respecto a la estrategia definida en materia de comunicación.</a:t>
            </a: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320" y="3815106"/>
            <a:ext cx="42418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29139"/>
      </p:ext>
    </p:extLst>
  </p:cSld>
  <p:clrMapOvr>
    <a:masterClrMapping/>
  </p:clrMapOvr>
  <p:transition xmlns:p14="http://schemas.microsoft.com/office/powerpoint/2010/main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723357" y="800618"/>
            <a:ext cx="6265153" cy="569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Funciones del área de publicidad institucional</a:t>
            </a: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Evaluar investigación de mercados.</a:t>
            </a:r>
            <a:b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</a:b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Definir objetivos de la comunicación publicitaria.</a:t>
            </a:r>
            <a:b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</a:b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Elaborar presupuesto, verificar gastos.</a:t>
            </a:r>
            <a:b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</a:b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Participar en la elaboración de la campaña, controlar su ejecución.</a:t>
            </a:r>
            <a:r>
              <a:rPr lang="es-MX" sz="2800" dirty="0">
                <a:solidFill>
                  <a:srgbClr val="000000"/>
                </a:solidFill>
                <a:latin typeface="Georgia"/>
                <a:cs typeface="Georgia"/>
              </a:rPr>
              <a:t/>
            </a:r>
            <a:br>
              <a:rPr lang="es-MX" sz="2800" dirty="0">
                <a:solidFill>
                  <a:srgbClr val="000000"/>
                </a:solidFill>
                <a:latin typeface="Georgia"/>
                <a:cs typeface="Georgia"/>
              </a:rPr>
            </a:b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Contacto y supervisión de la agencia de publicidad,</a:t>
            </a:r>
            <a:b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</a:br>
            <a:r>
              <a:rPr lang="es-MX" sz="2800" dirty="0" smtClean="0">
                <a:solidFill>
                  <a:srgbClr val="000000"/>
                </a:solidFill>
                <a:latin typeface="Georgia"/>
                <a:cs typeface="Georgia"/>
              </a:rPr>
              <a:t>Contacto con medios de comunicación publicitaria.</a:t>
            </a:r>
            <a:endParaRPr lang="es-MX" sz="2800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1406"/>
      </p:ext>
    </p:extLst>
  </p:cSld>
  <p:clrMapOvr>
    <a:masterClrMapping/>
  </p:clrMapOvr>
  <p:transition xmlns:p14="http://schemas.microsoft.com/office/powerpoint/2010/main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1723357" y="800618"/>
            <a:ext cx="6265153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  <a:latin typeface="Georgia"/>
                <a:cs typeface="Georgia"/>
              </a:rPr>
              <a:t>Funciones del área de publicidad institucional</a:t>
            </a: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latin typeface="Georgia"/>
                <a:cs typeface="Georgia"/>
              </a:rPr>
              <a:t>Investigar comunicación publicitaria de la competencia.</a:t>
            </a:r>
            <a:endParaRPr lang="es-MX" sz="2800" dirty="0">
              <a:latin typeface="Georgia"/>
              <a:cs typeface="Georgia"/>
            </a:endParaRP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latin typeface="Georgia"/>
                <a:cs typeface="Georgia"/>
              </a:rPr>
              <a:t>Verificar resultados que arrojó la campaña.</a:t>
            </a:r>
          </a:p>
          <a:p>
            <a:pPr algn="just">
              <a:spcBef>
                <a:spcPct val="50000"/>
              </a:spcBef>
            </a:pPr>
            <a:r>
              <a:rPr lang="es-MX" sz="2800" dirty="0" smtClean="0">
                <a:latin typeface="Georgia"/>
                <a:cs typeface="Georgia"/>
              </a:rPr>
              <a:t>Informarse sobre tendencias publicitarias y publicidad especializada en el sector.</a:t>
            </a: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62913"/>
      </p:ext>
    </p:extLst>
  </p:cSld>
  <p:clrMapOvr>
    <a:masterClrMapping/>
  </p:clrMapOvr>
  <p:transition xmlns:p14="http://schemas.microsoft.com/office/powerpoint/2010/main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3386802" y="179102"/>
            <a:ext cx="559439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3200" dirty="0" smtClean="0">
                <a:solidFill>
                  <a:schemeClr val="accent2">
                    <a:lumMod val="50000"/>
                  </a:schemeClr>
                </a:solidFill>
                <a:latin typeface="Georgia"/>
                <a:cs typeface="Georgia"/>
              </a:rPr>
              <a:t>Agencias</a:t>
            </a:r>
          </a:p>
          <a:p>
            <a:pPr marL="457200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latin typeface="Georgia"/>
                <a:cs typeface="Georgia"/>
              </a:rPr>
              <a:t>Servicios generales.</a:t>
            </a:r>
          </a:p>
          <a:p>
            <a:pPr marL="457200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latin typeface="Georgia"/>
                <a:cs typeface="Georgia"/>
              </a:rPr>
              <a:t>Especializadas.</a:t>
            </a:r>
          </a:p>
          <a:p>
            <a:pPr marL="457200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latin typeface="Georgia"/>
                <a:cs typeface="Georgia"/>
              </a:rPr>
              <a:t>Mercadotecnia y comunicación.</a:t>
            </a:r>
          </a:p>
          <a:p>
            <a:pPr marL="457200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latin typeface="Georgia"/>
                <a:cs typeface="Georgia"/>
              </a:rPr>
              <a:t>Planeación y contratación de medios.</a:t>
            </a:r>
          </a:p>
          <a:p>
            <a:pPr marL="457200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latin typeface="Georgia"/>
                <a:cs typeface="Georgia"/>
              </a:rPr>
              <a:t>Producción.</a:t>
            </a:r>
          </a:p>
          <a:p>
            <a:pPr marL="457200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latin typeface="Georgia"/>
                <a:cs typeface="Georgia"/>
              </a:rPr>
              <a:t>Servicios creativos.</a:t>
            </a: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253873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2" y="2467273"/>
            <a:ext cx="3076490" cy="205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27712"/>
      </p:ext>
    </p:extLst>
  </p:cSld>
  <p:clrMapOvr>
    <a:masterClrMapping/>
  </p:clrMapOvr>
  <p:transition xmlns:p14="http://schemas.microsoft.com/office/powerpoint/2010/main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3941536" y="364981"/>
            <a:ext cx="5039657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3200" dirty="0" smtClean="0">
                <a:solidFill>
                  <a:schemeClr val="accent2">
                    <a:lumMod val="50000"/>
                  </a:schemeClr>
                </a:solidFill>
                <a:latin typeface="Georgia"/>
                <a:cs typeface="Georgia"/>
              </a:rPr>
              <a:t>Agencias</a:t>
            </a:r>
          </a:p>
          <a:p>
            <a:pPr algn="just">
              <a:spcBef>
                <a:spcPct val="50000"/>
              </a:spcBef>
            </a:pPr>
            <a:endParaRPr lang="es-MX" sz="3200" dirty="0">
              <a:solidFill>
                <a:schemeClr val="accent2">
                  <a:lumMod val="50000"/>
                </a:schemeClr>
              </a:solidFill>
              <a:latin typeface="Georgia"/>
              <a:cs typeface="Georgia"/>
            </a:endParaRPr>
          </a:p>
          <a:p>
            <a:pPr marL="1371600" lvl="2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Mercadotecnia directa.</a:t>
            </a:r>
          </a:p>
          <a:p>
            <a:pPr marL="1371600" lvl="2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Mercadotecnia promocional. </a:t>
            </a:r>
          </a:p>
          <a:p>
            <a:pPr marL="1371600" lvl="2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Mercadotecnia digital.</a:t>
            </a:r>
          </a:p>
          <a:p>
            <a:pPr marL="1371600" lvl="2" indent="-457200" algn="just">
              <a:spcBef>
                <a:spcPct val="50000"/>
              </a:spcBef>
              <a:buFont typeface="Arial"/>
              <a:buChar char="•"/>
            </a:pPr>
            <a:r>
              <a:rPr lang="es-MX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/>
                <a:cs typeface="Georgia"/>
              </a:rPr>
              <a:t>Nuevos medios.</a:t>
            </a: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3" name="Imagen 2" descr="image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927101"/>
            <a:ext cx="4080362" cy="456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97113"/>
      </p:ext>
    </p:extLst>
  </p:cSld>
  <p:clrMapOvr>
    <a:masterClrMapping/>
  </p:clrMapOvr>
  <p:transition xmlns:p14="http://schemas.microsoft.com/office/powerpoint/2010/main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9"/>
          <p:cNvSpPr txBox="1">
            <a:spLocks noChangeArrowheads="1"/>
          </p:cNvSpPr>
          <p:nvPr/>
        </p:nvSpPr>
        <p:spPr bwMode="auto">
          <a:xfrm>
            <a:off x="3941536" y="364981"/>
            <a:ext cx="503965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3200" dirty="0" smtClean="0">
                <a:solidFill>
                  <a:schemeClr val="accent2">
                    <a:lumMod val="50000"/>
                  </a:schemeClr>
                </a:solidFill>
                <a:latin typeface="Georgia"/>
                <a:cs typeface="Georgia"/>
              </a:rPr>
              <a:t>Planificación publicitaria</a:t>
            </a:r>
            <a:endParaRPr lang="es-MX" sz="3200" dirty="0">
              <a:solidFill>
                <a:schemeClr val="accent2">
                  <a:lumMod val="50000"/>
                </a:schemeClr>
              </a:solidFill>
              <a:latin typeface="Georgia"/>
              <a:cs typeface="Georgia"/>
            </a:endParaRP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90891" y="1755402"/>
            <a:ext cx="76866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2800" dirty="0" smtClean="0"/>
              <a:t>Determinación de los objetivos de publicidad, público meta, presupuesto</a:t>
            </a:r>
            <a:br>
              <a:rPr lang="es-ES" sz="2800" dirty="0" smtClean="0"/>
            </a:br>
            <a:endParaRPr lang="es-ES" sz="2800" dirty="0" smtClean="0"/>
          </a:p>
          <a:p>
            <a:pPr marL="285750" indent="-285750">
              <a:buFont typeface="Arial"/>
              <a:buChar char="•"/>
            </a:pPr>
            <a:r>
              <a:rPr lang="es-ES" sz="2800" dirty="0" smtClean="0"/>
              <a:t>Estrategia creativa.</a:t>
            </a:r>
          </a:p>
          <a:p>
            <a:pPr marL="285750" indent="-285750">
              <a:buFont typeface="Arial"/>
              <a:buChar char="•"/>
            </a:pPr>
            <a:endParaRPr lang="es-ES" sz="2800" dirty="0"/>
          </a:p>
          <a:p>
            <a:pPr marL="285750" indent="-285750">
              <a:buFont typeface="Arial"/>
              <a:buChar char="•"/>
            </a:pPr>
            <a:r>
              <a:rPr lang="es-ES" sz="2800" dirty="0" smtClean="0"/>
              <a:t>Estrategia de medios. </a:t>
            </a:r>
            <a:endParaRPr lang="es-ES" sz="2800" dirty="0"/>
          </a:p>
        </p:txBody>
      </p:sp>
      <p:pic>
        <p:nvPicPr>
          <p:cNvPr id="4" name="Imagen 3" descr="imag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35" y="2686263"/>
            <a:ext cx="2759812" cy="376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96637"/>
      </p:ext>
    </p:extLst>
  </p:cSld>
  <p:clrMapOvr>
    <a:masterClrMapping/>
  </p:clrMapOvr>
  <p:transition xmlns:p14="http://schemas.microsoft.com/office/powerpoint/2010/main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ívico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Cívico.thmx</Template>
  <TotalTime>498</TotalTime>
  <Words>404</Words>
  <Application>Microsoft Macintosh PowerPoint</Application>
  <PresentationFormat>Presentación en pantalla (4:3)</PresentationFormat>
  <Paragraphs>48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Cívico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97</cp:revision>
  <dcterms:created xsi:type="dcterms:W3CDTF">2017-02-01T21:39:20Z</dcterms:created>
  <dcterms:modified xsi:type="dcterms:W3CDTF">2017-03-10T17:39:14Z</dcterms:modified>
</cp:coreProperties>
</file>