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9"/>
  </p:notesMasterIdLst>
  <p:sldIdLst>
    <p:sldId id="258" r:id="rId2"/>
    <p:sldId id="371" r:id="rId3"/>
    <p:sldId id="372" r:id="rId4"/>
    <p:sldId id="373" r:id="rId5"/>
    <p:sldId id="374" r:id="rId6"/>
    <p:sldId id="375" r:id="rId7"/>
    <p:sldId id="376" r:id="rId8"/>
    <p:sldId id="377" r:id="rId9"/>
    <p:sldId id="378" r:id="rId10"/>
    <p:sldId id="379" r:id="rId11"/>
    <p:sldId id="383" r:id="rId12"/>
    <p:sldId id="380" r:id="rId13"/>
    <p:sldId id="381" r:id="rId14"/>
    <p:sldId id="382" r:id="rId15"/>
    <p:sldId id="384" r:id="rId16"/>
    <p:sldId id="385" r:id="rId17"/>
    <p:sldId id="386" r:id="rId18"/>
    <p:sldId id="387" r:id="rId19"/>
    <p:sldId id="388" r:id="rId20"/>
    <p:sldId id="389" r:id="rId21"/>
    <p:sldId id="390" r:id="rId22"/>
    <p:sldId id="391" r:id="rId23"/>
    <p:sldId id="392" r:id="rId24"/>
    <p:sldId id="393" r:id="rId25"/>
    <p:sldId id="394" r:id="rId26"/>
    <p:sldId id="395" r:id="rId27"/>
    <p:sldId id="396" r:id="rId28"/>
    <p:sldId id="397" r:id="rId29"/>
    <p:sldId id="398" r:id="rId30"/>
    <p:sldId id="399" r:id="rId31"/>
    <p:sldId id="400" r:id="rId32"/>
    <p:sldId id="401" r:id="rId33"/>
    <p:sldId id="402" r:id="rId34"/>
    <p:sldId id="403" r:id="rId35"/>
    <p:sldId id="404" r:id="rId36"/>
    <p:sldId id="405" r:id="rId37"/>
    <p:sldId id="406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0" d="100"/>
          <a:sy n="90" d="100"/>
        </p:scale>
        <p:origin x="-76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notesMaster" Target="notesMasters/notesMaster1.xml"/><Relationship Id="rId40" Type="http://schemas.openxmlformats.org/officeDocument/2006/relationships/printerSettings" Target="printerSettings/printerSettings1.bin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Relationship Id="rId4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0F18C0-6EE0-1943-B84D-E24F172ADDE7}" type="datetimeFigureOut">
              <a:rPr lang="es-ES" smtClean="0"/>
              <a:t>9/3/17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7D44D0-F58E-DA41-9671-C1F658521DAC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2288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5362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1536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D2A3C82-C3D9-6F43-8DC0-D1F511F41749}" type="slidenum">
              <a:rPr lang="es-ES" sz="1200"/>
              <a:pPr eaLnBrk="1" hangingPunct="1"/>
              <a:t>1</a:t>
            </a:fld>
            <a:endParaRPr lang="es-E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ángulo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ángulo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ángulo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ángulo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_tradnl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Marcador de fecha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9/3/17</a:t>
            </a:fld>
            <a:endParaRPr lang="en-US"/>
          </a:p>
        </p:txBody>
      </p:sp>
      <p:sp>
        <p:nvSpPr>
          <p:cNvPr id="17" name="Marcador de pie de página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Conector recto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ángulo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Elipse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Elipse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Marcador de número de diapositiva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‹Nr.›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9/3/17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‹Nr.›</a:t>
            </a:fld>
            <a:endParaRPr kumimoji="0" lang="en-US" dirty="0"/>
          </a:p>
        </p:txBody>
      </p:sp>
      <p:sp>
        <p:nvSpPr>
          <p:cNvPr id="8" name="Marcador de contenido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lang="es-ES_tradnl" smtClean="0"/>
              <a:t>Segundo nivel</a:t>
            </a:r>
          </a:p>
          <a:p>
            <a:pPr lvl="2" eaLnBrk="1" latinLnBrk="0" hangingPunct="1"/>
            <a:r>
              <a:rPr lang="es-ES_tradnl" smtClean="0"/>
              <a:t>Tercer nivel</a:t>
            </a:r>
          </a:p>
          <a:p>
            <a:pPr lvl="3" eaLnBrk="1" latinLnBrk="0" hangingPunct="1"/>
            <a:r>
              <a:rPr lang="es-ES_tradnl" smtClean="0"/>
              <a:t>Cuarto nivel</a:t>
            </a:r>
          </a:p>
          <a:p>
            <a:pPr lvl="4" eaLnBrk="1" latinLnBrk="0" hangingPunct="1"/>
            <a:r>
              <a:rPr lang="es-ES_tradnl" smtClean="0"/>
              <a:t>Quinto nivel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ángulo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ángulo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ángulo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ángulo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ángulo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_tradnl" smtClean="0"/>
              <a:t>Haga clic para modificar el estilo de texto del patrón</a:t>
            </a:r>
          </a:p>
        </p:txBody>
      </p:sp>
      <p:sp>
        <p:nvSpPr>
          <p:cNvPr id="13" name="Rectángulo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ángulo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9/3/17</a:t>
            </a:fld>
            <a:endParaRPr lang="en-US"/>
          </a:p>
        </p:txBody>
      </p:sp>
      <p:sp>
        <p:nvSpPr>
          <p:cNvPr id="8" name="Conector recto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Elipse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ipse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‹Nr.›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9/3/17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‹Nr.›</a:t>
            </a:fld>
            <a:endParaRPr kumimoji="0" lang="en-US"/>
          </a:p>
        </p:txBody>
      </p:sp>
      <p:sp>
        <p:nvSpPr>
          <p:cNvPr id="8" name="Conector recto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Marcador de contenido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lang="es-ES_tradnl" smtClean="0"/>
              <a:t>Segundo nivel</a:t>
            </a:r>
          </a:p>
          <a:p>
            <a:pPr lvl="2" eaLnBrk="1" latinLnBrk="0" hangingPunct="1"/>
            <a:r>
              <a:rPr lang="es-ES_tradnl" smtClean="0"/>
              <a:t>Tercer nivel</a:t>
            </a:r>
          </a:p>
          <a:p>
            <a:pPr lvl="3" eaLnBrk="1" latinLnBrk="0" hangingPunct="1"/>
            <a:r>
              <a:rPr lang="es-ES_tradnl" smtClean="0"/>
              <a:t>Cuarto nivel</a:t>
            </a:r>
          </a:p>
          <a:p>
            <a:pPr lvl="4" eaLnBrk="1" latinLnBrk="0" hangingPunct="1"/>
            <a:r>
              <a:rPr lang="es-ES_tradnl" smtClean="0"/>
              <a:t>Quinto nivel</a:t>
            </a:r>
            <a:endParaRPr kumimoji="0" lang="en-US"/>
          </a:p>
        </p:txBody>
      </p:sp>
      <p:sp>
        <p:nvSpPr>
          <p:cNvPr id="12" name="Marcador de contenido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lang="es-ES_tradnl" smtClean="0"/>
              <a:t>Segundo nivel</a:t>
            </a:r>
          </a:p>
          <a:p>
            <a:pPr lvl="2" eaLnBrk="1" latinLnBrk="0" hangingPunct="1"/>
            <a:r>
              <a:rPr lang="es-ES_tradnl" smtClean="0"/>
              <a:t>Tercer nivel</a:t>
            </a:r>
          </a:p>
          <a:p>
            <a:pPr lvl="3" eaLnBrk="1" latinLnBrk="0" hangingPunct="1"/>
            <a:r>
              <a:rPr lang="es-ES_tradnl" smtClean="0"/>
              <a:t>Cuarto nivel</a:t>
            </a:r>
          </a:p>
          <a:p>
            <a:pPr lvl="4" eaLnBrk="1" latinLnBrk="0" hangingPunct="1"/>
            <a:r>
              <a:rPr lang="es-ES_tradnl" smtClean="0"/>
              <a:t>Quinto nivel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ector recto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ángulo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ángulo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ángulo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ángulo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ángulo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ángulo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_tradnl" smtClean="0"/>
              <a:t>Haga clic para modificar el estilo de texto del patrón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_tradnl" smtClean="0"/>
              <a:t>Haga clic para modificar el estilo de texto del patrón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9/3/17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15" name="Conector recto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ángulo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Marcador de contenido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lang="es-ES_tradnl" smtClean="0"/>
              <a:t>Segundo nivel</a:t>
            </a:r>
          </a:p>
          <a:p>
            <a:pPr lvl="2" eaLnBrk="1" latinLnBrk="0" hangingPunct="1"/>
            <a:r>
              <a:rPr lang="es-ES_tradnl" smtClean="0"/>
              <a:t>Tercer nivel</a:t>
            </a:r>
          </a:p>
          <a:p>
            <a:pPr lvl="3" eaLnBrk="1" latinLnBrk="0" hangingPunct="1"/>
            <a:r>
              <a:rPr lang="es-ES_tradnl" smtClean="0"/>
              <a:t>Cuarto nivel</a:t>
            </a:r>
          </a:p>
          <a:p>
            <a:pPr lvl="4" eaLnBrk="1" latinLnBrk="0" hangingPunct="1"/>
            <a:r>
              <a:rPr lang="es-ES_tradnl" smtClean="0"/>
              <a:t>Quinto nivel</a:t>
            </a:r>
            <a:endParaRPr kumimoji="0" lang="en-US"/>
          </a:p>
        </p:txBody>
      </p:sp>
      <p:sp>
        <p:nvSpPr>
          <p:cNvPr id="26" name="Marcador de contenido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lang="es-ES_tradnl" smtClean="0"/>
              <a:t>Segundo nivel</a:t>
            </a:r>
          </a:p>
          <a:p>
            <a:pPr lvl="2" eaLnBrk="1" latinLnBrk="0" hangingPunct="1"/>
            <a:r>
              <a:rPr lang="es-ES_tradnl" smtClean="0"/>
              <a:t>Tercer nivel</a:t>
            </a:r>
          </a:p>
          <a:p>
            <a:pPr lvl="3" eaLnBrk="1" latinLnBrk="0" hangingPunct="1"/>
            <a:r>
              <a:rPr lang="es-ES_tradnl" smtClean="0"/>
              <a:t>Cuarto nivel</a:t>
            </a:r>
          </a:p>
          <a:p>
            <a:pPr lvl="4" eaLnBrk="1" latinLnBrk="0" hangingPunct="1"/>
            <a:r>
              <a:rPr lang="es-ES_tradnl" smtClean="0"/>
              <a:t>Quinto nivel</a:t>
            </a:r>
            <a:endParaRPr kumimoji="0" lang="en-US"/>
          </a:p>
        </p:txBody>
      </p:sp>
      <p:sp>
        <p:nvSpPr>
          <p:cNvPr id="25" name="Elipse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Elipse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‹Nr.›</a:t>
            </a:fld>
            <a:endParaRPr kumimoji="0" lang="en-US" dirty="0"/>
          </a:p>
        </p:txBody>
      </p:sp>
      <p:sp>
        <p:nvSpPr>
          <p:cNvPr id="23" name="Título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9/3/17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‹Nr.›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ángulo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ángulo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ángulo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ángulo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ángulo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9/3/17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‹Nr.›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ángulo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ángulo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ángulo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ángulo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ángulo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_tradnl" smtClean="0"/>
              <a:t>Haga clic para modificar el estilo de texto del patrón</a:t>
            </a:r>
          </a:p>
        </p:txBody>
      </p:sp>
      <p:sp>
        <p:nvSpPr>
          <p:cNvPr id="8" name="Rectángulo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Conector recto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Marcador de contenido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lang="es-ES_tradnl" smtClean="0"/>
              <a:t>Segundo nivel</a:t>
            </a:r>
          </a:p>
          <a:p>
            <a:pPr lvl="2" eaLnBrk="1" latinLnBrk="0" hangingPunct="1"/>
            <a:r>
              <a:rPr lang="es-ES_tradnl" smtClean="0"/>
              <a:t>Tercer nivel</a:t>
            </a:r>
          </a:p>
          <a:p>
            <a:pPr lvl="3" eaLnBrk="1" latinLnBrk="0" hangingPunct="1"/>
            <a:r>
              <a:rPr lang="es-ES_tradnl" smtClean="0"/>
              <a:t>Cuarto nivel</a:t>
            </a:r>
          </a:p>
          <a:p>
            <a:pPr lvl="4" eaLnBrk="1" latinLnBrk="0" hangingPunct="1"/>
            <a:r>
              <a:rPr lang="es-ES_tradnl" smtClean="0"/>
              <a:t>Quinto nivel</a:t>
            </a:r>
            <a:endParaRPr kumimoji="0" lang="en-US"/>
          </a:p>
        </p:txBody>
      </p:sp>
      <p:sp>
        <p:nvSpPr>
          <p:cNvPr id="10" name="Elipse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ipse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‹Nr.›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21" name="Rectángulo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9/3/17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ector recto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ángulo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ángulo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ángulo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ángulo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ángulo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ángulo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ángulo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Elipse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Elipse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‹Nr.›</a:t>
            </a:fld>
            <a:endParaRPr kumimoji="0" lang="en-U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_tradnl" smtClean="0"/>
              <a:t>Arrastre la imagen al marcador de posición o haga clic en el icono para agregar</a:t>
            </a:r>
            <a:endParaRPr kumimoji="0" lang="en-U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_tradnl" smtClean="0"/>
              <a:t>Haga clic para modificar el estilo de texto del patrón</a:t>
            </a:r>
          </a:p>
        </p:txBody>
      </p:sp>
      <p:sp>
        <p:nvSpPr>
          <p:cNvPr id="22" name="Rectángulo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9/3/17</a:t>
            </a:fld>
            <a:endParaRPr lang="en-U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lang="es-ES_tradnl" smtClean="0"/>
              <a:t>Segundo nivel</a:t>
            </a:r>
          </a:p>
          <a:p>
            <a:pPr lvl="2" eaLnBrk="1" latinLnBrk="0" hangingPunct="1"/>
            <a:r>
              <a:rPr lang="es-ES_tradnl" smtClean="0"/>
              <a:t>Tercer nivel</a:t>
            </a:r>
          </a:p>
          <a:p>
            <a:pPr lvl="3" eaLnBrk="1" latinLnBrk="0" hangingPunct="1"/>
            <a:r>
              <a:rPr lang="es-ES_tradnl" smtClean="0"/>
              <a:t>Cuarto nivel</a:t>
            </a:r>
          </a:p>
          <a:p>
            <a:pPr lvl="4" eaLnBrk="1" latinLnBrk="0" hangingPunct="1"/>
            <a:r>
              <a:rPr lang="es-ES_tradnl" smtClean="0"/>
              <a:t>Quinto nivel</a:t>
            </a:r>
            <a:endParaRPr kumimoji="0"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9/3/17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‹Nr.›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ángulo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ángulo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ángulo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ángulo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ángulo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Conector recto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Elipse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ipse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‹Nr.›</a:t>
            </a:fld>
            <a:endParaRPr kumimoji="0" lang="en-US" dirty="0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lang="es-ES_tradnl" smtClean="0"/>
              <a:t>Segundo nivel</a:t>
            </a:r>
          </a:p>
          <a:p>
            <a:pPr lvl="2" eaLnBrk="1" latinLnBrk="0" hangingPunct="1"/>
            <a:r>
              <a:rPr lang="es-ES_tradnl" smtClean="0"/>
              <a:t>Tercer nivel</a:t>
            </a:r>
          </a:p>
          <a:p>
            <a:pPr lvl="3" eaLnBrk="1" latinLnBrk="0" hangingPunct="1"/>
            <a:r>
              <a:rPr lang="es-ES_tradnl" smtClean="0"/>
              <a:t>Cuarto nivel</a:t>
            </a:r>
          </a:p>
          <a:p>
            <a:pPr lvl="4" eaLnBrk="1" latinLnBrk="0" hangingPunct="1"/>
            <a:r>
              <a:rPr lang="es-ES_tradnl" smtClean="0"/>
              <a:t>Quinto nivel</a:t>
            </a:r>
            <a:endParaRPr kumimoji="0"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9/3/17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ángulo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ángulo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ángulo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ángulo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Marcador de fecha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 algn="r" eaLnBrk="1" latinLnBrk="0" hangingPunct="1"/>
            <a:fld id="{9D21D778-B565-4D7E-94D7-64010A445B68}" type="datetimeFigureOut">
              <a:rPr lang="en-US" smtClean="0"/>
              <a:pPr algn="r" eaLnBrk="1" latinLnBrk="0" hangingPunct="1"/>
              <a:t>9/3/17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Rectángulo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Conector recto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Elipse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ipse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Marcador de número de diapositiva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‹Nr.›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22" name="Marcador de título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13" name="Marcador de texto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_tradnl" smtClean="0"/>
              <a:t>Segundo nivel</a:t>
            </a:r>
          </a:p>
          <a:p>
            <a:pPr lvl="2" eaLnBrk="1" latinLnBrk="0" hangingPunct="1"/>
            <a:r>
              <a:rPr kumimoji="0" lang="es-ES_tradnl" smtClean="0"/>
              <a:t>Tercer nivel</a:t>
            </a:r>
          </a:p>
          <a:p>
            <a:pPr lvl="3" eaLnBrk="1" latinLnBrk="0" hangingPunct="1"/>
            <a:r>
              <a:rPr kumimoji="0" lang="es-ES_tradnl" smtClean="0"/>
              <a:t>Cuarto nivel</a:t>
            </a:r>
          </a:p>
          <a:p>
            <a:pPr lvl="4" eaLnBrk="1" latinLnBrk="0" hangingPunct="1"/>
            <a:r>
              <a:rPr kumimoji="0" lang="es-ES_tradnl" smtClean="0"/>
              <a:t>Quinto nivel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octavio.islas@uhemisferios.edu.ec" TargetMode="External"/><Relationship Id="rId4" Type="http://schemas.openxmlformats.org/officeDocument/2006/relationships/hyperlink" Target="http://www.octavio.islas@wordpress.com" TargetMode="External"/><Relationship Id="rId5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4.png"/><Relationship Id="rId5" Type="http://schemas.openxmlformats.org/officeDocument/2006/relationships/image" Target="../media/image3.jpe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Relationship Id="rId3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image" Target="../media/image6.png"/><Relationship Id="rId5" Type="http://schemas.openxmlformats.org/officeDocument/2006/relationships/image" Target="../media/image3.jpe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4.png"/><Relationship Id="rId12" Type="http://schemas.openxmlformats.org/officeDocument/2006/relationships/image" Target="../media/image15.png"/><Relationship Id="rId13" Type="http://schemas.openxmlformats.org/officeDocument/2006/relationships/image" Target="../media/image16.png"/><Relationship Id="rId14" Type="http://schemas.openxmlformats.org/officeDocument/2006/relationships/image" Target="../media/image17.png"/><Relationship Id="rId15" Type="http://schemas.openxmlformats.org/officeDocument/2006/relationships/image" Target="../media/image18.png"/><Relationship Id="rId16" Type="http://schemas.openxmlformats.org/officeDocument/2006/relationships/image" Target="../media/image19.png"/><Relationship Id="rId17" Type="http://schemas.openxmlformats.org/officeDocument/2006/relationships/image" Target="../media/image20.png"/><Relationship Id="rId18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2" Type="http://schemas.openxmlformats.org/officeDocument/2006/relationships/hyperlink" Target="http://pfizer.com.mx/index.asp?action=home.interior&amp;SectId=13&amp;CatId=1&amp;ArtId=39" TargetMode="External"/><Relationship Id="rId3" Type="http://schemas.openxmlformats.org/officeDocument/2006/relationships/image" Target="../media/image7.jpeg"/><Relationship Id="rId4" Type="http://schemas.openxmlformats.org/officeDocument/2006/relationships/image" Target="../media/image8.jpeg"/><Relationship Id="rId5" Type="http://schemas.openxmlformats.org/officeDocument/2006/relationships/hyperlink" Target="http://www.pfizer.com.mx/index.asp" TargetMode="External"/><Relationship Id="rId6" Type="http://schemas.openxmlformats.org/officeDocument/2006/relationships/image" Target="../media/image9.jpeg"/><Relationship Id="rId7" Type="http://schemas.openxmlformats.org/officeDocument/2006/relationships/image" Target="../media/image10.png"/><Relationship Id="rId8" Type="http://schemas.openxmlformats.org/officeDocument/2006/relationships/image" Target="../media/image11.png"/><Relationship Id="rId9" Type="http://schemas.openxmlformats.org/officeDocument/2006/relationships/image" Target="../media/image12.png"/><Relationship Id="rId10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4" Type="http://schemas.openxmlformats.org/officeDocument/2006/relationships/hyperlink" Target="http://www.astrazeneca.com/ncm.aspx" TargetMode="External"/><Relationship Id="rId5" Type="http://schemas.openxmlformats.org/officeDocument/2006/relationships/image" Target="../media/image24.png"/><Relationship Id="rId6" Type="http://schemas.openxmlformats.org/officeDocument/2006/relationships/oleObject" Target="../embeddings/oleObject3.bin"/><Relationship Id="rId7" Type="http://schemas.openxmlformats.org/officeDocument/2006/relationships/image" Target="../media/image22.png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eg"/><Relationship Id="rId3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eg"/><Relationship Id="rId3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eg"/><Relationship Id="rId3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2" Type="http://schemas.openxmlformats.org/officeDocument/2006/relationships/hyperlink" Target="http://www.cndp.org.mx/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eg"/><Relationship Id="rId3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4" Type="http://schemas.openxmlformats.org/officeDocument/2006/relationships/image" Target="../media/image31.jpeg"/><Relationship Id="rId5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2" Type="http://schemas.openxmlformats.org/officeDocument/2006/relationships/hyperlink" Target="http://www.atame.com/portal/encuesta.php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jpeg"/><Relationship Id="rId3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4" Type="http://schemas.openxmlformats.org/officeDocument/2006/relationships/image" Target="../media/image33.png"/><Relationship Id="rId5" Type="http://schemas.openxmlformats.org/officeDocument/2006/relationships/image" Target="../media/image3.jpeg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4" Type="http://schemas.openxmlformats.org/officeDocument/2006/relationships/image" Target="../media/image34.png"/><Relationship Id="rId5" Type="http://schemas.openxmlformats.org/officeDocument/2006/relationships/image" Target="../media/image3.jpeg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jpeg"/><Relationship Id="rId3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4" Type="http://schemas.openxmlformats.org/officeDocument/2006/relationships/image" Target="../media/image38.png"/><Relationship Id="rId5" Type="http://schemas.openxmlformats.org/officeDocument/2006/relationships/image" Target="../media/image3.jpeg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4" Type="http://schemas.openxmlformats.org/officeDocument/2006/relationships/image" Target="../media/image41.jpeg"/><Relationship Id="rId5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jpeg"/><Relationship Id="rId3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.jpeg"/><Relationship Id="rId3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jpeg"/><Relationship Id="rId3" Type="http://schemas.openxmlformats.org/officeDocument/2006/relationships/image" Target="../media/image3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5.jpeg"/><Relationship Id="rId3" Type="http://schemas.openxmlformats.org/officeDocument/2006/relationships/image" Target="../media/image3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.jpeg"/><Relationship Id="rId3" Type="http://schemas.openxmlformats.org/officeDocument/2006/relationships/image" Target="../media/image3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7.jpeg"/><Relationship Id="rId3" Type="http://schemas.openxmlformats.org/officeDocument/2006/relationships/image" Target="../media/image3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8.jpeg"/><Relationship Id="rId3" Type="http://schemas.openxmlformats.org/officeDocument/2006/relationships/image" Target="../media/image3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9.jpeg"/><Relationship Id="rId3" Type="http://schemas.openxmlformats.org/officeDocument/2006/relationships/image" Target="../media/image3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0.jpeg"/><Relationship Id="rId3" Type="http://schemas.openxmlformats.org/officeDocument/2006/relationships/image" Target="../media/image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4" Type="http://schemas.openxmlformats.org/officeDocument/2006/relationships/image" Target="../media/image51.png"/><Relationship Id="rId5" Type="http://schemas.openxmlformats.org/officeDocument/2006/relationships/image" Target="../media/image3.jpeg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image" Target="../media/image52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5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4" Type="http://schemas.openxmlformats.org/officeDocument/2006/relationships/oleObject" Target="../embeddings/oleObject8.bin"/><Relationship Id="rId5" Type="http://schemas.openxmlformats.org/officeDocument/2006/relationships/image" Target="../media/image57.png"/><Relationship Id="rId6" Type="http://schemas.openxmlformats.org/officeDocument/2006/relationships/image" Target="../media/image3.jpeg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9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1.jpeg"/><Relationship Id="rId3" Type="http://schemas.openxmlformats.org/officeDocument/2006/relationships/image" Target="../media/image3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4" Type="http://schemas.openxmlformats.org/officeDocument/2006/relationships/image" Target="../media/image62.png"/><Relationship Id="rId5" Type="http://schemas.openxmlformats.org/officeDocument/2006/relationships/image" Target="../media/image3.jpeg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4"/>
          <p:cNvSpPr>
            <a:spLocks noChangeArrowheads="1"/>
          </p:cNvSpPr>
          <p:nvPr/>
        </p:nvSpPr>
        <p:spPr bwMode="auto">
          <a:xfrm>
            <a:off x="1405922" y="1017811"/>
            <a:ext cx="7029485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4400" dirty="0" smtClean="0">
                <a:solidFill>
                  <a:srgbClr val="CC9900"/>
                </a:solidFill>
              </a:rPr>
              <a:t>10 Comunicación </a:t>
            </a:r>
            <a:r>
              <a:rPr lang="es-MX" sz="4400" dirty="0" smtClean="0">
                <a:solidFill>
                  <a:srgbClr val="CC9900"/>
                </a:solidFill>
              </a:rPr>
              <a:t>corporativa</a:t>
            </a:r>
            <a:endParaRPr lang="es-ES" sz="4800" dirty="0">
              <a:latin typeface="Franklin Gothic Book" charset="0"/>
              <a:cs typeface="Arial" charset="0"/>
            </a:endParaRPr>
          </a:p>
        </p:txBody>
      </p:sp>
      <p:sp>
        <p:nvSpPr>
          <p:cNvPr id="14339" name="3 Rectángulo"/>
          <p:cNvSpPr>
            <a:spLocks noChangeArrowheads="1"/>
          </p:cNvSpPr>
          <p:nvPr/>
        </p:nvSpPr>
        <p:spPr bwMode="auto">
          <a:xfrm>
            <a:off x="1723358" y="3290614"/>
            <a:ext cx="5873021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endParaRPr lang="es-MX" dirty="0" smtClean="0">
              <a:latin typeface="Georgia"/>
              <a:cs typeface="Georgia"/>
            </a:endParaRPr>
          </a:p>
          <a:p>
            <a:r>
              <a:rPr lang="es-MX" dirty="0" smtClean="0">
                <a:latin typeface="Georgia"/>
                <a:cs typeface="Georgia"/>
              </a:rPr>
              <a:t>Dr. Octavio </a:t>
            </a:r>
            <a:r>
              <a:rPr lang="es-MX" dirty="0">
                <a:latin typeface="Georgia"/>
                <a:cs typeface="Georgia"/>
              </a:rPr>
              <a:t>Islas</a:t>
            </a:r>
            <a:br>
              <a:rPr lang="es-MX" dirty="0">
                <a:latin typeface="Georgia"/>
                <a:cs typeface="Georgia"/>
              </a:rPr>
            </a:br>
            <a:endParaRPr lang="es-MX" dirty="0" smtClean="0">
              <a:latin typeface="Georgia"/>
              <a:cs typeface="Georgia"/>
            </a:endParaRPr>
          </a:p>
          <a:p>
            <a:r>
              <a:rPr lang="es-MX" dirty="0" smtClean="0">
                <a:latin typeface="Georgia"/>
                <a:cs typeface="Georgia"/>
              </a:rPr>
              <a:t>Centro de Altos Estudios en Internet y Sociedad de la Información </a:t>
            </a:r>
          </a:p>
          <a:p>
            <a:endParaRPr lang="es-MX" dirty="0" smtClean="0">
              <a:latin typeface="Georgia"/>
              <a:cs typeface="Georgia"/>
            </a:endParaRPr>
          </a:p>
          <a:p>
            <a:r>
              <a:rPr lang="es-MX" dirty="0" smtClean="0">
                <a:latin typeface="Georgia"/>
                <a:cs typeface="Georgia"/>
                <a:hlinkClick r:id="rId3"/>
              </a:rPr>
              <a:t>octavio.islas@uhemisferios.edu.ec</a:t>
            </a:r>
            <a:r>
              <a:rPr lang="es-MX" dirty="0" smtClean="0">
                <a:latin typeface="Georgia"/>
                <a:cs typeface="Georgia"/>
              </a:rPr>
              <a:t> </a:t>
            </a:r>
            <a:endParaRPr lang="es-MX" dirty="0">
              <a:latin typeface="Georgia"/>
              <a:cs typeface="Georgia"/>
            </a:endParaRPr>
          </a:p>
          <a:p>
            <a:endParaRPr lang="es-MX" dirty="0" smtClean="0">
              <a:latin typeface="Georgia"/>
              <a:cs typeface="Georgia"/>
              <a:hlinkClick r:id="rId4"/>
            </a:endParaRPr>
          </a:p>
          <a:p>
            <a:r>
              <a:rPr lang="es-MX" dirty="0" smtClean="0">
                <a:latin typeface="Georgia"/>
                <a:cs typeface="Georgia"/>
                <a:hlinkClick r:id="rId4"/>
              </a:rPr>
              <a:t>http</a:t>
            </a:r>
            <a:r>
              <a:rPr lang="es-MX" dirty="0">
                <a:latin typeface="Georgia"/>
                <a:cs typeface="Georgia"/>
                <a:hlinkClick r:id="rId4"/>
              </a:rPr>
              <a:t>://www.octavio.islas@</a:t>
            </a:r>
            <a:r>
              <a:rPr lang="es-MX" dirty="0" smtClean="0">
                <a:latin typeface="Georgia"/>
                <a:cs typeface="Georgia"/>
                <a:hlinkClick r:id="rId4"/>
              </a:rPr>
              <a:t>wordpress.com</a:t>
            </a:r>
            <a:r>
              <a:rPr lang="es-MX" dirty="0" smtClean="0">
                <a:latin typeface="Georgia"/>
                <a:cs typeface="Georgia"/>
              </a:rPr>
              <a:t> </a:t>
            </a:r>
            <a:endParaRPr lang="es-MX" dirty="0">
              <a:latin typeface="Georgia"/>
              <a:cs typeface="Georgia"/>
            </a:endParaRPr>
          </a:p>
        </p:txBody>
      </p:sp>
      <p:pic>
        <p:nvPicPr>
          <p:cNvPr id="2" name="Imagen 1" descr="N2z6ioTY.jpe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96" y="181443"/>
            <a:ext cx="1530161" cy="153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213719"/>
      </p:ext>
    </p:extLst>
  </p:cSld>
  <p:clrMapOvr>
    <a:masterClrMapping/>
  </p:clrMapOvr>
  <p:transition xmlns:p14="http://schemas.microsoft.com/office/powerpoint/2010/main" spd="med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5" name="Text Box 9"/>
          <p:cNvSpPr txBox="1">
            <a:spLocks noChangeArrowheads="1"/>
          </p:cNvSpPr>
          <p:nvPr/>
        </p:nvSpPr>
        <p:spPr bwMode="auto">
          <a:xfrm>
            <a:off x="381000" y="1989667"/>
            <a:ext cx="3852333" cy="3754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 eaLnBrk="0" hangingPunct="0">
              <a:spcBef>
                <a:spcPct val="50000"/>
              </a:spcBef>
              <a:defRPr/>
            </a:pPr>
            <a:r>
              <a:rPr lang="es-MX" sz="2800" i="1" u="none" dirty="0">
                <a:solidFill>
                  <a:srgbClr val="998700"/>
                </a:solidFill>
                <a:latin typeface="Georgia"/>
                <a:cs typeface="Georgia"/>
              </a:rPr>
              <a:t>“Usted no nos conoce pero estamos en todo lo que usted hace”.</a:t>
            </a:r>
          </a:p>
          <a:p>
            <a:pPr algn="just" eaLnBrk="0" hangingPunct="0">
              <a:spcBef>
                <a:spcPct val="50000"/>
              </a:spcBef>
              <a:defRPr/>
            </a:pPr>
            <a:r>
              <a:rPr lang="es-MX" sz="2800" u="none" dirty="0">
                <a:latin typeface="Georgia"/>
                <a:cs typeface="Georgia"/>
              </a:rPr>
              <a:t>La estructura visual de la organización descansa en la fuerza de las marcas, no en el corporativo.</a:t>
            </a:r>
          </a:p>
        </p:txBody>
      </p:sp>
      <p:graphicFrame>
        <p:nvGraphicFramePr>
          <p:cNvPr id="409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3400743"/>
              </p:ext>
            </p:extLst>
          </p:nvPr>
        </p:nvGraphicFramePr>
        <p:xfrm>
          <a:off x="4811889" y="181443"/>
          <a:ext cx="4134556" cy="59311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Image" r:id="rId3" imgW="2743205" imgH="3936000" progId="Photoshop.Image.6">
                  <p:embed/>
                </p:oleObj>
              </mc:Choice>
              <mc:Fallback>
                <p:oleObj name="Image" r:id="rId3" imgW="2743205" imgH="3936000" progId="Photoshop.Image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11889" y="181443"/>
                        <a:ext cx="4134556" cy="593116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Imagen 3" descr="N2z6ioTY.jpe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96" y="181443"/>
            <a:ext cx="1530161" cy="153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262536"/>
      </p:ext>
    </p:extLst>
  </p:cSld>
  <p:clrMapOvr>
    <a:masterClrMapping/>
  </p:clrMapOvr>
  <p:transition xmlns:p14="http://schemas.microsoft.com/office/powerpoint/2010/main">
    <p:dissolv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Text Box 2"/>
          <p:cNvSpPr txBox="1">
            <a:spLocks noChangeArrowheads="1"/>
          </p:cNvSpPr>
          <p:nvPr/>
        </p:nvSpPr>
        <p:spPr bwMode="auto">
          <a:xfrm>
            <a:off x="324555" y="2438400"/>
            <a:ext cx="4205111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 eaLnBrk="0" hangingPunct="0">
              <a:spcBef>
                <a:spcPct val="50000"/>
              </a:spcBef>
              <a:defRPr/>
            </a:pPr>
            <a:r>
              <a:rPr lang="es-MX" sz="2800" i="1" u="none" dirty="0">
                <a:solidFill>
                  <a:srgbClr val="998700"/>
                </a:solidFill>
                <a:cs typeface="+mn-cs"/>
              </a:rPr>
              <a:t>“Somos un corporativo de Clase Mundial”</a:t>
            </a:r>
          </a:p>
        </p:txBody>
      </p:sp>
      <p:pic>
        <p:nvPicPr>
          <p:cNvPr id="5122" name="Picture 4" descr="Anuncio Apasc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371600"/>
            <a:ext cx="3905250" cy="506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n 3" descr="N2z6ioTY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96" y="181443"/>
            <a:ext cx="1530161" cy="153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215449"/>
      </p:ext>
    </p:extLst>
  </p:cSld>
  <p:clrMapOvr>
    <a:masterClrMapping/>
  </p:clrMapOvr>
  <p:transition xmlns:p14="http://schemas.microsoft.com/office/powerpoint/2010/main">
    <p:dissolv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5" name="Text Box 9"/>
          <p:cNvSpPr txBox="1">
            <a:spLocks noChangeArrowheads="1"/>
          </p:cNvSpPr>
          <p:nvPr/>
        </p:nvSpPr>
        <p:spPr bwMode="auto">
          <a:xfrm>
            <a:off x="609600" y="2286000"/>
            <a:ext cx="3962400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s-MX" sz="2800" i="1" u="none" dirty="0">
                <a:latin typeface="Georgia"/>
                <a:cs typeface="Georgia"/>
              </a:rPr>
              <a:t>“</a:t>
            </a:r>
            <a:r>
              <a:rPr lang="es-MX" sz="2800" i="1" u="none" dirty="0">
                <a:solidFill>
                  <a:srgbClr val="998700"/>
                </a:solidFill>
                <a:latin typeface="Georgia"/>
                <a:cs typeface="Georgia"/>
              </a:rPr>
              <a:t>Vea lo que estamos haciendo por la humanidad”</a:t>
            </a:r>
            <a:br>
              <a:rPr lang="es-MX" sz="2800" i="1" u="none" dirty="0">
                <a:solidFill>
                  <a:srgbClr val="998700"/>
                </a:solidFill>
                <a:latin typeface="Georgia"/>
                <a:cs typeface="Georgia"/>
              </a:rPr>
            </a:br>
            <a:endParaRPr lang="es-MX" sz="2800" i="1" u="none" dirty="0">
              <a:solidFill>
                <a:srgbClr val="998700"/>
              </a:solidFill>
              <a:latin typeface="Georgia"/>
              <a:cs typeface="Georgia"/>
            </a:endParaRPr>
          </a:p>
        </p:txBody>
      </p:sp>
      <p:graphicFrame>
        <p:nvGraphicFramePr>
          <p:cNvPr id="6146" name="Object 10"/>
          <p:cNvGraphicFramePr>
            <a:graphicFrameLocks noChangeAspect="1"/>
          </p:cNvGraphicFramePr>
          <p:nvPr/>
        </p:nvGraphicFramePr>
        <p:xfrm>
          <a:off x="4922838" y="1371600"/>
          <a:ext cx="3927475" cy="510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Image" r:id="rId3" imgW="2742973" imgH="3565865" progId="Photoshop.Image.6">
                  <p:embed/>
                </p:oleObj>
              </mc:Choice>
              <mc:Fallback>
                <p:oleObj name="Image" r:id="rId3" imgW="2742973" imgH="3565865" progId="Photoshop.Image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22838" y="1371600"/>
                        <a:ext cx="3927475" cy="510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Imagen 3" descr="N2z6ioTY.jpe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96" y="181443"/>
            <a:ext cx="1530161" cy="153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265751"/>
      </p:ext>
    </p:extLst>
  </p:cSld>
  <p:clrMapOvr>
    <a:masterClrMapping/>
  </p:clrMapOvr>
  <p:transition xmlns:p14="http://schemas.microsoft.com/office/powerpoint/2010/main">
    <p:dissolv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69" name="Group 4"/>
          <p:cNvGrpSpPr>
            <a:grpSpLocks/>
          </p:cNvGrpSpPr>
          <p:nvPr/>
        </p:nvGrpSpPr>
        <p:grpSpPr bwMode="auto">
          <a:xfrm>
            <a:off x="322696" y="692327"/>
            <a:ext cx="7198525" cy="2708451"/>
            <a:chOff x="113" y="164"/>
            <a:chExt cx="5489" cy="2359"/>
          </a:xfrm>
        </p:grpSpPr>
        <p:grpSp>
          <p:nvGrpSpPr>
            <p:cNvPr id="7184" name="Group 5"/>
            <p:cNvGrpSpPr>
              <a:grpSpLocks/>
            </p:cNvGrpSpPr>
            <p:nvPr/>
          </p:nvGrpSpPr>
          <p:grpSpPr bwMode="auto">
            <a:xfrm>
              <a:off x="113" y="164"/>
              <a:ext cx="5489" cy="2359"/>
              <a:chOff x="385" y="799"/>
              <a:chExt cx="4627" cy="3039"/>
            </a:xfrm>
          </p:grpSpPr>
          <p:grpSp>
            <p:nvGrpSpPr>
              <p:cNvPr id="7187" name="Group 6"/>
              <p:cNvGrpSpPr>
                <a:grpSpLocks/>
              </p:cNvGrpSpPr>
              <p:nvPr/>
            </p:nvGrpSpPr>
            <p:grpSpPr bwMode="auto">
              <a:xfrm>
                <a:off x="385" y="799"/>
                <a:ext cx="4626" cy="3022"/>
                <a:chOff x="657" y="164"/>
                <a:chExt cx="4446" cy="1296"/>
              </a:xfrm>
            </p:grpSpPr>
            <p:pic>
              <p:nvPicPr>
                <p:cNvPr id="7189" name="Picture 7" descr="headerRight_1">
                  <a:hlinkClick r:id="rId2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0425"/>
                <a:stretch>
                  <a:fillRect/>
                </a:stretch>
              </p:blipFill>
              <p:spPr bwMode="auto">
                <a:xfrm>
                  <a:off x="3435" y="164"/>
                  <a:ext cx="1668" cy="63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90" name="Picture 8" descr="headerLeft_1">
                  <a:hlinkClick r:id="rId2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7" y="164"/>
                  <a:ext cx="2796" cy="129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112649" name="Rectangle 9"/>
              <p:cNvSpPr>
                <a:spLocks noChangeArrowheads="1"/>
              </p:cNvSpPr>
              <p:nvPr/>
            </p:nvSpPr>
            <p:spPr bwMode="auto">
              <a:xfrm>
                <a:off x="3243" y="2250"/>
                <a:ext cx="1769" cy="1588"/>
              </a:xfrm>
              <a:prstGeom prst="rect">
                <a:avLst/>
              </a:prstGeom>
              <a:solidFill>
                <a:srgbClr val="0033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s-ES">
                  <a:cs typeface="+mn-cs"/>
                </a:endParaRPr>
              </a:p>
            </p:txBody>
          </p:sp>
        </p:grpSp>
        <p:pic>
          <p:nvPicPr>
            <p:cNvPr id="7185" name="Picture 10" descr="logo_pfizer">
              <a:hlinkClick r:id="rId5"/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4" y="1581"/>
              <a:ext cx="2178" cy="9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651" name="Rectangle 11"/>
            <p:cNvSpPr>
              <a:spLocks noChangeArrowheads="1"/>
            </p:cNvSpPr>
            <p:nvPr/>
          </p:nvSpPr>
          <p:spPr bwMode="auto">
            <a:xfrm>
              <a:off x="2471" y="1298"/>
              <a:ext cx="1135" cy="272"/>
            </a:xfrm>
            <a:prstGeom prst="rect">
              <a:avLst/>
            </a:prstGeom>
            <a:solidFill>
              <a:srgbClr val="0033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s-ES">
                <a:cs typeface="+mn-cs"/>
              </a:endParaRPr>
            </a:p>
          </p:txBody>
        </p:sp>
      </p:grpSp>
      <p:grpSp>
        <p:nvGrpSpPr>
          <p:cNvPr id="7170" name="Group 12"/>
          <p:cNvGrpSpPr>
            <a:grpSpLocks/>
          </p:cNvGrpSpPr>
          <p:nvPr/>
        </p:nvGrpSpPr>
        <p:grpSpPr bwMode="auto">
          <a:xfrm>
            <a:off x="1499985" y="3334840"/>
            <a:ext cx="7295444" cy="2922235"/>
            <a:chOff x="703" y="2976"/>
            <a:chExt cx="3468" cy="975"/>
          </a:xfrm>
        </p:grpSpPr>
        <p:pic>
          <p:nvPicPr>
            <p:cNvPr id="7171" name="Picture 13" descr="summer05_r2_c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0" y="3231"/>
              <a:ext cx="864" cy="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7172" name="Group 14"/>
            <p:cNvGrpSpPr>
              <a:grpSpLocks/>
            </p:cNvGrpSpPr>
            <p:nvPr/>
          </p:nvGrpSpPr>
          <p:grpSpPr bwMode="auto">
            <a:xfrm>
              <a:off x="703" y="2976"/>
              <a:ext cx="3468" cy="975"/>
              <a:chOff x="703" y="2976"/>
              <a:chExt cx="3468" cy="975"/>
            </a:xfrm>
          </p:grpSpPr>
          <p:pic>
            <p:nvPicPr>
              <p:cNvPr id="7173" name="Picture 15" descr="summer05_r1_c1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" y="2976"/>
                <a:ext cx="588" cy="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174" name="Picture 16" descr="summer05_r1_c2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90" y="2976"/>
                <a:ext cx="864" cy="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175" name="Picture 17" descr="summer05_r1_c3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43" y="2976"/>
                <a:ext cx="1236" cy="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176" name="Picture 18" descr="summer05_r3_c1"/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5" y="3657"/>
                <a:ext cx="588" cy="2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177" name="Picture 19" descr="summer05_r2_c1"/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" y="3231"/>
                <a:ext cx="588" cy="4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178" name="Picture 20" descr="summer05_r3_c2"/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90" y="3635"/>
                <a:ext cx="864" cy="2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179" name="Picture 21" descr="summer05_r3_c3"/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43" y="3657"/>
                <a:ext cx="1236" cy="2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180" name="Picture 22" descr="summer05_r2_c3"/>
              <p:cNvPicPr>
                <a:picLocks noChangeAspect="1" noChangeArrowheads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43" y="3231"/>
                <a:ext cx="1236" cy="4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181" name="Picture 23" descr="summer05_r3_c4"/>
              <p:cNvPicPr>
                <a:picLocks noChangeAspect="1" noChangeArrowheads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79" y="3657"/>
                <a:ext cx="792" cy="2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182" name="Picture 24" descr="summer05_r2_c4"/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79" y="3231"/>
                <a:ext cx="792" cy="4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183" name="Picture 25" descr="Schering-Plough"/>
              <p:cNvPicPr>
                <a:picLocks noChangeAspect="1" noChangeArrowheads="1"/>
              </p:cNvPicPr>
              <p:nvPr/>
            </p:nvPicPr>
            <p:blipFill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94" y="2976"/>
                <a:ext cx="1188" cy="2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43319869"/>
      </p:ext>
    </p:extLst>
  </p:cSld>
  <p:clrMapOvr>
    <a:masterClrMapping/>
  </p:clrMapOvr>
  <p:transition xmlns:p14="http://schemas.microsoft.com/office/powerpoint/2010/main">
    <p:dissolv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3" name="Group 16"/>
          <p:cNvGrpSpPr>
            <a:grpSpLocks/>
          </p:cNvGrpSpPr>
          <p:nvPr/>
        </p:nvGrpSpPr>
        <p:grpSpPr bwMode="auto">
          <a:xfrm>
            <a:off x="790222" y="592667"/>
            <a:ext cx="6524978" cy="2596444"/>
            <a:chOff x="1973" y="346"/>
            <a:chExt cx="3250" cy="878"/>
          </a:xfrm>
        </p:grpSpPr>
        <p:pic>
          <p:nvPicPr>
            <p:cNvPr id="8195" name="Picture 17" descr="AstraZeneca International - Providing innovative and effective medicines in important areas of healthcare 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79" y="346"/>
              <a:ext cx="1844" cy="8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196" name="Picture 18" descr="AstraZeneca">
              <a:hlinkClick r:id="rId4" tooltip="AstraZeneca International - A global pharmaceutical company"/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3" y="346"/>
              <a:ext cx="1399" cy="8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8194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9439184"/>
              </p:ext>
            </p:extLst>
          </p:nvPr>
        </p:nvGraphicFramePr>
        <p:xfrm>
          <a:off x="4160769" y="3189111"/>
          <a:ext cx="4813898" cy="32104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" name="Photo Editor Photo" r:id="rId6" imgW="9523810" imgH="6354062" progId="MSPhotoEd.3">
                  <p:embed/>
                </p:oleObj>
              </mc:Choice>
              <mc:Fallback>
                <p:oleObj name="Photo Editor Photo" r:id="rId6" imgW="9523810" imgH="6354062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60769" y="3189111"/>
                        <a:ext cx="4813898" cy="321045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04154433"/>
      </p:ext>
    </p:extLst>
  </p:cSld>
  <p:clrMapOvr>
    <a:masterClrMapping/>
  </p:clrMapOvr>
  <p:transition xmlns:p14="http://schemas.microsoft.com/office/powerpoint/2010/main">
    <p:dissolv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Picture 3" descr="Pemex y el desarrollo del pa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0004" y="366888"/>
            <a:ext cx="4673075" cy="6017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9572" name="Rectangle 4"/>
          <p:cNvSpPr>
            <a:spLocks noChangeArrowheads="1"/>
          </p:cNvSpPr>
          <p:nvPr/>
        </p:nvSpPr>
        <p:spPr bwMode="auto">
          <a:xfrm>
            <a:off x="493889" y="2373489"/>
            <a:ext cx="3556000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 eaLnBrk="0" hangingPunct="0">
              <a:defRPr/>
            </a:pPr>
            <a:r>
              <a:rPr lang="es-MX" sz="2800" i="1" u="none" dirty="0">
                <a:solidFill>
                  <a:srgbClr val="998700"/>
                </a:solidFill>
                <a:latin typeface="Georgia"/>
                <a:cs typeface="Georgia"/>
              </a:rPr>
              <a:t>“Vea lo que estamos haciendo por </a:t>
            </a:r>
            <a:r>
              <a:rPr lang="es-MX" sz="2800" i="1" dirty="0" smtClean="0">
                <a:solidFill>
                  <a:srgbClr val="998700"/>
                </a:solidFill>
                <a:latin typeface="Georgia"/>
                <a:cs typeface="Georgia"/>
              </a:rPr>
              <a:t>nuestro pa</a:t>
            </a:r>
            <a:r>
              <a:rPr lang="es-MX" sz="2800" i="1" dirty="0" smtClean="0">
                <a:solidFill>
                  <a:srgbClr val="998700"/>
                </a:solidFill>
                <a:latin typeface="Georgia"/>
                <a:cs typeface="Georgia"/>
              </a:rPr>
              <a:t>ís</a:t>
            </a:r>
            <a:r>
              <a:rPr lang="es-MX" sz="2800" i="1" u="none" dirty="0" smtClean="0">
                <a:solidFill>
                  <a:srgbClr val="998700"/>
                </a:solidFill>
                <a:latin typeface="Georgia"/>
                <a:cs typeface="Georgia"/>
              </a:rPr>
              <a:t>”</a:t>
            </a:r>
            <a:r>
              <a:rPr lang="es-MX" sz="2800" i="1" u="none" dirty="0">
                <a:latin typeface="Georgia"/>
                <a:cs typeface="Georgia"/>
              </a:rPr>
              <a:t/>
            </a:r>
            <a:br>
              <a:rPr lang="es-MX" sz="2800" i="1" u="none" dirty="0">
                <a:latin typeface="Georgia"/>
                <a:cs typeface="Georgia"/>
              </a:rPr>
            </a:br>
            <a:endParaRPr lang="es-ES" sz="2800" i="1" u="none" dirty="0">
              <a:latin typeface="Georgia"/>
              <a:cs typeface="Georgia"/>
            </a:endParaRPr>
          </a:p>
        </p:txBody>
      </p:sp>
      <p:pic>
        <p:nvPicPr>
          <p:cNvPr id="4" name="Imagen 3" descr="N2z6ioTY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96" y="181443"/>
            <a:ext cx="1530161" cy="153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100389"/>
      </p:ext>
    </p:extLst>
  </p:cSld>
  <p:clrMapOvr>
    <a:masterClrMapping/>
  </p:clrMapOvr>
  <p:transition xmlns:p14="http://schemas.microsoft.com/office/powerpoint/2010/main">
    <p:dissolv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1" name="Picture 4" descr="Coca Col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9737" y="395111"/>
            <a:ext cx="4393901" cy="6051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n 2" descr="N2z6ioTY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96" y="181443"/>
            <a:ext cx="1530161" cy="153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785756"/>
      </p:ext>
    </p:extLst>
  </p:cSld>
  <p:clrMapOvr>
    <a:masterClrMapping/>
  </p:clrMapOvr>
  <p:transition xmlns:p14="http://schemas.microsoft.com/office/powerpoint/2010/main">
    <p:dissolv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21" name="Text Box 9"/>
          <p:cNvSpPr txBox="1">
            <a:spLocks noChangeArrowheads="1"/>
          </p:cNvSpPr>
          <p:nvPr/>
        </p:nvSpPr>
        <p:spPr bwMode="auto">
          <a:xfrm>
            <a:off x="304800" y="2514600"/>
            <a:ext cx="5410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 eaLnBrk="0" hangingPunct="0">
              <a:spcBef>
                <a:spcPct val="50000"/>
              </a:spcBef>
              <a:defRPr/>
            </a:pPr>
            <a:r>
              <a:rPr lang="es-MX" sz="2800" i="1" u="none" dirty="0">
                <a:solidFill>
                  <a:srgbClr val="998700"/>
                </a:solidFill>
                <a:latin typeface="Century" charset="0"/>
                <a:cs typeface="+mn-cs"/>
              </a:rPr>
              <a:t>“Somos muy mexicanos”.</a:t>
            </a:r>
          </a:p>
        </p:txBody>
      </p:sp>
      <p:pic>
        <p:nvPicPr>
          <p:cNvPr id="11266" name="Picture 13" descr="gharro_buen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2163" y="465667"/>
            <a:ext cx="4353278" cy="5757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n 3" descr="N2z6ioTY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96" y="181443"/>
            <a:ext cx="1530161" cy="153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91524"/>
      </p:ext>
    </p:extLst>
  </p:cSld>
  <p:clrMapOvr>
    <a:masterClrMapping/>
  </p:clrMapOvr>
  <p:transition xmlns:p14="http://schemas.microsoft.com/office/powerpoint/2010/main">
    <p:dissolv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9" name="Picture 5" descr="ima1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1773238"/>
            <a:ext cx="6781800" cy="408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n 2" descr="N2z6ioTY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96" y="181443"/>
            <a:ext cx="1530161" cy="153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487871"/>
      </p:ext>
    </p:extLst>
  </p:cSld>
  <p:clrMapOvr>
    <a:masterClrMapping/>
  </p:clrMapOvr>
  <p:transition xmlns:p14="http://schemas.microsoft.com/office/powerpoint/2010/main">
    <p:dissolv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8" descr="Por siemp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" r="1054" b="6537"/>
          <a:stretch>
            <a:fillRect/>
          </a:stretch>
        </p:blipFill>
        <p:spPr bwMode="auto">
          <a:xfrm>
            <a:off x="4459111" y="422451"/>
            <a:ext cx="4489980" cy="5986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n 3" descr="N2z6ioTY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96" y="181443"/>
            <a:ext cx="1530161" cy="153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604961"/>
      </p:ext>
    </p:extLst>
  </p:cSld>
  <p:clrMapOvr>
    <a:masterClrMapping/>
  </p:clrMapOvr>
  <p:transition xmlns:p14="http://schemas.microsoft.com/office/powerpoint/2010/main">
    <p:dissolv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Text Box 2"/>
          <p:cNvSpPr txBox="1">
            <a:spLocks noChangeArrowheads="1"/>
          </p:cNvSpPr>
          <p:nvPr/>
        </p:nvSpPr>
        <p:spPr bwMode="auto">
          <a:xfrm>
            <a:off x="533400" y="1752600"/>
            <a:ext cx="8382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 eaLnBrk="0" hangingPunct="0">
              <a:spcBef>
                <a:spcPct val="50000"/>
              </a:spcBef>
              <a:defRPr/>
            </a:pPr>
            <a:r>
              <a:rPr lang="es-MX" sz="2800" i="1" u="none" dirty="0">
                <a:solidFill>
                  <a:srgbClr val="998700"/>
                </a:solidFill>
                <a:latin typeface="Century" charset="0"/>
                <a:cs typeface="+mn-cs"/>
              </a:rPr>
              <a:t>“El albur y el doble sentido son muy mexicanos”</a:t>
            </a:r>
          </a:p>
        </p:txBody>
      </p:sp>
      <p:pic>
        <p:nvPicPr>
          <p:cNvPr id="13314" name="Picture 4" descr="duras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8340" y="2738438"/>
            <a:ext cx="5685774" cy="318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2102" name="Rectangle 6"/>
          <p:cNvSpPr>
            <a:spLocks noChangeArrowheads="1"/>
          </p:cNvSpPr>
          <p:nvPr/>
        </p:nvSpPr>
        <p:spPr bwMode="auto">
          <a:xfrm>
            <a:off x="3600450" y="27384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es-ES">
              <a:cs typeface="+mn-cs"/>
            </a:endParaRPr>
          </a:p>
        </p:txBody>
      </p:sp>
      <p:pic>
        <p:nvPicPr>
          <p:cNvPr id="13316" name="Picture 5" descr="vicky_98_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813" y="4160788"/>
            <a:ext cx="2534511" cy="180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n 5" descr="N2z6ioTY.jpe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96" y="181443"/>
            <a:ext cx="1530161" cy="153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439167"/>
      </p:ext>
    </p:extLst>
  </p:cSld>
  <p:clrMapOvr>
    <a:masterClrMapping/>
  </p:clrMapOvr>
  <p:transition xmlns:p14="http://schemas.microsoft.com/office/powerpoint/2010/main">
    <p:dissolv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Text Box 2"/>
          <p:cNvSpPr txBox="1">
            <a:spLocks noChangeArrowheads="1"/>
          </p:cNvSpPr>
          <p:nvPr/>
        </p:nvSpPr>
        <p:spPr bwMode="auto">
          <a:xfrm>
            <a:off x="304800" y="2514600"/>
            <a:ext cx="30480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 eaLnBrk="0" hangingPunct="0">
              <a:spcBef>
                <a:spcPct val="50000"/>
              </a:spcBef>
              <a:defRPr/>
            </a:pPr>
            <a:r>
              <a:rPr lang="es-MX" sz="2800" i="1" u="none" dirty="0">
                <a:solidFill>
                  <a:srgbClr val="998700"/>
                </a:solidFill>
                <a:latin typeface="Georgia"/>
                <a:cs typeface="Georgia"/>
              </a:rPr>
              <a:t>“Somos parte de tu familia”.</a:t>
            </a:r>
          </a:p>
        </p:txBody>
      </p:sp>
      <p:pic>
        <p:nvPicPr>
          <p:cNvPr id="1433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9" b="3377"/>
          <a:stretch>
            <a:fillRect/>
          </a:stretch>
        </p:blipFill>
        <p:spPr bwMode="auto">
          <a:xfrm>
            <a:off x="3733800" y="1828800"/>
            <a:ext cx="5410200" cy="405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n 3" descr="N2z6ioTY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96" y="181443"/>
            <a:ext cx="1530161" cy="153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77854"/>
      </p:ext>
    </p:extLst>
  </p:cSld>
  <p:clrMapOvr>
    <a:masterClrMapping/>
  </p:clrMapOvr>
  <p:transition xmlns:p14="http://schemas.microsoft.com/office/powerpoint/2010/main">
    <p:dissolv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 Box 2"/>
          <p:cNvSpPr txBox="1">
            <a:spLocks noChangeArrowheads="1"/>
          </p:cNvSpPr>
          <p:nvPr/>
        </p:nvSpPr>
        <p:spPr bwMode="auto">
          <a:xfrm>
            <a:off x="2209800" y="381000"/>
            <a:ext cx="7239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 u="sng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MX" sz="3200" u="none">
                <a:solidFill>
                  <a:schemeClr val="bg1"/>
                </a:solidFill>
                <a:latin typeface="Century" charset="0"/>
              </a:rPr>
              <a:t>“¿Cómo estamos en las noticias?”</a:t>
            </a:r>
          </a:p>
        </p:txBody>
      </p:sp>
      <p:graphicFrame>
        <p:nvGraphicFramePr>
          <p:cNvPr id="15362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5457834"/>
              </p:ext>
            </p:extLst>
          </p:nvPr>
        </p:nvGraphicFramePr>
        <p:xfrm>
          <a:off x="4558770" y="380999"/>
          <a:ext cx="4387673" cy="57235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5" name="Image" r:id="rId3" imgW="2742973" imgH="3578056" progId="Photoshop.Image.6">
                  <p:embed/>
                </p:oleObj>
              </mc:Choice>
              <mc:Fallback>
                <p:oleObj name="Image" r:id="rId3" imgW="2742973" imgH="3578056" progId="Photoshop.Image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58770" y="380999"/>
                        <a:ext cx="4387673" cy="572353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908" name="Rectangle 4"/>
          <p:cNvSpPr>
            <a:spLocks noChangeArrowheads="1"/>
          </p:cNvSpPr>
          <p:nvPr/>
        </p:nvSpPr>
        <p:spPr bwMode="auto">
          <a:xfrm>
            <a:off x="304800" y="2314222"/>
            <a:ext cx="4111978" cy="3108544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s-MX" sz="2800" u="none" dirty="0">
                <a:latin typeface="Century" charset="0"/>
                <a:cs typeface="+mn-cs"/>
              </a:rPr>
              <a:t>Participar en la polémica de algún asunto público que involucre los intereses de la empresa o de alguno de sus productos.</a:t>
            </a:r>
          </a:p>
        </p:txBody>
      </p:sp>
      <p:pic>
        <p:nvPicPr>
          <p:cNvPr id="5" name="Imagen 4" descr="N2z6ioTY.jpe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96" y="181443"/>
            <a:ext cx="1530161" cy="153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857387"/>
      </p:ext>
    </p:extLst>
  </p:cSld>
  <p:clrMapOvr>
    <a:masterClrMapping/>
  </p:clrMapOvr>
  <p:transition xmlns:p14="http://schemas.microsoft.com/office/powerpoint/2010/main">
    <p:dissolv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5" name="Text Box 9"/>
          <p:cNvSpPr txBox="1">
            <a:spLocks noChangeArrowheads="1"/>
          </p:cNvSpPr>
          <p:nvPr/>
        </p:nvSpPr>
        <p:spPr bwMode="auto">
          <a:xfrm>
            <a:off x="838200" y="2438400"/>
            <a:ext cx="3276600" cy="2641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 eaLnBrk="0" hangingPunct="0">
              <a:lnSpc>
                <a:spcPct val="90000"/>
              </a:lnSpc>
              <a:spcBef>
                <a:spcPct val="50000"/>
              </a:spcBef>
              <a:defRPr/>
            </a:pPr>
            <a:r>
              <a:rPr lang="es-MX" sz="2800" i="1" u="none" dirty="0">
                <a:solidFill>
                  <a:schemeClr val="accent2">
                    <a:lumMod val="75000"/>
                  </a:schemeClr>
                </a:solidFill>
                <a:latin typeface="Century" charset="0"/>
                <a:cs typeface="+mn-cs"/>
              </a:rPr>
              <a:t>“Así es cómo reestructuramos a la organización para responder a sus necesidades”</a:t>
            </a:r>
            <a:r>
              <a:rPr lang="es-MX" sz="2800" u="none" dirty="0">
                <a:solidFill>
                  <a:schemeClr val="accent2">
                    <a:lumMod val="75000"/>
                  </a:schemeClr>
                </a:solidFill>
                <a:latin typeface="Century" charset="0"/>
                <a:cs typeface="+mn-cs"/>
              </a:rPr>
              <a:t> </a:t>
            </a:r>
          </a:p>
          <a:p>
            <a:pPr algn="just" eaLnBrk="0" hangingPunct="0">
              <a:lnSpc>
                <a:spcPct val="90000"/>
              </a:lnSpc>
              <a:spcBef>
                <a:spcPct val="50000"/>
              </a:spcBef>
              <a:defRPr/>
            </a:pPr>
            <a:endParaRPr lang="es-MX" sz="2800" u="none" dirty="0">
              <a:solidFill>
                <a:srgbClr val="990000"/>
              </a:solidFill>
              <a:latin typeface="Century" charset="0"/>
              <a:cs typeface="+mn-cs"/>
            </a:endParaRPr>
          </a:p>
        </p:txBody>
      </p:sp>
      <p:graphicFrame>
        <p:nvGraphicFramePr>
          <p:cNvPr id="1741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9077665"/>
              </p:ext>
            </p:extLst>
          </p:nvPr>
        </p:nvGraphicFramePr>
        <p:xfrm>
          <a:off x="4783667" y="147711"/>
          <a:ext cx="4119563" cy="61880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3" name="Image" r:id="rId3" imgW="2742973" imgH="4119858" progId="Photoshop.Image.6">
                  <p:embed/>
                </p:oleObj>
              </mc:Choice>
              <mc:Fallback>
                <p:oleObj name="Image" r:id="rId3" imgW="2742973" imgH="4119858" progId="Photoshop.Image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3667" y="147711"/>
                        <a:ext cx="4119563" cy="618800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Imagen 3" descr="N2z6ioTY.jpe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96" y="181443"/>
            <a:ext cx="1530161" cy="153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053086"/>
      </p:ext>
    </p:extLst>
  </p:cSld>
  <p:clrMapOvr>
    <a:masterClrMapping/>
  </p:clrMapOvr>
  <p:transition xmlns:p14="http://schemas.microsoft.com/office/powerpoint/2010/main">
    <p:dissolv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9" name="Text Box 9"/>
          <p:cNvSpPr txBox="1">
            <a:spLocks noChangeArrowheads="1"/>
          </p:cNvSpPr>
          <p:nvPr/>
        </p:nvSpPr>
        <p:spPr bwMode="auto">
          <a:xfrm>
            <a:off x="457200" y="2286000"/>
            <a:ext cx="2844800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s-MX" sz="2800" i="1" u="none" dirty="0">
                <a:solidFill>
                  <a:srgbClr val="998700"/>
                </a:solidFill>
                <a:latin typeface="Century" charset="0"/>
                <a:cs typeface="+mn-cs"/>
              </a:rPr>
              <a:t>Presentar a la compañía a través de sus </a:t>
            </a:r>
            <a:r>
              <a:rPr lang="es-MX" sz="2800" i="1" u="none" dirty="0" smtClean="0">
                <a:solidFill>
                  <a:srgbClr val="998700"/>
                </a:solidFill>
                <a:latin typeface="Century" charset="0"/>
                <a:cs typeface="+mn-cs"/>
              </a:rPr>
              <a:t> </a:t>
            </a:r>
            <a:r>
              <a:rPr lang="es-MX" sz="2800" i="1" u="none" dirty="0">
                <a:solidFill>
                  <a:srgbClr val="998700"/>
                </a:solidFill>
                <a:latin typeface="Century" charset="0"/>
                <a:cs typeface="+mn-cs"/>
              </a:rPr>
              <a:t>productos.</a:t>
            </a:r>
            <a:br>
              <a:rPr lang="es-MX" sz="2800" i="1" u="none" dirty="0">
                <a:solidFill>
                  <a:srgbClr val="998700"/>
                </a:solidFill>
                <a:latin typeface="Century" charset="0"/>
                <a:cs typeface="+mn-cs"/>
              </a:rPr>
            </a:br>
            <a:r>
              <a:rPr lang="es-MX" sz="2800" u="none" dirty="0">
                <a:latin typeface="Century" charset="0"/>
                <a:cs typeface="+mn-cs"/>
              </a:rPr>
              <a:t/>
            </a:r>
            <a:br>
              <a:rPr lang="es-MX" sz="2800" u="none" dirty="0">
                <a:latin typeface="Century" charset="0"/>
                <a:cs typeface="+mn-cs"/>
              </a:rPr>
            </a:br>
            <a:endParaRPr lang="es-MX" sz="2800" u="none" dirty="0">
              <a:latin typeface="Century" charset="0"/>
              <a:cs typeface="+mn-cs"/>
            </a:endParaRPr>
          </a:p>
        </p:txBody>
      </p:sp>
      <p:pic>
        <p:nvPicPr>
          <p:cNvPr id="18434" name="Picture 10" descr="HERRADUR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6198" y="181443"/>
            <a:ext cx="4784357" cy="6095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n 3" descr="N2z6ioTY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96" y="181443"/>
            <a:ext cx="1530161" cy="153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175272"/>
      </p:ext>
    </p:extLst>
  </p:cSld>
  <p:clrMapOvr>
    <a:masterClrMapping/>
  </p:clrMapOvr>
  <p:transition xmlns:p14="http://schemas.microsoft.com/office/powerpoint/2010/main">
    <p:dissolv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6" descr="anuncio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676400"/>
            <a:ext cx="3062288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8" name="Picture 7" descr="home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905000"/>
            <a:ext cx="4800600" cy="262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n 3" descr="N2z6ioTY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96" y="181443"/>
            <a:ext cx="1530161" cy="153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87553"/>
      </p:ext>
    </p:extLst>
  </p:cSld>
  <p:clrMapOvr>
    <a:masterClrMapping/>
  </p:clrMapOvr>
  <p:transition xmlns:p14="http://schemas.microsoft.com/office/powerpoint/2010/main">
    <p:dissolv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81" name="Object 4"/>
          <p:cNvGraphicFramePr>
            <a:graphicFrameLocks noChangeAspect="1"/>
          </p:cNvGraphicFramePr>
          <p:nvPr/>
        </p:nvGraphicFramePr>
        <p:xfrm>
          <a:off x="4989513" y="1447800"/>
          <a:ext cx="3744912" cy="487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5" name="Image" r:id="rId3" imgW="2742973" imgH="3571961" progId="Photoshop.Image.6">
                  <p:embed/>
                </p:oleObj>
              </mc:Choice>
              <mc:Fallback>
                <p:oleObj name="Image" r:id="rId3" imgW="2742973" imgH="3571961" progId="Photoshop.Image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89513" y="1447800"/>
                        <a:ext cx="3744912" cy="487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8485" name="Rectangle 5"/>
          <p:cNvSpPr>
            <a:spLocks noChangeArrowheads="1"/>
          </p:cNvSpPr>
          <p:nvPr/>
        </p:nvSpPr>
        <p:spPr bwMode="auto">
          <a:xfrm>
            <a:off x="1066800" y="2819400"/>
            <a:ext cx="2998763" cy="58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s-MX" sz="3200" i="1" u="none" dirty="0">
                <a:solidFill>
                  <a:srgbClr val="998700"/>
                </a:solidFill>
                <a:latin typeface="Georgia"/>
                <a:cs typeface="Georgia"/>
              </a:rPr>
              <a:t>“Somos estilo”.</a:t>
            </a:r>
          </a:p>
        </p:txBody>
      </p:sp>
      <p:pic>
        <p:nvPicPr>
          <p:cNvPr id="4" name="Imagen 3" descr="N2z6ioTY.jpe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96" y="181443"/>
            <a:ext cx="1530161" cy="153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231495"/>
      </p:ext>
    </p:extLst>
  </p:cSld>
  <p:clrMapOvr>
    <a:masterClrMapping/>
  </p:clrMapOvr>
  <p:transition xmlns:p14="http://schemas.microsoft.com/office/powerpoint/2010/main">
    <p:dissolv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5" descr="img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495" y="3044031"/>
            <a:ext cx="4161865" cy="2514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6" name="Picture 6" descr="img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1189" y="406047"/>
            <a:ext cx="4515172" cy="2611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Picture 7" descr="Teran_ev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802" y="2086504"/>
            <a:ext cx="3100387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n 4" descr="N2z6ioTY.jpe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96" y="181443"/>
            <a:ext cx="1530161" cy="153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922115"/>
      </p:ext>
    </p:extLst>
  </p:cSld>
  <p:clrMapOvr>
    <a:masterClrMapping/>
  </p:clrMapOvr>
  <p:transition xmlns:p14="http://schemas.microsoft.com/office/powerpoint/2010/main">
    <p:dissolv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78" t="1190" r="49" b="52"/>
          <a:stretch>
            <a:fillRect/>
          </a:stretch>
        </p:blipFill>
        <p:spPr bwMode="auto">
          <a:xfrm rot="12824">
            <a:off x="2105491" y="1210748"/>
            <a:ext cx="6863077" cy="5233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n 2" descr="N2z6ioTY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96" y="181443"/>
            <a:ext cx="1530161" cy="153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961902"/>
      </p:ext>
    </p:extLst>
  </p:cSld>
  <p:clrMapOvr>
    <a:masterClrMapping/>
  </p:clrMapOvr>
  <p:transition xmlns:p14="http://schemas.microsoft.com/office/powerpoint/2010/main">
    <p:dissolv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1"/>
          <a:stretch>
            <a:fillRect/>
          </a:stretch>
        </p:blipFill>
        <p:spPr bwMode="auto">
          <a:xfrm>
            <a:off x="1766770" y="945445"/>
            <a:ext cx="7195021" cy="5396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n 2" descr="N2z6ioTY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96" y="181443"/>
            <a:ext cx="1530161" cy="153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153007"/>
      </p:ext>
    </p:extLst>
  </p:cSld>
  <p:clrMapOvr>
    <a:masterClrMapping/>
  </p:clrMapOvr>
  <p:transition xmlns:p14="http://schemas.microsoft.com/office/powerpoint/2010/main">
    <p:dissolv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4" descr="11086%20%20%20dtp_lordoftherings_e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6700" y="1524000"/>
            <a:ext cx="63373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05" name="Rectangle 5"/>
          <p:cNvSpPr>
            <a:spLocks noChangeArrowheads="1"/>
          </p:cNvSpPr>
          <p:nvPr/>
        </p:nvSpPr>
        <p:spPr bwMode="auto">
          <a:xfrm>
            <a:off x="193196" y="2754489"/>
            <a:ext cx="2362200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es-MX" sz="2000" u="none" dirty="0">
                <a:latin typeface="Georgia"/>
                <a:cs typeface="Georgia"/>
              </a:rPr>
              <a:t>Deutsche Post recupera una historia fantástica, conocida mundialmente:  </a:t>
            </a:r>
            <a:r>
              <a:rPr lang="es-MX" sz="2000" i="1" u="none" dirty="0">
                <a:latin typeface="Georgia"/>
                <a:cs typeface="Georgia"/>
              </a:rPr>
              <a:t>El señor de los anillos.</a:t>
            </a:r>
            <a:r>
              <a:rPr lang="es-MX" sz="2000" u="none" dirty="0">
                <a:solidFill>
                  <a:srgbClr val="990000"/>
                </a:solidFill>
                <a:latin typeface="Georgia"/>
                <a:cs typeface="Georgia"/>
              </a:rPr>
              <a:t> </a:t>
            </a:r>
            <a:endParaRPr lang="es-ES" sz="2000" u="none" dirty="0">
              <a:solidFill>
                <a:srgbClr val="990000"/>
              </a:solidFill>
              <a:latin typeface="Georgia"/>
              <a:cs typeface="Georgia"/>
            </a:endParaRPr>
          </a:p>
        </p:txBody>
      </p:sp>
      <p:pic>
        <p:nvPicPr>
          <p:cNvPr id="24579" name="Picture 7" descr="11086%20%20%20dtp_lordoftherings_e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1412875"/>
            <a:ext cx="63373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09" name="Rectangle 9"/>
          <p:cNvSpPr>
            <a:spLocks noChangeArrowheads="1"/>
          </p:cNvSpPr>
          <p:nvPr/>
        </p:nvSpPr>
        <p:spPr bwMode="auto">
          <a:xfrm>
            <a:off x="2806700" y="546906"/>
            <a:ext cx="478102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s-MX" sz="2800" i="1" u="none" dirty="0">
                <a:solidFill>
                  <a:srgbClr val="998700"/>
                </a:solidFill>
                <a:latin typeface="Georgia"/>
                <a:cs typeface="Georgia"/>
              </a:rPr>
              <a:t>“En nosotros hay Magia”</a:t>
            </a:r>
          </a:p>
        </p:txBody>
      </p:sp>
      <p:pic>
        <p:nvPicPr>
          <p:cNvPr id="6" name="Imagen 5" descr="N2z6ioTY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96" y="181443"/>
            <a:ext cx="1530161" cy="153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084152"/>
      </p:ext>
    </p:extLst>
  </p:cSld>
  <p:clrMapOvr>
    <a:masterClrMapping/>
  </p:clrMapOvr>
  <p:transition xmlns:p14="http://schemas.microsoft.com/office/powerpoint/2010/main">
    <p:dissolv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8" descr="cannes-1998-diet-peps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2403" y="1524000"/>
            <a:ext cx="7224625" cy="4880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n 2" descr="N2z6ioTY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96" y="181443"/>
            <a:ext cx="1530161" cy="153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22241"/>
      </p:ext>
    </p:extLst>
  </p:cSld>
  <p:clrMapOvr>
    <a:masterClrMapping/>
  </p:clrMapOvr>
  <p:transition xmlns:p14="http://schemas.microsoft.com/office/powerpoint/2010/main">
    <p:dissolv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7" name="Text Box 9"/>
          <p:cNvSpPr txBox="1">
            <a:spLocks noChangeArrowheads="1"/>
          </p:cNvSpPr>
          <p:nvPr/>
        </p:nvSpPr>
        <p:spPr bwMode="auto">
          <a:xfrm>
            <a:off x="228600" y="2590800"/>
            <a:ext cx="4495800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 eaLnBrk="0" hangingPunct="0">
              <a:spcBef>
                <a:spcPct val="50000"/>
              </a:spcBef>
              <a:defRPr/>
            </a:pPr>
            <a:r>
              <a:rPr lang="es-MX" sz="2800" i="1" u="none" dirty="0">
                <a:solidFill>
                  <a:srgbClr val="998700"/>
                </a:solidFill>
                <a:latin typeface="Century" charset="0"/>
                <a:cs typeface="+mn-cs"/>
              </a:rPr>
              <a:t>“Defendemos los intereses predilectos de nuestros públicos”.</a:t>
            </a:r>
          </a:p>
        </p:txBody>
      </p:sp>
      <p:pic>
        <p:nvPicPr>
          <p:cNvPr id="26626" name="Picture 10" descr="desplegado_labi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628" y="550333"/>
            <a:ext cx="3704497" cy="5698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n 3" descr="N2z6ioTY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96" y="181443"/>
            <a:ext cx="1530161" cy="153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586537"/>
      </p:ext>
    </p:extLst>
  </p:cSld>
  <p:clrMapOvr>
    <a:masterClrMapping/>
  </p:clrMapOvr>
  <p:transition xmlns:p14="http://schemas.microsoft.com/office/powerpoint/2010/main">
    <p:dissolv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Text Box 2"/>
          <p:cNvSpPr txBox="1">
            <a:spLocks noChangeArrowheads="1"/>
          </p:cNvSpPr>
          <p:nvPr/>
        </p:nvSpPr>
        <p:spPr bwMode="auto">
          <a:xfrm>
            <a:off x="381001" y="2438400"/>
            <a:ext cx="3259666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 eaLnBrk="0" hangingPunct="0">
              <a:spcBef>
                <a:spcPct val="50000"/>
              </a:spcBef>
              <a:defRPr/>
            </a:pPr>
            <a:r>
              <a:rPr lang="es-MX" sz="2800" i="1" u="none" dirty="0">
                <a:solidFill>
                  <a:srgbClr val="998700"/>
                </a:solidFill>
                <a:latin typeface="Georgia"/>
                <a:cs typeface="Georgia"/>
              </a:rPr>
              <a:t>“Sintetizamos aspiración y deseo”</a:t>
            </a:r>
          </a:p>
        </p:txBody>
      </p:sp>
      <p:pic>
        <p:nvPicPr>
          <p:cNvPr id="27650" name="Picture 5" descr="41_m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1828800"/>
            <a:ext cx="4953000" cy="395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n 3" descr="N2z6ioTY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96" y="181443"/>
            <a:ext cx="1530161" cy="153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528577"/>
      </p:ext>
    </p:extLst>
  </p:cSld>
  <p:clrMapOvr>
    <a:masterClrMapping/>
  </p:clrMapOvr>
  <p:transition xmlns:p14="http://schemas.microsoft.com/office/powerpoint/2010/main">
    <p:dissolv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3" descr="08Jaguar_bi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9237" y="181443"/>
            <a:ext cx="3828873" cy="626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n 2" descr="N2z6ioTY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96" y="181443"/>
            <a:ext cx="1530161" cy="153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786362"/>
      </p:ext>
    </p:extLst>
  </p:cSld>
  <p:clrMapOvr>
    <a:masterClrMapping/>
  </p:clrMapOvr>
  <p:transition xmlns:p14="http://schemas.microsoft.com/office/powerpoint/2010/main">
    <p:dissolv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01" name="Text Box 9"/>
          <p:cNvSpPr txBox="1">
            <a:spLocks noChangeArrowheads="1"/>
          </p:cNvSpPr>
          <p:nvPr/>
        </p:nvSpPr>
        <p:spPr bwMode="auto">
          <a:xfrm>
            <a:off x="716845" y="1888067"/>
            <a:ext cx="7315200" cy="2228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s-MX" sz="2800" i="1" u="none" dirty="0">
                <a:solidFill>
                  <a:srgbClr val="998700"/>
                </a:solidFill>
                <a:latin typeface="Century" charset="0"/>
                <a:cs typeface="+mn-cs"/>
              </a:rPr>
              <a:t>“Constantes dividendos desde...”</a:t>
            </a:r>
          </a:p>
          <a:p>
            <a:pPr eaLnBrk="0" hangingPunct="0">
              <a:spcBef>
                <a:spcPct val="50000"/>
              </a:spcBef>
              <a:defRPr/>
            </a:pPr>
            <a:r>
              <a:rPr lang="es-MX" sz="2800" i="1" u="none" dirty="0">
                <a:latin typeface="Century" charset="0"/>
                <a:cs typeface="+mn-cs"/>
              </a:rPr>
              <a:t>Públicos financieros, rentabilidad de la organización.</a:t>
            </a:r>
          </a:p>
          <a:p>
            <a:pPr eaLnBrk="0" hangingPunct="0">
              <a:spcBef>
                <a:spcPct val="50000"/>
              </a:spcBef>
              <a:defRPr/>
            </a:pPr>
            <a:endParaRPr lang="es-MX" sz="2800" i="1" u="none" dirty="0">
              <a:latin typeface="Century" charset="0"/>
              <a:cs typeface="+mn-cs"/>
            </a:endParaRPr>
          </a:p>
        </p:txBody>
      </p:sp>
      <p:pic>
        <p:nvPicPr>
          <p:cNvPr id="3" name="Imagen 2" descr="N2z6ioTY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96" y="181443"/>
            <a:ext cx="1530161" cy="153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93032"/>
      </p:ext>
    </p:extLst>
  </p:cSld>
  <p:clrMapOvr>
    <a:masterClrMapping/>
  </p:clrMapOvr>
  <p:transition xmlns:p14="http://schemas.microsoft.com/office/powerpoint/2010/main">
    <p:dissolv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25" name="Text Box 9"/>
          <p:cNvSpPr txBox="1">
            <a:spLocks noChangeArrowheads="1"/>
          </p:cNvSpPr>
          <p:nvPr/>
        </p:nvSpPr>
        <p:spPr bwMode="auto">
          <a:xfrm>
            <a:off x="304800" y="2895600"/>
            <a:ext cx="3886200" cy="158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s-MX" sz="2800" i="1" u="none" dirty="0">
                <a:solidFill>
                  <a:srgbClr val="998700"/>
                </a:solidFill>
                <a:latin typeface="Century" charset="0"/>
                <a:cs typeface="+mn-cs"/>
              </a:rPr>
              <a:t>“La organización a través de voceros”</a:t>
            </a:r>
          </a:p>
          <a:p>
            <a:pPr eaLnBrk="0" hangingPunct="0">
              <a:spcBef>
                <a:spcPct val="50000"/>
              </a:spcBef>
              <a:defRPr/>
            </a:pPr>
            <a:endParaRPr lang="es-MX" sz="2800" dirty="0">
              <a:latin typeface="Century" charset="0"/>
              <a:cs typeface="+mn-cs"/>
            </a:endParaRPr>
          </a:p>
        </p:txBody>
      </p:sp>
      <p:pic>
        <p:nvPicPr>
          <p:cNvPr id="30722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1"/>
          <a:stretch>
            <a:fillRect/>
          </a:stretch>
        </p:blipFill>
        <p:spPr bwMode="auto">
          <a:xfrm>
            <a:off x="3886200" y="1828800"/>
            <a:ext cx="4572000" cy="334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n 3" descr="N2z6ioTY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96" y="181443"/>
            <a:ext cx="1530161" cy="153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803440"/>
      </p:ext>
    </p:extLst>
  </p:cSld>
  <p:clrMapOvr>
    <a:masterClrMapping/>
  </p:clrMapOvr>
  <p:transition xmlns:p14="http://schemas.microsoft.com/office/powerpoint/2010/main">
    <p:dissolv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73" name="Text Box 9"/>
          <p:cNvSpPr txBox="1">
            <a:spLocks noChangeArrowheads="1"/>
          </p:cNvSpPr>
          <p:nvPr/>
        </p:nvSpPr>
        <p:spPr bwMode="auto">
          <a:xfrm>
            <a:off x="677333" y="2819400"/>
            <a:ext cx="3437467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 eaLnBrk="0" hangingPunct="0">
              <a:spcBef>
                <a:spcPct val="50000"/>
              </a:spcBef>
              <a:defRPr/>
            </a:pPr>
            <a:r>
              <a:rPr lang="es-MX" sz="2800" i="1" u="none" dirty="0">
                <a:solidFill>
                  <a:srgbClr val="998700"/>
                </a:solidFill>
                <a:latin typeface="Century" charset="0"/>
                <a:cs typeface="+mn-cs"/>
              </a:rPr>
              <a:t>“Nuestra avanzada tecnología”</a:t>
            </a:r>
          </a:p>
        </p:txBody>
      </p:sp>
      <p:pic>
        <p:nvPicPr>
          <p:cNvPr id="31746" name="Picture 11" descr="LG Tecnolog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550" y="1447800"/>
            <a:ext cx="3871913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n 3" descr="N2z6ioTY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96" y="181443"/>
            <a:ext cx="1530161" cy="153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095787"/>
      </p:ext>
    </p:extLst>
  </p:cSld>
  <p:clrMapOvr>
    <a:masterClrMapping/>
  </p:clrMapOvr>
  <p:transition xmlns:p14="http://schemas.microsoft.com/office/powerpoint/2010/main">
    <p:dissolv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76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091884"/>
              </p:ext>
            </p:extLst>
          </p:nvPr>
        </p:nvGraphicFramePr>
        <p:xfrm>
          <a:off x="4718756" y="240709"/>
          <a:ext cx="4227689" cy="61240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3" name="Image" r:id="rId3" imgW="2742973" imgH="3974263" progId="Photoshop.Image.6">
                  <p:embed/>
                </p:oleObj>
              </mc:Choice>
              <mc:Fallback>
                <p:oleObj name="Image" r:id="rId3" imgW="2742973" imgH="3974263" progId="Photoshop.Image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8756" y="240709"/>
                        <a:ext cx="4227689" cy="612405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Imagen 2" descr="N2z6ioTY.jpe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96" y="181443"/>
            <a:ext cx="1530161" cy="153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318732"/>
      </p:ext>
    </p:extLst>
  </p:cSld>
  <p:clrMapOvr>
    <a:masterClrMapping/>
  </p:clrMapOvr>
  <p:transition xmlns:p14="http://schemas.microsoft.com/office/powerpoint/2010/main">
    <p:dissolv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Text Box 2"/>
          <p:cNvSpPr txBox="1">
            <a:spLocks noChangeArrowheads="1"/>
          </p:cNvSpPr>
          <p:nvPr/>
        </p:nvSpPr>
        <p:spPr bwMode="auto">
          <a:xfrm>
            <a:off x="646288" y="2286000"/>
            <a:ext cx="327660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 eaLnBrk="0" hangingPunct="0">
              <a:spcBef>
                <a:spcPct val="50000"/>
              </a:spcBef>
              <a:defRPr/>
            </a:pPr>
            <a:r>
              <a:rPr lang="es-MX" sz="3200" i="1" u="none" dirty="0">
                <a:solidFill>
                  <a:srgbClr val="998700"/>
                </a:solidFill>
                <a:latin typeface="Century" charset="0"/>
                <a:cs typeface="+mn-cs"/>
              </a:rPr>
              <a:t>“Nos importa su seguridad”</a:t>
            </a:r>
          </a:p>
        </p:txBody>
      </p:sp>
      <p:pic>
        <p:nvPicPr>
          <p:cNvPr id="4" name="Imagen 3" descr="N2z6ioTY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96" y="181443"/>
            <a:ext cx="1530161" cy="1530161"/>
          </a:xfrm>
          <a:prstGeom prst="rect">
            <a:avLst/>
          </a:prstGeom>
        </p:spPr>
      </p:pic>
      <p:pic>
        <p:nvPicPr>
          <p:cNvPr id="2" name="Imagen 1" descr="g_144698456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9279" y="-65782"/>
            <a:ext cx="49363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400492"/>
      </p:ext>
    </p:extLst>
  </p:cSld>
  <p:clrMapOvr>
    <a:masterClrMapping/>
  </p:clrMapOvr>
  <p:transition xmlns:p14="http://schemas.microsoft.com/office/powerpoint/2010/main">
    <p:dissolv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3" descr="Renaul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371600"/>
            <a:ext cx="3725863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1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989138"/>
            <a:ext cx="4495800" cy="337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n 3" descr="N2z6ioTY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96" y="181443"/>
            <a:ext cx="1530161" cy="153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261540"/>
      </p:ext>
    </p:extLst>
  </p:cSld>
  <p:clrMapOvr>
    <a:masterClrMapping/>
  </p:clrMapOvr>
  <p:transition xmlns:p14="http://schemas.microsoft.com/office/powerpoint/2010/main">
    <p:dissolv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34"/>
          <a:stretch>
            <a:fillRect/>
          </a:stretch>
        </p:blipFill>
        <p:spPr bwMode="auto">
          <a:xfrm>
            <a:off x="669925" y="1825449"/>
            <a:ext cx="3978275" cy="298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6" b="1898"/>
          <a:stretch>
            <a:fillRect/>
          </a:stretch>
        </p:blipFill>
        <p:spPr bwMode="auto">
          <a:xfrm>
            <a:off x="4648200" y="3047999"/>
            <a:ext cx="4312356" cy="3234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n 3" descr="N2z6ioTY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96" y="181443"/>
            <a:ext cx="1530161" cy="153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754148"/>
      </p:ext>
    </p:extLst>
  </p:cSld>
  <p:clrMapOvr>
    <a:masterClrMapping/>
  </p:clrMapOvr>
  <p:transition xmlns:p14="http://schemas.microsoft.com/office/powerpoint/2010/main">
    <p:dissolv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3" descr="raf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3575" y="181443"/>
            <a:ext cx="2995613" cy="444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686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4535611"/>
              </p:ext>
            </p:extLst>
          </p:nvPr>
        </p:nvGraphicFramePr>
        <p:xfrm>
          <a:off x="5056188" y="1773238"/>
          <a:ext cx="3332162" cy="4475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19" name="Image" r:id="rId4" imgW="2743205" imgH="3685039" progId="Photoshop.Image.6">
                  <p:embed/>
                </p:oleObj>
              </mc:Choice>
              <mc:Fallback>
                <p:oleObj name="Image" r:id="rId4" imgW="2743205" imgH="3685039" progId="Photoshop.Image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56188" y="1773238"/>
                        <a:ext cx="3332162" cy="4475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Imagen 3" descr="N2z6ioTY.jpe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96" y="181443"/>
            <a:ext cx="1530161" cy="153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943389"/>
      </p:ext>
    </p:extLst>
  </p:cSld>
  <p:clrMapOvr>
    <a:masterClrMapping/>
  </p:clrMapOvr>
  <p:transition xmlns:p14="http://schemas.microsoft.com/office/powerpoint/2010/main">
    <p:dissolv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Text Box 2"/>
          <p:cNvSpPr txBox="1">
            <a:spLocks noChangeArrowheads="1"/>
          </p:cNvSpPr>
          <p:nvPr/>
        </p:nvSpPr>
        <p:spPr bwMode="auto">
          <a:xfrm>
            <a:off x="2554288" y="139098"/>
            <a:ext cx="4204934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 eaLnBrk="0" hangingPunct="0">
              <a:spcBef>
                <a:spcPct val="50000"/>
              </a:spcBef>
              <a:defRPr/>
            </a:pPr>
            <a:r>
              <a:rPr lang="es-MX" sz="2800" i="1" u="none" dirty="0">
                <a:solidFill>
                  <a:srgbClr val="998700"/>
                </a:solidFill>
                <a:latin typeface="Century" charset="0"/>
                <a:cs typeface="+mn-cs"/>
              </a:rPr>
              <a:t>“No nos dé por vencidos”</a:t>
            </a:r>
          </a:p>
          <a:p>
            <a:pPr algn="just" eaLnBrk="0" hangingPunct="0">
              <a:spcBef>
                <a:spcPct val="50000"/>
              </a:spcBef>
              <a:defRPr/>
            </a:pPr>
            <a:r>
              <a:rPr lang="es-MX" sz="2800" u="none" dirty="0">
                <a:latin typeface="Century" charset="0"/>
                <a:cs typeface="+mn-cs"/>
              </a:rPr>
              <a:t>Posición extrema...</a:t>
            </a:r>
          </a:p>
        </p:txBody>
      </p:sp>
      <p:pic>
        <p:nvPicPr>
          <p:cNvPr id="37890" name="Picture 4" descr="jetta_elv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844674"/>
            <a:ext cx="3269368" cy="4502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1" name="Picture 5" descr="jetta_computado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0928" y="1308649"/>
            <a:ext cx="3690850" cy="508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n 4" descr="N2z6ioTY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96" y="181443"/>
            <a:ext cx="1530161" cy="153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609082"/>
      </p:ext>
    </p:extLst>
  </p:cSld>
  <p:clrMapOvr>
    <a:masterClrMapping/>
  </p:clrMapOvr>
  <p:transition xmlns:p14="http://schemas.microsoft.com/office/powerpoint/2010/main">
    <p:dissolv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Text Box 2"/>
          <p:cNvSpPr txBox="1">
            <a:spLocks noChangeArrowheads="1"/>
          </p:cNvSpPr>
          <p:nvPr/>
        </p:nvSpPr>
        <p:spPr bwMode="auto">
          <a:xfrm>
            <a:off x="381000" y="2743200"/>
            <a:ext cx="4876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 eaLnBrk="0" hangingPunct="0">
              <a:spcBef>
                <a:spcPct val="50000"/>
              </a:spcBef>
              <a:defRPr/>
            </a:pPr>
            <a:r>
              <a:rPr lang="es-MX" sz="2800" i="1" u="none" dirty="0">
                <a:solidFill>
                  <a:schemeClr val="accent2">
                    <a:lumMod val="75000"/>
                  </a:schemeClr>
                </a:solidFill>
                <a:latin typeface="Century" charset="0"/>
                <a:cs typeface="+mn-cs"/>
              </a:rPr>
              <a:t>“Nos anticipamos al futuro”</a:t>
            </a:r>
          </a:p>
        </p:txBody>
      </p:sp>
      <p:pic>
        <p:nvPicPr>
          <p:cNvPr id="38914" name="Picture 21" descr="Ahorra, no puede saber lo que pasé mañan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9" r="1826"/>
          <a:stretch>
            <a:fillRect/>
          </a:stretch>
        </p:blipFill>
        <p:spPr bwMode="auto">
          <a:xfrm>
            <a:off x="5105400" y="1524000"/>
            <a:ext cx="3294063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n 3" descr="N2z6ioTY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96" y="181443"/>
            <a:ext cx="1530161" cy="153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811884"/>
      </p:ext>
    </p:extLst>
  </p:cSld>
  <p:clrMapOvr>
    <a:masterClrMapping/>
  </p:clrMapOvr>
  <p:transition xmlns:p14="http://schemas.microsoft.com/office/powerpoint/2010/main">
    <p:dissolv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7" name="Text Box 9"/>
          <p:cNvSpPr txBox="1">
            <a:spLocks noChangeArrowheads="1"/>
          </p:cNvSpPr>
          <p:nvPr/>
        </p:nvSpPr>
        <p:spPr bwMode="auto">
          <a:xfrm>
            <a:off x="971550" y="2410002"/>
            <a:ext cx="3124200" cy="13827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 eaLnBrk="0" hangingPunct="0">
              <a:spcBef>
                <a:spcPct val="50000"/>
              </a:spcBef>
              <a:defRPr/>
            </a:pPr>
            <a:r>
              <a:rPr lang="es-MX" sz="2800" i="1" u="none" dirty="0">
                <a:solidFill>
                  <a:srgbClr val="998700"/>
                </a:solidFill>
                <a:latin typeface="Century" charset="0"/>
                <a:cs typeface="+mn-cs"/>
              </a:rPr>
              <a:t>Opulencia</a:t>
            </a:r>
            <a:br>
              <a:rPr lang="es-MX" sz="2800" i="1" u="none" dirty="0">
                <a:solidFill>
                  <a:srgbClr val="998700"/>
                </a:solidFill>
                <a:latin typeface="Century" charset="0"/>
                <a:cs typeface="+mn-cs"/>
              </a:rPr>
            </a:br>
            <a:r>
              <a:rPr lang="es-MX" sz="2800" u="none" dirty="0">
                <a:solidFill>
                  <a:srgbClr val="990000"/>
                </a:solidFill>
                <a:latin typeface="Century" charset="0"/>
                <a:cs typeface="+mn-cs"/>
              </a:rPr>
              <a:t/>
            </a:r>
            <a:br>
              <a:rPr lang="es-MX" sz="2800" u="none" dirty="0">
                <a:solidFill>
                  <a:srgbClr val="990000"/>
                </a:solidFill>
                <a:latin typeface="Century" charset="0"/>
                <a:cs typeface="+mn-cs"/>
              </a:rPr>
            </a:br>
            <a:endParaRPr lang="es-MX" sz="2800" u="none" dirty="0">
              <a:solidFill>
                <a:srgbClr val="990000"/>
              </a:solidFill>
              <a:latin typeface="Century" charset="0"/>
              <a:cs typeface="+mn-cs"/>
            </a:endParaRPr>
          </a:p>
        </p:txBody>
      </p:sp>
      <p:graphicFrame>
        <p:nvGraphicFramePr>
          <p:cNvPr id="3993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9637413"/>
              </p:ext>
            </p:extLst>
          </p:nvPr>
        </p:nvGraphicFramePr>
        <p:xfrm>
          <a:off x="4430889" y="195009"/>
          <a:ext cx="4471283" cy="61504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1" name="Image" r:id="rId3" imgW="2742973" imgH="3773112" progId="Photoshop.Image.6">
                  <p:embed/>
                </p:oleObj>
              </mc:Choice>
              <mc:Fallback>
                <p:oleObj name="Image" r:id="rId3" imgW="2742973" imgH="3773112" progId="Photoshop.Image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30889" y="195009"/>
                        <a:ext cx="4471283" cy="615040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Imagen 3" descr="N2z6ioTY.jpe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96" y="181443"/>
            <a:ext cx="1530161" cy="153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987058"/>
      </p:ext>
    </p:extLst>
  </p:cSld>
  <p:clrMapOvr>
    <a:masterClrMapping/>
  </p:clrMapOvr>
  <p:transition xmlns:p14="http://schemas.microsoft.com/office/powerpoint/2010/main">
    <p:dissolv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Cívico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华文新魏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Cívico.thmx</Template>
  <TotalTime>438</TotalTime>
  <Words>247</Words>
  <Application>Microsoft Macintosh PowerPoint</Application>
  <PresentationFormat>Presentación en pantalla (4:3)</PresentationFormat>
  <Paragraphs>35</Paragraphs>
  <Slides>37</Slides>
  <Notes>1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2</vt:i4>
      </vt:variant>
      <vt:variant>
        <vt:lpstr>Títulos de diapositiva</vt:lpstr>
      </vt:variant>
      <vt:variant>
        <vt:i4>37</vt:i4>
      </vt:variant>
    </vt:vector>
  </HeadingPairs>
  <TitlesOfParts>
    <vt:vector size="40" baseType="lpstr">
      <vt:lpstr>Cívico</vt:lpstr>
      <vt:lpstr>Adobe Photoshop Image</vt:lpstr>
      <vt:lpstr>Microsoft Photo Editor 3.0 Photo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itesm-cem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Octavio Islas</dc:creator>
  <cp:lastModifiedBy>Octavio Islas</cp:lastModifiedBy>
  <cp:revision>86</cp:revision>
  <dcterms:created xsi:type="dcterms:W3CDTF">2017-02-01T21:39:20Z</dcterms:created>
  <dcterms:modified xsi:type="dcterms:W3CDTF">2017-03-10T03:22:50Z</dcterms:modified>
</cp:coreProperties>
</file>