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76" r:id="rId3"/>
    <p:sldId id="257" r:id="rId4"/>
    <p:sldId id="277" r:id="rId5"/>
    <p:sldId id="278" r:id="rId6"/>
    <p:sldId id="279" r:id="rId7"/>
    <p:sldId id="281" r:id="rId8"/>
    <p:sldId id="282" r:id="rId9"/>
    <p:sldId id="283" r:id="rId10"/>
    <p:sldId id="284" r:id="rId11"/>
    <p:sldId id="285" r:id="rId12"/>
    <p:sldId id="286" r:id="rId13"/>
    <p:sldId id="287" r:id="rId14"/>
    <p:sldId id="289" r:id="rId15"/>
    <p:sldId id="291" r:id="rId16"/>
    <p:sldId id="294" r:id="rId17"/>
    <p:sldId id="295" r:id="rId18"/>
    <p:sldId id="292" r:id="rId19"/>
    <p:sldId id="293" r:id="rId20"/>
    <p:sldId id="296" r:id="rId21"/>
    <p:sldId id="298" r:id="rId22"/>
    <p:sldId id="297" r:id="rId23"/>
    <p:sldId id="303" r:id="rId24"/>
    <p:sldId id="299" r:id="rId25"/>
    <p:sldId id="304" r:id="rId26"/>
    <p:sldId id="300" r:id="rId27"/>
    <p:sldId id="302" r:id="rId28"/>
    <p:sldId id="305" r:id="rId29"/>
    <p:sldId id="301"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7" d="100"/>
          <a:sy n="57" d="100"/>
        </p:scale>
        <p:origin x="-197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037C06-99CC-8743-9564-95E154FE404D}" type="datetimeFigureOut">
              <a:rPr lang="es-ES" smtClean="0"/>
              <a:t>17/11/16</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78BE84-E7A0-4E41-AA91-D0C676A2FF86}" type="slidenum">
              <a:rPr lang="es-ES" smtClean="0"/>
              <a:t>‹Nr.›</a:t>
            </a:fld>
            <a:endParaRPr lang="es-ES"/>
          </a:p>
        </p:txBody>
      </p:sp>
    </p:spTree>
    <p:extLst>
      <p:ext uri="{BB962C8B-B14F-4D97-AF65-F5344CB8AC3E}">
        <p14:creationId xmlns:p14="http://schemas.microsoft.com/office/powerpoint/2010/main" val="8965584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No tengo la verdad absoluta. Tampoco aspiro a ser depositario</a:t>
            </a:r>
            <a:r>
              <a:rPr lang="es-ES" baseline="0" dirty="0" smtClean="0"/>
              <a:t> de ella. Me abruman las preguntas y, eso sí, tengo muchas preocupaciones.</a:t>
            </a:r>
          </a:p>
          <a:p>
            <a:r>
              <a:rPr lang="es-ES" baseline="0" dirty="0" smtClean="0"/>
              <a:t>En esta oportunidad, compartiré con ustedes algunas de mis preocupaciones.</a:t>
            </a: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a:t>
            </a:fld>
            <a:endParaRPr lang="es-ES"/>
          </a:p>
        </p:txBody>
      </p:sp>
    </p:spTree>
    <p:extLst>
      <p:ext uri="{BB962C8B-B14F-4D97-AF65-F5344CB8AC3E}">
        <p14:creationId xmlns:p14="http://schemas.microsoft.com/office/powerpoint/2010/main" val="236330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La </a:t>
            </a:r>
            <a:r>
              <a:rPr lang="es-ES" dirty="0"/>
              <a:t>estrategia política –</a:t>
            </a:r>
            <a:r>
              <a:rPr lang="es-ES" dirty="0" err="1"/>
              <a:t>afima</a:t>
            </a:r>
            <a:r>
              <a:rPr lang="es-ES" dirty="0"/>
              <a:t> Edgar </a:t>
            </a:r>
            <a:r>
              <a:rPr lang="es-ES" dirty="0" err="1"/>
              <a:t>Morin</a:t>
            </a:r>
            <a:r>
              <a:rPr lang="es-ES" dirty="0"/>
              <a:t> (2011, p.32) “requiere al conocimiento complejo, porque la estrategia surge trabajando con y contra lo incierto, lo aleatorio. El juego múltiple de las interacciones y las retroacciones”. </a:t>
            </a:r>
          </a:p>
        </p:txBody>
      </p:sp>
      <p:sp>
        <p:nvSpPr>
          <p:cNvPr id="4" name="Marcador de número de diapositiva 3"/>
          <p:cNvSpPr>
            <a:spLocks noGrp="1"/>
          </p:cNvSpPr>
          <p:nvPr>
            <p:ph type="sldNum" sz="quarter" idx="10"/>
          </p:nvPr>
        </p:nvSpPr>
        <p:spPr/>
        <p:txBody>
          <a:bodyPr/>
          <a:lstStyle/>
          <a:p>
            <a:fld id="{F678BE84-E7A0-4E41-AA91-D0C676A2FF86}" type="slidenum">
              <a:rPr lang="es-ES" smtClean="0"/>
              <a:t>3</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smtClean="0"/>
              <a:t>La victoria de Donaldo </a:t>
            </a:r>
            <a:r>
              <a:rPr lang="es-ES" dirty="0" err="1" smtClean="0"/>
              <a:t>Trump</a:t>
            </a:r>
            <a:r>
              <a:rPr lang="es-ES" dirty="0" smtClean="0"/>
              <a:t> sobre Hilaria Clinton, en los comicios celebrados el martes 8 de noviembre, en Estados Unidos, establece un significativo </a:t>
            </a:r>
            <a:r>
              <a:rPr lang="es-ES" dirty="0" err="1" smtClean="0"/>
              <a:t>parteaguas</a:t>
            </a:r>
            <a:r>
              <a:rPr lang="es-ES" dirty="0" smtClean="0"/>
              <a:t> en el imaginario de las campañas electorales</a:t>
            </a:r>
            <a:r>
              <a:rPr lang="es-ES" baseline="0" dirty="0" smtClean="0"/>
              <a:t> y, por supuesto, en la comunicación política.</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4</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¿Por qué califico esos comicios como un parteaguas?</a:t>
            </a:r>
          </a:p>
          <a:p>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5</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En primer lugar, destaca el rotundo fracaso de las casas encuestadoras y sus anquilosados métodos para identificar y medir la intención del voto ciudadano. </a:t>
            </a:r>
          </a:p>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De ninguna manera se trata de un hecho aislado. No solo fallaron los encuestadores en los comicios celebrados en la Unión Americana el pasado 7 de noviembre:</a:t>
            </a:r>
          </a:p>
          <a:p>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6</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Erraron además los sondeos de opinión realizados en torno al Referéndum convocado por David Cameron como primer ministro del Reino Unido (Brexit), que determinaron la salida del Reino Unido de la Unión Europea, en la votación celebrada el pasado 23 de junio.</a:t>
            </a: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7</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Tres días después, el 26 de junio, en España también se equivocaron en los resultados que anticiparon sobre la intención del voto ciudadano en las elecciones generales de España de 2016, destacando que fue subestimado el voto del Partido Popular –de Mariano Rajoy-, y fue exagerado el voto de Unidos Podemos.</a:t>
            </a: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8</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Los encuestadores también se equivocaron en los resultados que anticiparon sobre el Plebiscito de la Paz, convocado por el gobierno del presidente Juan Manuel Santos, en Colombia, el domingo 2 de octubre para decidir sobre los acuerdos de paz con las Fuerzas Armadas Revolucionarias de Colombia (FARC).</a:t>
            </a: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9</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La</a:t>
            </a:r>
            <a:r>
              <a:rPr lang="es-EC" sz="1200" kern="1200" baseline="0" dirty="0" smtClean="0">
                <a:solidFill>
                  <a:schemeClr val="tx1"/>
                </a:solidFill>
                <a:effectLst/>
                <a:latin typeface="+mn-lt"/>
                <a:ea typeface="+mn-ea"/>
                <a:cs typeface="+mn-cs"/>
              </a:rPr>
              <a:t> </a:t>
            </a:r>
            <a:r>
              <a:rPr lang="es-EC" sz="1200" kern="1200" dirty="0" smtClean="0">
                <a:solidFill>
                  <a:schemeClr val="tx1"/>
                </a:solidFill>
                <a:effectLst/>
                <a:latin typeface="+mn-lt"/>
                <a:ea typeface="+mn-ea"/>
                <a:cs typeface="+mn-cs"/>
              </a:rPr>
              <a:t>mayoría de los encuestadores serios –quienes no comprometen de antemano el resultado de las encuestas con el mejor postor, como desafortunadamente ocurre con gran regularidad en México-, sigue trabajando con instrumentos muy rudimentarios –expresión de las inercias del pensamiento simplificante-. Ignoran la utilidad de Big Data y el reconocimiento y análisis de patrones (metodología empleada por Marshall McLuhan). </a:t>
            </a: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10</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En el desconocimiento del empleo que admiten las avanzadas herramientas digitales en el imaginario de la opinión pública, radica buena parte de la explicación de la señalada secuencia de estrepitosos fracasos de las grandes firmas encuestadoras. Los sondeos de opnión se siguen levantando como en 1940. Sus instrumentos y metodologías poco han cambiado</a:t>
            </a:r>
            <a:endParaRPr lang="es-E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11</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Solo el hombre crea nuevos órdenes, y lo hace a partir del caos (Alberto 2003, pág.29). Además debenos tener presente que la realidad no solo es compleja, además es fluida. Cambia constantemente. La velocidad, discontinuidad y turbulencia superan, por mucho, las posibiidades de las viejas herramientas e instrumentos destinados al análisis de la opinión pública.</a:t>
            </a: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12</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En los recientes comicios celebrados en Estados Unidos, los encuestadores sencillamente no fueron capaces de identificar el número y el peso específico de los millones de trumpistas “closeteros”</a:t>
            </a:r>
            <a:r>
              <a:rPr lang="es-EC" sz="1200" kern="1200" baseline="0" dirty="0" smtClean="0">
                <a:solidFill>
                  <a:schemeClr val="tx1"/>
                </a:solidFill>
                <a:effectLst/>
                <a:latin typeface="+mn-lt"/>
                <a:ea typeface="+mn-ea"/>
                <a:cs typeface="+mn-cs"/>
              </a:rPr>
              <a:t> (el voto de la vergüenza).</a:t>
            </a:r>
            <a:endParaRPr lang="es-EC"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13</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En segundo lugar, las redes sociales infringieron una apabullante derrota a los medios de comunicación convencionales, dando fin a su hegemonía pavloviana sobre audiencias que definitivamente ya no pueden ser consideradas como cautivas. </a:t>
            </a: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14</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Donaldo Trump derrotó a Hilaria Clinton en las redes sociales. </a:t>
            </a:r>
          </a:p>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Hilaria suponía que bastaría el apoyo que recibió de los grandes conglomerados mediáticos en la Unión Americana para establecer la diferencia necesaria sobre el candidato del Partido Republicano. </a:t>
            </a:r>
          </a:p>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Se equivocó </a:t>
            </a: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15</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Buena parte de los trumpistas closeteros que las pomposas firmas encuestadoras no fueron capaces de identificar, participaron intensamente en las redes sociales como</a:t>
            </a:r>
            <a:r>
              <a:rPr lang="es-EC" sz="1200" kern="1200" baseline="0" dirty="0" smtClean="0">
                <a:solidFill>
                  <a:schemeClr val="tx1"/>
                </a:solidFill>
                <a:effectLst/>
                <a:latin typeface="+mn-lt"/>
                <a:ea typeface="+mn-ea"/>
                <a:cs typeface="+mn-cs"/>
              </a:rPr>
              <a:t> activos y entusiastas</a:t>
            </a:r>
            <a:r>
              <a:rPr lang="es-EC" sz="1200" kern="1200" dirty="0" smtClean="0">
                <a:solidFill>
                  <a:schemeClr val="tx1"/>
                </a:solidFill>
                <a:effectLst/>
                <a:latin typeface="+mn-lt"/>
                <a:ea typeface="+mn-ea"/>
                <a:cs typeface="+mn-cs"/>
              </a:rPr>
              <a:t> simpatizantes de Donaldo Trump.</a:t>
            </a:r>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16</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En 2008,</a:t>
            </a:r>
            <a:r>
              <a:rPr lang="es-EC" sz="1200" kern="1200" baseline="0" dirty="0" smtClean="0">
                <a:solidFill>
                  <a:schemeClr val="tx1"/>
                </a:solidFill>
                <a:effectLst/>
                <a:latin typeface="+mn-lt"/>
                <a:ea typeface="+mn-ea"/>
                <a:cs typeface="+mn-cs"/>
              </a:rPr>
              <a:t> en</a:t>
            </a:r>
            <a:r>
              <a:rPr lang="es-EC" sz="1200" kern="1200" dirty="0" smtClean="0">
                <a:solidFill>
                  <a:schemeClr val="tx1"/>
                </a:solidFill>
                <a:effectLst/>
                <a:latin typeface="+mn-lt"/>
                <a:ea typeface="+mn-ea"/>
                <a:cs typeface="+mn-cs"/>
              </a:rPr>
              <a:t> su campaña en pos de la presidencia de Estados Unidos, Barack Obama dictó cátedra en el manejo de las redes sociales. Hilaria Clinton no aprendió la lección.</a:t>
            </a:r>
          </a:p>
          <a:p>
            <a:pPr marL="0" marR="0" indent="0" algn="l" defTabSz="457200" rtl="0" eaLnBrk="1" fontAlgn="auto" latinLnBrk="0" hangingPunct="1">
              <a:lnSpc>
                <a:spcPct val="100000"/>
              </a:lnSpc>
              <a:spcBef>
                <a:spcPts val="0"/>
              </a:spcBef>
              <a:spcAft>
                <a:spcPts val="0"/>
              </a:spcAft>
              <a:buClrTx/>
              <a:buSzTx/>
              <a:buFontTx/>
              <a:buNone/>
              <a:tabLst/>
              <a:defRPr/>
            </a:pPr>
            <a:endParaRPr lang="es-EC"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17</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Hilaria</a:t>
            </a:r>
            <a:r>
              <a:rPr lang="es-EC" sz="1200" kern="1200" baseline="0" dirty="0" smtClean="0">
                <a:solidFill>
                  <a:schemeClr val="tx1"/>
                </a:solidFill>
                <a:effectLst/>
                <a:latin typeface="+mn-lt"/>
                <a:ea typeface="+mn-ea"/>
                <a:cs typeface="+mn-cs"/>
              </a:rPr>
              <a:t> Clinton a</a:t>
            </a:r>
            <a:r>
              <a:rPr lang="es-EC" sz="1200" kern="1200" dirty="0" smtClean="0">
                <a:solidFill>
                  <a:schemeClr val="tx1"/>
                </a:solidFill>
                <a:effectLst/>
                <a:latin typeface="+mn-lt"/>
                <a:ea typeface="+mn-ea"/>
                <a:cs typeface="+mn-cs"/>
              </a:rPr>
              <a:t>demás minimizó el impacto de las insinuaciones filtradas a los medios de comunicación por James Comey, republicano, director del FBI, quien once días antes de la celebración de los comicios</a:t>
            </a:r>
            <a:r>
              <a:rPr lang="es-EC" sz="1200" kern="1200" baseline="0" dirty="0" smtClean="0">
                <a:solidFill>
                  <a:schemeClr val="tx1"/>
                </a:solidFill>
                <a:effectLst/>
                <a:latin typeface="+mn-lt"/>
                <a:ea typeface="+mn-ea"/>
                <a:cs typeface="+mn-cs"/>
              </a:rPr>
              <a:t> </a:t>
            </a:r>
            <a:r>
              <a:rPr lang="es-EC" sz="1200" kern="1200" dirty="0" smtClean="0">
                <a:solidFill>
                  <a:schemeClr val="tx1"/>
                </a:solidFill>
                <a:effectLst/>
                <a:latin typeface="+mn-lt"/>
                <a:ea typeface="+mn-ea"/>
                <a:cs typeface="+mn-cs"/>
              </a:rPr>
              <a:t>no dudó en emplear ese organismo como efectivo ariete electoral contra la candidata del Partido Demócrata.</a:t>
            </a: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18</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Un tercer factor: el hartazgo que hoy producen los políticos profesionales, los partidos polìticos no pocos expertos en propaganda polìtica y campañas electorales </a:t>
            </a:r>
            <a:r>
              <a:rPr lang="mr-IN" sz="1200" kern="1200" dirty="0" smtClean="0">
                <a:solidFill>
                  <a:schemeClr val="tx1"/>
                </a:solidFill>
                <a:effectLst/>
                <a:latin typeface="+mn-lt"/>
                <a:ea typeface="+mn-ea"/>
                <a:cs typeface="+mn-cs"/>
              </a:rPr>
              <a:t>–</a:t>
            </a:r>
            <a:r>
              <a:rPr lang="es-EC" sz="1200" kern="1200" dirty="0" smtClean="0">
                <a:solidFill>
                  <a:schemeClr val="tx1"/>
                </a:solidFill>
                <a:effectLst/>
                <a:latin typeface="+mn-lt"/>
                <a:ea typeface="+mn-ea"/>
                <a:cs typeface="+mn-cs"/>
              </a:rPr>
              <a:t>incluyendo a quienes pretenden</a:t>
            </a:r>
            <a:r>
              <a:rPr lang="es-EC" sz="1200" kern="1200" baseline="0" dirty="0" smtClean="0">
                <a:solidFill>
                  <a:schemeClr val="tx1"/>
                </a:solidFill>
                <a:effectLst/>
                <a:latin typeface="+mn-lt"/>
                <a:ea typeface="+mn-ea"/>
                <a:cs typeface="+mn-cs"/>
              </a:rPr>
              <a:t> posicionarse como expertos en coaching político</a:t>
            </a:r>
            <a:r>
              <a:rPr lang="es-EC"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19</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smtClean="0"/>
              <a:t>Al</a:t>
            </a:r>
            <a:r>
              <a:rPr lang="es-ES" baseline="0" dirty="0" smtClean="0"/>
              <a:t> margen de todo principio ético, el operador electoral debe asegurar el triunfo del candidato o del partido. </a:t>
            </a: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20</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smtClean="0"/>
              <a:t>Las</a:t>
            </a:r>
            <a:r>
              <a:rPr lang="es-ES" baseline="0" dirty="0" smtClean="0"/>
              <a:t> campañas de propaganda negra dejan sociedades sumamente lastimadas. </a:t>
            </a: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21</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smtClean="0"/>
              <a:t>El principio de obsolescencia</a:t>
            </a:r>
            <a:r>
              <a:rPr lang="es-ES" baseline="0" dirty="0" smtClean="0"/>
              <a:t> parece haber alcanzado a los encuestadores</a:t>
            </a: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22</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Si la realidad cambia, también cambian las estrategias.</a:t>
            </a: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23</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smtClean="0"/>
              <a:t>Andrés Sepúlveda </a:t>
            </a:r>
          </a:p>
          <a:p>
            <a:pPr marL="0" marR="0" indent="0" algn="l" defTabSz="457200" rtl="0" eaLnBrk="1" fontAlgn="auto" latinLnBrk="0" hangingPunct="1">
              <a:lnSpc>
                <a:spcPct val="100000"/>
              </a:lnSpc>
              <a:spcBef>
                <a:spcPts val="0"/>
              </a:spcBef>
              <a:spcAft>
                <a:spcPts val="0"/>
              </a:spcAft>
              <a:buClrTx/>
              <a:buSzTx/>
              <a:buFontTx/>
              <a:buNone/>
              <a:tabLst/>
              <a:defRPr/>
            </a:pPr>
            <a:r>
              <a:rPr lang="es-ES" dirty="0" smtClean="0"/>
              <a:t>Quizá en poco tiempo</a:t>
            </a:r>
            <a:r>
              <a:rPr lang="es-ES" baseline="0" dirty="0" smtClean="0"/>
              <a:t> </a:t>
            </a:r>
            <a:r>
              <a:rPr lang="es-EC" sz="1200" kern="1200" baseline="0" dirty="0" smtClean="0">
                <a:solidFill>
                  <a:schemeClr val="tx1"/>
                </a:solidFill>
                <a:effectLst/>
                <a:latin typeface="+mn-lt"/>
                <a:ea typeface="+mn-ea"/>
                <a:cs typeface="+mn-cs"/>
              </a:rPr>
              <a:t>también resulten obsoletos </a:t>
            </a:r>
            <a:r>
              <a:rPr lang="es-ES" baseline="0" dirty="0" smtClean="0"/>
              <a:t>l</a:t>
            </a:r>
            <a:r>
              <a:rPr lang="es-EC" sz="1200" kern="1200" dirty="0" smtClean="0">
                <a:solidFill>
                  <a:schemeClr val="tx1"/>
                </a:solidFill>
                <a:effectLst/>
                <a:latin typeface="+mn-lt"/>
                <a:ea typeface="+mn-ea"/>
                <a:cs typeface="+mn-cs"/>
              </a:rPr>
              <a:t>os partidos polìticos,</a:t>
            </a:r>
            <a:r>
              <a:rPr lang="es-EC" sz="1200" kern="1200" baseline="0" dirty="0" smtClean="0">
                <a:solidFill>
                  <a:schemeClr val="tx1"/>
                </a:solidFill>
                <a:effectLst/>
                <a:latin typeface="+mn-lt"/>
                <a:ea typeface="+mn-ea"/>
                <a:cs typeface="+mn-cs"/>
              </a:rPr>
              <a:t> los políticos, los expertos en </a:t>
            </a:r>
            <a:r>
              <a:rPr lang="es-EC" sz="1200" kern="1200" dirty="0" smtClean="0">
                <a:solidFill>
                  <a:schemeClr val="tx1"/>
                </a:solidFill>
                <a:effectLst/>
                <a:latin typeface="+mn-lt"/>
                <a:ea typeface="+mn-ea"/>
                <a:cs typeface="+mn-cs"/>
              </a:rPr>
              <a:t>propaganda política y campañas electorales </a:t>
            </a:r>
            <a:r>
              <a:rPr lang="mr-IN" sz="1200" kern="1200" dirty="0" smtClean="0">
                <a:solidFill>
                  <a:schemeClr val="tx1"/>
                </a:solidFill>
                <a:effectLst/>
                <a:latin typeface="+mn-lt"/>
                <a:ea typeface="+mn-ea"/>
                <a:cs typeface="+mn-cs"/>
              </a:rPr>
              <a:t>–</a:t>
            </a:r>
            <a:r>
              <a:rPr lang="es-EC" sz="1200" kern="1200" dirty="0" smtClean="0">
                <a:solidFill>
                  <a:schemeClr val="tx1"/>
                </a:solidFill>
                <a:effectLst/>
                <a:latin typeface="+mn-lt"/>
                <a:ea typeface="+mn-ea"/>
                <a:cs typeface="+mn-cs"/>
              </a:rPr>
              <a:t>incluyendo a quienes pretenden</a:t>
            </a:r>
            <a:r>
              <a:rPr lang="es-EC" sz="1200" kern="1200" baseline="0" dirty="0" smtClean="0">
                <a:solidFill>
                  <a:schemeClr val="tx1"/>
                </a:solidFill>
                <a:effectLst/>
                <a:latin typeface="+mn-lt"/>
                <a:ea typeface="+mn-ea"/>
                <a:cs typeface="+mn-cs"/>
              </a:rPr>
              <a:t> posicionarse como expertos en coaching político.</a:t>
            </a:r>
            <a:endParaRPr lang="es-EC"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24</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smtClean="0"/>
              <a:t>Hoy</a:t>
            </a:r>
            <a:r>
              <a:rPr lang="es-ES" baseline="0" dirty="0" smtClean="0"/>
              <a:t> no pocos expertos en comunicación política se dedican a reparar los daños que a su paso dejan, en no pocas sociedades,</a:t>
            </a:r>
            <a:r>
              <a:rPr lang="es-EC" sz="1200" kern="1200" baseline="0" dirty="0" smtClean="0">
                <a:solidFill>
                  <a:schemeClr val="tx1"/>
                </a:solidFill>
                <a:effectLst/>
                <a:latin typeface="+mn-lt"/>
                <a:ea typeface="+mn-ea"/>
                <a:cs typeface="+mn-cs"/>
              </a:rPr>
              <a:t> expertos en </a:t>
            </a:r>
            <a:r>
              <a:rPr lang="es-EC" sz="1200" kern="1200" dirty="0" smtClean="0">
                <a:solidFill>
                  <a:schemeClr val="tx1"/>
                </a:solidFill>
                <a:effectLst/>
                <a:latin typeface="+mn-lt"/>
                <a:ea typeface="+mn-ea"/>
                <a:cs typeface="+mn-cs"/>
              </a:rPr>
              <a:t>propaganda política y campañas electorales </a:t>
            </a:r>
            <a:r>
              <a:rPr lang="mr-IN" sz="1200" kern="1200" dirty="0" smtClean="0">
                <a:solidFill>
                  <a:schemeClr val="tx1"/>
                </a:solidFill>
                <a:effectLst/>
                <a:latin typeface="+mn-lt"/>
                <a:ea typeface="+mn-ea"/>
                <a:cs typeface="+mn-cs"/>
              </a:rPr>
              <a:t>–</a:t>
            </a:r>
            <a:r>
              <a:rPr lang="es-EC" sz="1200" kern="1200" dirty="0" smtClean="0">
                <a:solidFill>
                  <a:schemeClr val="tx1"/>
                </a:solidFill>
                <a:effectLst/>
                <a:latin typeface="+mn-lt"/>
                <a:ea typeface="+mn-ea"/>
                <a:cs typeface="+mn-cs"/>
              </a:rPr>
              <a:t>incluyendo a </a:t>
            </a:r>
            <a:r>
              <a:rPr lang="es-EC" sz="1200" kern="1200" baseline="0" dirty="0" smtClean="0">
                <a:solidFill>
                  <a:schemeClr val="tx1"/>
                </a:solidFill>
                <a:effectLst/>
                <a:latin typeface="+mn-lt"/>
                <a:ea typeface="+mn-ea"/>
                <a:cs typeface="+mn-cs"/>
              </a:rPr>
              <a:t>expertos en coaching político.</a:t>
            </a: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26</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smtClean="0"/>
              <a:t>El</a:t>
            </a:r>
            <a:r>
              <a:rPr lang="es-ES" baseline="0" dirty="0" smtClean="0"/>
              <a:t> trabajo del estratega en comunicación política es complejo y se instala en el imaginario mismo de la complejidad.</a:t>
            </a: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27</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smtClean="0"/>
              <a:t>El</a:t>
            </a:r>
            <a:r>
              <a:rPr lang="es-ES" baseline="0" dirty="0" smtClean="0"/>
              <a:t> trabajo del estratega en comunicación política es complejo y se instala en el imaginario mismo de la complejidad.</a:t>
            </a: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28</a:t>
            </a:fld>
            <a:endParaRPr lang="es-ES"/>
          </a:p>
        </p:txBody>
      </p:sp>
    </p:spTree>
    <p:extLst>
      <p:ext uri="{BB962C8B-B14F-4D97-AF65-F5344CB8AC3E}">
        <p14:creationId xmlns:p14="http://schemas.microsoft.com/office/powerpoint/2010/main" val="3346808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Desde</a:t>
            </a:r>
            <a:r>
              <a:rPr lang="es-ES" sz="1200" kern="1200" baseline="0" dirty="0" smtClean="0">
                <a:solidFill>
                  <a:schemeClr val="tx1"/>
                </a:solidFill>
                <a:latin typeface="+mn-lt"/>
                <a:ea typeface="+mn-ea"/>
                <a:cs typeface="+mn-cs"/>
              </a:rPr>
              <a:t> la nueva teoría</a:t>
            </a:r>
            <a:r>
              <a:rPr lang="es-ES" sz="1200" kern="1200" dirty="0" smtClean="0">
                <a:solidFill>
                  <a:schemeClr val="tx1"/>
                </a:solidFill>
                <a:latin typeface="+mn-lt"/>
                <a:ea typeface="+mn-ea"/>
                <a:cs typeface="+mn-cs"/>
              </a:rPr>
              <a:t> estratégica,</a:t>
            </a:r>
            <a:r>
              <a:rPr lang="es-ES" sz="1200" kern="1200" baseline="0" dirty="0" smtClean="0">
                <a:solidFill>
                  <a:schemeClr val="tx1"/>
                </a:solidFill>
                <a:latin typeface="+mn-lt"/>
                <a:ea typeface="+mn-ea"/>
                <a:cs typeface="+mn-cs"/>
              </a:rPr>
              <a:t> la estrategia</a:t>
            </a:r>
            <a:r>
              <a:rPr lang="es-ES" sz="1200" kern="1200" dirty="0" smtClean="0">
                <a:solidFill>
                  <a:schemeClr val="tx1"/>
                </a:solidFill>
                <a:latin typeface="+mn-lt"/>
                <a:ea typeface="+mn-ea"/>
                <a:cs typeface="+mn-cs"/>
              </a:rPr>
              <a:t> deja de ser pensada como ciencia del conflicto para convertirse en ciencia de la articulación. </a:t>
            </a:r>
          </a:p>
          <a:p>
            <a:pPr marL="0" marR="0" indent="0" algn="l" defTabSz="4572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El estratega</a:t>
            </a:r>
            <a:r>
              <a:rPr lang="es-ES" sz="1200" kern="1200" baseline="0" dirty="0" smtClean="0">
                <a:solidFill>
                  <a:schemeClr val="tx1"/>
                </a:solidFill>
                <a:latin typeface="+mn-lt"/>
                <a:ea typeface="+mn-ea"/>
                <a:cs typeface="+mn-cs"/>
              </a:rPr>
              <a:t> en comunicación política, necesariamente es un experto en ingeniería de la comunicación social. </a:t>
            </a:r>
            <a:endParaRPr lang="es-ES" dirty="0"/>
          </a:p>
        </p:txBody>
      </p:sp>
      <p:sp>
        <p:nvSpPr>
          <p:cNvPr id="4" name="Marcador de número de diapositiva 3"/>
          <p:cNvSpPr>
            <a:spLocks noGrp="1"/>
          </p:cNvSpPr>
          <p:nvPr>
            <p:ph type="sldNum" sz="quarter" idx="10"/>
          </p:nvPr>
        </p:nvSpPr>
        <p:spPr/>
        <p:txBody>
          <a:bodyPr/>
          <a:lstStyle/>
          <a:p>
            <a:fld id="{F678BE84-E7A0-4E41-AA91-D0C676A2FF86}" type="slidenum">
              <a:rPr lang="es-ES" smtClean="0"/>
              <a:t>29</a:t>
            </a:fld>
            <a:endParaRPr lang="es-ES"/>
          </a:p>
        </p:txBody>
      </p:sp>
    </p:spTree>
    <p:extLst>
      <p:ext uri="{BB962C8B-B14F-4D97-AF65-F5344CB8AC3E}">
        <p14:creationId xmlns:p14="http://schemas.microsoft.com/office/powerpoint/2010/main" val="33468087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s-ES_tradnl" smtClean="0"/>
              <a:t>Clic para editar título</a:t>
            </a:r>
            <a:endParaRPr dirty="0"/>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6040A78-2A4B-4566-8626-79DE0D4C1085}" type="datetimeFigureOut">
              <a:rPr lang="en-US" smtClean="0"/>
              <a:t>17/11/16</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p:txBody>
          <a:bodyPr/>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17/11/16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imagen">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s-ES_tradnl" smtClean="0"/>
              <a:t>Clic para editar título</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6040A78-2A4B-4566-8626-79DE0D4C1085}" type="datetimeFigureOut">
              <a:rPr lang="en-US" smtClean="0"/>
              <a:t>17/11/16</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s-ES_tradnl" smtClean="0"/>
              <a:t>Arrastre la imagen al marcador de posición o haga clic en el icono para agregar</a:t>
            </a:r>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s-ES_tradnl" smtClean="0"/>
              <a:t>Clic para editar título</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06040A78-2A4B-4566-8626-79DE0D4C1085}" type="datetimeFigureOut">
              <a:rPr lang="en-US" smtClean="0"/>
              <a:t>17/11/16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‹Nr.›</a:t>
            </a:fld>
            <a:endParaRPr lang="en-US"/>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06040A78-2A4B-4566-8626-79DE0D4C1085}" type="datetimeFigureOut">
              <a:rPr lang="en-US" smtClean="0"/>
              <a:t>17/11/16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7" name="Date Placeholder 6"/>
          <p:cNvSpPr>
            <a:spLocks noGrp="1"/>
          </p:cNvSpPr>
          <p:nvPr>
            <p:ph type="dt" sz="half" idx="10"/>
          </p:nvPr>
        </p:nvSpPr>
        <p:spPr/>
        <p:txBody>
          <a:bodyPr/>
          <a:lstStyle/>
          <a:p>
            <a:fld id="{06040A78-2A4B-4566-8626-79DE0D4C1085}" type="datetimeFigureOut">
              <a:rPr lang="en-US" smtClean="0"/>
              <a:t>17/11/16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C526B6-F861-4D54-BBE9-4BB519D3F342}" type="slidenum">
              <a:rPr lang="en-US" smtClean="0"/>
              <a:t>‹Nr.›</a:t>
            </a:fld>
            <a:endParaRPr lang="en-US"/>
          </a:p>
        </p:txBody>
      </p:sp>
      <p:pic>
        <p:nvPicPr>
          <p:cNvPr id="14" name="Picture 13" descr="Overlay-HorizontalBridge.jpg"/>
          <p:cNvPicPr>
            <a:picLocks noChangeAspect="1"/>
          </p:cNvPicPr>
          <p:nvPr/>
        </p:nvPicPr>
        <p:blipFill>
          <a:blip r:embed="rId3"/>
          <a:srcRect t="23425" r="61031" b="39764"/>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3"/>
          <a:srcRect t="23425" r="61031" b="39764"/>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06040A78-2A4B-4566-8626-79DE0D4C1085}" type="datetimeFigureOut">
              <a:rPr lang="en-US" smtClean="0"/>
              <a:t>17/11/16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C526B6-F861-4D54-BBE9-4BB519D3F342}"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06040A78-2A4B-4566-8626-79DE0D4C1085}" type="datetimeFigureOut">
              <a:rPr lang="en-US" smtClean="0"/>
              <a:t>17/11/16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C526B6-F861-4D54-BBE9-4BB519D3F342}"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s-ES_tradnl" smtClean="0"/>
              <a:t>Clic para editar título</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spcBef>
                <a:spcPts val="600"/>
              </a:spcBef>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06040A78-2A4B-4566-8626-79DE0D4C1085}" type="datetimeFigureOut">
              <a:rPr lang="en-US" smtClean="0"/>
              <a:t>17/11/16</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fld id="{3EC526B6-F861-4D54-BBE9-4BB519D3F342}"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06040A78-2A4B-4566-8626-79DE0D4C1085}" type="datetimeFigureOut">
              <a:rPr lang="en-US" smtClean="0"/>
              <a:t>17/11/16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alternativo">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06040A78-2A4B-4566-8626-79DE0D4C1085}" type="datetimeFigureOut">
              <a:rPr lang="en-US" smtClean="0"/>
              <a:t>17/11/16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17/11/16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a:srcRect l="1471" r="16862"/>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s-ES_tradnl" smtClean="0"/>
              <a:t>Clic para editar título</a:t>
            </a:r>
            <a:endParaRPr/>
          </a:p>
        </p:txBody>
      </p:sp>
      <p:sp>
        <p:nvSpPr>
          <p:cNvPr id="3" name="Vertical Text Placeholder 2"/>
          <p:cNvSpPr>
            <a:spLocks noGrp="1"/>
          </p:cNvSpPr>
          <p:nvPr>
            <p:ph type="body" orient="vert" idx="1"/>
          </p:nvPr>
        </p:nvSpPr>
        <p:spPr>
          <a:xfrm>
            <a:off x="381000" y="381001"/>
            <a:ext cx="6705600" cy="5697537"/>
          </a:xfrm>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17/11/16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s-ES_tradnl" smtClean="0"/>
              <a:t>Clic para editar título</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fld id="{06040A78-2A4B-4566-8626-79DE0D4C1085}" type="datetimeFigureOut">
              <a:rPr lang="en-US" smtClean="0"/>
              <a:t>17/11/16</a:t>
            </a:fld>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fld id="{3EC526B6-F861-4D54-BBE9-4BB519D3F342}" type="slidenum">
              <a:rPr lang="en-US" smtClean="0"/>
              <a:t>‹Nr.›</a:t>
            </a:fld>
            <a:endParaRPr lang="en-US"/>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055813"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6pPr>
      <a:lvl7pPr marL="2398713"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7pPr>
      <a:lvl8pPr marL="2743200"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8pPr>
      <a:lvl9pPr marL="3087688"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2.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4.jpg"/><Relationship Id="rId5" Type="http://schemas.openxmlformats.org/officeDocument/2006/relationships/image" Target="../media/image15.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6.jp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7.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9.jp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1.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5.jp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6.jp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8.jp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9.jp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0.jp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2.jp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3.png"/><Relationship Id="rId1" Type="http://schemas.microsoft.com/office/2007/relationships/media" Target="../media/media1.mp4"/><Relationship Id="rId2" Type="http://schemas.openxmlformats.org/officeDocument/2006/relationships/video" Target="../media/media1.mp4"/></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4.jp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5.jp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6.xml"/><Relationship Id="rId5" Type="http://schemas.openxmlformats.org/officeDocument/2006/relationships/image" Target="../media/image10.jpeg"/><Relationship Id="rId6" Type="http://schemas.openxmlformats.org/officeDocument/2006/relationships/image" Target="../media/image36.png"/><Relationship Id="rId1" Type="http://schemas.microsoft.com/office/2007/relationships/media" Target="../media/media2.mp4"/><Relationship Id="rId2" Type="http://schemas.openxmlformats.org/officeDocument/2006/relationships/video" Target="../media/media2.mp4"/></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7.jp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sz="5400" dirty="0" smtClean="0"/>
              <a:t>Cumbre Mundial de Comunicación </a:t>
            </a:r>
            <a:r>
              <a:rPr lang="es-ES" sz="5400" dirty="0" err="1" smtClean="0"/>
              <a:t>Pólitica</a:t>
            </a:r>
            <a:endParaRPr lang="es-ES" sz="5400" dirty="0"/>
          </a:p>
        </p:txBody>
      </p:sp>
      <p:sp>
        <p:nvSpPr>
          <p:cNvPr id="3" name="Subtítulo 2"/>
          <p:cNvSpPr>
            <a:spLocks noGrp="1"/>
          </p:cNvSpPr>
          <p:nvPr>
            <p:ph type="subTitle" idx="1"/>
          </p:nvPr>
        </p:nvSpPr>
        <p:spPr/>
        <p:txBody>
          <a:bodyPr>
            <a:normAutofit/>
          </a:bodyPr>
          <a:lstStyle/>
          <a:p>
            <a:r>
              <a:rPr lang="es-ES" dirty="0" smtClean="0"/>
              <a:t>Quito, Ecuador.</a:t>
            </a:r>
          </a:p>
          <a:p>
            <a:r>
              <a:rPr lang="es-ES" dirty="0" smtClean="0"/>
              <a:t>Noviembre 2016.</a:t>
            </a:r>
          </a:p>
        </p:txBody>
      </p:sp>
      <p:pic>
        <p:nvPicPr>
          <p:cNvPr id="4" name="Imagen 3" descr="https_proxy.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5103" y="0"/>
            <a:ext cx="6177573" cy="1534097"/>
          </a:xfrm>
          <a:prstGeom prst="rect">
            <a:avLst/>
          </a:prstGeom>
        </p:spPr>
      </p:pic>
    </p:spTree>
    <p:extLst>
      <p:ext uri="{BB962C8B-B14F-4D97-AF65-F5344CB8AC3E}">
        <p14:creationId xmlns:p14="http://schemas.microsoft.com/office/powerpoint/2010/main" val="212775391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sz="5400" dirty="0" smtClean="0"/>
              <a:t>Razonar la comunicación política desde la complejidad y el pensamiento estratégico y sistémico</a:t>
            </a:r>
            <a:endParaRPr lang="es-ES" sz="5400" dirty="0"/>
          </a:p>
        </p:txBody>
      </p:sp>
      <p:sp>
        <p:nvSpPr>
          <p:cNvPr id="3" name="Subtítulo 2"/>
          <p:cNvSpPr>
            <a:spLocks noGrp="1"/>
          </p:cNvSpPr>
          <p:nvPr>
            <p:ph type="subTitle" idx="1"/>
          </p:nvPr>
        </p:nvSpPr>
        <p:spPr>
          <a:xfrm>
            <a:off x="1854200" y="5204011"/>
            <a:ext cx="5446713" cy="1448003"/>
          </a:xfrm>
        </p:spPr>
        <p:txBody>
          <a:bodyPr>
            <a:normAutofit lnSpcReduction="10000"/>
          </a:bodyPr>
          <a:lstStyle/>
          <a:p>
            <a:r>
              <a:rPr lang="es-ES" dirty="0" smtClean="0"/>
              <a:t>Dr. Octavio Islas</a:t>
            </a:r>
          </a:p>
          <a:p>
            <a:endParaRPr lang="es-ES" dirty="0" smtClean="0"/>
          </a:p>
          <a:p>
            <a:r>
              <a:rPr lang="es-ES" dirty="0" smtClean="0"/>
              <a:t>Centro de Altos Estudios en Internet y Sociedad de la Información, Universidad de los Hemisferios .</a:t>
            </a:r>
          </a:p>
          <a:p>
            <a:r>
              <a:rPr lang="es-ES" dirty="0" smtClean="0"/>
              <a:t>http://</a:t>
            </a:r>
            <a:r>
              <a:rPr lang="es-ES" dirty="0" err="1" smtClean="0"/>
              <a:t>octavioislas.com</a:t>
            </a:r>
            <a:endParaRPr lang="es-ES" dirty="0"/>
          </a:p>
        </p:txBody>
      </p:sp>
    </p:spTree>
    <p:extLst>
      <p:ext uri="{BB962C8B-B14F-4D97-AF65-F5344CB8AC3E}">
        <p14:creationId xmlns:p14="http://schemas.microsoft.com/office/powerpoint/2010/main" val="186948327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9" name="Imagen 8" descr="complejidad-y-educacin-5-72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0704" y="1884952"/>
            <a:ext cx="5889860" cy="4417395"/>
          </a:xfrm>
          <a:prstGeom prst="rect">
            <a:avLst/>
          </a:prstGeom>
        </p:spPr>
      </p:pic>
    </p:spTree>
    <p:extLst>
      <p:ext uri="{BB962C8B-B14F-4D97-AF65-F5344CB8AC3E}">
        <p14:creationId xmlns:p14="http://schemas.microsoft.com/office/powerpoint/2010/main" val="80661192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sp>
        <p:nvSpPr>
          <p:cNvPr id="3" name="Marcador de contenido 2"/>
          <p:cNvSpPr>
            <a:spLocks noGrp="1"/>
          </p:cNvSpPr>
          <p:nvPr>
            <p:ph idx="1"/>
          </p:nvPr>
        </p:nvSpPr>
        <p:spPr/>
        <p:txBody>
          <a:bodyPr/>
          <a:lstStyle/>
          <a:p>
            <a:endParaRPr lang="es-ES"/>
          </a:p>
        </p:txBody>
      </p:sp>
      <p:pic>
        <p:nvPicPr>
          <p:cNvPr id="7" name="Marcador de contenido 1" descr="donald-trump-hillary-clinton.jpg"/>
          <p:cNvPicPr>
            <a:picLocks noChangeAspect="1"/>
          </p:cNvPicPr>
          <p:nvPr/>
        </p:nvPicPr>
        <p:blipFill>
          <a:blip r:embed="rId4">
            <a:extLst>
              <a:ext uri="{28A0092B-C50C-407E-A947-70E740481C1C}">
                <a14:useLocalDpi xmlns:a14="http://schemas.microsoft.com/office/drawing/2010/main" val="0"/>
              </a:ext>
            </a:extLst>
          </a:blip>
          <a:srcRect t="8543" b="8543"/>
          <a:stretch>
            <a:fillRect/>
          </a:stretch>
        </p:blipFill>
        <p:spPr>
          <a:xfrm>
            <a:off x="944562" y="1913965"/>
            <a:ext cx="7570787" cy="4289611"/>
          </a:xfrm>
          <a:prstGeom prst="rect">
            <a:avLst/>
          </a:prstGeom>
        </p:spPr>
      </p:pic>
    </p:spTree>
    <p:extLst>
      <p:ext uri="{BB962C8B-B14F-4D97-AF65-F5344CB8AC3E}">
        <p14:creationId xmlns:p14="http://schemas.microsoft.com/office/powerpoint/2010/main" val="385308625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sp>
        <p:nvSpPr>
          <p:cNvPr id="3" name="Marcador de contenido 2"/>
          <p:cNvSpPr>
            <a:spLocks noGrp="1"/>
          </p:cNvSpPr>
          <p:nvPr>
            <p:ph idx="1"/>
          </p:nvPr>
        </p:nvSpPr>
        <p:spPr/>
        <p:txBody>
          <a:bodyPr/>
          <a:lstStyle/>
          <a:p>
            <a:endParaRPr lang="es-ES"/>
          </a:p>
        </p:txBody>
      </p:sp>
      <p:pic>
        <p:nvPicPr>
          <p:cNvPr id="8" name="Imagen 7" descr="part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149" y="2081330"/>
            <a:ext cx="7835900" cy="3581400"/>
          </a:xfrm>
          <a:prstGeom prst="rect">
            <a:avLst/>
          </a:prstGeom>
        </p:spPr>
      </p:pic>
    </p:spTree>
    <p:extLst>
      <p:ext uri="{BB962C8B-B14F-4D97-AF65-F5344CB8AC3E}">
        <p14:creationId xmlns:p14="http://schemas.microsoft.com/office/powerpoint/2010/main" val="172416823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7" name="Marcador de contenido 1" descr="2048_encuestas_620x350.jpg"/>
          <p:cNvPicPr>
            <a:picLocks noGrp="1" noChangeAspect="1"/>
          </p:cNvPicPr>
          <p:nvPr>
            <p:ph idx="1"/>
          </p:nvPr>
        </p:nvPicPr>
        <p:blipFill>
          <a:blip r:embed="rId4">
            <a:extLst>
              <a:ext uri="{28A0092B-C50C-407E-A947-70E740481C1C}">
                <a14:useLocalDpi xmlns:a14="http://schemas.microsoft.com/office/drawing/2010/main" val="0"/>
              </a:ext>
            </a:extLst>
          </a:blip>
          <a:srcRect l="182" r="182"/>
          <a:stretch>
            <a:fillRect/>
          </a:stretch>
        </p:blipFill>
        <p:spPr/>
      </p:pic>
    </p:spTree>
    <p:extLst>
      <p:ext uri="{BB962C8B-B14F-4D97-AF65-F5344CB8AC3E}">
        <p14:creationId xmlns:p14="http://schemas.microsoft.com/office/powerpoint/2010/main" val="51867516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7" name="Marcador de contenido 1" descr="2048_encuestas_620x350.jpg"/>
          <p:cNvPicPr>
            <a:picLocks noGrp="1" noChangeAspect="1"/>
          </p:cNvPicPr>
          <p:nvPr>
            <p:ph idx="1"/>
          </p:nvPr>
        </p:nvPicPr>
        <p:blipFill>
          <a:blip r:embed="rId4">
            <a:extLst>
              <a:ext uri="{28A0092B-C50C-407E-A947-70E740481C1C}">
                <a14:useLocalDpi xmlns:a14="http://schemas.microsoft.com/office/drawing/2010/main" val="0"/>
              </a:ext>
            </a:extLst>
          </a:blip>
          <a:srcRect l="182" r="182"/>
          <a:stretch>
            <a:fillRect/>
          </a:stretch>
        </p:blipFill>
        <p:spPr/>
      </p:pic>
      <p:pic>
        <p:nvPicPr>
          <p:cNvPr id="8" name="Marcador de contenido 1" descr="brexit_1.jpg"/>
          <p:cNvPicPr>
            <a:picLocks noChangeAspect="1"/>
          </p:cNvPicPr>
          <p:nvPr/>
        </p:nvPicPr>
        <p:blipFill>
          <a:blip r:embed="rId5">
            <a:extLst>
              <a:ext uri="{28A0092B-C50C-407E-A947-70E740481C1C}">
                <a14:useLocalDpi xmlns:a14="http://schemas.microsoft.com/office/drawing/2010/main" val="0"/>
              </a:ext>
            </a:extLst>
          </a:blip>
          <a:srcRect l="182" r="182"/>
          <a:stretch>
            <a:fillRect/>
          </a:stretch>
        </p:blipFill>
        <p:spPr>
          <a:xfrm>
            <a:off x="944562" y="1913965"/>
            <a:ext cx="7570787" cy="4289611"/>
          </a:xfrm>
          <a:prstGeom prst="rect">
            <a:avLst/>
          </a:prstGeom>
        </p:spPr>
      </p:pic>
    </p:spTree>
    <p:extLst>
      <p:ext uri="{BB962C8B-B14F-4D97-AF65-F5344CB8AC3E}">
        <p14:creationId xmlns:p14="http://schemas.microsoft.com/office/powerpoint/2010/main" val="149835663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sp>
        <p:nvSpPr>
          <p:cNvPr id="2" name="Marcador de contenido 1"/>
          <p:cNvSpPr>
            <a:spLocks noGrp="1"/>
          </p:cNvSpPr>
          <p:nvPr>
            <p:ph idx="1"/>
          </p:nvPr>
        </p:nvSpPr>
        <p:spPr/>
        <p:txBody>
          <a:bodyPr/>
          <a:lstStyle/>
          <a:p>
            <a:endParaRPr lang="es-ES"/>
          </a:p>
        </p:txBody>
      </p:sp>
      <p:pic>
        <p:nvPicPr>
          <p:cNvPr id="10" name="Marcador de contenido 1" descr="maxresdefault.jpg"/>
          <p:cNvPicPr>
            <a:picLocks noChangeAspect="1"/>
          </p:cNvPicPr>
          <p:nvPr/>
        </p:nvPicPr>
        <p:blipFill>
          <a:blip r:embed="rId4" cstate="print">
            <a:extLst>
              <a:ext uri="{28A0092B-C50C-407E-A947-70E740481C1C}">
                <a14:useLocalDpi xmlns:a14="http://schemas.microsoft.com/office/drawing/2010/main" val="0"/>
              </a:ext>
            </a:extLst>
          </a:blip>
          <a:srcRect l="360" r="360"/>
          <a:stretch>
            <a:fillRect/>
          </a:stretch>
        </p:blipFill>
        <p:spPr>
          <a:xfrm>
            <a:off x="944562" y="1913965"/>
            <a:ext cx="7570787" cy="4289611"/>
          </a:xfrm>
          <a:prstGeom prst="rect">
            <a:avLst/>
          </a:prstGeom>
        </p:spPr>
      </p:pic>
    </p:spTree>
    <p:extLst>
      <p:ext uri="{BB962C8B-B14F-4D97-AF65-F5344CB8AC3E}">
        <p14:creationId xmlns:p14="http://schemas.microsoft.com/office/powerpoint/2010/main" val="335141501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sp>
        <p:nvSpPr>
          <p:cNvPr id="2" name="Marcador de contenido 1"/>
          <p:cNvSpPr>
            <a:spLocks noGrp="1"/>
          </p:cNvSpPr>
          <p:nvPr>
            <p:ph idx="1"/>
          </p:nvPr>
        </p:nvSpPr>
        <p:spPr/>
        <p:txBody>
          <a:bodyPr/>
          <a:lstStyle/>
          <a:p>
            <a:endParaRPr lang="es-ES"/>
          </a:p>
        </p:txBody>
      </p:sp>
      <p:pic>
        <p:nvPicPr>
          <p:cNvPr id="7" name="Marcador de contenido 1" descr="img_20160805_175111.jpg"/>
          <p:cNvPicPr>
            <a:picLocks noChangeAspect="1"/>
          </p:cNvPicPr>
          <p:nvPr/>
        </p:nvPicPr>
        <p:blipFill>
          <a:blip r:embed="rId4">
            <a:extLst>
              <a:ext uri="{28A0092B-C50C-407E-A947-70E740481C1C}">
                <a14:useLocalDpi xmlns:a14="http://schemas.microsoft.com/office/drawing/2010/main" val="0"/>
              </a:ext>
            </a:extLst>
          </a:blip>
          <a:srcRect t="6799" b="6799"/>
          <a:stretch>
            <a:fillRect/>
          </a:stretch>
        </p:blipFill>
        <p:spPr>
          <a:xfrm>
            <a:off x="944562" y="1913965"/>
            <a:ext cx="7570787" cy="4289611"/>
          </a:xfrm>
          <a:prstGeom prst="rect">
            <a:avLst/>
          </a:prstGeom>
        </p:spPr>
      </p:pic>
    </p:spTree>
    <p:extLst>
      <p:ext uri="{BB962C8B-B14F-4D97-AF65-F5344CB8AC3E}">
        <p14:creationId xmlns:p14="http://schemas.microsoft.com/office/powerpoint/2010/main" val="119347882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sp>
        <p:nvSpPr>
          <p:cNvPr id="2" name="Marcador de contenido 1"/>
          <p:cNvSpPr>
            <a:spLocks noGrp="1"/>
          </p:cNvSpPr>
          <p:nvPr>
            <p:ph idx="1"/>
          </p:nvPr>
        </p:nvSpPr>
        <p:spPr/>
        <p:txBody>
          <a:bodyPr/>
          <a:lstStyle/>
          <a:p>
            <a:endParaRPr lang="es-ES"/>
          </a:p>
        </p:txBody>
      </p:sp>
      <p:pic>
        <p:nvPicPr>
          <p:cNvPr id="8" name="Imagen 7" descr="1l8ilbjzvjewdjtzse18ffgtvsolirz7zgm1oqqw2m1stp3w0zck8gxs59u26g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3782" y="1663115"/>
            <a:ext cx="6906355" cy="5179767"/>
          </a:xfrm>
          <a:prstGeom prst="rect">
            <a:avLst/>
          </a:prstGeom>
        </p:spPr>
      </p:pic>
    </p:spTree>
    <p:extLst>
      <p:ext uri="{BB962C8B-B14F-4D97-AF65-F5344CB8AC3E}">
        <p14:creationId xmlns:p14="http://schemas.microsoft.com/office/powerpoint/2010/main" val="76447054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sp>
        <p:nvSpPr>
          <p:cNvPr id="2" name="Marcador de contenido 1"/>
          <p:cNvSpPr>
            <a:spLocks noGrp="1"/>
          </p:cNvSpPr>
          <p:nvPr>
            <p:ph idx="1"/>
          </p:nvPr>
        </p:nvSpPr>
        <p:spPr/>
        <p:txBody>
          <a:bodyPr/>
          <a:lstStyle/>
          <a:p>
            <a:endParaRPr lang="es-ES"/>
          </a:p>
        </p:txBody>
      </p:sp>
      <p:pic>
        <p:nvPicPr>
          <p:cNvPr id="7" name="Marcador de contenido 1" descr="Big-Data1.jpg"/>
          <p:cNvPicPr>
            <a:picLocks noChangeAspect="1"/>
          </p:cNvPicPr>
          <p:nvPr/>
        </p:nvPicPr>
        <p:blipFill>
          <a:blip r:embed="rId4">
            <a:extLst>
              <a:ext uri="{28A0092B-C50C-407E-A947-70E740481C1C}">
                <a14:useLocalDpi xmlns:a14="http://schemas.microsoft.com/office/drawing/2010/main" val="0"/>
              </a:ext>
            </a:extLst>
          </a:blip>
          <a:srcRect t="12228" b="12228"/>
          <a:stretch>
            <a:fillRect/>
          </a:stretch>
        </p:blipFill>
        <p:spPr>
          <a:xfrm>
            <a:off x="665294" y="1755731"/>
            <a:ext cx="7850056" cy="4447845"/>
          </a:xfrm>
          <a:prstGeom prst="rect">
            <a:avLst/>
          </a:prstGeom>
        </p:spPr>
      </p:pic>
    </p:spTree>
    <p:extLst>
      <p:ext uri="{BB962C8B-B14F-4D97-AF65-F5344CB8AC3E}">
        <p14:creationId xmlns:p14="http://schemas.microsoft.com/office/powerpoint/2010/main" val="362881893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sp>
        <p:nvSpPr>
          <p:cNvPr id="2" name="Marcador de contenido 1"/>
          <p:cNvSpPr>
            <a:spLocks noGrp="1"/>
          </p:cNvSpPr>
          <p:nvPr>
            <p:ph idx="1"/>
          </p:nvPr>
        </p:nvSpPr>
        <p:spPr/>
        <p:txBody>
          <a:bodyPr/>
          <a:lstStyle/>
          <a:p>
            <a:endParaRPr lang="es-ES"/>
          </a:p>
        </p:txBody>
      </p:sp>
      <p:pic>
        <p:nvPicPr>
          <p:cNvPr id="8" name="Marcador de contenido 1" descr="caos.jpg"/>
          <p:cNvPicPr>
            <a:picLocks noChangeAspect="1"/>
          </p:cNvPicPr>
          <p:nvPr/>
        </p:nvPicPr>
        <p:blipFill>
          <a:blip r:embed="rId4">
            <a:extLst>
              <a:ext uri="{28A0092B-C50C-407E-A947-70E740481C1C}">
                <a14:useLocalDpi xmlns:a14="http://schemas.microsoft.com/office/drawing/2010/main" val="0"/>
              </a:ext>
            </a:extLst>
          </a:blip>
          <a:srcRect t="3098" b="3098"/>
          <a:stretch>
            <a:fillRect/>
          </a:stretch>
        </p:blipFill>
        <p:spPr>
          <a:xfrm>
            <a:off x="944562" y="1913965"/>
            <a:ext cx="7570787" cy="4289611"/>
          </a:xfrm>
          <a:prstGeom prst="rect">
            <a:avLst/>
          </a:prstGeom>
        </p:spPr>
      </p:pic>
    </p:spTree>
    <p:extLst>
      <p:ext uri="{BB962C8B-B14F-4D97-AF65-F5344CB8AC3E}">
        <p14:creationId xmlns:p14="http://schemas.microsoft.com/office/powerpoint/2010/main" val="87822397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3" name="Marcador de contenido 2" descr="14316311828884.jpg"/>
          <p:cNvPicPr>
            <a:picLocks noGrp="1" noChangeAspect="1"/>
          </p:cNvPicPr>
          <p:nvPr>
            <p:ph idx="1"/>
          </p:nvPr>
        </p:nvPicPr>
        <p:blipFill>
          <a:blip r:embed="rId4">
            <a:extLst>
              <a:ext uri="{28A0092B-C50C-407E-A947-70E740481C1C}">
                <a14:useLocalDpi xmlns:a14="http://schemas.microsoft.com/office/drawing/2010/main" val="0"/>
              </a:ext>
            </a:extLst>
          </a:blip>
          <a:srcRect t="15081" b="15081"/>
          <a:stretch>
            <a:fillRect/>
          </a:stretch>
        </p:blipFill>
        <p:spPr/>
      </p:pic>
    </p:spTree>
    <p:extLst>
      <p:ext uri="{BB962C8B-B14F-4D97-AF65-F5344CB8AC3E}">
        <p14:creationId xmlns:p14="http://schemas.microsoft.com/office/powerpoint/2010/main" val="311633032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4" name="Marcador de contenido 3" descr="like-facebook-background-hd-of-vintage-hd.jpg"/>
          <p:cNvPicPr>
            <a:picLocks noGrp="1" noChangeAspect="1"/>
          </p:cNvPicPr>
          <p:nvPr>
            <p:ph idx="1"/>
          </p:nvPr>
        </p:nvPicPr>
        <p:blipFill>
          <a:blip r:embed="rId4">
            <a:extLst>
              <a:ext uri="{28A0092B-C50C-407E-A947-70E740481C1C}">
                <a14:useLocalDpi xmlns:a14="http://schemas.microsoft.com/office/drawing/2010/main" val="0"/>
              </a:ext>
            </a:extLst>
          </a:blip>
          <a:srcRect l="360" r="360"/>
          <a:stretch>
            <a:fillRect/>
          </a:stretch>
        </p:blipFill>
        <p:spPr/>
      </p:pic>
    </p:spTree>
    <p:extLst>
      <p:ext uri="{BB962C8B-B14F-4D97-AF65-F5344CB8AC3E}">
        <p14:creationId xmlns:p14="http://schemas.microsoft.com/office/powerpoint/2010/main" val="276744487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7" name="Imagen 6" descr="descarg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7315" y="1901354"/>
            <a:ext cx="6238841" cy="4575150"/>
          </a:xfrm>
          <a:prstGeom prst="rect">
            <a:avLst/>
          </a:prstGeom>
        </p:spPr>
      </p:pic>
    </p:spTree>
    <p:extLst>
      <p:ext uri="{BB962C8B-B14F-4D97-AF65-F5344CB8AC3E}">
        <p14:creationId xmlns:p14="http://schemas.microsoft.com/office/powerpoint/2010/main" val="121398162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2" name="Imagen 1" descr="descarga.jpe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9589" y="2195112"/>
            <a:ext cx="6525166" cy="3673037"/>
          </a:xfrm>
          <a:prstGeom prst="rect">
            <a:avLst/>
          </a:prstGeom>
        </p:spPr>
      </p:pic>
    </p:spTree>
    <p:extLst>
      <p:ext uri="{BB962C8B-B14F-4D97-AF65-F5344CB8AC3E}">
        <p14:creationId xmlns:p14="http://schemas.microsoft.com/office/powerpoint/2010/main" val="27705731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3" name="Imagen 2" descr="conversation-prism-con-barack-obam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1802" y="1726704"/>
            <a:ext cx="5080000" cy="4749800"/>
          </a:xfrm>
          <a:prstGeom prst="rect">
            <a:avLst/>
          </a:prstGeom>
        </p:spPr>
      </p:pic>
    </p:spTree>
    <p:extLst>
      <p:ext uri="{BB962C8B-B14F-4D97-AF65-F5344CB8AC3E}">
        <p14:creationId xmlns:p14="http://schemas.microsoft.com/office/powerpoint/2010/main" val="276070503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2" name="Imagen 1" descr="hqdefaul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528" y="1682942"/>
            <a:ext cx="6096000" cy="4572000"/>
          </a:xfrm>
          <a:prstGeom prst="rect">
            <a:avLst/>
          </a:prstGeom>
        </p:spPr>
      </p:pic>
    </p:spTree>
    <p:extLst>
      <p:ext uri="{BB962C8B-B14F-4D97-AF65-F5344CB8AC3E}">
        <p14:creationId xmlns:p14="http://schemas.microsoft.com/office/powerpoint/2010/main" val="231785120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3" name="Imagen 2" descr="06-rectángul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49058"/>
            <a:ext cx="9144000" cy="4783449"/>
          </a:xfrm>
          <a:prstGeom prst="rect">
            <a:avLst/>
          </a:prstGeom>
        </p:spPr>
      </p:pic>
    </p:spTree>
    <p:extLst>
      <p:ext uri="{BB962C8B-B14F-4D97-AF65-F5344CB8AC3E}">
        <p14:creationId xmlns:p14="http://schemas.microsoft.com/office/powerpoint/2010/main" val="210535290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2" name="Imagen 1" descr="el-candidato-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363" y="1527802"/>
            <a:ext cx="6598269" cy="4948702"/>
          </a:xfrm>
          <a:prstGeom prst="rect">
            <a:avLst/>
          </a:prstGeom>
        </p:spPr>
      </p:pic>
    </p:spTree>
    <p:extLst>
      <p:ext uri="{BB962C8B-B14F-4D97-AF65-F5344CB8AC3E}">
        <p14:creationId xmlns:p14="http://schemas.microsoft.com/office/powerpoint/2010/main" val="239379655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2" name="Imagen 1" descr="renco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5413" y="1717886"/>
            <a:ext cx="4389949" cy="4580180"/>
          </a:xfrm>
          <a:prstGeom prst="rect">
            <a:avLst/>
          </a:prstGeom>
        </p:spPr>
      </p:pic>
    </p:spTree>
    <p:extLst>
      <p:ext uri="{BB962C8B-B14F-4D97-AF65-F5344CB8AC3E}">
        <p14:creationId xmlns:p14="http://schemas.microsoft.com/office/powerpoint/2010/main" val="976781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4" name="Imagen 3" descr="4845383-724394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0210" y="2346975"/>
            <a:ext cx="4188097" cy="3542671"/>
          </a:xfrm>
          <a:prstGeom prst="rect">
            <a:avLst/>
          </a:prstGeom>
        </p:spPr>
      </p:pic>
    </p:spTree>
    <p:extLst>
      <p:ext uri="{BB962C8B-B14F-4D97-AF65-F5344CB8AC3E}">
        <p14:creationId xmlns:p14="http://schemas.microsoft.com/office/powerpoint/2010/main" val="64749102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3" name="Imagen 2" descr="MACIEN-estrategi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7178" y="1791689"/>
            <a:ext cx="4634824" cy="4634824"/>
          </a:xfrm>
          <a:prstGeom prst="rect">
            <a:avLst/>
          </a:prstGeom>
        </p:spPr>
      </p:pic>
    </p:spTree>
    <p:extLst>
      <p:ext uri="{BB962C8B-B14F-4D97-AF65-F5344CB8AC3E}">
        <p14:creationId xmlns:p14="http://schemas.microsoft.com/office/powerpoint/2010/main" val="59352439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2" name="Imagen 1" descr="andres-sepulveda-autor-del-fraude-de-pena-nieto-servimat_65971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50" y="1763024"/>
            <a:ext cx="8128000" cy="4432300"/>
          </a:xfrm>
          <a:prstGeom prst="rect">
            <a:avLst/>
          </a:prstGeom>
        </p:spPr>
      </p:pic>
    </p:spTree>
    <p:extLst>
      <p:ext uri="{BB962C8B-B14F-4D97-AF65-F5344CB8AC3E}">
        <p14:creationId xmlns:p14="http://schemas.microsoft.com/office/powerpoint/2010/main" val="165426087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J.J.Rendon - Rey de la propaganda negra.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802235"/>
            <a:ext cx="9144000" cy="5144339"/>
          </a:xfrm>
        </p:spPr>
      </p:pic>
    </p:spTree>
    <p:extLst>
      <p:ext uri="{BB962C8B-B14F-4D97-AF65-F5344CB8AC3E}">
        <p14:creationId xmlns:p14="http://schemas.microsoft.com/office/powerpoint/2010/main" val="328313699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2" name="Imagen 1" descr="estrategia-segun-port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4912" y="1624093"/>
            <a:ext cx="6469881" cy="4852411"/>
          </a:xfrm>
          <a:prstGeom prst="rect">
            <a:avLst/>
          </a:prstGeom>
        </p:spPr>
      </p:pic>
    </p:spTree>
    <p:extLst>
      <p:ext uri="{BB962C8B-B14F-4D97-AF65-F5344CB8AC3E}">
        <p14:creationId xmlns:p14="http://schemas.microsoft.com/office/powerpoint/2010/main" val="343684713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3" name="Imagen 2" descr="estrategia-de-social-media-marketing-300x16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5601" y="2344317"/>
            <a:ext cx="6450990" cy="3440528"/>
          </a:xfrm>
          <a:prstGeom prst="rect">
            <a:avLst/>
          </a:prstGeom>
        </p:spPr>
      </p:pic>
    </p:spTree>
    <p:extLst>
      <p:ext uri="{BB962C8B-B14F-4D97-AF65-F5344CB8AC3E}">
        <p14:creationId xmlns:p14="http://schemas.microsoft.com/office/powerpoint/2010/main" val="88615697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2" name="Mucho más que un imperdibl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01738" y="0"/>
            <a:ext cx="6972300" cy="6972300"/>
          </a:xfrm>
          <a:prstGeom prst="rect">
            <a:avLst/>
          </a:prstGeom>
        </p:spPr>
      </p:pic>
    </p:spTree>
    <p:extLst>
      <p:ext uri="{BB962C8B-B14F-4D97-AF65-F5344CB8AC3E}">
        <p14:creationId xmlns:p14="http://schemas.microsoft.com/office/powerpoint/2010/main" val="408768715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0210" y="6476504"/>
            <a:ext cx="5822739" cy="369332"/>
          </a:xfrm>
          <a:prstGeom prst="rect">
            <a:avLst/>
          </a:prstGeom>
          <a:noFill/>
        </p:spPr>
        <p:txBody>
          <a:bodyPr wrap="square" rtlCol="0">
            <a:spAutoFit/>
          </a:bodyPr>
          <a:lstStyle/>
          <a:p>
            <a:r>
              <a:rPr lang="es-ES" dirty="0" smtClean="0">
                <a:latin typeface="Brush Script MT Italic"/>
                <a:cs typeface="Brush Script MT Italic"/>
              </a:rPr>
              <a:t>Dr. Octavio Islas   </a:t>
            </a:r>
            <a:r>
              <a:rPr lang="es-ES" dirty="0" err="1" smtClean="0">
                <a:latin typeface="Brush Script MT Italic"/>
                <a:cs typeface="Brush Script MT Italic"/>
              </a:rPr>
              <a:t>octavio.islas@uhemisferios.edu.ec</a:t>
            </a:r>
            <a:endParaRPr lang="es-ES" dirty="0">
              <a:latin typeface="Brush Script MT Italic"/>
              <a:cs typeface="Brush Script MT Italic"/>
            </a:endParaRPr>
          </a:p>
        </p:txBody>
      </p:sp>
      <p:pic>
        <p:nvPicPr>
          <p:cNvPr id="6" name="Imagen 5" descr="https_prox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704" y="0"/>
            <a:ext cx="5835134" cy="1449058"/>
          </a:xfrm>
          <a:prstGeom prst="rect">
            <a:avLst/>
          </a:prstGeom>
        </p:spPr>
      </p:pic>
      <p:pic>
        <p:nvPicPr>
          <p:cNvPr id="2" name="Imagen 1" descr="146524029734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619" y="1656689"/>
            <a:ext cx="8056180" cy="4596154"/>
          </a:xfrm>
          <a:prstGeom prst="rect">
            <a:avLst/>
          </a:prstGeom>
        </p:spPr>
      </p:pic>
    </p:spTree>
    <p:extLst>
      <p:ext uri="{BB962C8B-B14F-4D97-AF65-F5344CB8AC3E}">
        <p14:creationId xmlns:p14="http://schemas.microsoft.com/office/powerpoint/2010/main" val="221884660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fusió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ＤＦＰ行書体"/>
        <a:font script="Hans" typeface="宋体"/>
        <a:font script="Hant" typeface="新細明體"/>
      </a:majorFont>
      <a:minorFont>
        <a:latin typeface="Candara"/>
        <a:ea typeface=""/>
        <a:cs typeface=""/>
        <a:font script="Jpan" typeface="メイリオ"/>
        <a:font script="Hans" typeface="宋体"/>
        <a:font script="Hant" typeface="新細明體"/>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Infusión.thmx</Template>
  <TotalTime>200</TotalTime>
  <Words>1283</Words>
  <Application>Microsoft Macintosh PowerPoint</Application>
  <PresentationFormat>Presentación en pantalla (4:3)</PresentationFormat>
  <Paragraphs>94</Paragraphs>
  <Slides>29</Slides>
  <Notes>27</Notes>
  <HiddenSlides>0</HiddenSlides>
  <MMClips>2</MMClips>
  <ScaleCrop>false</ScaleCrop>
  <HeadingPairs>
    <vt:vector size="4" baseType="variant">
      <vt:variant>
        <vt:lpstr>Tema</vt:lpstr>
      </vt:variant>
      <vt:variant>
        <vt:i4>1</vt:i4>
      </vt:variant>
      <vt:variant>
        <vt:lpstr>Títulos de diapositiva</vt:lpstr>
      </vt:variant>
      <vt:variant>
        <vt:i4>29</vt:i4>
      </vt:variant>
    </vt:vector>
  </HeadingPairs>
  <TitlesOfParts>
    <vt:vector size="30" baseType="lpstr">
      <vt:lpstr>Infusión</vt:lpstr>
      <vt:lpstr>Cumbre Mundial de Comunicación Pólitica</vt:lpstr>
      <vt:lpstr>Razonar la comunicación política desde la complejidad y el pensamiento estratégico y sistémico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itesm-cem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Octavio Islas</dc:creator>
  <cp:lastModifiedBy>Octavio Islas</cp:lastModifiedBy>
  <cp:revision>26</cp:revision>
  <dcterms:created xsi:type="dcterms:W3CDTF">2016-11-16T23:56:02Z</dcterms:created>
  <dcterms:modified xsi:type="dcterms:W3CDTF">2016-11-17T12:16:03Z</dcterms:modified>
</cp:coreProperties>
</file>