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3" r:id="rId4"/>
    <p:sldId id="258" r:id="rId5"/>
    <p:sldId id="257" r:id="rId6"/>
    <p:sldId id="259" r:id="rId7"/>
    <p:sldId id="260" r:id="rId8"/>
    <p:sldId id="262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178234-0F4B-4C93-99DC-D22E027C7AC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012849C-EFDF-4550-AA6D-AD07BB1848F5}">
      <dgm:prSet phldrT="[Texto]" custT="1"/>
      <dgm:spPr/>
      <dgm:t>
        <a:bodyPr/>
        <a:lstStyle/>
        <a:p>
          <a:r>
            <a:rPr lang="es-MX" sz="1800" dirty="0" smtClean="0"/>
            <a:t>Jacob </a:t>
          </a:r>
          <a:r>
            <a:rPr lang="es-MX" sz="1800" dirty="0" err="1" smtClean="0"/>
            <a:t>Appelbaum</a:t>
          </a:r>
          <a:r>
            <a:rPr lang="es-MX" sz="1800" dirty="0" smtClean="0"/>
            <a:t>:</a:t>
          </a:r>
        </a:p>
        <a:p>
          <a:r>
            <a:rPr lang="es-MX" sz="1800" dirty="0" smtClean="0"/>
            <a:t>Proyecto </a:t>
          </a:r>
          <a:r>
            <a:rPr lang="es-MX" sz="1800" dirty="0" err="1" smtClean="0"/>
            <a:t>Tor</a:t>
          </a:r>
          <a:endParaRPr lang="es-MX" sz="1800" dirty="0"/>
        </a:p>
      </dgm:t>
    </dgm:pt>
    <dgm:pt modelId="{F85204BE-79F3-486D-B2C2-152BA1EC45EC}" type="parTrans" cxnId="{3B865C2E-6123-4066-AB68-FFD21BF1B7F7}">
      <dgm:prSet/>
      <dgm:spPr/>
      <dgm:t>
        <a:bodyPr/>
        <a:lstStyle/>
        <a:p>
          <a:endParaRPr lang="es-MX"/>
        </a:p>
      </dgm:t>
    </dgm:pt>
    <dgm:pt modelId="{99197CBB-7030-4A27-9769-F2B21A7310B3}" type="sibTrans" cxnId="{3B865C2E-6123-4066-AB68-FFD21BF1B7F7}">
      <dgm:prSet/>
      <dgm:spPr/>
      <dgm:t>
        <a:bodyPr/>
        <a:lstStyle/>
        <a:p>
          <a:endParaRPr lang="es-MX"/>
        </a:p>
      </dgm:t>
    </dgm:pt>
    <dgm:pt modelId="{BDA80E35-66F2-4264-ABB4-2CCA2C563F33}">
      <dgm:prSet phldrT="[Texto]" custT="1"/>
      <dgm:spPr/>
      <dgm:t>
        <a:bodyPr/>
        <a:lstStyle/>
        <a:p>
          <a:r>
            <a:rPr lang="es-MX" sz="1800" dirty="0" smtClean="0"/>
            <a:t>Sistema de anonimato virtual creado para que todo el mundo pueda evitar la vigilancia y sortear la censura de internet</a:t>
          </a:r>
          <a:endParaRPr lang="es-MX" sz="1800" dirty="0"/>
        </a:p>
      </dgm:t>
    </dgm:pt>
    <dgm:pt modelId="{2548732E-21BD-4B40-9F18-558636D61205}" type="parTrans" cxnId="{A9959420-4E9F-4110-A318-37A847820835}">
      <dgm:prSet/>
      <dgm:spPr/>
      <dgm:t>
        <a:bodyPr/>
        <a:lstStyle/>
        <a:p>
          <a:endParaRPr lang="es-MX"/>
        </a:p>
      </dgm:t>
    </dgm:pt>
    <dgm:pt modelId="{E961FDAC-4AFC-4DFA-8E75-46FCCEE4E591}" type="sibTrans" cxnId="{A9959420-4E9F-4110-A318-37A847820835}">
      <dgm:prSet/>
      <dgm:spPr/>
      <dgm:t>
        <a:bodyPr/>
        <a:lstStyle/>
        <a:p>
          <a:endParaRPr lang="es-MX"/>
        </a:p>
      </dgm:t>
    </dgm:pt>
    <dgm:pt modelId="{E2A6F92B-24F1-4CC6-B3C1-4EB0E17B285A}">
      <dgm:prSet phldrT="[Texto]" custT="1"/>
      <dgm:spPr/>
      <dgm:t>
        <a:bodyPr/>
        <a:lstStyle/>
        <a:p>
          <a:r>
            <a:rPr lang="es-MX" sz="1800" dirty="0" smtClean="0"/>
            <a:t>Ley de espionaje: herramienta para procesar a quien deliberadamente publique información confidencial</a:t>
          </a:r>
          <a:endParaRPr lang="es-MX" sz="1800" dirty="0"/>
        </a:p>
      </dgm:t>
    </dgm:pt>
    <dgm:pt modelId="{5693C793-4CEC-4FF5-A8B2-FA0E19F57D0D}" type="parTrans" cxnId="{7E5AC9A8-450F-4DC8-A605-47099151F635}">
      <dgm:prSet/>
      <dgm:spPr/>
      <dgm:t>
        <a:bodyPr/>
        <a:lstStyle/>
        <a:p>
          <a:endParaRPr lang="es-MX"/>
        </a:p>
      </dgm:t>
    </dgm:pt>
    <dgm:pt modelId="{F31E5A94-A361-4345-A041-C6A5660930F8}" type="sibTrans" cxnId="{7E5AC9A8-450F-4DC8-A605-47099151F635}">
      <dgm:prSet/>
      <dgm:spPr/>
      <dgm:t>
        <a:bodyPr/>
        <a:lstStyle/>
        <a:p>
          <a:endParaRPr lang="es-MX"/>
        </a:p>
      </dgm:t>
    </dgm:pt>
    <dgm:pt modelId="{CD39D08F-2F96-47AD-A556-D2BDEDD62032}">
      <dgm:prSet phldrT="[Texto]" custT="1"/>
      <dgm:spPr/>
      <dgm:t>
        <a:bodyPr/>
        <a:lstStyle/>
        <a:p>
          <a:r>
            <a:rPr lang="es-MX" sz="1800" dirty="0" smtClean="0"/>
            <a:t>Ley de privacidad de la comunicación: E.U. se declara competente para exigir revelación comunicación .</a:t>
          </a:r>
          <a:endParaRPr lang="es-MX" sz="1800" dirty="0"/>
        </a:p>
      </dgm:t>
    </dgm:pt>
    <dgm:pt modelId="{4C410978-D774-4BD3-A9A3-B28209E11129}" type="parTrans" cxnId="{A72F001F-0488-48F3-9AC6-D2AAE3719EA3}">
      <dgm:prSet/>
      <dgm:spPr/>
      <dgm:t>
        <a:bodyPr/>
        <a:lstStyle/>
        <a:p>
          <a:endParaRPr lang="es-MX"/>
        </a:p>
      </dgm:t>
    </dgm:pt>
    <dgm:pt modelId="{CAE00A45-F5E8-4F06-9057-944C51506359}" type="sibTrans" cxnId="{A72F001F-0488-48F3-9AC6-D2AAE3719EA3}">
      <dgm:prSet/>
      <dgm:spPr/>
      <dgm:t>
        <a:bodyPr/>
        <a:lstStyle/>
        <a:p>
          <a:endParaRPr lang="es-MX"/>
        </a:p>
      </dgm:t>
    </dgm:pt>
    <dgm:pt modelId="{80492E34-1C55-461E-BCA7-595F372D29D4}">
      <dgm:prSet phldrT="[Texto]" custT="1"/>
      <dgm:spPr/>
      <dgm:t>
        <a:bodyPr/>
        <a:lstStyle/>
        <a:p>
          <a:r>
            <a:rPr lang="es-MX" sz="2000" dirty="0" smtClean="0"/>
            <a:t>Electrónicas privadas</a:t>
          </a:r>
          <a:endParaRPr lang="es-MX" sz="2000" dirty="0"/>
        </a:p>
      </dgm:t>
    </dgm:pt>
    <dgm:pt modelId="{7EAFA6FB-8D51-48CF-A1A4-5B8A864DEC8C}" type="parTrans" cxnId="{2D6B57F2-1903-4F49-9F2B-94FD749C6AB4}">
      <dgm:prSet/>
      <dgm:spPr/>
      <dgm:t>
        <a:bodyPr/>
        <a:lstStyle/>
        <a:p>
          <a:endParaRPr lang="es-MX"/>
        </a:p>
      </dgm:t>
    </dgm:pt>
    <dgm:pt modelId="{790B347A-3FB3-468E-A550-146D04C00849}" type="sibTrans" cxnId="{2D6B57F2-1903-4F49-9F2B-94FD749C6AB4}">
      <dgm:prSet/>
      <dgm:spPr/>
      <dgm:t>
        <a:bodyPr/>
        <a:lstStyle/>
        <a:p>
          <a:endParaRPr lang="es-MX"/>
        </a:p>
      </dgm:t>
    </dgm:pt>
    <dgm:pt modelId="{B3DDB7D5-EA02-4E15-9199-CCC49768BE87}" type="pres">
      <dgm:prSet presAssocID="{70178234-0F4B-4C93-99DC-D22E027C7AC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64E001C-4D67-488C-BB10-D9FD1CFFCAA9}" type="pres">
      <dgm:prSet presAssocID="{0012849C-EFDF-4550-AA6D-AD07BB1848F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CCA41DA-DFD6-4775-AC85-769AF9D546DE}" type="pres">
      <dgm:prSet presAssocID="{99197CBB-7030-4A27-9769-F2B21A7310B3}" presName="sibTrans" presStyleCnt="0"/>
      <dgm:spPr/>
    </dgm:pt>
    <dgm:pt modelId="{6D3C562D-E0F9-4604-ABAA-E2D0D34C7EC8}" type="pres">
      <dgm:prSet presAssocID="{BDA80E35-66F2-4264-ABB4-2CCA2C563F3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C79EDF8-7ECC-4C02-8327-9011A1FF5AC1}" type="pres">
      <dgm:prSet presAssocID="{E961FDAC-4AFC-4DFA-8E75-46FCCEE4E591}" presName="sibTrans" presStyleCnt="0"/>
      <dgm:spPr/>
    </dgm:pt>
    <dgm:pt modelId="{655CFFBB-F115-4A25-B30C-4F5641C2D890}" type="pres">
      <dgm:prSet presAssocID="{E2A6F92B-24F1-4CC6-B3C1-4EB0E17B285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0FB27D2-2F74-4E0A-997E-4FEEB2602D3D}" type="pres">
      <dgm:prSet presAssocID="{F31E5A94-A361-4345-A041-C6A5660930F8}" presName="sibTrans" presStyleCnt="0"/>
      <dgm:spPr/>
    </dgm:pt>
    <dgm:pt modelId="{B3FBF429-6BBE-4257-867F-E40AA0BB64C6}" type="pres">
      <dgm:prSet presAssocID="{CD39D08F-2F96-47AD-A556-D2BDEDD6203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EBB3B1-072E-4A4D-B574-E1CC1E4D8F2D}" type="pres">
      <dgm:prSet presAssocID="{CAE00A45-F5E8-4F06-9057-944C51506359}" presName="sibTrans" presStyleCnt="0"/>
      <dgm:spPr/>
    </dgm:pt>
    <dgm:pt modelId="{F2E020C6-47C4-4CA4-A8FF-AD75B098257C}" type="pres">
      <dgm:prSet presAssocID="{80492E34-1C55-461E-BCA7-595F372D29D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2BDBEF4-80BB-4D4A-B1AF-49839A1EED06}" type="presOf" srcId="{BDA80E35-66F2-4264-ABB4-2CCA2C563F33}" destId="{6D3C562D-E0F9-4604-ABAA-E2D0D34C7EC8}" srcOrd="0" destOrd="0" presId="urn:microsoft.com/office/officeart/2005/8/layout/default"/>
    <dgm:cxn modelId="{1E4A502E-6B9B-4C89-8A6B-C037F99F0880}" type="presOf" srcId="{E2A6F92B-24F1-4CC6-B3C1-4EB0E17B285A}" destId="{655CFFBB-F115-4A25-B30C-4F5641C2D890}" srcOrd="0" destOrd="0" presId="urn:microsoft.com/office/officeart/2005/8/layout/default"/>
    <dgm:cxn modelId="{1B3AB41B-6722-4495-AD48-103B186FCDC9}" type="presOf" srcId="{70178234-0F4B-4C93-99DC-D22E027C7ACF}" destId="{B3DDB7D5-EA02-4E15-9199-CCC49768BE87}" srcOrd="0" destOrd="0" presId="urn:microsoft.com/office/officeart/2005/8/layout/default"/>
    <dgm:cxn modelId="{A9959420-4E9F-4110-A318-37A847820835}" srcId="{70178234-0F4B-4C93-99DC-D22E027C7ACF}" destId="{BDA80E35-66F2-4264-ABB4-2CCA2C563F33}" srcOrd="1" destOrd="0" parTransId="{2548732E-21BD-4B40-9F18-558636D61205}" sibTransId="{E961FDAC-4AFC-4DFA-8E75-46FCCEE4E591}"/>
    <dgm:cxn modelId="{2D6B57F2-1903-4F49-9F2B-94FD749C6AB4}" srcId="{70178234-0F4B-4C93-99DC-D22E027C7ACF}" destId="{80492E34-1C55-461E-BCA7-595F372D29D4}" srcOrd="4" destOrd="0" parTransId="{7EAFA6FB-8D51-48CF-A1A4-5B8A864DEC8C}" sibTransId="{790B347A-3FB3-468E-A550-146D04C00849}"/>
    <dgm:cxn modelId="{7E5AC9A8-450F-4DC8-A605-47099151F635}" srcId="{70178234-0F4B-4C93-99DC-D22E027C7ACF}" destId="{E2A6F92B-24F1-4CC6-B3C1-4EB0E17B285A}" srcOrd="2" destOrd="0" parTransId="{5693C793-4CEC-4FF5-A8B2-FA0E19F57D0D}" sibTransId="{F31E5A94-A361-4345-A041-C6A5660930F8}"/>
    <dgm:cxn modelId="{A8755259-EEEF-404B-B41C-105C678D5561}" type="presOf" srcId="{CD39D08F-2F96-47AD-A556-D2BDEDD62032}" destId="{B3FBF429-6BBE-4257-867F-E40AA0BB64C6}" srcOrd="0" destOrd="0" presId="urn:microsoft.com/office/officeart/2005/8/layout/default"/>
    <dgm:cxn modelId="{A72F001F-0488-48F3-9AC6-D2AAE3719EA3}" srcId="{70178234-0F4B-4C93-99DC-D22E027C7ACF}" destId="{CD39D08F-2F96-47AD-A556-D2BDEDD62032}" srcOrd="3" destOrd="0" parTransId="{4C410978-D774-4BD3-A9A3-B28209E11129}" sibTransId="{CAE00A45-F5E8-4F06-9057-944C51506359}"/>
    <dgm:cxn modelId="{F41F28DF-00E9-49D0-8611-DC16ECA7D21A}" type="presOf" srcId="{0012849C-EFDF-4550-AA6D-AD07BB1848F5}" destId="{764E001C-4D67-488C-BB10-D9FD1CFFCAA9}" srcOrd="0" destOrd="0" presId="urn:microsoft.com/office/officeart/2005/8/layout/default"/>
    <dgm:cxn modelId="{942F6278-3AC8-482C-BA36-C858A3214E06}" type="presOf" srcId="{80492E34-1C55-461E-BCA7-595F372D29D4}" destId="{F2E020C6-47C4-4CA4-A8FF-AD75B098257C}" srcOrd="0" destOrd="0" presId="urn:microsoft.com/office/officeart/2005/8/layout/default"/>
    <dgm:cxn modelId="{3B865C2E-6123-4066-AB68-FFD21BF1B7F7}" srcId="{70178234-0F4B-4C93-99DC-D22E027C7ACF}" destId="{0012849C-EFDF-4550-AA6D-AD07BB1848F5}" srcOrd="0" destOrd="0" parTransId="{F85204BE-79F3-486D-B2C2-152BA1EC45EC}" sibTransId="{99197CBB-7030-4A27-9769-F2B21A7310B3}"/>
    <dgm:cxn modelId="{4DFB230D-B05F-46A5-A56A-29FA421B1137}" type="presParOf" srcId="{B3DDB7D5-EA02-4E15-9199-CCC49768BE87}" destId="{764E001C-4D67-488C-BB10-D9FD1CFFCAA9}" srcOrd="0" destOrd="0" presId="urn:microsoft.com/office/officeart/2005/8/layout/default"/>
    <dgm:cxn modelId="{A9235F2F-9398-4964-8C5B-7F64CF4387F4}" type="presParOf" srcId="{B3DDB7D5-EA02-4E15-9199-CCC49768BE87}" destId="{9CCA41DA-DFD6-4775-AC85-769AF9D546DE}" srcOrd="1" destOrd="0" presId="urn:microsoft.com/office/officeart/2005/8/layout/default"/>
    <dgm:cxn modelId="{27D0B6F0-3BD6-4C49-A251-717B3B027150}" type="presParOf" srcId="{B3DDB7D5-EA02-4E15-9199-CCC49768BE87}" destId="{6D3C562D-E0F9-4604-ABAA-E2D0D34C7EC8}" srcOrd="2" destOrd="0" presId="urn:microsoft.com/office/officeart/2005/8/layout/default"/>
    <dgm:cxn modelId="{35F68FC6-F418-4790-9E42-D9966F70EA9E}" type="presParOf" srcId="{B3DDB7D5-EA02-4E15-9199-CCC49768BE87}" destId="{8C79EDF8-7ECC-4C02-8327-9011A1FF5AC1}" srcOrd="3" destOrd="0" presId="urn:microsoft.com/office/officeart/2005/8/layout/default"/>
    <dgm:cxn modelId="{78A77A30-677C-4D10-A7E7-593344E59403}" type="presParOf" srcId="{B3DDB7D5-EA02-4E15-9199-CCC49768BE87}" destId="{655CFFBB-F115-4A25-B30C-4F5641C2D890}" srcOrd="4" destOrd="0" presId="urn:microsoft.com/office/officeart/2005/8/layout/default"/>
    <dgm:cxn modelId="{22ECD039-6417-4E48-A1F5-99B5846C05F6}" type="presParOf" srcId="{B3DDB7D5-EA02-4E15-9199-CCC49768BE87}" destId="{A0FB27D2-2F74-4E0A-997E-4FEEB2602D3D}" srcOrd="5" destOrd="0" presId="urn:microsoft.com/office/officeart/2005/8/layout/default"/>
    <dgm:cxn modelId="{B17C6349-C396-4F0E-A710-11C3F88D4B4F}" type="presParOf" srcId="{B3DDB7D5-EA02-4E15-9199-CCC49768BE87}" destId="{B3FBF429-6BBE-4257-867F-E40AA0BB64C6}" srcOrd="6" destOrd="0" presId="urn:microsoft.com/office/officeart/2005/8/layout/default"/>
    <dgm:cxn modelId="{FDB66947-06D4-4C55-A914-2B58D470BDAC}" type="presParOf" srcId="{B3DDB7D5-EA02-4E15-9199-CCC49768BE87}" destId="{56EBB3B1-072E-4A4D-B574-E1CC1E4D8F2D}" srcOrd="7" destOrd="0" presId="urn:microsoft.com/office/officeart/2005/8/layout/default"/>
    <dgm:cxn modelId="{3E71E016-2801-4B02-AAF7-7AB21C2E4B29}" type="presParOf" srcId="{B3DDB7D5-EA02-4E15-9199-CCC49768BE87}" destId="{F2E020C6-47C4-4CA4-A8FF-AD75B098257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D5D23C-BAAD-477D-82AA-69FA44F3268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3BDDEBA-91D6-4FDB-BC5A-BADB4F3014FE}">
      <dgm:prSet phldrT="[Texto]" custT="1"/>
      <dgm:spPr/>
      <dgm:t>
        <a:bodyPr/>
        <a:lstStyle/>
        <a:p>
          <a:r>
            <a:rPr lang="es-MX" sz="1800" dirty="0" smtClean="0"/>
            <a:t>Monitorizar al  usuario y su información, es una practica cotidiana</a:t>
          </a:r>
          <a:endParaRPr lang="es-MX" sz="1800" dirty="0"/>
        </a:p>
      </dgm:t>
    </dgm:pt>
    <dgm:pt modelId="{41905776-07C9-4962-AC41-970CCBDAE780}" type="parTrans" cxnId="{819EDF63-3BE8-45E3-81AE-AEA187EC01E3}">
      <dgm:prSet/>
      <dgm:spPr/>
      <dgm:t>
        <a:bodyPr/>
        <a:lstStyle/>
        <a:p>
          <a:endParaRPr lang="es-MX"/>
        </a:p>
      </dgm:t>
    </dgm:pt>
    <dgm:pt modelId="{3DC365BB-4928-4632-A793-7024A75FF2C3}" type="sibTrans" cxnId="{819EDF63-3BE8-45E3-81AE-AEA187EC01E3}">
      <dgm:prSet/>
      <dgm:spPr/>
      <dgm:t>
        <a:bodyPr/>
        <a:lstStyle/>
        <a:p>
          <a:endParaRPr lang="es-MX"/>
        </a:p>
      </dgm:t>
    </dgm:pt>
    <dgm:pt modelId="{FACA905A-7017-42DF-98B4-3E0B2A06C0D4}">
      <dgm:prSet phldrT="[Texto]" custT="1"/>
      <dgm:spPr/>
      <dgm:t>
        <a:bodyPr/>
        <a:lstStyle/>
        <a:p>
          <a:r>
            <a:rPr lang="es-MX" sz="1800" dirty="0" smtClean="0"/>
            <a:t>Fabricación de dispositivos con </a:t>
          </a:r>
          <a:r>
            <a:rPr lang="es-MX" sz="1800" dirty="0" err="1" smtClean="0"/>
            <a:t>dif</a:t>
          </a:r>
          <a:r>
            <a:rPr lang="es-MX" sz="1800" dirty="0" smtClean="0"/>
            <a:t>. Mecanismos de control: </a:t>
          </a:r>
        </a:p>
        <a:p>
          <a:r>
            <a:rPr lang="es-MX" sz="1800" dirty="0" smtClean="0"/>
            <a:t>Limitan hacer otro tipo de acciones</a:t>
          </a:r>
          <a:endParaRPr lang="es-MX" sz="1800" dirty="0"/>
        </a:p>
      </dgm:t>
    </dgm:pt>
    <dgm:pt modelId="{4AC51A18-211E-444F-8A0A-B0F0AE0ABB85}" type="parTrans" cxnId="{125909F3-C408-42BE-BF4B-49EBB9A378AE}">
      <dgm:prSet/>
      <dgm:spPr/>
      <dgm:t>
        <a:bodyPr/>
        <a:lstStyle/>
        <a:p>
          <a:endParaRPr lang="es-MX"/>
        </a:p>
      </dgm:t>
    </dgm:pt>
    <dgm:pt modelId="{4FF86FB7-E053-4C73-B893-DDA41AD94E20}" type="sibTrans" cxnId="{125909F3-C408-42BE-BF4B-49EBB9A378AE}">
      <dgm:prSet/>
      <dgm:spPr/>
      <dgm:t>
        <a:bodyPr/>
        <a:lstStyle/>
        <a:p>
          <a:endParaRPr lang="es-MX"/>
        </a:p>
      </dgm:t>
    </dgm:pt>
    <dgm:pt modelId="{D2C07CAA-D1CD-4BFA-835E-F5569C909F99}">
      <dgm:prSet custT="1"/>
      <dgm:spPr/>
      <dgm:t>
        <a:bodyPr/>
        <a:lstStyle/>
        <a:p>
          <a:r>
            <a:rPr lang="es-MX" sz="1800" dirty="0" smtClean="0"/>
            <a:t>Propuesta: hardware libre, para una sociedad libre</a:t>
          </a:r>
          <a:endParaRPr lang="es-MX" sz="1800" dirty="0"/>
        </a:p>
      </dgm:t>
    </dgm:pt>
    <dgm:pt modelId="{AB25BCD0-30F3-4489-8213-57CDA5BFC325}" type="parTrans" cxnId="{156DEA60-D5A5-400B-90F4-3744DABA259E}">
      <dgm:prSet/>
      <dgm:spPr/>
      <dgm:t>
        <a:bodyPr/>
        <a:lstStyle/>
        <a:p>
          <a:endParaRPr lang="es-MX"/>
        </a:p>
      </dgm:t>
    </dgm:pt>
    <dgm:pt modelId="{20B5B8BA-6DBE-4CA3-9379-2BC2DD2DB80B}" type="sibTrans" cxnId="{156DEA60-D5A5-400B-90F4-3744DABA259E}">
      <dgm:prSet/>
      <dgm:spPr/>
      <dgm:t>
        <a:bodyPr/>
        <a:lstStyle/>
        <a:p>
          <a:endParaRPr lang="es-MX"/>
        </a:p>
      </dgm:t>
    </dgm:pt>
    <dgm:pt modelId="{5F1DEBF6-DDB5-4205-B210-AE2FE92FEB3B}" type="pres">
      <dgm:prSet presAssocID="{30D5D23C-BAAD-477D-82AA-69FA44F3268B}" presName="Name0" presStyleCnt="0">
        <dgm:presLayoutVars>
          <dgm:dir/>
          <dgm:resizeHandles val="exact"/>
        </dgm:presLayoutVars>
      </dgm:prSet>
      <dgm:spPr/>
    </dgm:pt>
    <dgm:pt modelId="{31EF2084-0973-402B-8860-E74B77F47971}" type="pres">
      <dgm:prSet presAssocID="{03BDDEBA-91D6-4FDB-BC5A-BADB4F3014F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3A6C2FF-D99F-4D2E-946E-1E7E1272231C}" type="pres">
      <dgm:prSet presAssocID="{3DC365BB-4928-4632-A793-7024A75FF2C3}" presName="sibTrans" presStyleLbl="sibTrans2D1" presStyleIdx="0" presStyleCnt="2"/>
      <dgm:spPr/>
      <dgm:t>
        <a:bodyPr/>
        <a:lstStyle/>
        <a:p>
          <a:endParaRPr lang="es-MX"/>
        </a:p>
      </dgm:t>
    </dgm:pt>
    <dgm:pt modelId="{D1234AC2-5709-40E3-8D33-A74A6D48E726}" type="pres">
      <dgm:prSet presAssocID="{3DC365BB-4928-4632-A793-7024A75FF2C3}" presName="connectorText" presStyleLbl="sibTrans2D1" presStyleIdx="0" presStyleCnt="2"/>
      <dgm:spPr/>
      <dgm:t>
        <a:bodyPr/>
        <a:lstStyle/>
        <a:p>
          <a:endParaRPr lang="es-MX"/>
        </a:p>
      </dgm:t>
    </dgm:pt>
    <dgm:pt modelId="{DE510EAC-042D-43B0-A4A0-D6A245C49AFD}" type="pres">
      <dgm:prSet presAssocID="{FACA905A-7017-42DF-98B4-3E0B2A06C0D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7DB9A7-8601-419F-B15F-7A533F6653DE}" type="pres">
      <dgm:prSet presAssocID="{4FF86FB7-E053-4C73-B893-DDA41AD94E20}" presName="sibTrans" presStyleLbl="sibTrans2D1" presStyleIdx="1" presStyleCnt="2"/>
      <dgm:spPr/>
      <dgm:t>
        <a:bodyPr/>
        <a:lstStyle/>
        <a:p>
          <a:endParaRPr lang="es-MX"/>
        </a:p>
      </dgm:t>
    </dgm:pt>
    <dgm:pt modelId="{4E5A66A5-E36C-4386-B315-267E2B57D8F8}" type="pres">
      <dgm:prSet presAssocID="{4FF86FB7-E053-4C73-B893-DDA41AD94E20}" presName="connectorText" presStyleLbl="sibTrans2D1" presStyleIdx="1" presStyleCnt="2"/>
      <dgm:spPr/>
      <dgm:t>
        <a:bodyPr/>
        <a:lstStyle/>
        <a:p>
          <a:endParaRPr lang="es-MX"/>
        </a:p>
      </dgm:t>
    </dgm:pt>
    <dgm:pt modelId="{69DBA535-8FDA-4785-8148-CAD8E71C4B08}" type="pres">
      <dgm:prSet presAssocID="{D2C07CAA-D1CD-4BFA-835E-F5569C909F9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92C0B30-F870-4C2B-B8C7-7C3C883A5AA9}" type="presOf" srcId="{4FF86FB7-E053-4C73-B893-DDA41AD94E20}" destId="{4E5A66A5-E36C-4386-B315-267E2B57D8F8}" srcOrd="1" destOrd="0" presId="urn:microsoft.com/office/officeart/2005/8/layout/process1"/>
    <dgm:cxn modelId="{48F0AF91-53AB-40E1-BADC-5E2A8229B92F}" type="presOf" srcId="{03BDDEBA-91D6-4FDB-BC5A-BADB4F3014FE}" destId="{31EF2084-0973-402B-8860-E74B77F47971}" srcOrd="0" destOrd="0" presId="urn:microsoft.com/office/officeart/2005/8/layout/process1"/>
    <dgm:cxn modelId="{125909F3-C408-42BE-BF4B-49EBB9A378AE}" srcId="{30D5D23C-BAAD-477D-82AA-69FA44F3268B}" destId="{FACA905A-7017-42DF-98B4-3E0B2A06C0D4}" srcOrd="1" destOrd="0" parTransId="{4AC51A18-211E-444F-8A0A-B0F0AE0ABB85}" sibTransId="{4FF86FB7-E053-4C73-B893-DDA41AD94E20}"/>
    <dgm:cxn modelId="{4F6CBC20-672E-48A2-B23A-566181F9A542}" type="presOf" srcId="{3DC365BB-4928-4632-A793-7024A75FF2C3}" destId="{D1234AC2-5709-40E3-8D33-A74A6D48E726}" srcOrd="1" destOrd="0" presId="urn:microsoft.com/office/officeart/2005/8/layout/process1"/>
    <dgm:cxn modelId="{DD2B497C-4E10-410F-BCD7-3A156847EF21}" type="presOf" srcId="{D2C07CAA-D1CD-4BFA-835E-F5569C909F99}" destId="{69DBA535-8FDA-4785-8148-CAD8E71C4B08}" srcOrd="0" destOrd="0" presId="urn:microsoft.com/office/officeart/2005/8/layout/process1"/>
    <dgm:cxn modelId="{156DEA60-D5A5-400B-90F4-3744DABA259E}" srcId="{30D5D23C-BAAD-477D-82AA-69FA44F3268B}" destId="{D2C07CAA-D1CD-4BFA-835E-F5569C909F99}" srcOrd="2" destOrd="0" parTransId="{AB25BCD0-30F3-4489-8213-57CDA5BFC325}" sibTransId="{20B5B8BA-6DBE-4CA3-9379-2BC2DD2DB80B}"/>
    <dgm:cxn modelId="{819EDF63-3BE8-45E3-81AE-AEA187EC01E3}" srcId="{30D5D23C-BAAD-477D-82AA-69FA44F3268B}" destId="{03BDDEBA-91D6-4FDB-BC5A-BADB4F3014FE}" srcOrd="0" destOrd="0" parTransId="{41905776-07C9-4962-AC41-970CCBDAE780}" sibTransId="{3DC365BB-4928-4632-A793-7024A75FF2C3}"/>
    <dgm:cxn modelId="{D641A8E2-2184-47E4-8AD3-FEDF911B4238}" type="presOf" srcId="{30D5D23C-BAAD-477D-82AA-69FA44F3268B}" destId="{5F1DEBF6-DDB5-4205-B210-AE2FE92FEB3B}" srcOrd="0" destOrd="0" presId="urn:microsoft.com/office/officeart/2005/8/layout/process1"/>
    <dgm:cxn modelId="{B7C5CBFC-CF4D-47E9-9A9D-315320316DA7}" type="presOf" srcId="{3DC365BB-4928-4632-A793-7024A75FF2C3}" destId="{A3A6C2FF-D99F-4D2E-946E-1E7E1272231C}" srcOrd="0" destOrd="0" presId="urn:microsoft.com/office/officeart/2005/8/layout/process1"/>
    <dgm:cxn modelId="{B750F41E-DA4F-452E-B6B1-55051BEB9827}" type="presOf" srcId="{4FF86FB7-E053-4C73-B893-DDA41AD94E20}" destId="{977DB9A7-8601-419F-B15F-7A533F6653DE}" srcOrd="0" destOrd="0" presId="urn:microsoft.com/office/officeart/2005/8/layout/process1"/>
    <dgm:cxn modelId="{FF730B5C-B878-405F-B5B2-60E76AD6D08C}" type="presOf" srcId="{FACA905A-7017-42DF-98B4-3E0B2A06C0D4}" destId="{DE510EAC-042D-43B0-A4A0-D6A245C49AFD}" srcOrd="0" destOrd="0" presId="urn:microsoft.com/office/officeart/2005/8/layout/process1"/>
    <dgm:cxn modelId="{DB04D186-6B1F-4217-899E-9770787C6883}" type="presParOf" srcId="{5F1DEBF6-DDB5-4205-B210-AE2FE92FEB3B}" destId="{31EF2084-0973-402B-8860-E74B77F47971}" srcOrd="0" destOrd="0" presId="urn:microsoft.com/office/officeart/2005/8/layout/process1"/>
    <dgm:cxn modelId="{E925F433-3550-4FB0-9263-49AE7C9A757A}" type="presParOf" srcId="{5F1DEBF6-DDB5-4205-B210-AE2FE92FEB3B}" destId="{A3A6C2FF-D99F-4D2E-946E-1E7E1272231C}" srcOrd="1" destOrd="0" presId="urn:microsoft.com/office/officeart/2005/8/layout/process1"/>
    <dgm:cxn modelId="{F8C8F36E-5DB8-40A1-94AA-CB39113C8CDA}" type="presParOf" srcId="{A3A6C2FF-D99F-4D2E-946E-1E7E1272231C}" destId="{D1234AC2-5709-40E3-8D33-A74A6D48E726}" srcOrd="0" destOrd="0" presId="urn:microsoft.com/office/officeart/2005/8/layout/process1"/>
    <dgm:cxn modelId="{FA9234E5-FF75-41AE-A03D-B3F108BD32CA}" type="presParOf" srcId="{5F1DEBF6-DDB5-4205-B210-AE2FE92FEB3B}" destId="{DE510EAC-042D-43B0-A4A0-D6A245C49AFD}" srcOrd="2" destOrd="0" presId="urn:microsoft.com/office/officeart/2005/8/layout/process1"/>
    <dgm:cxn modelId="{89792277-729A-4E6F-A815-D1288BEB8ECD}" type="presParOf" srcId="{5F1DEBF6-DDB5-4205-B210-AE2FE92FEB3B}" destId="{977DB9A7-8601-419F-B15F-7A533F6653DE}" srcOrd="3" destOrd="0" presId="urn:microsoft.com/office/officeart/2005/8/layout/process1"/>
    <dgm:cxn modelId="{09C1FF17-2A66-4267-BBF6-22BBA3954FD0}" type="presParOf" srcId="{977DB9A7-8601-419F-B15F-7A533F6653DE}" destId="{4E5A66A5-E36C-4386-B315-267E2B57D8F8}" srcOrd="0" destOrd="0" presId="urn:microsoft.com/office/officeart/2005/8/layout/process1"/>
    <dgm:cxn modelId="{F4C378D0-3A2F-4D5F-80B4-DBE1FC669AC6}" type="presParOf" srcId="{5F1DEBF6-DDB5-4205-B210-AE2FE92FEB3B}" destId="{69DBA535-8FDA-4785-8148-CAD8E71C4B0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815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164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279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3895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960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261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0662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373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916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53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3600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9190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843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5954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1259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718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8264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3CA50F4-2673-4D9A-AC5F-EFF452F4FAE7}" type="datetimeFigureOut">
              <a:rPr lang="es-MX" smtClean="0"/>
              <a:t>30/06/2015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38E0276-AA89-4C0C-8940-A963AD5943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522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JULIAN ASSAGNE</a:t>
            </a:r>
            <a:b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LIBERTAD Y EL FUTURO DEL INTERNET. 2012. NUEVA YORK E.U</a:t>
            </a:r>
            <a:r>
              <a:rPr lang="es-MX" sz="1400" dirty="0" smtClean="0"/>
              <a:t>.</a:t>
            </a:r>
            <a:br>
              <a:rPr lang="es-MX" sz="1400" dirty="0" smtClean="0"/>
            </a:br>
            <a:r>
              <a:rPr lang="es-MX" sz="1400" dirty="0"/>
              <a:t/>
            </a:r>
            <a:br>
              <a:rPr lang="es-MX" sz="1400" dirty="0"/>
            </a:br>
            <a:r>
              <a:rPr lang="es-MX" sz="1400" dirty="0" smtClean="0"/>
              <a:t>A MODO DE INTRODUCCION:</a:t>
            </a:r>
            <a:br>
              <a:rPr lang="es-MX" sz="1400" dirty="0" smtClean="0"/>
            </a:br>
            <a:r>
              <a:rPr lang="es-MX" sz="1400" dirty="0" smtClean="0"/>
              <a:t>“</a:t>
            </a:r>
            <a:r>
              <a:rPr lang="es-MX" sz="1400" dirty="0"/>
              <a:t>L</a:t>
            </a:r>
            <a:r>
              <a:rPr lang="es-MX" sz="1400" dirty="0" smtClean="0"/>
              <a:t>os </a:t>
            </a:r>
            <a:r>
              <a:rPr lang="es-MX" sz="1400" dirty="0" err="1" smtClean="0"/>
              <a:t>criptopunks</a:t>
            </a:r>
            <a:r>
              <a:rPr lang="es-MX" sz="1400" dirty="0" smtClean="0"/>
              <a:t> a favor del uso de la criptografía como medio</a:t>
            </a:r>
            <a:br>
              <a:rPr lang="es-MX" sz="1400" dirty="0" smtClean="0"/>
            </a:br>
            <a:r>
              <a:rPr lang="es-MX" sz="1400" dirty="0" smtClean="0"/>
              <a:t>para conseguir el cambio social y político.”</a:t>
            </a:r>
            <a:br>
              <a:rPr lang="es-MX" sz="1400" dirty="0" smtClean="0"/>
            </a:br>
            <a:r>
              <a:rPr lang="es-MX" sz="1400" dirty="0"/>
              <a:t/>
            </a:r>
            <a:br>
              <a:rPr lang="es-MX" sz="1400" dirty="0"/>
            </a:br>
            <a:r>
              <a:rPr lang="es-MX" sz="1400" dirty="0" smtClean="0"/>
              <a:t>      </a:t>
            </a:r>
            <a:endParaRPr lang="es-MX" sz="1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MX" sz="1400" dirty="0"/>
          </a:p>
        </p:txBody>
      </p:sp>
      <p:sp>
        <p:nvSpPr>
          <p:cNvPr id="4" name="Elipse 3"/>
          <p:cNvSpPr/>
          <p:nvPr/>
        </p:nvSpPr>
        <p:spPr>
          <a:xfrm>
            <a:off x="4906850" y="4233334"/>
            <a:ext cx="222804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Vigilancia: democracia y gobierno</a:t>
            </a:r>
            <a:endParaRPr lang="es-MX" dirty="0"/>
          </a:p>
        </p:txBody>
      </p:sp>
      <p:sp>
        <p:nvSpPr>
          <p:cNvPr id="5" name="Flecha derecha 4"/>
          <p:cNvSpPr/>
          <p:nvPr/>
        </p:nvSpPr>
        <p:spPr>
          <a:xfrm>
            <a:off x="7328079" y="4340180"/>
            <a:ext cx="1236372" cy="807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/>
          <p:cNvSpPr/>
          <p:nvPr/>
        </p:nvSpPr>
        <p:spPr>
          <a:xfrm>
            <a:off x="9011648" y="4233334"/>
            <a:ext cx="204417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Geopolítica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503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Marcador de contenido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52030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ircular 3"/>
          <p:cNvSpPr/>
          <p:nvPr/>
        </p:nvSpPr>
        <p:spPr>
          <a:xfrm>
            <a:off x="1764406" y="1104899"/>
            <a:ext cx="1416677" cy="914400"/>
          </a:xfrm>
          <a:prstGeom prst="p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Internet 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5" name="Pentágono 4"/>
          <p:cNvSpPr/>
          <p:nvPr/>
        </p:nvSpPr>
        <p:spPr>
          <a:xfrm>
            <a:off x="5872766" y="1104899"/>
            <a:ext cx="4365938" cy="107974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Herramienta de emancipación</a:t>
            </a:r>
          </a:p>
          <a:p>
            <a:pPr algn="ctr"/>
            <a:r>
              <a:rPr lang="es-MX" dirty="0" smtClean="0"/>
              <a:t>Amenaza para la civilización humana</a:t>
            </a:r>
            <a:endParaRPr lang="es-MX" dirty="0"/>
          </a:p>
        </p:txBody>
      </p:sp>
      <p:sp>
        <p:nvSpPr>
          <p:cNvPr id="9" name="Flecha a la derecha con bandas 8"/>
          <p:cNvSpPr/>
          <p:nvPr/>
        </p:nvSpPr>
        <p:spPr>
          <a:xfrm>
            <a:off x="3461178" y="1248429"/>
            <a:ext cx="1432408" cy="627340"/>
          </a:xfrm>
          <a:prstGeom prst="strip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284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4" grpId="0" animBg="1"/>
      <p:bldP spid="5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000" b="1" dirty="0" smtClean="0"/>
              <a:t>MAYOR COMUNICACIÓN  VS. MAYOR VIGILANCIA:</a:t>
            </a:r>
            <a:br>
              <a:rPr lang="es-MX" sz="2000" b="1" dirty="0" smtClean="0"/>
            </a:br>
            <a:r>
              <a:rPr lang="es-MX" sz="2000" b="1" dirty="0" smtClean="0"/>
              <a:t>Facebook; modelo de negocio orientado a que la gente se sienta cómoda y revele su información</a:t>
            </a:r>
            <a:endParaRPr lang="es-MX" sz="20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918074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153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s-MX" sz="2000" b="1" dirty="0" smtClean="0">
                <a:latin typeface="Agency FB" panose="020B0503020202020204" pitchFamily="34" charset="0"/>
              </a:rPr>
              <a:t>LA MILITARIZACIÓN DEL CIBERESPACIO</a:t>
            </a:r>
            <a:endParaRPr lang="es-MX" sz="2000" b="1" dirty="0">
              <a:latin typeface="Agency FB" panose="020B0503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Se reconoce que Internet pasa a ser de una situación civil privada a una militarizada.  </a:t>
            </a:r>
            <a:br>
              <a:rPr lang="es-E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MX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Generando </a:t>
            </a:r>
            <a:r>
              <a:rPr lang="es-MX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un </a:t>
            </a:r>
            <a:r>
              <a:rPr lang="es-E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Reclutamiento de gente inteligente para formar  </a:t>
            </a:r>
            <a:r>
              <a:rPr lang="es-ES" dirty="0" err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ciberguerreros</a:t>
            </a:r>
            <a:r>
              <a:rPr lang="es-E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que sean capaces de ser capaces de hacer una piratería ofensiva, con carácter bélico y no se fomentaba el pensamiento creativo.</a:t>
            </a:r>
            <a:r>
              <a:rPr lang="es-MX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es-MX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ES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Toda información es interceptada y almacenada  permanentemente </a:t>
            </a:r>
            <a:endParaRPr lang="es-MX" dirty="0"/>
          </a:p>
        </p:txBody>
      </p:sp>
      <p:pic>
        <p:nvPicPr>
          <p:cNvPr id="4" name="Imagen 3" descr="http://4.bp.blogspot.com/_jyLi4-YcbKY/TLeMHiNkcMI/AAAAAAAAAak/nODWu2lvAYA/s400/face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724" y="685800"/>
            <a:ext cx="2861300" cy="198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24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>
              <a:spcBef>
                <a:spcPct val="20000"/>
              </a:spcBef>
              <a:buClr>
                <a:srgbClr val="30ACEC">
                  <a:lumMod val="75000"/>
                </a:srgbClr>
              </a:buClr>
              <a:buSzPct val="145000"/>
            </a:pPr>
            <a:r>
              <a:rPr lang="es-MX" sz="2400" dirty="0">
                <a:ln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es-MX" sz="2400" dirty="0">
                <a:ln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s-MX" sz="2400" dirty="0" smtClean="0">
                <a:ln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        </a:t>
            </a:r>
            <a:r>
              <a:rPr lang="es-ES" sz="1800" b="1" dirty="0" smtClean="0">
                <a:ln>
                  <a:noFill/>
                </a:ln>
                <a:solidFill>
                  <a:prstClr val="black"/>
                </a:solidFill>
                <a:latin typeface="Britannic Bold" panose="020B0903060703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ESPIONAJE </a:t>
            </a:r>
            <a:r>
              <a:rPr lang="es-ES" sz="1800" b="1" dirty="0">
                <a:ln>
                  <a:noFill/>
                </a:ln>
                <a:solidFill>
                  <a:prstClr val="black"/>
                </a:solidFill>
                <a:latin typeface="Britannic Bold" panose="020B0903060703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DEL SECTOR PRIVADO</a:t>
            </a:r>
            <a:r>
              <a:rPr lang="es-ES" sz="1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es-ES" sz="14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es-MX" sz="1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endParaRPr lang="es-MX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Vigilancia privada, podría derivar en la recopilación masiva de datos.</a:t>
            </a:r>
            <a:endParaRPr lang="es-MX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Ya no hay una división entre el sector privado y el gobierno.</a:t>
            </a:r>
            <a:endParaRPr lang="es-MX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Se asocian la agencia de seguridad nacional y Google para la </a:t>
            </a:r>
            <a:r>
              <a:rPr lang="es-ES" b="1" dirty="0" err="1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ciber</a:t>
            </a:r>
            <a:r>
              <a:rPr lang="es-ES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seguridad por razones de defensa nacional.</a:t>
            </a:r>
            <a:endParaRPr lang="es-MX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Los verdaderos consumidores son las empresas de publicidad, trabajando por la ley.</a:t>
            </a:r>
            <a:endParaRPr lang="es-MX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s-MX" dirty="0"/>
          </a:p>
        </p:txBody>
      </p:sp>
      <p:pic>
        <p:nvPicPr>
          <p:cNvPr id="4" name="Imagen 3" descr="http://wikitics2010virtual.wikispaces.com/file/view/imagen_1_para_wiki.jpg/141185333/403x284/imagen_1_para_wik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329" y="685799"/>
            <a:ext cx="3026535" cy="1981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185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b="1" dirty="0"/>
              <a:t>COMBATIR LA VIGILANCIA TOTAL </a:t>
            </a:r>
            <a:r>
              <a:rPr lang="es-ES" sz="2000" b="1" dirty="0" smtClean="0"/>
              <a:t>CON</a:t>
            </a:r>
            <a:br>
              <a:rPr lang="es-ES" sz="2000" b="1" dirty="0" smtClean="0"/>
            </a:br>
            <a:r>
              <a:rPr lang="es-ES" sz="2000" b="1" dirty="0" smtClean="0"/>
              <a:t> </a:t>
            </a:r>
            <a:r>
              <a:rPr lang="es-ES" sz="2000" b="1" dirty="0"/>
              <a:t>LAS LEYES DE LA FÍSICA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 smtClean="0"/>
              <a:t>El </a:t>
            </a:r>
            <a:r>
              <a:rPr lang="es-ES" b="1" dirty="0"/>
              <a:t>software libre es la base para conseguir una sociedad virtual libre,  controlemos la maquina y no dejar que la maquina nos controle.  A través del uso del teléfono celular cifrado se logra una comunicación privada</a:t>
            </a:r>
            <a:endParaRPr lang="es-MX" dirty="0"/>
          </a:p>
          <a:p>
            <a:r>
              <a:rPr lang="es-ES" b="1" dirty="0"/>
              <a:t>Abstencionismo de publicar  información  que atente contra tu integridad como ser humano. </a:t>
            </a:r>
            <a:endParaRPr lang="es-MX" dirty="0"/>
          </a:p>
          <a:p>
            <a:r>
              <a:rPr lang="es-ES" b="1" dirty="0"/>
              <a:t>El movimiento democrático  P2P se basa en la  idea  que todos somos iguales y podemos compartir e intercambiar información entre nosotros.</a:t>
            </a:r>
            <a:endParaRPr lang="es-MX" dirty="0"/>
          </a:p>
          <a:p>
            <a:endParaRPr lang="es-MX" dirty="0"/>
          </a:p>
        </p:txBody>
      </p:sp>
      <p:pic>
        <p:nvPicPr>
          <p:cNvPr id="4" name="Imagen 3" descr="http://2.bp.blogspot.com/_YqMgbp5Ibb8/S_bbijuDc0I/AAAAAAAAAHo/NUeajnw9rKM/s400/desarrollo_elearnin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030" y="685800"/>
            <a:ext cx="2047741" cy="1596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924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800" b="1" dirty="0"/>
              <a:t>INTERNET  Y ECONOMÍA </a:t>
            </a:r>
            <a:r>
              <a:rPr lang="es-ES" sz="1800" b="1" dirty="0" smtClean="0"/>
              <a:t/>
            </a:r>
            <a:br>
              <a:rPr lang="es-ES" sz="1800" b="1" dirty="0" smtClean="0"/>
            </a:br>
            <a:r>
              <a:rPr lang="es-ES" sz="1800" b="1" dirty="0" smtClean="0"/>
              <a:t>TRES LIBERTADES BASICAS: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/>
              <a:t>LA PRIVACIDAD ES FUNDAMENTAL E IMPLICA QUE SE NECESITA PRIVACIDAD PARA COMUNICARSE Y PENSAR LIBREMENTE</a:t>
            </a:r>
            <a:r>
              <a:rPr lang="es-ES" b="1" dirty="0"/>
              <a:t> </a:t>
            </a:r>
            <a:endParaRPr lang="es-MX" dirty="0"/>
          </a:p>
          <a:p>
            <a:r>
              <a:rPr lang="es-ES" b="1" dirty="0" smtClean="0"/>
              <a:t>libertad de movimiento</a:t>
            </a:r>
            <a:endParaRPr lang="es-MX" dirty="0" smtClean="0"/>
          </a:p>
          <a:p>
            <a:r>
              <a:rPr lang="es-ES" b="1" dirty="0" smtClean="0"/>
              <a:t>libertad de pensamiento</a:t>
            </a:r>
            <a:endParaRPr lang="es-MX" dirty="0" smtClean="0"/>
          </a:p>
          <a:p>
            <a:r>
              <a:rPr lang="es-ES" b="1" dirty="0" smtClean="0"/>
              <a:t>libertad económica .</a:t>
            </a:r>
            <a:endParaRPr lang="es-MX" dirty="0" smtClean="0"/>
          </a:p>
          <a:p>
            <a:endParaRPr lang="es-MX" dirty="0"/>
          </a:p>
        </p:txBody>
      </p:sp>
      <p:pic>
        <p:nvPicPr>
          <p:cNvPr id="4" name="Imagen 3" descr="https://encrypted-tbn1.gstatic.com/images?q=tbn:ANd9GcRvQDAnO9rAigHzTp6n2kkJEsy_0OewnJGnCEGCUwxQYaP4z0X47Q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312" y="504824"/>
            <a:ext cx="2371725" cy="1933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977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90" y="1600200"/>
            <a:ext cx="10018713" cy="1752599"/>
          </a:xfrm>
        </p:spPr>
        <p:txBody>
          <a:bodyPr/>
          <a:lstStyle/>
          <a:p>
            <a:r>
              <a:rPr lang="es-MX" dirty="0" smtClean="0"/>
              <a:t>CENSURA</a:t>
            </a:r>
            <a:br>
              <a:rPr lang="es-MX" dirty="0" smtClean="0"/>
            </a:br>
            <a:r>
              <a:rPr lang="es-MX" sz="1800" dirty="0" smtClean="0"/>
              <a:t>PARA QUE HAYA CENSURA EN INTERNET DEBE HABER VIGILANCIA DE INTERNET</a:t>
            </a:r>
            <a:br>
              <a:rPr lang="es-MX" sz="1800" dirty="0" smtClean="0"/>
            </a:br>
            <a:r>
              <a:rPr lang="es-MX" sz="1800" dirty="0" smtClean="0"/>
              <a:t>LA SOLUCION  NO ESTA EN LA CENSURA</a:t>
            </a:r>
            <a:endParaRPr lang="es-MX" dirty="0"/>
          </a:p>
        </p:txBody>
      </p:sp>
      <p:pic>
        <p:nvPicPr>
          <p:cNvPr id="4" name="Marcador de contenido 3" descr="http://www.lanzateya.com/wp-content/uploads/2014/01/sociedad-de-la-informaci%C3%B3n-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933" y="373487"/>
            <a:ext cx="3284112" cy="16742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3554569" y="3953814"/>
            <a:ext cx="62462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COMPRENSION DE LA LIBERTAD DE INFORMACION Y DE LA LIBRFE CIRCULACION DE LA INFORMACION ES EN CIERTO SENTIDO UN CONCEPTO NUEVO Y RADICAL.</a:t>
            </a:r>
          </a:p>
          <a:p>
            <a:r>
              <a:rPr lang="es-MX" dirty="0" smtClean="0"/>
              <a:t>EL GOBIERNO Y LA EMPRESA PRIVADA PASAN DE SER UNA RED UNIVERSAL A UNA BALCANIZACION DE PEQUEÑAS SUBREDES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261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0976" y="1625957"/>
            <a:ext cx="10018713" cy="1752599"/>
          </a:xfrm>
        </p:spPr>
        <p:txBody>
          <a:bodyPr>
            <a:normAutofit/>
          </a:bodyPr>
          <a:lstStyle/>
          <a:p>
            <a:r>
              <a:rPr lang="es-MX" sz="1800" b="1" dirty="0" smtClean="0"/>
              <a:t>PRIVACIDAD PARA EL DEBIL,</a:t>
            </a:r>
            <a:br>
              <a:rPr lang="es-MX" sz="1800" b="1" dirty="0" smtClean="0"/>
            </a:br>
            <a:r>
              <a:rPr lang="es-MX" sz="1800" b="1" dirty="0" smtClean="0"/>
              <a:t> TRANSPARENCIA PARA EL PODEROSO</a:t>
            </a:r>
            <a:br>
              <a:rPr lang="es-MX" sz="1800" b="1" dirty="0" smtClean="0"/>
            </a:br>
            <a:r>
              <a:rPr lang="es-MX" sz="1800" b="1" dirty="0" smtClean="0"/>
              <a:t>“DEFENDER LA PRIVACIDAD”</a:t>
            </a:r>
            <a:endParaRPr lang="es-MX" sz="1800" b="1" dirty="0"/>
          </a:p>
        </p:txBody>
      </p:sp>
      <p:pic>
        <p:nvPicPr>
          <p:cNvPr id="4" name="Marcador de contenido 3" descr="http://revistaeducacionvirtual.com/wp-content/uploads/2014/02/394x255xnuevas_tecnologias.jpg.pagespeed.ic.jLwUq8q6A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513" y="579549"/>
            <a:ext cx="2936383" cy="15068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3447814" y="4031087"/>
            <a:ext cx="5937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VIGILANCIA TACTICA TIENE LA VENTAJA DE QUE PUEDE SER PARCIALMENTE REGULADA Y EL PERJUICIO PUEDE LIMTARSE A UN NUMERO REDUCIDO DE PERSONAS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763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1800" b="1" dirty="0" smtClean="0"/>
              <a:t>RATAS EN LA OPERA</a:t>
            </a:r>
            <a:br>
              <a:rPr lang="es-MX" sz="1800" b="1" dirty="0" smtClean="0"/>
            </a:br>
            <a:r>
              <a:rPr lang="es-MX" sz="1800" b="1" dirty="0" smtClean="0"/>
              <a:t>POSIBLE ESCENARIO UTOPICO</a:t>
            </a:r>
            <a:endParaRPr lang="es-MX" sz="1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DERECHO A LEER Y EL DERECHO A EXPRESARSE LIBREMENTE</a:t>
            </a:r>
            <a:endParaRPr lang="es-MX" dirty="0"/>
          </a:p>
        </p:txBody>
      </p:sp>
      <p:pic>
        <p:nvPicPr>
          <p:cNvPr id="4" name="Imagen 3" descr="http://www.agenciasdecomunicacion.org/wp-content/uploads/Tecnolog%C3%ADa-en-la-comunicaci%C3%B3n-corporativ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276" y="2215164"/>
            <a:ext cx="3026535" cy="1803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905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Participantes: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1800" dirty="0" smtClean="0"/>
              <a:t>Ma. Elena </a:t>
            </a:r>
            <a:r>
              <a:rPr lang="es-MX" sz="1800" dirty="0" err="1" smtClean="0"/>
              <a:t>Hernandez</a:t>
            </a:r>
            <a:r>
              <a:rPr lang="es-MX" sz="1800" dirty="0" smtClean="0"/>
              <a:t> Arias</a:t>
            </a:r>
          </a:p>
          <a:p>
            <a:r>
              <a:rPr lang="es-MX" sz="1800" dirty="0" smtClean="0"/>
              <a:t>Florencia Alvarado Reynoso</a:t>
            </a:r>
          </a:p>
          <a:p>
            <a:r>
              <a:rPr lang="es-MX" sz="1800" dirty="0" smtClean="0"/>
              <a:t>Ma. Gabriela Garcia </a:t>
            </a:r>
            <a:r>
              <a:rPr lang="es-MX" sz="1800" dirty="0" err="1" smtClean="0"/>
              <a:t>Garcia</a:t>
            </a:r>
            <a:endParaRPr lang="es-MX" sz="1800" dirty="0" smtClean="0"/>
          </a:p>
          <a:p>
            <a:r>
              <a:rPr lang="es-MX" sz="1800" dirty="0" smtClean="0"/>
              <a:t>Emmanuel Guadarrama</a:t>
            </a:r>
          </a:p>
          <a:p>
            <a:r>
              <a:rPr lang="es-MX" sz="1800" dirty="0" err="1" smtClean="0"/>
              <a:t>Angel</a:t>
            </a:r>
            <a:r>
              <a:rPr lang="es-MX" sz="1800" dirty="0" smtClean="0"/>
              <a:t> Bernal </a:t>
            </a:r>
            <a:r>
              <a:rPr lang="es-MX" sz="1800" smtClean="0"/>
              <a:t>Gutierrez</a:t>
            </a: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2533569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TC103457496[[fn=Paralaje]]</Template>
  <TotalTime>591</TotalTime>
  <Words>396</Words>
  <Application>Microsoft Office PowerPoint</Application>
  <PresentationFormat>Panorámica</PresentationFormat>
  <Paragraphs>49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MS Mincho</vt:lpstr>
      <vt:lpstr>Agency FB</vt:lpstr>
      <vt:lpstr>Arial</vt:lpstr>
      <vt:lpstr>Britannic Bold</vt:lpstr>
      <vt:lpstr>Calibri</vt:lpstr>
      <vt:lpstr>Corbel</vt:lpstr>
      <vt:lpstr>Times New Roman</vt:lpstr>
      <vt:lpstr>Parallax</vt:lpstr>
      <vt:lpstr>JULIAN ASSAGNE LA LIBERTAD Y EL FUTURO DEL INTERNET. 2012. NUEVA YORK E.U.  A MODO DE INTRODUCCION: “Los criptopunks a favor del uso de la criptografía como medio para conseguir el cambio social y político.”        </vt:lpstr>
      <vt:lpstr>Presentación de PowerPoint</vt:lpstr>
      <vt:lpstr>MAYOR COMUNICACIÓN  VS. MAYOR VIGILANCIA: Facebook; modelo de negocio orientado a que la gente se sienta cómoda y revele su información</vt:lpstr>
      <vt:lpstr>LA MILITARIZACIÓN DEL CIBERESPACIO</vt:lpstr>
      <vt:lpstr>                                                 ESPIONAJE DEL SECTOR PRIVADO </vt:lpstr>
      <vt:lpstr>COMBATIR LA VIGILANCIA TOTAL CON  LAS LEYES DE LA FÍSICA </vt:lpstr>
      <vt:lpstr>INTERNET  Y ECONOMÍA  TRES LIBERTADES BASICAS: </vt:lpstr>
      <vt:lpstr>CENSURA PARA QUE HAYA CENSURA EN INTERNET DEBE HABER VIGILANCIA DE INTERNET LA SOLUCION  NO ESTA EN LA CENSURA</vt:lpstr>
      <vt:lpstr>PRIVACIDAD PARA EL DEBIL,  TRANSPARENCIA PARA EL PODEROSO “DEFENDER LA PRIVACIDAD”</vt:lpstr>
      <vt:lpstr>RATAS EN LA OPERA POSIBLE ESCENARIO UTOPICO</vt:lpstr>
      <vt:lpstr>Participantes: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gabriela garcia</dc:creator>
  <cp:lastModifiedBy>gabriela garcia</cp:lastModifiedBy>
  <cp:revision>24</cp:revision>
  <dcterms:created xsi:type="dcterms:W3CDTF">2015-06-29T08:55:34Z</dcterms:created>
  <dcterms:modified xsi:type="dcterms:W3CDTF">2015-06-30T08:15:39Z</dcterms:modified>
</cp:coreProperties>
</file>