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pn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50"/>
  </p:notesMasterIdLst>
  <p:sldIdLst>
    <p:sldId id="256" r:id="rId2"/>
    <p:sldId id="289" r:id="rId3"/>
    <p:sldId id="293" r:id="rId4"/>
    <p:sldId id="298" r:id="rId5"/>
    <p:sldId id="294" r:id="rId6"/>
    <p:sldId id="299" r:id="rId7"/>
    <p:sldId id="292" r:id="rId8"/>
    <p:sldId id="300" r:id="rId9"/>
    <p:sldId id="259" r:id="rId10"/>
    <p:sldId id="260" r:id="rId11"/>
    <p:sldId id="261" r:id="rId12"/>
    <p:sldId id="262" r:id="rId13"/>
    <p:sldId id="263" r:id="rId14"/>
    <p:sldId id="264" r:id="rId15"/>
    <p:sldId id="301" r:id="rId16"/>
    <p:sldId id="265" r:id="rId17"/>
    <p:sldId id="266" r:id="rId18"/>
    <p:sldId id="267" r:id="rId19"/>
    <p:sldId id="268" r:id="rId20"/>
    <p:sldId id="302" r:id="rId21"/>
    <p:sldId id="269" r:id="rId22"/>
    <p:sldId id="270" r:id="rId23"/>
    <p:sldId id="271" r:id="rId24"/>
    <p:sldId id="272" r:id="rId25"/>
    <p:sldId id="303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304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91" r:id="rId43"/>
    <p:sldId id="295" r:id="rId44"/>
    <p:sldId id="296" r:id="rId45"/>
    <p:sldId id="297" r:id="rId46"/>
    <p:sldId id="305" r:id="rId47"/>
    <p:sldId id="306" r:id="rId48"/>
    <p:sldId id="28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29E2"/>
    <a:srgbClr val="FF4685"/>
    <a:srgbClr val="FF861A"/>
    <a:srgbClr val="6EF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18B99-6B3B-9E4D-B9D9-CE6788FAFA7E}" type="datetimeFigureOut">
              <a:rPr lang="es-ES" smtClean="0"/>
              <a:t>26/11/14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BF4AC-5AAF-2A40-A419-F6E9202A48C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256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BF4AC-5AAF-2A40-A419-F6E9202A48CC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017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8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93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8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92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3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6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6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0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6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1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3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26/11/14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tiff"/><Relationship Id="rId3" Type="http://schemas.openxmlformats.org/officeDocument/2006/relationships/image" Target="../media/image40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tif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5644896"/>
            <a:ext cx="5458968" cy="621792"/>
          </a:xfrm>
        </p:spPr>
        <p:txBody>
          <a:bodyPr>
            <a:noAutofit/>
          </a:bodyPr>
          <a:lstStyle/>
          <a:p>
            <a:r>
              <a:rPr lang="es-ES" sz="2000" dirty="0" smtClean="0"/>
              <a:t>Dr. Octavio Islas</a:t>
            </a:r>
          </a:p>
          <a:p>
            <a:r>
              <a:rPr lang="es-ES" sz="2000" dirty="0" err="1" smtClean="0"/>
              <a:t>Joseoctavio.islas@gmail.com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@</a:t>
            </a:r>
            <a:r>
              <a:rPr lang="es-ES" sz="2000" dirty="0" err="1" smtClean="0"/>
              <a:t>octavioislas</a:t>
            </a:r>
            <a:endParaRPr lang="es-ES" sz="2000" dirty="0"/>
          </a:p>
        </p:txBody>
      </p:sp>
      <p:pic>
        <p:nvPicPr>
          <p:cNvPr id="6" name="Imagen 5" descr="images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0"/>
            <a:ext cx="3187700" cy="2552700"/>
          </a:xfrm>
          <a:prstGeom prst="rect">
            <a:avLst/>
          </a:prstGeom>
        </p:spPr>
      </p:pic>
      <p:pic>
        <p:nvPicPr>
          <p:cNvPr id="8" name="Imagen 7" descr="Líde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7276"/>
            <a:ext cx="5512748" cy="42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28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2133600"/>
          </a:xfrm>
          <a:prstGeom prst="rect">
            <a:avLst/>
          </a:prstGeom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Antecedente:  Agenda Digital Nacional, Ernesto Piedras, Asociación Mexicana de Internet, AMIPCI 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29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2133600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r>
              <a:rPr lang="es-ES" dirty="0" smtClean="0">
                <a:solidFill>
                  <a:srgbClr val="FFFFFF"/>
                </a:solidFill>
              </a:rPr>
              <a:t>Jueves 8 de mayo de 2014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7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21336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b="1" dirty="0" smtClean="0">
                <a:solidFill>
                  <a:schemeClr val="bg1"/>
                </a:solidFill>
              </a:rPr>
              <a:t>CONSIDERANDO </a:t>
            </a:r>
            <a:endParaRPr lang="es-ES" dirty="0" smtClean="0">
              <a:solidFill>
                <a:schemeClr val="bg1"/>
              </a:solidFill>
            </a:endParaRPr>
          </a:p>
          <a:p>
            <a:pPr algn="just"/>
            <a:r>
              <a:rPr lang="es-ES" dirty="0" smtClean="0">
                <a:solidFill>
                  <a:schemeClr val="bg1"/>
                </a:solidFill>
              </a:rPr>
              <a:t>Que el Plan Nacional de Desarrollo 2013-2018, aprobado por Decreto publicado en el Diario Oficial de la </a:t>
            </a:r>
            <a:r>
              <a:rPr lang="es-ES" dirty="0" err="1" smtClean="0">
                <a:solidFill>
                  <a:schemeClr val="bg1"/>
                </a:solidFill>
              </a:rPr>
              <a:t>Federación</a:t>
            </a:r>
            <a:r>
              <a:rPr lang="es-ES" dirty="0" smtClean="0">
                <a:solidFill>
                  <a:schemeClr val="bg1"/>
                </a:solidFill>
              </a:rPr>
              <a:t> el 20 de mayo de 2013, propone dentro de la Estrategia transversal “Un Gobierno Cercano y Moderno”, el establecer una Estrategia Digital Nacional para fomentar la </a:t>
            </a:r>
            <a:r>
              <a:rPr lang="es-ES" dirty="0" err="1" smtClean="0">
                <a:solidFill>
                  <a:schemeClr val="bg1"/>
                </a:solidFill>
              </a:rPr>
              <a:t>adopción</a:t>
            </a:r>
            <a:r>
              <a:rPr lang="es-ES" dirty="0" smtClean="0">
                <a:solidFill>
                  <a:schemeClr val="bg1"/>
                </a:solidFill>
              </a:rPr>
              <a:t> y el desarrollo de las </a:t>
            </a:r>
            <a:r>
              <a:rPr lang="es-ES" dirty="0" err="1" smtClean="0">
                <a:solidFill>
                  <a:schemeClr val="bg1"/>
                </a:solidFill>
              </a:rPr>
              <a:t>tecnologías</a:t>
            </a:r>
            <a:r>
              <a:rPr lang="es-ES" dirty="0" smtClean="0">
                <a:solidFill>
                  <a:schemeClr val="bg1"/>
                </a:solidFill>
              </a:rPr>
              <a:t> de la </a:t>
            </a:r>
            <a:r>
              <a:rPr lang="es-ES" dirty="0" err="1" smtClean="0">
                <a:solidFill>
                  <a:schemeClr val="bg1"/>
                </a:solidFill>
              </a:rPr>
              <a:t>información</a:t>
            </a:r>
            <a:r>
              <a:rPr lang="es-ES" dirty="0" smtClean="0">
                <a:solidFill>
                  <a:schemeClr val="bg1"/>
                </a:solidFill>
              </a:rPr>
              <a:t> y comunicaciones (TIC), e impulsar un gobierno eficaz que inserte a </a:t>
            </a:r>
            <a:r>
              <a:rPr lang="es-ES" dirty="0" err="1" smtClean="0">
                <a:solidFill>
                  <a:schemeClr val="bg1"/>
                </a:solidFill>
              </a:rPr>
              <a:t>México</a:t>
            </a:r>
            <a:r>
              <a:rPr lang="es-ES" dirty="0" smtClean="0">
                <a:solidFill>
                  <a:schemeClr val="bg1"/>
                </a:solidFill>
              </a:rPr>
              <a:t> en la Sociedad del Conocimiento.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78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21336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dirty="0">
                <a:solidFill>
                  <a:srgbClr val="FFFFFF"/>
                </a:solidFill>
              </a:rPr>
              <a:t>Que el Programa para un Gobierno Cercano y Moderno 2013-2018, aprobado por Decreto publicado en el Diario Oficial de la </a:t>
            </a:r>
            <a:r>
              <a:rPr lang="es-ES" dirty="0" err="1">
                <a:solidFill>
                  <a:srgbClr val="FFFFFF"/>
                </a:solidFill>
              </a:rPr>
              <a:t>Federación</a:t>
            </a:r>
            <a:r>
              <a:rPr lang="es-ES" dirty="0">
                <a:solidFill>
                  <a:srgbClr val="FFFFFF"/>
                </a:solidFill>
              </a:rPr>
              <a:t> el 30 de agosto de 2013, indica que para alcanzar la Estrategia transversal “Un Gobierno Cercano y Moderno”, es fundamental reconocer que las nuevas TIC son una herramienta </a:t>
            </a:r>
            <a:r>
              <a:rPr lang="es-ES" dirty="0" err="1">
                <a:solidFill>
                  <a:srgbClr val="FFFFFF"/>
                </a:solidFill>
              </a:rPr>
              <a:t>básica</a:t>
            </a:r>
            <a:r>
              <a:rPr lang="es-ES" dirty="0">
                <a:solidFill>
                  <a:srgbClr val="FFFFFF"/>
                </a:solidFill>
              </a:rPr>
              <a:t> que brinda amplias oportunidades para mejorar la eficiencia del gobierno, por lo que en este sentido, en su Objetivo 5 “Establecer una Estrategia Digital Nacional que acelere la </a:t>
            </a:r>
            <a:r>
              <a:rPr lang="es-ES" dirty="0" err="1">
                <a:solidFill>
                  <a:srgbClr val="FFFFFF"/>
                </a:solidFill>
              </a:rPr>
              <a:t>inserción</a:t>
            </a:r>
            <a:r>
              <a:rPr lang="es-ES" dirty="0">
                <a:solidFill>
                  <a:srgbClr val="FFFFFF"/>
                </a:solidFill>
              </a:rPr>
              <a:t> de </a:t>
            </a:r>
            <a:r>
              <a:rPr lang="es-ES" dirty="0" err="1">
                <a:solidFill>
                  <a:srgbClr val="FFFFFF"/>
                </a:solidFill>
              </a:rPr>
              <a:t>México</a:t>
            </a:r>
            <a:r>
              <a:rPr lang="es-ES" dirty="0">
                <a:solidFill>
                  <a:srgbClr val="FFFFFF"/>
                </a:solidFill>
              </a:rPr>
              <a:t> en la Sociedad de la </a:t>
            </a:r>
            <a:r>
              <a:rPr lang="es-ES" dirty="0" err="1">
                <a:solidFill>
                  <a:srgbClr val="FFFFFF"/>
                </a:solidFill>
              </a:rPr>
              <a:t>Información</a:t>
            </a:r>
            <a:r>
              <a:rPr lang="es-ES" dirty="0">
                <a:solidFill>
                  <a:srgbClr val="FFFFFF"/>
                </a:solidFill>
              </a:rPr>
              <a:t> y del Conocimiento”.</a:t>
            </a:r>
          </a:p>
          <a:p>
            <a:pPr algn="just"/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88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Habilitador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564"/>
            <a:ext cx="9144000" cy="559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2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estrategia_digital_nacional_251113_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6073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3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1.  TRANSFORMACIÓN </a:t>
            </a:r>
            <a:br>
              <a:rPr lang="es-ES" dirty="0" smtClean="0"/>
            </a:br>
            <a:r>
              <a:rPr lang="es-ES" dirty="0" smtClean="0"/>
              <a:t>GUBERNAMENTAL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324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8" name="Imagen 7" descr="1409185938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144000" cy="677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5946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15" y="0"/>
            <a:ext cx="6563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43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5951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82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55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5957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9051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4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596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0"/>
            <a:ext cx="8781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19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Imagen 3" descr="1409185968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0"/>
            <a:ext cx="8175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9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371600" y="5610147"/>
            <a:ext cx="6508377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2.-  ECONOMÍA DIGITAL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1.  TRANSFORMACIÓN </a:t>
            </a:r>
            <a:br>
              <a:rPr lang="es-ES" smtClean="0"/>
            </a:br>
            <a:r>
              <a:rPr lang="es-ES" smtClean="0"/>
              <a:t>GUBERNAMENTAL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018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5976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6000"/>
            <a:ext cx="9144000" cy="59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98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598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6" y="0"/>
            <a:ext cx="892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5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6531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0"/>
            <a:ext cx="8544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10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6539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0"/>
            <a:ext cx="8305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44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321944" y="5713373"/>
            <a:ext cx="6508377" cy="1143000"/>
          </a:xfrm>
        </p:spPr>
        <p:txBody>
          <a:bodyPr/>
          <a:lstStyle/>
          <a:p>
            <a:r>
              <a:rPr lang="es-ES" dirty="0" smtClean="0">
                <a:solidFill>
                  <a:srgbClr val="FFFFFF"/>
                </a:solidFill>
              </a:rPr>
              <a:t>3. EDUCACIÓN DE CALIDAD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719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6556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0"/>
            <a:ext cx="8395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9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6566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0"/>
            <a:ext cx="8437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76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657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5400"/>
            <a:ext cx="8412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1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6579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0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1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132781" y="5715000"/>
            <a:ext cx="7055271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4. SALUD UNIVERSAL Y EFECTIVA</a:t>
            </a:r>
            <a:r>
              <a:rPr lang="es-ES" dirty="0" smtClean="0"/>
              <a:t>EFECTIVA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222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6585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179"/>
            <a:ext cx="9144000" cy="61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5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449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168"/>
            <a:ext cx="9144000" cy="63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30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456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0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91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46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75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468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2" y="25400"/>
            <a:ext cx="8878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17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504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62"/>
            <a:ext cx="9144000" cy="681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42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511107" y="5715000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5.- SEGURIDAD CIUDADANA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2835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511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0" y="0"/>
            <a:ext cx="907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30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518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5400"/>
            <a:ext cx="8109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00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525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0"/>
            <a:ext cx="8520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11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53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32" y="25400"/>
            <a:ext cx="7873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712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549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601" y="25400"/>
            <a:ext cx="66883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567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F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557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85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53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6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56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4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42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6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1409187567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9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050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2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" name="Imagen 1" descr="1409187572_518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86" y="0"/>
            <a:ext cx="731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60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edn-infog-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173" y="0"/>
            <a:ext cx="2603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23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EF 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46" y="0"/>
            <a:ext cx="5689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659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EF 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47" y="0"/>
            <a:ext cx="4548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12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EF 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389" y="0"/>
            <a:ext cx="4393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077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IT 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0" y="3524250"/>
            <a:ext cx="4241800" cy="3009900"/>
          </a:xfrm>
          <a:prstGeom prst="rect">
            <a:avLst/>
          </a:prstGeom>
        </p:spPr>
      </p:pic>
      <p:pic>
        <p:nvPicPr>
          <p:cNvPr id="4" name="Imagen 3" descr="ITU 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812800"/>
            <a:ext cx="3251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77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IT 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485" y="0"/>
            <a:ext cx="6126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460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199" y="25400"/>
            <a:ext cx="6508377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digitalizacion_04mar_14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58900"/>
            <a:ext cx="82550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021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241</Words>
  <Application>Microsoft Macintosh PowerPoint</Application>
  <PresentationFormat>Presentación en pantalla (4:3)</PresentationFormat>
  <Paragraphs>18</Paragraphs>
  <Slides>48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2.-  ECONOMÍA DIGITAL</vt:lpstr>
      <vt:lpstr>Presentación de PowerPoint</vt:lpstr>
      <vt:lpstr>Presentación de PowerPoint</vt:lpstr>
      <vt:lpstr>Presentación de PowerPoint</vt:lpstr>
      <vt:lpstr>Presentación de PowerPoint</vt:lpstr>
      <vt:lpstr>3. EDUCACIÓN DE CALIDAD</vt:lpstr>
      <vt:lpstr>Presentación de PowerPoint</vt:lpstr>
      <vt:lpstr>Presentación de PowerPoint</vt:lpstr>
      <vt:lpstr>Presentación de PowerPoint</vt:lpstr>
      <vt:lpstr>Presentación de PowerPoint</vt:lpstr>
      <vt:lpstr>4. SALUD UNIVERSAL Y EFECTIVAEFECTIVA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5.- SEGURIDAD CIUDADANA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 Digital Nacional</dc:title>
  <dc:creator>Octavio Islas</dc:creator>
  <cp:lastModifiedBy>Octavio Islas</cp:lastModifiedBy>
  <cp:revision>14</cp:revision>
  <dcterms:created xsi:type="dcterms:W3CDTF">2014-11-26T18:47:42Z</dcterms:created>
  <dcterms:modified xsi:type="dcterms:W3CDTF">2014-11-27T05:35:19Z</dcterms:modified>
</cp:coreProperties>
</file>