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89" r:id="rId7"/>
    <p:sldId id="262" r:id="rId8"/>
    <p:sldId id="263" r:id="rId9"/>
    <p:sldId id="264" r:id="rId10"/>
    <p:sldId id="259" r:id="rId11"/>
    <p:sldId id="265" r:id="rId12"/>
    <p:sldId id="266" r:id="rId13"/>
    <p:sldId id="267" r:id="rId14"/>
    <p:sldId id="290" r:id="rId15"/>
    <p:sldId id="291" r:id="rId16"/>
    <p:sldId id="292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8" r:id="rId27"/>
    <p:sldId id="280" r:id="rId28"/>
    <p:sldId id="281" r:id="rId29"/>
    <p:sldId id="282" r:id="rId30"/>
    <p:sldId id="283" r:id="rId31"/>
    <p:sldId id="286" r:id="rId32"/>
    <p:sldId id="287" r:id="rId33"/>
    <p:sldId id="288" r:id="rId34"/>
    <p:sldId id="284" r:id="rId35"/>
    <p:sldId id="285" r:id="rId3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44" autoAdjust="0"/>
    <p:restoredTop sz="94660"/>
  </p:normalViewPr>
  <p:slideViewPr>
    <p:cSldViewPr snapToGrid="0">
      <p:cViewPr>
        <p:scale>
          <a:sx n="81" d="100"/>
          <a:sy n="81" d="100"/>
        </p:scale>
        <p:origin x="-824" y="-5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2AB2-F16F-4620-89BD-3D7C18BEDD77}" type="datetimeFigureOut">
              <a:rPr lang="es-MX" smtClean="0"/>
              <a:t>26/02/15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217D-41FF-4A35-BE2D-BE83AA636068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3228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2AB2-F16F-4620-89BD-3D7C18BEDD77}" type="datetimeFigureOut">
              <a:rPr lang="es-MX" smtClean="0"/>
              <a:t>26/02/15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217D-41FF-4A35-BE2D-BE83AA636068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6773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2AB2-F16F-4620-89BD-3D7C18BEDD77}" type="datetimeFigureOut">
              <a:rPr lang="es-MX" smtClean="0"/>
              <a:t>26/02/15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217D-41FF-4A35-BE2D-BE83AA636068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9049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2AB2-F16F-4620-89BD-3D7C18BEDD77}" type="datetimeFigureOut">
              <a:rPr lang="es-MX" smtClean="0"/>
              <a:t>26/02/15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217D-41FF-4A35-BE2D-BE83AA636068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5056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2AB2-F16F-4620-89BD-3D7C18BEDD77}" type="datetimeFigureOut">
              <a:rPr lang="es-MX" smtClean="0"/>
              <a:t>26/02/15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217D-41FF-4A35-BE2D-BE83AA636068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6892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2AB2-F16F-4620-89BD-3D7C18BEDD77}" type="datetimeFigureOut">
              <a:rPr lang="es-MX" smtClean="0"/>
              <a:t>26/02/15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217D-41FF-4A35-BE2D-BE83AA636068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9232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2AB2-F16F-4620-89BD-3D7C18BEDD77}" type="datetimeFigureOut">
              <a:rPr lang="es-MX" smtClean="0"/>
              <a:t>26/02/15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217D-41FF-4A35-BE2D-BE83AA636068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3953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2AB2-F16F-4620-89BD-3D7C18BEDD77}" type="datetimeFigureOut">
              <a:rPr lang="es-MX" smtClean="0"/>
              <a:t>26/02/15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217D-41FF-4A35-BE2D-BE83AA636068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6816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2AB2-F16F-4620-89BD-3D7C18BEDD77}" type="datetimeFigureOut">
              <a:rPr lang="es-MX" smtClean="0"/>
              <a:t>26/02/15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217D-41FF-4A35-BE2D-BE83AA636068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252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2AB2-F16F-4620-89BD-3D7C18BEDD77}" type="datetimeFigureOut">
              <a:rPr lang="es-MX" smtClean="0"/>
              <a:t>26/02/15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217D-41FF-4A35-BE2D-BE83AA636068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2983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2AB2-F16F-4620-89BD-3D7C18BEDD77}" type="datetimeFigureOut">
              <a:rPr lang="es-MX" smtClean="0"/>
              <a:t>26/02/15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217D-41FF-4A35-BE2D-BE83AA636068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827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72AB2-F16F-4620-89BD-3D7C18BEDD77}" type="datetimeFigureOut">
              <a:rPr lang="es-MX" smtClean="0"/>
              <a:t>26/02/15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D217D-41FF-4A35-BE2D-BE83AA636068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3278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85149" y="1368785"/>
            <a:ext cx="797202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latin typeface="News giothic mt"/>
              </a:rPr>
              <a:t> </a:t>
            </a:r>
          </a:p>
          <a:p>
            <a:endParaRPr lang="es-MX" b="1" dirty="0" smtClean="0">
              <a:latin typeface="News giothic mt"/>
            </a:endParaRPr>
          </a:p>
          <a:p>
            <a:r>
              <a:rPr lang="es-MX" sz="3600" dirty="0" smtClean="0">
                <a:latin typeface="News giothic mt"/>
              </a:rPr>
              <a:t>Beatriz </a:t>
            </a:r>
            <a:r>
              <a:rPr lang="es-MX" sz="3600" dirty="0" err="1" smtClean="0">
                <a:latin typeface="News giothic mt"/>
              </a:rPr>
              <a:t>Arianna</a:t>
            </a:r>
            <a:r>
              <a:rPr lang="es-MX" sz="3600" dirty="0" smtClean="0">
                <a:latin typeface="News giothic mt"/>
              </a:rPr>
              <a:t> </a:t>
            </a:r>
            <a:r>
              <a:rPr lang="es-MX" sz="3600" dirty="0" err="1" smtClean="0">
                <a:latin typeface="News giothic mt"/>
              </a:rPr>
              <a:t>Zuñiga</a:t>
            </a:r>
            <a:r>
              <a:rPr lang="es-MX" sz="3600" dirty="0" smtClean="0">
                <a:latin typeface="News giothic mt"/>
              </a:rPr>
              <a:t> Moran </a:t>
            </a:r>
          </a:p>
          <a:p>
            <a:r>
              <a:rPr lang="es-MX" sz="3600" dirty="0" smtClean="0">
                <a:latin typeface="News giothic mt"/>
              </a:rPr>
              <a:t>Ximena Romero Perera </a:t>
            </a:r>
          </a:p>
          <a:p>
            <a:r>
              <a:rPr lang="es-MX" sz="3600" dirty="0" smtClean="0">
                <a:latin typeface="News giothic mt"/>
              </a:rPr>
              <a:t>Jessica Guzmán </a:t>
            </a:r>
          </a:p>
          <a:p>
            <a:r>
              <a:rPr lang="es-MX" sz="3600" dirty="0" smtClean="0">
                <a:latin typeface="News giothic mt"/>
              </a:rPr>
              <a:t>Cristina Gómez </a:t>
            </a:r>
            <a:endParaRPr lang="es-MX" sz="3600" dirty="0">
              <a:latin typeface="News giothic mt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808382" y="484338"/>
            <a:ext cx="35780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latin typeface="News giothic mt"/>
              </a:rPr>
              <a:t>INTEGRANTES</a:t>
            </a:r>
            <a:endParaRPr lang="es-MX" sz="2000" dirty="0">
              <a:latin typeface="News giothic mt"/>
            </a:endParaRPr>
          </a:p>
        </p:txBody>
      </p:sp>
    </p:spTree>
    <p:extLst>
      <p:ext uri="{BB962C8B-B14F-4D97-AF65-F5344CB8AC3E}">
        <p14:creationId xmlns:p14="http://schemas.microsoft.com/office/powerpoint/2010/main" val="1528880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77080" y="397565"/>
            <a:ext cx="3207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latin typeface="News giothic mt"/>
              </a:rPr>
              <a:t>Misión</a:t>
            </a:r>
            <a:endParaRPr lang="es-MX" sz="2800" dirty="0">
              <a:latin typeface="News giothic mt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622852" y="1855304"/>
            <a:ext cx="106414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latin typeface="News giothic mt"/>
              </a:rPr>
              <a:t>Ser guía ofreciendo  soluciones por medio de una asesoría que ayude a fortalecer todos los procesos de comunicación, a través de estrategias  innovadoras.</a:t>
            </a:r>
            <a:endParaRPr lang="es-MX" sz="2800" dirty="0">
              <a:latin typeface="News giothic mt"/>
            </a:endParaRPr>
          </a:p>
        </p:txBody>
      </p:sp>
    </p:spTree>
    <p:extLst>
      <p:ext uri="{BB962C8B-B14F-4D97-AF65-F5344CB8AC3E}">
        <p14:creationId xmlns:p14="http://schemas.microsoft.com/office/powerpoint/2010/main" val="1058868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90331" y="397565"/>
            <a:ext cx="3684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latin typeface="News giothic mt"/>
              </a:rPr>
              <a:t>Visión </a:t>
            </a:r>
            <a:endParaRPr lang="es-MX" sz="2800" dirty="0">
              <a:latin typeface="News giothic mt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90331" y="1643270"/>
            <a:ext cx="104029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latin typeface="News giothic mt"/>
              </a:rPr>
              <a:t>Al 2018 ser la consultora mas reconocida en todo  México por la calidad, responsabilidad social e innovación en la aplicación de sus estrategias </a:t>
            </a:r>
            <a:endParaRPr lang="es-MX" sz="2800" dirty="0">
              <a:latin typeface="News giothic mt"/>
            </a:endParaRPr>
          </a:p>
        </p:txBody>
      </p:sp>
    </p:spTree>
    <p:extLst>
      <p:ext uri="{BB962C8B-B14F-4D97-AF65-F5344CB8AC3E}">
        <p14:creationId xmlns:p14="http://schemas.microsoft.com/office/powerpoint/2010/main" val="2888216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84314" y="516835"/>
            <a:ext cx="3339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News giothic mt"/>
              </a:rPr>
              <a:t>Organigrama  </a:t>
            </a:r>
            <a:endParaRPr lang="es-MX" sz="2400" dirty="0">
              <a:latin typeface="News giothic mt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03583" y="1603513"/>
            <a:ext cx="6599582" cy="230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2" name="Imagen 1" descr="organigrama nuevo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700" y="1536700"/>
            <a:ext cx="6059020" cy="377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533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15155" y="399245"/>
            <a:ext cx="3168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News giothic mt"/>
              </a:rPr>
              <a:t>Valores </a:t>
            </a:r>
            <a:endParaRPr lang="es-MX" sz="2400" dirty="0">
              <a:latin typeface="News giothic mt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60606" y="1225690"/>
            <a:ext cx="9454141" cy="3539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800" dirty="0">
                <a:latin typeface="News Gothic MT"/>
                <a:cs typeface="News Gothic MT"/>
              </a:rPr>
              <a:t>COMPROMISO: cumplimos con nuestras obligaciones, con lo que se nos ha propuesto. Para que exista compromiso se necesita de conocimiento y somos una empresa que realmente está comprometida con lo que hace y actuamos para alcanzar los objetivos </a:t>
            </a:r>
            <a:endParaRPr lang="es-ES_tradnl" sz="2800" dirty="0">
              <a:latin typeface="News Gothic MT"/>
              <a:cs typeface="News Gothic MT"/>
            </a:endParaRPr>
          </a:p>
          <a:p>
            <a:r>
              <a:rPr lang="es-MX" sz="2800" dirty="0">
                <a:latin typeface="News Gothic MT"/>
                <a:cs typeface="News Gothic MT"/>
              </a:rPr>
              <a:t>OPTIMISMO: nos caracterizamos por confiar en que el futuro sea favorable por lo que afrontamos las dificultades con buen ánimo y </a:t>
            </a:r>
            <a:r>
              <a:rPr lang="es-MX" sz="2800" dirty="0" smtClean="0">
                <a:latin typeface="News Gothic MT"/>
                <a:cs typeface="News Gothic MT"/>
              </a:rPr>
              <a:t>perseverancia</a:t>
            </a:r>
            <a:endParaRPr lang="es-ES_tradnl" sz="2800" dirty="0">
              <a:latin typeface="News Gothic MT"/>
              <a:cs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2738005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fondo P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768247" y="1787510"/>
            <a:ext cx="10363494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News Gothic MT"/>
                <a:cs typeface="News Gothic MT"/>
              </a:rPr>
              <a:t>FORTALEZA: somos capaces de soportar o vencer los obstáculos que se van apareciendo y mantenemos nuestra integridad logrando que cada vez seamos más poderosas y resistentes.  </a:t>
            </a:r>
            <a:endParaRPr lang="es-ES_tradnl" sz="2800" dirty="0">
              <a:latin typeface="News Gothic MT"/>
              <a:cs typeface="News Gothic MT"/>
            </a:endParaRPr>
          </a:p>
          <a:p>
            <a:r>
              <a:rPr lang="es-MX" sz="2800" dirty="0">
                <a:latin typeface="News Gothic MT"/>
                <a:cs typeface="News Gothic MT"/>
              </a:rPr>
              <a:t>DEDICACION: somos firmes en alcanzar nuestros objetivos. Ser dedicados significa querer algo que nos auto proponemos y así cada vez motivamos más esa virtud que es la perseverancia </a:t>
            </a:r>
            <a:endParaRPr lang="es-ES_tradnl" sz="2800" dirty="0">
              <a:latin typeface="News Gothic MT"/>
              <a:cs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3510826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12124" y="528034"/>
            <a:ext cx="2421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News giothic mt"/>
              </a:rPr>
              <a:t>Credo </a:t>
            </a:r>
            <a:endParaRPr lang="es-MX" sz="2400" dirty="0">
              <a:latin typeface="News giothic mt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15154" y="1517733"/>
            <a:ext cx="108440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latin typeface="News giothic mt"/>
              </a:rPr>
              <a:t>En </a:t>
            </a:r>
            <a:r>
              <a:rPr lang="es-MX" sz="2800" dirty="0" smtClean="0">
                <a:latin typeface="News giothic mt"/>
              </a:rPr>
              <a:t>“RIEL”</a:t>
            </a:r>
            <a:r>
              <a:rPr lang="es-MX" sz="2800" dirty="0" smtClean="0">
                <a:latin typeface="News giothic mt"/>
              </a:rPr>
              <a:t> </a:t>
            </a:r>
            <a:r>
              <a:rPr lang="es-MX" sz="2800" dirty="0" smtClean="0">
                <a:latin typeface="News giothic mt"/>
              </a:rPr>
              <a:t>creemos que se puede mejorar  la eficacia de una empresa, creemos que toda empresa necesita avances un impulso, riel es ese impulso, riel es ese impulso que te ayudara a mejorar aspectos de tu empresa.</a:t>
            </a:r>
            <a:endParaRPr lang="es-MX" sz="2800" dirty="0">
              <a:latin typeface="News giothic mt"/>
            </a:endParaRPr>
          </a:p>
        </p:txBody>
      </p:sp>
    </p:spTree>
    <p:extLst>
      <p:ext uri="{BB962C8B-B14F-4D97-AF65-F5344CB8AC3E}">
        <p14:creationId xmlns:p14="http://schemas.microsoft.com/office/powerpoint/2010/main" val="1016887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50760" y="540913"/>
            <a:ext cx="2653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News giothic mt"/>
              </a:rPr>
              <a:t>Lema </a:t>
            </a:r>
            <a:endParaRPr lang="es-MX" sz="2400" dirty="0">
              <a:latin typeface="News giothic mt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50760" y="1635617"/>
            <a:ext cx="7534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latin typeface="News giothic mt"/>
              </a:rPr>
              <a:t>Guiando tu camino </a:t>
            </a:r>
            <a:endParaRPr lang="es-MX" sz="2800" dirty="0">
              <a:latin typeface="News giothic mt"/>
            </a:endParaRPr>
          </a:p>
        </p:txBody>
      </p:sp>
    </p:spTree>
    <p:extLst>
      <p:ext uri="{BB962C8B-B14F-4D97-AF65-F5344CB8AC3E}">
        <p14:creationId xmlns:p14="http://schemas.microsoft.com/office/powerpoint/2010/main" val="3301573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490"/>
            <a:ext cx="12192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86366" y="489397"/>
            <a:ext cx="3515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News giothic mt"/>
              </a:rPr>
              <a:t>Ritos y rituales </a:t>
            </a:r>
            <a:endParaRPr lang="es-MX" sz="2400" dirty="0">
              <a:latin typeface="News giothic mt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64426" y="1458231"/>
            <a:ext cx="11413954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latin typeface="News Gothic MT"/>
                <a:cs typeface="News Gothic MT"/>
              </a:rPr>
              <a:t>La interacción entre el </a:t>
            </a:r>
            <a:r>
              <a:rPr lang="es-ES" sz="2800" dirty="0" smtClean="0">
                <a:latin typeface="News Gothic MT"/>
                <a:cs typeface="News Gothic MT"/>
              </a:rPr>
              <a:t>“RIEL” </a:t>
            </a:r>
            <a:r>
              <a:rPr lang="es-ES" sz="2800" dirty="0">
                <a:latin typeface="News Gothic MT"/>
                <a:cs typeface="News Gothic MT"/>
              </a:rPr>
              <a:t>y una llanta es indispensable</a:t>
            </a:r>
            <a:br>
              <a:rPr lang="es-ES" sz="2800" dirty="0">
                <a:latin typeface="News Gothic MT"/>
                <a:cs typeface="News Gothic MT"/>
              </a:rPr>
            </a:br>
            <a:r>
              <a:rPr lang="es-ES" sz="2800" dirty="0">
                <a:latin typeface="News Gothic MT"/>
                <a:cs typeface="News Gothic MT"/>
              </a:rPr>
              <a:t>Rito:  Tener comunicación e interacción</a:t>
            </a:r>
          </a:p>
          <a:p>
            <a:r>
              <a:rPr lang="es-ES" sz="2800" dirty="0">
                <a:latin typeface="News Gothic MT"/>
                <a:cs typeface="News Gothic MT"/>
              </a:rPr>
              <a:t>Ritual: En </a:t>
            </a:r>
            <a:r>
              <a:rPr lang="es-ES" sz="2800" dirty="0" smtClean="0">
                <a:latin typeface="News Gothic MT"/>
                <a:cs typeface="News Gothic MT"/>
              </a:rPr>
              <a:t>“RIEL” </a:t>
            </a:r>
            <a:r>
              <a:rPr lang="es-ES" sz="2800" dirty="0">
                <a:latin typeface="News Gothic MT"/>
                <a:cs typeface="News Gothic MT"/>
              </a:rPr>
              <a:t>creemos que la comunicación es esencial para que las cosas funciones por lo tanto  </a:t>
            </a:r>
            <a:br>
              <a:rPr lang="es-ES" sz="2800" dirty="0">
                <a:latin typeface="News Gothic MT"/>
                <a:cs typeface="News Gothic MT"/>
              </a:rPr>
            </a:br>
            <a:r>
              <a:rPr lang="es-ES" sz="2800" dirty="0">
                <a:latin typeface="News Gothic MT"/>
                <a:cs typeface="News Gothic MT"/>
              </a:rPr>
              <a:t>un día al mes es dedicado para hablar de los objetivos logrados, los objetivos a futuro y las áreas de oportunidad en las que se puede trabajar con los distintos públicos de la organización.  </a:t>
            </a:r>
            <a:endParaRPr lang="es-ES" sz="2800" dirty="0">
              <a:latin typeface="News Gothic MT"/>
              <a:cs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2543014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50574" y="503583"/>
            <a:ext cx="45852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News giothic mt"/>
              </a:rPr>
              <a:t>Mito </a:t>
            </a:r>
            <a:endParaRPr lang="es-MX" sz="2400" dirty="0">
              <a:latin typeface="News giothic mt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43340" y="1696278"/>
            <a:ext cx="102836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latin typeface="News Gothic MT"/>
                <a:cs typeface="News Gothic MT"/>
              </a:rPr>
              <a:t>Una viernes  13 se le aparecio a ximena a las doce de la noche es fantasma de la sed de trabajo y desde ah</a:t>
            </a:r>
            <a:r>
              <a:rPr lang="cs-CZ" sz="2800" dirty="0" err="1" smtClean="0">
                <a:latin typeface="News Gothic MT"/>
                <a:cs typeface="News Gothic MT"/>
              </a:rPr>
              <a:t>í</a:t>
            </a:r>
            <a:r>
              <a:rPr lang="es-MX" sz="2800" dirty="0" smtClean="0">
                <a:latin typeface="News Gothic MT"/>
                <a:cs typeface="News Gothic MT"/>
              </a:rPr>
              <a:t>  las puertas de “RIEL” nunca se cierran </a:t>
            </a:r>
            <a:endParaRPr lang="es-MX" sz="2800" dirty="0">
              <a:latin typeface="News Gothic MT"/>
              <a:cs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4286169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70456" y="450761"/>
            <a:ext cx="4662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News giothic mt"/>
              </a:rPr>
              <a:t>Justificación del Nombre </a:t>
            </a:r>
            <a:endParaRPr lang="es-MX" sz="2400" dirty="0">
              <a:latin typeface="News giothic mt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70456" y="1493949"/>
            <a:ext cx="1102431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latin typeface="News giothic mt"/>
              </a:rPr>
              <a:t>Se denomina riel a la herramienta sobre la cual se desplazan algunos transportes, los rieles disponen una parte fundamental de las vías  y actúan como soporte. Las organizaciones necesitan también este soporte que guie a esta hacia los objetivos planteados. Es aquí cuando se puede apreciar la importancia de contar con una estrategia de comunicación, riel en este caso permitan emprender y consolidar organizaciones.</a:t>
            </a:r>
            <a:endParaRPr lang="es-MX" sz="2800" dirty="0">
              <a:latin typeface="News giothic mt"/>
            </a:endParaRPr>
          </a:p>
        </p:txBody>
      </p:sp>
    </p:spTree>
    <p:extLst>
      <p:ext uri="{BB962C8B-B14F-4D97-AF65-F5344CB8AC3E}">
        <p14:creationId xmlns:p14="http://schemas.microsoft.com/office/powerpoint/2010/main" val="3285656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12124" y="489397"/>
            <a:ext cx="5525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News giothic mt"/>
              </a:rPr>
              <a:t>A que nos dedicamos  </a:t>
            </a:r>
            <a:endParaRPr lang="es-MX" sz="2400" dirty="0">
              <a:latin typeface="News giothic mt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07641" y="1307962"/>
            <a:ext cx="10833849" cy="4832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800" dirty="0">
                <a:latin typeface="News Gothic MT"/>
                <a:cs typeface="News Gothic MT"/>
              </a:rPr>
              <a:t>Somos el soporte que va a guiar a las demás empresas a tener una identidad, a tener un mejor posicionamiento y ser el conductor que va a guiarlos a un destino específico. Nuestras áreas de especialización incluyen la investigación de mercado la solución creativa de problemas comunicativos internos de una organización, a través de estrategias innovadoras y recomendaciones viables para aumentar la productividad buscamos soluciones originales, factibles y queremos cambios que mejoren el rendimiento de las empresas y al mismo tiempo se haga más interesante el trabajo del personal </a:t>
            </a:r>
            <a:endParaRPr lang="es-ES_tradnl" sz="2800" dirty="0">
              <a:latin typeface="News Gothic MT"/>
              <a:cs typeface="News Gothic MT"/>
            </a:endParaRPr>
          </a:p>
          <a:p>
            <a:r>
              <a:rPr lang="es-MX" sz="2800" dirty="0">
                <a:latin typeface="News Gothic MT"/>
                <a:cs typeface="News Gothic MT"/>
              </a:rPr>
              <a:t> </a:t>
            </a:r>
            <a:endParaRPr lang="es-ES_tradnl" sz="2800" dirty="0">
              <a:latin typeface="News Gothic MT"/>
              <a:cs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2581929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26552" y="371749"/>
            <a:ext cx="3887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News Gothic MT"/>
                <a:cs typeface="News Gothic MT"/>
              </a:rPr>
              <a:t>A que nos dedicamos </a:t>
            </a:r>
            <a:endParaRPr lang="es-ES" sz="2400" dirty="0">
              <a:latin typeface="News Gothic MT"/>
              <a:cs typeface="News Gothic MT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611461" y="1458231"/>
            <a:ext cx="1100631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News Gothic MT"/>
                <a:cs typeface="News Gothic MT"/>
              </a:rPr>
              <a:t>Nos caracterizamos por la experiencia e imparcialidad, contamos con una gran experiencia laboral y un gran sentido de responsabilidad, disciplina y creemos que todos los días se aprende algo y tenemos el firme compromiso de brindar siempre la mejor atención y dar los mejores resultados.</a:t>
            </a:r>
            <a:endParaRPr lang="es-ES_tradnl" sz="2800" dirty="0">
              <a:latin typeface="News Gothic MT"/>
              <a:cs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2754575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ximen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1298"/>
            <a:ext cx="12833402" cy="691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52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12172901" cy="655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752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Bett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700"/>
            <a:ext cx="12192000" cy="6567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715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05307" y="502276"/>
            <a:ext cx="3876541" cy="373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News giothic mt"/>
              </a:rPr>
              <a:t>Logo </a:t>
            </a:r>
            <a:endParaRPr lang="es-MX" dirty="0">
              <a:latin typeface="News giothic mt"/>
            </a:endParaRPr>
          </a:p>
        </p:txBody>
      </p:sp>
      <p:pic>
        <p:nvPicPr>
          <p:cNvPr id="3" name="Imagen 2" descr="JUSTIFICACIÓN LOGO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7" r="112" b="15268"/>
          <a:stretch/>
        </p:blipFill>
        <p:spPr>
          <a:xfrm>
            <a:off x="1847528" y="1244910"/>
            <a:ext cx="8179129" cy="47078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4169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75"/>
            <a:ext cx="12192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76518" y="425003"/>
            <a:ext cx="4726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Trazo del logotipo </a:t>
            </a:r>
            <a:endParaRPr lang="es-MX" dirty="0"/>
          </a:p>
        </p:txBody>
      </p:sp>
      <p:pic>
        <p:nvPicPr>
          <p:cNvPr id="2" name="Imagen 1" descr="TRAZO LOGOTIPO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483" r="997" b="15671"/>
          <a:stretch/>
        </p:blipFill>
        <p:spPr>
          <a:xfrm>
            <a:off x="1813959" y="1182042"/>
            <a:ext cx="8056579" cy="49112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60455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CuadroTexto 4"/>
          <p:cNvSpPr txBox="1"/>
          <p:nvPr/>
        </p:nvSpPr>
        <p:spPr>
          <a:xfrm>
            <a:off x="708338" y="399245"/>
            <a:ext cx="3078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News giothic mt"/>
              </a:rPr>
              <a:t>Área de  restricción</a:t>
            </a:r>
            <a:endParaRPr lang="es-MX" sz="2400" dirty="0">
              <a:latin typeface="News giothic mt"/>
            </a:endParaRPr>
          </a:p>
        </p:txBody>
      </p:sp>
      <p:pic>
        <p:nvPicPr>
          <p:cNvPr id="2" name="Imagen 1" descr="ÁREA DE RESTRICCIÓN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" t="3919" r="-152" b="20372"/>
          <a:stretch/>
        </p:blipFill>
        <p:spPr>
          <a:xfrm>
            <a:off x="1710054" y="1194610"/>
            <a:ext cx="8574983" cy="4995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51466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CuadroTexto 4"/>
          <p:cNvSpPr txBox="1"/>
          <p:nvPr/>
        </p:nvSpPr>
        <p:spPr>
          <a:xfrm>
            <a:off x="618186" y="373487"/>
            <a:ext cx="3258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News giothic mt"/>
              </a:rPr>
              <a:t>Proporción mínima</a:t>
            </a:r>
            <a:endParaRPr lang="es-MX" sz="2400" dirty="0">
              <a:latin typeface="News giothic mt"/>
            </a:endParaRPr>
          </a:p>
        </p:txBody>
      </p:sp>
      <p:pic>
        <p:nvPicPr>
          <p:cNvPr id="2" name="Imagen 1" descr="PROPORCIONES MÍNIMAS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1" r="21" b="14737"/>
          <a:stretch/>
        </p:blipFill>
        <p:spPr>
          <a:xfrm>
            <a:off x="1977796" y="1156885"/>
            <a:ext cx="8060367" cy="50160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22832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5" y="0"/>
            <a:ext cx="12191999" cy="6858000"/>
          </a:xfrm>
        </p:spPr>
      </p:pic>
      <p:sp>
        <p:nvSpPr>
          <p:cNvPr id="6" name="CuadroTexto 5"/>
          <p:cNvSpPr txBox="1"/>
          <p:nvPr/>
        </p:nvSpPr>
        <p:spPr>
          <a:xfrm>
            <a:off x="476518" y="437882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News giothic mt"/>
              </a:rPr>
              <a:t>Uso correcto </a:t>
            </a:r>
            <a:endParaRPr lang="es-MX" sz="2400" dirty="0">
              <a:latin typeface="News giothic mt"/>
            </a:endParaRPr>
          </a:p>
        </p:txBody>
      </p:sp>
      <p:pic>
        <p:nvPicPr>
          <p:cNvPr id="2" name="Imagen 1" descr="USOS CORRECTOS LOGO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22" b="18222"/>
          <a:stretch/>
        </p:blipFill>
        <p:spPr>
          <a:xfrm>
            <a:off x="1637922" y="1168162"/>
            <a:ext cx="8556831" cy="4988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4300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CuadroTexto 4"/>
          <p:cNvSpPr txBox="1"/>
          <p:nvPr/>
        </p:nvSpPr>
        <p:spPr>
          <a:xfrm>
            <a:off x="360609" y="450760"/>
            <a:ext cx="3709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News giothic mt"/>
              </a:rPr>
              <a:t>Uso</a:t>
            </a:r>
            <a:r>
              <a:rPr lang="es-MX" dirty="0" smtClean="0"/>
              <a:t> </a:t>
            </a:r>
            <a:r>
              <a:rPr lang="es-MX" sz="2400" dirty="0" smtClean="0">
                <a:latin typeface="News giothic mt"/>
              </a:rPr>
              <a:t>incorrecto</a:t>
            </a:r>
            <a:endParaRPr lang="es-MX" sz="2400" dirty="0">
              <a:latin typeface="News giothic mt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122" y="1117117"/>
            <a:ext cx="8117141" cy="5048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62297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CuadroTexto 4"/>
          <p:cNvSpPr txBox="1"/>
          <p:nvPr/>
        </p:nvSpPr>
        <p:spPr>
          <a:xfrm>
            <a:off x="656823" y="472157"/>
            <a:ext cx="4056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err="1" smtClean="0">
                <a:latin typeface="News giothic mt"/>
              </a:rPr>
              <a:t>Pantone</a:t>
            </a:r>
            <a:r>
              <a:rPr lang="es-MX" dirty="0" smtClean="0"/>
              <a:t> </a:t>
            </a:r>
            <a:endParaRPr lang="es-MX" dirty="0"/>
          </a:p>
        </p:txBody>
      </p:sp>
      <p:pic>
        <p:nvPicPr>
          <p:cNvPr id="2" name="Imagen 1" descr="PANTON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" t="4138" r="583" b="11620"/>
          <a:stretch/>
        </p:blipFill>
        <p:spPr>
          <a:xfrm>
            <a:off x="1634611" y="1194609"/>
            <a:ext cx="8059892" cy="48666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11658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CuadroTexto 4"/>
          <p:cNvSpPr txBox="1"/>
          <p:nvPr/>
        </p:nvSpPr>
        <p:spPr>
          <a:xfrm>
            <a:off x="450761" y="373487"/>
            <a:ext cx="2962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News giothic mt"/>
              </a:rPr>
              <a:t>Tipografía  </a:t>
            </a:r>
            <a:endParaRPr lang="es-MX" sz="2400" dirty="0">
              <a:latin typeface="News giothic mt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26" b="11879"/>
          <a:stretch/>
        </p:blipFill>
        <p:spPr>
          <a:xfrm>
            <a:off x="2319337" y="1326524"/>
            <a:ext cx="7400313" cy="47722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75744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CuadroTexto 4"/>
          <p:cNvSpPr txBox="1"/>
          <p:nvPr/>
        </p:nvSpPr>
        <p:spPr>
          <a:xfrm>
            <a:off x="502276" y="373487"/>
            <a:ext cx="42886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News giothic mt"/>
              </a:rPr>
              <a:t>Tarjeta de presentación </a:t>
            </a:r>
            <a:endParaRPr lang="es-MX" sz="2400" dirty="0">
              <a:latin typeface="News giothic mt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853" y="1194608"/>
            <a:ext cx="3292723" cy="1946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 descr="JESS TARJET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515" y="1209883"/>
            <a:ext cx="3199131" cy="1988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 descr="BETY TARJET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760" y="3483229"/>
            <a:ext cx="3153168" cy="19820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070" y="3472154"/>
            <a:ext cx="3292723" cy="1946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0" name="Conector recto 9"/>
          <p:cNvCxnSpPr/>
          <p:nvPr/>
        </p:nvCxnSpPr>
        <p:spPr>
          <a:xfrm>
            <a:off x="1847273" y="3417455"/>
            <a:ext cx="0" cy="211666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1677939" y="3425152"/>
            <a:ext cx="35406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1684097" y="5532582"/>
            <a:ext cx="35406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uadroTexto 15"/>
          <p:cNvSpPr txBox="1"/>
          <p:nvPr/>
        </p:nvSpPr>
        <p:spPr>
          <a:xfrm>
            <a:off x="1109133" y="4487333"/>
            <a:ext cx="5355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5 cm</a:t>
            </a:r>
            <a:endParaRPr lang="es-ES" sz="1400" dirty="0"/>
          </a:p>
        </p:txBody>
      </p:sp>
      <p:cxnSp>
        <p:nvCxnSpPr>
          <p:cNvPr id="18" name="Conector recto 17"/>
          <p:cNvCxnSpPr/>
          <p:nvPr/>
        </p:nvCxnSpPr>
        <p:spPr>
          <a:xfrm>
            <a:off x="2277533" y="5698067"/>
            <a:ext cx="3191934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2269067" y="5588000"/>
            <a:ext cx="0" cy="186267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/>
          <p:cNvCxnSpPr/>
          <p:nvPr/>
        </p:nvCxnSpPr>
        <p:spPr>
          <a:xfrm>
            <a:off x="5486400" y="5621867"/>
            <a:ext cx="0" cy="186267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uadroTexto 21"/>
          <p:cNvSpPr txBox="1"/>
          <p:nvPr/>
        </p:nvSpPr>
        <p:spPr>
          <a:xfrm>
            <a:off x="3606800" y="5740399"/>
            <a:ext cx="58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/>
              <a:t>8 cm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363135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853" y="1194608"/>
            <a:ext cx="3292723" cy="1946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513" y="3560178"/>
            <a:ext cx="3292723" cy="1946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 descr="CRIS TARJET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681" y="1207183"/>
            <a:ext cx="3106399" cy="19337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 descr="xime tarjet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275" y="3583829"/>
            <a:ext cx="3076228" cy="1913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0098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958" y="-88024"/>
            <a:ext cx="12192000" cy="6858000"/>
          </a:xfr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973" y="641313"/>
            <a:ext cx="5331854" cy="52934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/>
          <p:cNvSpPr txBox="1"/>
          <p:nvPr/>
        </p:nvSpPr>
        <p:spPr>
          <a:xfrm>
            <a:off x="450760" y="412124"/>
            <a:ext cx="2421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News giothic mt"/>
              </a:rPr>
              <a:t>Sobre  Carta</a:t>
            </a:r>
            <a:endParaRPr lang="es-MX" sz="2400" dirty="0">
              <a:latin typeface="News giothic mt"/>
            </a:endParaRPr>
          </a:p>
        </p:txBody>
      </p:sp>
      <p:cxnSp>
        <p:nvCxnSpPr>
          <p:cNvPr id="6" name="Conector recto 5"/>
          <p:cNvCxnSpPr/>
          <p:nvPr/>
        </p:nvCxnSpPr>
        <p:spPr>
          <a:xfrm flipH="1">
            <a:off x="7871283" y="565868"/>
            <a:ext cx="25147" cy="53946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>
            <a:off x="7758117" y="553293"/>
            <a:ext cx="26405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7746284" y="5974548"/>
            <a:ext cx="26405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uadroTexto 10"/>
          <p:cNvSpPr txBox="1"/>
          <p:nvPr/>
        </p:nvSpPr>
        <p:spPr>
          <a:xfrm>
            <a:off x="8232290" y="2890679"/>
            <a:ext cx="928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30.4 cm</a:t>
            </a:r>
            <a:endParaRPr lang="es-ES" dirty="0"/>
          </a:p>
        </p:txBody>
      </p:sp>
      <p:cxnSp>
        <p:nvCxnSpPr>
          <p:cNvPr id="14" name="Conector recto 13"/>
          <p:cNvCxnSpPr/>
          <p:nvPr/>
        </p:nvCxnSpPr>
        <p:spPr>
          <a:xfrm>
            <a:off x="2358697" y="6116157"/>
            <a:ext cx="5352427" cy="1295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7698164" y="6025451"/>
            <a:ext cx="12960" cy="181412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2342619" y="6009398"/>
            <a:ext cx="12960" cy="181412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uadroTexto 17"/>
          <p:cNvSpPr txBox="1"/>
          <p:nvPr/>
        </p:nvSpPr>
        <p:spPr>
          <a:xfrm>
            <a:off x="2008780" y="6232779"/>
            <a:ext cx="928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23.3 cm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9901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79549" y="425003"/>
            <a:ext cx="2215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News giothic mt"/>
              </a:rPr>
              <a:t>Sobre Oficio</a:t>
            </a:r>
            <a:endParaRPr lang="es-MX" sz="2400" dirty="0">
              <a:latin typeface="News giothic mt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28" y="1370904"/>
            <a:ext cx="9582150" cy="4248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CuadroTexto 4"/>
          <p:cNvSpPr txBox="1"/>
          <p:nvPr/>
        </p:nvSpPr>
        <p:spPr>
          <a:xfrm>
            <a:off x="11069027" y="3527979"/>
            <a:ext cx="928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10.5 cm</a:t>
            </a:r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9407105" y="64130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cxnSp>
        <p:nvCxnSpPr>
          <p:cNvPr id="8" name="Conector recto 7"/>
          <p:cNvCxnSpPr/>
          <p:nvPr/>
        </p:nvCxnSpPr>
        <p:spPr>
          <a:xfrm>
            <a:off x="10865206" y="1332792"/>
            <a:ext cx="0" cy="4343335"/>
          </a:xfrm>
          <a:prstGeom prst="line">
            <a:avLst/>
          </a:prstGeom>
          <a:ln>
            <a:solidFill>
              <a:srgbClr val="0D0D0D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10645706" y="1317112"/>
            <a:ext cx="40764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10661386" y="5660447"/>
            <a:ext cx="40764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5518835" y="5942684"/>
            <a:ext cx="928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23.8 cm</a:t>
            </a:r>
            <a:endParaRPr lang="es-ES" dirty="0"/>
          </a:p>
        </p:txBody>
      </p:sp>
      <p:cxnSp>
        <p:nvCxnSpPr>
          <p:cNvPr id="14" name="Conector recto 13"/>
          <p:cNvCxnSpPr/>
          <p:nvPr/>
        </p:nvCxnSpPr>
        <p:spPr>
          <a:xfrm>
            <a:off x="956389" y="5927005"/>
            <a:ext cx="9532533" cy="31360"/>
          </a:xfrm>
          <a:prstGeom prst="line">
            <a:avLst/>
          </a:prstGeom>
          <a:ln>
            <a:solidFill>
              <a:srgbClr val="0D0D0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10520279" y="5754526"/>
            <a:ext cx="0" cy="391998"/>
          </a:xfrm>
          <a:prstGeom prst="line">
            <a:avLst/>
          </a:prstGeom>
          <a:ln>
            <a:solidFill>
              <a:srgbClr val="0D0D0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920647" y="5750127"/>
            <a:ext cx="0" cy="391998"/>
          </a:xfrm>
          <a:prstGeom prst="line">
            <a:avLst/>
          </a:prstGeom>
          <a:ln>
            <a:solidFill>
              <a:srgbClr val="0D0D0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256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7" name="Marcador de contenido 6" descr="FOLDER PORTADA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877" r="-42877"/>
          <a:stretch>
            <a:fillRect/>
          </a:stretch>
        </p:blipFill>
        <p:spPr/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86627" y="502451"/>
            <a:ext cx="3385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News giothic mt"/>
              </a:rPr>
              <a:t>Folder carta/oficio</a:t>
            </a:r>
            <a:endParaRPr lang="es-MX" sz="2400" dirty="0">
              <a:latin typeface="News giothic mt"/>
            </a:endParaRPr>
          </a:p>
        </p:txBody>
      </p:sp>
      <p:pic>
        <p:nvPicPr>
          <p:cNvPr id="8" name="Imagen 7" descr="FOLDER ABIERT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015" y="1332101"/>
            <a:ext cx="7490564" cy="53834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93819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fondo P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42039" y="449196"/>
            <a:ext cx="2942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News Gothic MT"/>
                <a:cs typeface="News Gothic MT"/>
              </a:rPr>
              <a:t>Sellos</a:t>
            </a:r>
            <a:endParaRPr lang="es-ES" sz="2400" dirty="0">
              <a:latin typeface="News Gothic MT"/>
              <a:cs typeface="News Gothic MT"/>
            </a:endParaRPr>
          </a:p>
        </p:txBody>
      </p:sp>
      <p:pic>
        <p:nvPicPr>
          <p:cNvPr id="7" name="Imagen 6" descr="SELLO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466" y="1564445"/>
            <a:ext cx="8959463" cy="512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021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fondo P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 descr="HOJA MEMBRETAD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569" y="1208184"/>
            <a:ext cx="5662998" cy="552977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26552" y="418218"/>
            <a:ext cx="3174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News Gothic MT"/>
                <a:cs typeface="News Gothic MT"/>
              </a:rPr>
              <a:t>Hoja</a:t>
            </a:r>
            <a:r>
              <a:rPr lang="es-ES" dirty="0" smtClean="0"/>
              <a:t> </a:t>
            </a:r>
            <a:r>
              <a:rPr lang="es-ES" sz="2400" dirty="0" smtClean="0">
                <a:latin typeface="News Gothic MT"/>
                <a:cs typeface="News Gothic MT"/>
              </a:rPr>
              <a:t>membretada </a:t>
            </a:r>
            <a:endParaRPr lang="es-ES" sz="2400" dirty="0">
              <a:latin typeface="News Gothic MT"/>
              <a:cs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10700922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fondo P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 descr="memorandu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031" y="1254654"/>
            <a:ext cx="5402509" cy="546797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42039" y="402728"/>
            <a:ext cx="3376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 smtClean="0">
                <a:latin typeface="News Gothic MT"/>
                <a:cs typeface="News Gothic MT"/>
              </a:rPr>
              <a:t>Memorandum</a:t>
            </a:r>
            <a:endParaRPr lang="es-ES" sz="2400" dirty="0">
              <a:latin typeface="News Gothic MT"/>
              <a:cs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35212792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fondo P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 descr="FAX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545" y="1299875"/>
            <a:ext cx="5143500" cy="555812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73012" y="371749"/>
            <a:ext cx="3221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News Gothic MT"/>
                <a:cs typeface="News Gothic MT"/>
              </a:rPr>
              <a:t>Fax</a:t>
            </a:r>
            <a:endParaRPr lang="es-ES" sz="2400" dirty="0">
              <a:latin typeface="News Gothic MT"/>
              <a:cs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34214156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FACTURA ELECTRÓNIC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900" y="960352"/>
            <a:ext cx="8944727" cy="589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995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fondo P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49118" y="387239"/>
            <a:ext cx="4522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News Gothic MT"/>
                <a:cs typeface="News Gothic MT"/>
              </a:rPr>
              <a:t>Portada y etiqueta de CD</a:t>
            </a:r>
            <a:endParaRPr lang="es-ES" sz="2400" dirty="0">
              <a:latin typeface="News Gothic MT"/>
              <a:cs typeface="News Gothic MT"/>
            </a:endParaRPr>
          </a:p>
        </p:txBody>
      </p:sp>
      <p:pic>
        <p:nvPicPr>
          <p:cNvPr id="6" name="Imagen 5" descr="portada disc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00" y="1223674"/>
            <a:ext cx="6731000" cy="545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2562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554</Words>
  <Application>Microsoft Macintosh PowerPoint</Application>
  <PresentationFormat>Personalizado</PresentationFormat>
  <Paragraphs>56</Paragraphs>
  <Slides>35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PONCHO OS</dc:creator>
  <cp:lastModifiedBy>Jessica Guzmán González</cp:lastModifiedBy>
  <cp:revision>26</cp:revision>
  <dcterms:created xsi:type="dcterms:W3CDTF">2015-02-24T19:17:03Z</dcterms:created>
  <dcterms:modified xsi:type="dcterms:W3CDTF">2015-02-27T01:27:05Z</dcterms:modified>
</cp:coreProperties>
</file>