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9" r:id="rId3"/>
    <p:sldId id="266" r:id="rId4"/>
    <p:sldId id="257" r:id="rId5"/>
    <p:sldId id="258" r:id="rId6"/>
    <p:sldId id="265" r:id="rId7"/>
    <p:sldId id="260" r:id="rId8"/>
    <p:sldId id="261" r:id="rId9"/>
    <p:sldId id="262" r:id="rId10"/>
    <p:sldId id="264" r:id="rId11"/>
    <p:sldId id="263" r:id="rId1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4" y="-1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347200" y="152399"/>
            <a:ext cx="26416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03200" y="153923"/>
            <a:ext cx="89408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47200" y="2052960"/>
            <a:ext cx="26416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0E66E2D-A1A3-4879-84D6-504287ADA9B4}" type="datetimeFigureOut">
              <a:rPr lang="es-MX" smtClean="0"/>
              <a:t>29/01/15</a:t>
            </a:fld>
            <a:endParaRPr lang="es-MX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531FE28-A7E8-4F83-99D9-F36B584C6489}" type="slidenum">
              <a:rPr lang="es-MX" smtClean="0"/>
              <a:t>‹Nr.›</a:t>
            </a:fld>
            <a:endParaRPr lang="es-MX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s-MX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9600" y="2052960"/>
            <a:ext cx="84328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6E2D-A1A3-4879-84D6-504287ADA9B4}" type="datetimeFigureOut">
              <a:rPr lang="es-MX" smtClean="0"/>
              <a:t>29/01/15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FE28-A7E8-4F83-99D9-F36B584C6489}" type="slidenum">
              <a:rPr lang="es-MX" smtClean="0"/>
              <a:t>‹Nr.›</a:t>
            </a:fld>
            <a:endParaRPr lang="es-MX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347200" y="152399"/>
            <a:ext cx="26416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03200" y="153923"/>
            <a:ext cx="89408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50400" y="2892277"/>
            <a:ext cx="21336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0E66E2D-A1A3-4879-84D6-504287ADA9B4}" type="datetimeFigureOut">
              <a:rPr lang="es-MX" smtClean="0"/>
              <a:t>29/01/15</a:t>
            </a:fld>
            <a:endParaRPr lang="es-MX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531FE28-A7E8-4F83-99D9-F36B584C6489}" type="slidenum">
              <a:rPr lang="es-MX" smtClean="0"/>
              <a:t>‹Nr.›</a:t>
            </a:fld>
            <a:endParaRPr lang="es-MX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508000" y="2892277"/>
            <a:ext cx="84328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19072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2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6E2D-A1A3-4879-84D6-504287ADA9B4}" type="datetimeFigureOut">
              <a:rPr lang="es-MX" smtClean="0"/>
              <a:t>29/01/15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FE28-A7E8-4F83-99D9-F36B584C6489}" type="slidenum">
              <a:rPr lang="es-MX" smtClean="0"/>
              <a:t>‹Nr.›</a:t>
            </a:fld>
            <a:endParaRPr lang="es-MX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22438"/>
            <a:ext cx="5386917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386917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6E2D-A1A3-4879-84D6-504287ADA9B4}" type="datetimeFigureOut">
              <a:rPr lang="es-MX" smtClean="0"/>
              <a:t>29/01/15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FE28-A7E8-4F83-99D9-F36B584C6489}" type="slidenum">
              <a:rPr lang="es-MX" smtClean="0"/>
              <a:t>‹Nr.›</a:t>
            </a:fld>
            <a:endParaRPr lang="es-MX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6E2D-A1A3-4879-84D6-504287ADA9B4}" type="datetimeFigureOut">
              <a:rPr lang="es-MX" smtClean="0"/>
              <a:t>29/01/15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FE28-A7E8-4F83-99D9-F36B584C6489}" type="slidenum">
              <a:rPr lang="es-MX" smtClean="0"/>
              <a:t>‹Nr.›</a:t>
            </a:fld>
            <a:endParaRPr lang="es-MX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3200" y="150919"/>
            <a:ext cx="11775736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6E2D-A1A3-4879-84D6-504287ADA9B4}" type="datetimeFigureOut">
              <a:rPr lang="es-MX" smtClean="0"/>
              <a:t>29/01/15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FE28-A7E8-4F83-99D9-F36B584C6489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347200" y="150876"/>
            <a:ext cx="26416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203200" y="152400"/>
            <a:ext cx="89408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304801"/>
            <a:ext cx="7823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46336" y="2130552"/>
            <a:ext cx="2231136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6E2D-A1A3-4879-84D6-504287ADA9B4}" type="datetimeFigureOut">
              <a:rPr lang="es-MX" smtClean="0"/>
              <a:t>29/01/15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531FE28-A7E8-4F83-99D9-F36B584C6489}" type="slidenum">
              <a:rPr lang="es-MX" smtClean="0"/>
              <a:t>‹Nr.›</a:t>
            </a:fld>
            <a:endParaRPr lang="es-MX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9546336" y="457200"/>
            <a:ext cx="2234213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9347200" y="150876"/>
            <a:ext cx="26416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200" y="152400"/>
            <a:ext cx="89408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50400" y="2133600"/>
            <a:ext cx="22352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6E2D-A1A3-4879-84D6-504287ADA9B4}" type="datetimeFigureOut">
              <a:rPr lang="es-MX" smtClean="0"/>
              <a:t>29/01/15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FE28-A7E8-4F83-99D9-F36B584C6489}" type="slidenum">
              <a:rPr lang="es-MX" smtClean="0"/>
              <a:t>‹Nr.›</a:t>
            </a:fld>
            <a:endParaRPr lang="es-MX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550400" y="460248"/>
            <a:ext cx="22352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6E2D-A1A3-4879-84D6-504287ADA9B4}" type="datetimeFigureOut">
              <a:rPr lang="es-MX" smtClean="0"/>
              <a:t>29/01/15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FE28-A7E8-4F83-99D9-F36B584C6489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3200" y="147319"/>
            <a:ext cx="89408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347200" y="147319"/>
            <a:ext cx="2608061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50400" y="274639"/>
            <a:ext cx="22352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6E2D-A1A3-4879-84D6-504287ADA9B4}" type="datetimeFigureOut">
              <a:rPr lang="es-MX" smtClean="0"/>
              <a:t>29/01/15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531FE28-A7E8-4F83-99D9-F36B584C6489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03200" y="1634971"/>
            <a:ext cx="11775736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03199" y="152401"/>
            <a:ext cx="11752063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355847"/>
            <a:ext cx="11175013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99" y="1719071"/>
            <a:ext cx="11210524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517" y="6356350"/>
            <a:ext cx="2844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90E66E2D-A1A3-4879-84D6-504287ADA9B4}" type="datetimeFigureOut">
              <a:rPr lang="es-MX" smtClean="0"/>
              <a:t>29/01/15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64000" y="6356350"/>
            <a:ext cx="447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573" y="6355080"/>
            <a:ext cx="777288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1531FE28-A7E8-4F83-99D9-F36B584C6489}" type="slidenum">
              <a:rPr lang="es-MX" smtClean="0"/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2463961"/>
          </a:xfrm>
        </p:spPr>
        <p:txBody>
          <a:bodyPr>
            <a:normAutofit/>
          </a:bodyPr>
          <a:lstStyle/>
          <a:p>
            <a:r>
              <a:rPr lang="es-MX" dirty="0" smtClean="0"/>
              <a:t>Fabricio P. Basurto</a:t>
            </a:r>
          </a:p>
          <a:p>
            <a:r>
              <a:rPr lang="es-MX" dirty="0" smtClean="0"/>
              <a:t>Tania Salgado</a:t>
            </a:r>
          </a:p>
          <a:p>
            <a:r>
              <a:rPr lang="es-MX" dirty="0" smtClean="0"/>
              <a:t>Salma </a:t>
            </a:r>
            <a:r>
              <a:rPr lang="es-MX" dirty="0" err="1" smtClean="0"/>
              <a:t>Taymani</a:t>
            </a:r>
            <a:endParaRPr lang="es-MX" dirty="0" smtClean="0"/>
          </a:p>
          <a:p>
            <a:r>
              <a:rPr lang="es-MX" dirty="0" smtClean="0"/>
              <a:t>Diego E. Soto</a:t>
            </a:r>
          </a:p>
          <a:p>
            <a:r>
              <a:rPr lang="es-MX" dirty="0" smtClean="0"/>
              <a:t>Libia Medina </a:t>
            </a:r>
          </a:p>
          <a:p>
            <a:endParaRPr lang="es-MX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7791" y="2025748"/>
            <a:ext cx="8144134" cy="1373070"/>
          </a:xfrm>
        </p:spPr>
        <p:txBody>
          <a:bodyPr/>
          <a:lstStyle/>
          <a:p>
            <a:r>
              <a:rPr lang="es-MX" sz="9600" dirty="0" smtClean="0"/>
              <a:t>Red </a:t>
            </a:r>
            <a:r>
              <a:rPr lang="es-MX" sz="9600" dirty="0" err="1" smtClean="0"/>
              <a:t>Strings</a:t>
            </a:r>
            <a:endParaRPr lang="es-MX" sz="9600" dirty="0"/>
          </a:p>
        </p:txBody>
      </p:sp>
    </p:spTree>
    <p:extLst>
      <p:ext uri="{BB962C8B-B14F-4D97-AF65-F5344CB8AC3E}">
        <p14:creationId xmlns:p14="http://schemas.microsoft.com/office/powerpoint/2010/main" val="1310419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2838" y="2348332"/>
            <a:ext cx="9613861" cy="3599316"/>
          </a:xfrm>
        </p:spPr>
        <p:txBody>
          <a:bodyPr/>
          <a:lstStyle/>
          <a:p>
            <a:pPr algn="just"/>
            <a:r>
              <a:rPr lang="es-MX" dirty="0" smtClean="0"/>
              <a:t>Hay un antiguo mito chino sobre el hilo rojo del destino, dice que los dioses han atado un hilo de este color a cada uno de nosotros y lo han unido a todas las personas cuyas vidas estamos destinados a tocar. Este hilo se puede estirar o enredar, pero nunca se romperá.</a:t>
            </a:r>
          </a:p>
          <a:p>
            <a:pPr algn="just"/>
            <a:endParaRPr lang="es-MX" dirty="0">
              <a:solidFill>
                <a:srgbClr val="292934"/>
              </a:solidFill>
            </a:endParaRPr>
          </a:p>
          <a:p>
            <a:pPr algn="just"/>
            <a:r>
              <a:rPr lang="es-MX" dirty="0" smtClean="0">
                <a:solidFill>
                  <a:srgbClr val="292934"/>
                </a:solidFill>
              </a:rPr>
              <a:t>En Red Strings </a:t>
            </a:r>
            <a:r>
              <a:rPr lang="es-MX" dirty="0" smtClean="0">
                <a:solidFill>
                  <a:srgbClr val="292934"/>
                </a:solidFill>
              </a:rPr>
              <a:t>buscamos facilitar la </a:t>
            </a:r>
            <a:r>
              <a:rPr lang="es-MX" dirty="0" smtClean="0">
                <a:solidFill>
                  <a:srgbClr val="292934"/>
                </a:solidFill>
              </a:rPr>
              <a:t>unión del hilo rojo entre nuestros clientes y su entorno, haciendo de la comunicación una experiencia única e inigualable.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Historia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48942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7999" y="2294489"/>
            <a:ext cx="11210524" cy="4407408"/>
          </a:xfrm>
        </p:spPr>
        <p:txBody>
          <a:bodyPr/>
          <a:lstStyle/>
          <a:p>
            <a:pPr marL="0" indent="0" algn="ctr">
              <a:buNone/>
            </a:pPr>
            <a:endParaRPr lang="es-ES" dirty="0" smtClean="0">
              <a:solidFill>
                <a:srgbClr val="292934"/>
              </a:solidFill>
            </a:endParaRPr>
          </a:p>
          <a:p>
            <a:pPr marL="0" indent="0" algn="ctr">
              <a:buNone/>
            </a:pPr>
            <a:endParaRPr lang="es-ES" dirty="0">
              <a:solidFill>
                <a:srgbClr val="292934"/>
              </a:solidFill>
            </a:endParaRPr>
          </a:p>
          <a:p>
            <a:pPr marL="0" indent="0" algn="ctr">
              <a:buNone/>
            </a:pPr>
            <a:r>
              <a:rPr lang="es-ES" dirty="0" smtClean="0">
                <a:solidFill>
                  <a:srgbClr val="292934"/>
                </a:solidFill>
              </a:rPr>
              <a:t>En </a:t>
            </a:r>
            <a:r>
              <a:rPr lang="es-ES" dirty="0">
                <a:solidFill>
                  <a:srgbClr val="292934"/>
                </a:solidFill>
              </a:rPr>
              <a:t>Red </a:t>
            </a:r>
            <a:r>
              <a:rPr lang="es-ES" dirty="0" err="1">
                <a:solidFill>
                  <a:srgbClr val="292934"/>
                </a:solidFill>
              </a:rPr>
              <a:t>Strings</a:t>
            </a:r>
            <a:r>
              <a:rPr lang="es-ES" dirty="0">
                <a:solidFill>
                  <a:srgbClr val="292934"/>
                </a:solidFill>
              </a:rPr>
              <a:t> basamos nuestro nombre, </a:t>
            </a:r>
            <a:r>
              <a:rPr lang="es-ES" dirty="0" err="1">
                <a:solidFill>
                  <a:srgbClr val="292934"/>
                </a:solidFill>
              </a:rPr>
              <a:t>según</a:t>
            </a:r>
            <a:r>
              <a:rPr lang="es-ES" dirty="0">
                <a:solidFill>
                  <a:srgbClr val="292934"/>
                </a:solidFill>
              </a:rPr>
              <a:t> relatos chinos, en la </a:t>
            </a:r>
            <a:r>
              <a:rPr lang="es-ES" dirty="0" err="1">
                <a:solidFill>
                  <a:srgbClr val="292934"/>
                </a:solidFill>
              </a:rPr>
              <a:t>conexión</a:t>
            </a:r>
            <a:r>
              <a:rPr lang="es-ES" dirty="0">
                <a:solidFill>
                  <a:srgbClr val="292934"/>
                </a:solidFill>
              </a:rPr>
              <a:t> divina por medio de hilos rojos que tenemos con todas aquellas personas que estamos destinados a cruzar caminos, estos hilos se pueden estirar o enredar, pero nunca se </a:t>
            </a:r>
            <a:r>
              <a:rPr lang="es-ES" dirty="0" err="1">
                <a:solidFill>
                  <a:srgbClr val="292934"/>
                </a:solidFill>
              </a:rPr>
              <a:t>romperán</a:t>
            </a:r>
            <a:r>
              <a:rPr lang="es-ES" dirty="0">
                <a:solidFill>
                  <a:srgbClr val="292934"/>
                </a:solidFill>
              </a:rPr>
              <a:t>, como nuestras conexiones </a:t>
            </a:r>
            <a:r>
              <a:rPr lang="es-ES" dirty="0" err="1">
                <a:solidFill>
                  <a:srgbClr val="292934"/>
                </a:solidFill>
              </a:rPr>
              <a:t>estratégicas</a:t>
            </a:r>
            <a:r>
              <a:rPr lang="es-ES" dirty="0">
                <a:solidFill>
                  <a:srgbClr val="292934"/>
                </a:solidFill>
              </a:rPr>
              <a:t>, de </a:t>
            </a:r>
            <a:r>
              <a:rPr lang="es-ES" dirty="0" err="1">
                <a:solidFill>
                  <a:srgbClr val="292934"/>
                </a:solidFill>
              </a:rPr>
              <a:t>comunicación</a:t>
            </a:r>
            <a:r>
              <a:rPr lang="es-ES" dirty="0">
                <a:solidFill>
                  <a:srgbClr val="292934"/>
                </a:solidFill>
              </a:rPr>
              <a:t> y mantenimiento con nuestros clientes y su entorno. </a:t>
            </a:r>
            <a:endParaRPr lang="es-ES" dirty="0">
              <a:solidFill>
                <a:srgbClr val="292934"/>
              </a:solidFill>
            </a:endParaRPr>
          </a:p>
          <a:p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Justificaci</a:t>
            </a:r>
            <a:r>
              <a:rPr lang="es-ES" dirty="0" smtClean="0"/>
              <a:t>ón del nombre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6911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33641" y="3207636"/>
            <a:ext cx="9613861" cy="3599316"/>
          </a:xfrm>
        </p:spPr>
        <p:txBody>
          <a:bodyPr/>
          <a:lstStyle/>
          <a:p>
            <a:pPr marL="45720" indent="0" algn="ctr">
              <a:buNone/>
            </a:pPr>
            <a:r>
              <a:rPr lang="es-MX" dirty="0" smtClean="0">
                <a:solidFill>
                  <a:srgbClr val="292934"/>
                </a:solidFill>
              </a:rPr>
              <a:t>Somos una empresa dedicada a la consultoría y desarrollo de comunicación estratégica, satisfaciendo las necesidades de nuestros clientes con un enfoque </a:t>
            </a:r>
            <a:r>
              <a:rPr lang="es-MX" dirty="0" smtClean="0">
                <a:solidFill>
                  <a:srgbClr val="292934"/>
                </a:solidFill>
              </a:rPr>
              <a:t>humano y </a:t>
            </a:r>
            <a:r>
              <a:rPr lang="es-MX" dirty="0" smtClean="0">
                <a:solidFill>
                  <a:srgbClr val="292934"/>
                </a:solidFill>
              </a:rPr>
              <a:t>competitivo.</a:t>
            </a:r>
            <a:endParaRPr lang="es-MX" dirty="0">
              <a:solidFill>
                <a:srgbClr val="292934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Misión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18521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76436" y="3112448"/>
            <a:ext cx="9613861" cy="3599316"/>
          </a:xfrm>
        </p:spPr>
        <p:txBody>
          <a:bodyPr/>
          <a:lstStyle/>
          <a:p>
            <a:pPr marL="45720" indent="0" algn="ctr">
              <a:buNone/>
            </a:pPr>
            <a:r>
              <a:rPr lang="es-MX" dirty="0" smtClean="0">
                <a:solidFill>
                  <a:srgbClr val="292934"/>
                </a:solidFill>
              </a:rPr>
              <a:t>En </a:t>
            </a:r>
            <a:r>
              <a:rPr lang="es-MX" dirty="0" smtClean="0">
                <a:solidFill>
                  <a:srgbClr val="292934"/>
                </a:solidFill>
              </a:rPr>
              <a:t>2020 </a:t>
            </a:r>
            <a:r>
              <a:rPr lang="es-MX" dirty="0" smtClean="0">
                <a:solidFill>
                  <a:srgbClr val="292934"/>
                </a:solidFill>
              </a:rPr>
              <a:t>seremos una empresa líder a nivel nacional, optimizando los recursos comunicativos en las empresas y transformarnos, junto con ellas en factores de excelencia para la comunicación corporativa, manteniendo nuestros valores y visión humana.</a:t>
            </a:r>
            <a:endParaRPr lang="es-MX" dirty="0">
              <a:solidFill>
                <a:srgbClr val="292934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Visión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81191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7999" y="2790539"/>
            <a:ext cx="11210524" cy="4407408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>
                <a:solidFill>
                  <a:srgbClr val="292934"/>
                </a:solidFill>
              </a:rPr>
              <a:t>Se dice que uno de los socios fundadores, </a:t>
            </a:r>
            <a:r>
              <a:rPr lang="es-ES" dirty="0" smtClean="0">
                <a:solidFill>
                  <a:srgbClr val="292934"/>
                </a:solidFill>
              </a:rPr>
              <a:t>concibi</a:t>
            </a:r>
            <a:r>
              <a:rPr lang="es-ES" dirty="0" smtClean="0">
                <a:solidFill>
                  <a:srgbClr val="292934"/>
                </a:solidFill>
              </a:rPr>
              <a:t>ó</a:t>
            </a:r>
            <a:r>
              <a:rPr lang="es-ES" dirty="0" smtClean="0">
                <a:solidFill>
                  <a:srgbClr val="292934"/>
                </a:solidFill>
              </a:rPr>
              <a:t> </a:t>
            </a:r>
            <a:r>
              <a:rPr lang="es-ES" dirty="0">
                <a:solidFill>
                  <a:srgbClr val="292934"/>
                </a:solidFill>
              </a:rPr>
              <a:t>la idea de Red </a:t>
            </a:r>
            <a:r>
              <a:rPr lang="es-ES" dirty="0" err="1">
                <a:solidFill>
                  <a:srgbClr val="292934"/>
                </a:solidFill>
              </a:rPr>
              <a:t>Strings</a:t>
            </a:r>
            <a:r>
              <a:rPr lang="es-ES" dirty="0">
                <a:solidFill>
                  <a:srgbClr val="292934"/>
                </a:solidFill>
              </a:rPr>
              <a:t> durante una </a:t>
            </a:r>
            <a:r>
              <a:rPr lang="es-ES" dirty="0" err="1">
                <a:solidFill>
                  <a:srgbClr val="292934"/>
                </a:solidFill>
              </a:rPr>
              <a:t>meditación</a:t>
            </a:r>
            <a:r>
              <a:rPr lang="es-ES" dirty="0">
                <a:solidFill>
                  <a:srgbClr val="292934"/>
                </a:solidFill>
              </a:rPr>
              <a:t>, en donde una luz blanca con violeta iluminó todo el cuarto y pudo visualizar a todo el mundo entrelazado, </a:t>
            </a:r>
            <a:r>
              <a:rPr lang="es-ES" dirty="0" smtClean="0">
                <a:solidFill>
                  <a:srgbClr val="292934"/>
                </a:solidFill>
              </a:rPr>
              <a:t>como </a:t>
            </a:r>
            <a:r>
              <a:rPr lang="es-ES" dirty="0">
                <a:solidFill>
                  <a:srgbClr val="292934"/>
                </a:solidFill>
              </a:rPr>
              <a:t>en el relato chino, por medio de un lazo rojo. Y justo </a:t>
            </a:r>
            <a:r>
              <a:rPr lang="es-ES" dirty="0" err="1">
                <a:solidFill>
                  <a:srgbClr val="292934"/>
                </a:solidFill>
              </a:rPr>
              <a:t>después</a:t>
            </a:r>
            <a:r>
              <a:rPr lang="es-ES" dirty="0">
                <a:solidFill>
                  <a:srgbClr val="292934"/>
                </a:solidFill>
              </a:rPr>
              <a:t>, vió con una luz roja el </a:t>
            </a:r>
            <a:r>
              <a:rPr lang="es-ES" dirty="0" err="1">
                <a:solidFill>
                  <a:srgbClr val="292934"/>
                </a:solidFill>
              </a:rPr>
              <a:t>símbolo</a:t>
            </a:r>
            <a:r>
              <a:rPr lang="es-ES" dirty="0">
                <a:solidFill>
                  <a:srgbClr val="292934"/>
                </a:solidFill>
              </a:rPr>
              <a:t> </a:t>
            </a:r>
            <a:r>
              <a:rPr lang="es-ES" dirty="0" err="1">
                <a:solidFill>
                  <a:srgbClr val="292934"/>
                </a:solidFill>
              </a:rPr>
              <a:t>kanji</a:t>
            </a:r>
            <a:r>
              <a:rPr lang="es-ES" dirty="0">
                <a:solidFill>
                  <a:srgbClr val="292934"/>
                </a:solidFill>
              </a:rPr>
              <a:t> de la </a:t>
            </a:r>
            <a:r>
              <a:rPr lang="es-ES" dirty="0" err="1">
                <a:solidFill>
                  <a:srgbClr val="292934"/>
                </a:solidFill>
              </a:rPr>
              <a:t>comunicación</a:t>
            </a:r>
            <a:r>
              <a:rPr lang="es-ES" dirty="0">
                <a:solidFill>
                  <a:srgbClr val="292934"/>
                </a:solidFill>
              </a:rPr>
              <a:t>. </a:t>
            </a:r>
            <a:r>
              <a:rPr lang="es-ES" dirty="0" smtClean="0">
                <a:solidFill>
                  <a:srgbClr val="292934"/>
                </a:solidFill>
              </a:rPr>
              <a:t>Fue as</a:t>
            </a:r>
            <a:r>
              <a:rPr lang="es-ES" dirty="0" smtClean="0">
                <a:solidFill>
                  <a:srgbClr val="292934"/>
                </a:solidFill>
              </a:rPr>
              <a:t>í</a:t>
            </a:r>
            <a:r>
              <a:rPr lang="es-ES" dirty="0" smtClean="0">
                <a:solidFill>
                  <a:srgbClr val="292934"/>
                </a:solidFill>
              </a:rPr>
              <a:t> </a:t>
            </a:r>
            <a:r>
              <a:rPr lang="es-ES" dirty="0">
                <a:solidFill>
                  <a:srgbClr val="292934"/>
                </a:solidFill>
              </a:rPr>
              <a:t>que </a:t>
            </a:r>
            <a:r>
              <a:rPr lang="es-ES" dirty="0" smtClean="0">
                <a:solidFill>
                  <a:srgbClr val="292934"/>
                </a:solidFill>
              </a:rPr>
              <a:t>emprendi</a:t>
            </a:r>
            <a:r>
              <a:rPr lang="es-ES" dirty="0" smtClean="0">
                <a:solidFill>
                  <a:srgbClr val="292934"/>
                </a:solidFill>
              </a:rPr>
              <a:t>ó</a:t>
            </a:r>
            <a:r>
              <a:rPr lang="es-ES" dirty="0" smtClean="0">
                <a:solidFill>
                  <a:srgbClr val="292934"/>
                </a:solidFill>
              </a:rPr>
              <a:t> </a:t>
            </a:r>
            <a:r>
              <a:rPr lang="es-ES" dirty="0">
                <a:solidFill>
                  <a:srgbClr val="292934"/>
                </a:solidFill>
              </a:rPr>
              <a:t>el proyecto junto con otros socios, para fundar Red </a:t>
            </a:r>
            <a:r>
              <a:rPr lang="es-ES" dirty="0" err="1">
                <a:solidFill>
                  <a:srgbClr val="292934"/>
                </a:solidFill>
              </a:rPr>
              <a:t>Strings</a:t>
            </a:r>
            <a:r>
              <a:rPr lang="es-ES" dirty="0">
                <a:solidFill>
                  <a:srgbClr val="292934"/>
                </a:solidFill>
              </a:rPr>
              <a:t> y ser la empresa clave en las conexiones comunicativas y </a:t>
            </a:r>
            <a:r>
              <a:rPr lang="es-ES" dirty="0" err="1">
                <a:solidFill>
                  <a:srgbClr val="292934"/>
                </a:solidFill>
              </a:rPr>
              <a:t>estratégicas</a:t>
            </a:r>
            <a:r>
              <a:rPr lang="es-ES" dirty="0">
                <a:solidFill>
                  <a:srgbClr val="292934"/>
                </a:solidFill>
              </a:rPr>
              <a:t> entre sus clientes y su entorno. </a:t>
            </a:r>
            <a:endParaRPr lang="es-ES" dirty="0">
              <a:solidFill>
                <a:srgbClr val="292934"/>
              </a:solidFill>
            </a:endParaRPr>
          </a:p>
          <a:p>
            <a:endParaRPr lang="es-ES" dirty="0">
              <a:solidFill>
                <a:srgbClr val="292934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Mito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8937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dirty="0" smtClean="0">
                <a:solidFill>
                  <a:srgbClr val="292934"/>
                </a:solidFill>
              </a:rPr>
              <a:t>La </a:t>
            </a:r>
            <a:r>
              <a:rPr lang="es-MX" b="1" dirty="0" smtClean="0">
                <a:solidFill>
                  <a:srgbClr val="292934"/>
                </a:solidFill>
              </a:rPr>
              <a:t>UNIÓN </a:t>
            </a:r>
            <a:r>
              <a:rPr lang="es-MX" dirty="0" smtClean="0">
                <a:solidFill>
                  <a:srgbClr val="292934"/>
                </a:solidFill>
              </a:rPr>
              <a:t>es para nosotros, el punto clave de la relación con nuestros clientes para transformar, crear y desarrollar productos y relaciones de excelencia a través del trabajo en equipo. </a:t>
            </a:r>
            <a:endParaRPr lang="es-MX" dirty="0" smtClean="0">
              <a:solidFill>
                <a:srgbClr val="292934"/>
              </a:solidFill>
            </a:endParaRPr>
          </a:p>
          <a:p>
            <a:pPr algn="just"/>
            <a:endParaRPr lang="es-MX" dirty="0" smtClean="0">
              <a:solidFill>
                <a:srgbClr val="292934"/>
              </a:solidFill>
            </a:endParaRPr>
          </a:p>
          <a:p>
            <a:pPr algn="just"/>
            <a:r>
              <a:rPr lang="es-MX" dirty="0" smtClean="0">
                <a:solidFill>
                  <a:srgbClr val="292934"/>
                </a:solidFill>
              </a:rPr>
              <a:t>Es el </a:t>
            </a:r>
            <a:r>
              <a:rPr lang="es-MX" b="1" dirty="0" smtClean="0">
                <a:solidFill>
                  <a:srgbClr val="292934"/>
                </a:solidFill>
              </a:rPr>
              <a:t>COMPROMISO, </a:t>
            </a:r>
            <a:r>
              <a:rPr lang="es-MX" dirty="0" smtClean="0">
                <a:solidFill>
                  <a:srgbClr val="292934"/>
                </a:solidFill>
              </a:rPr>
              <a:t>la base de nuestras acciones, para así entregarnos en cuerpo y alma para satisfacer y superar las necesidades de nuestros clientes. Identificamos el compromiso como la completa implicación y entusiasmo con nuestro trabajo, viendo siempre más allá de los intereses básicos de la organización. </a:t>
            </a:r>
            <a:endParaRPr lang="es-MX" dirty="0" smtClean="0">
              <a:solidFill>
                <a:srgbClr val="292934"/>
              </a:solidFill>
            </a:endParaRPr>
          </a:p>
          <a:p>
            <a:pPr marL="45720" indent="0" algn="just">
              <a:buNone/>
            </a:pPr>
            <a:endParaRPr lang="es-MX" dirty="0" smtClean="0">
              <a:solidFill>
                <a:srgbClr val="292934"/>
              </a:solidFill>
            </a:endParaRPr>
          </a:p>
          <a:p>
            <a:pPr algn="just"/>
            <a:r>
              <a:rPr lang="es-MX" dirty="0" smtClean="0">
                <a:solidFill>
                  <a:srgbClr val="292934"/>
                </a:solidFill>
              </a:rPr>
              <a:t>Estamos </a:t>
            </a:r>
            <a:r>
              <a:rPr lang="es-MX" dirty="0" smtClean="0">
                <a:solidFill>
                  <a:srgbClr val="292934"/>
                </a:solidFill>
              </a:rPr>
              <a:t>conscientes </a:t>
            </a:r>
            <a:r>
              <a:rPr lang="es-MX" dirty="0" smtClean="0">
                <a:solidFill>
                  <a:srgbClr val="292934"/>
                </a:solidFill>
              </a:rPr>
              <a:t>de las exigencias del mercado, por lo cual la </a:t>
            </a:r>
            <a:r>
              <a:rPr lang="es-MX" b="1" dirty="0" smtClean="0">
                <a:solidFill>
                  <a:srgbClr val="292934"/>
                </a:solidFill>
              </a:rPr>
              <a:t>COMPETITIVIDAD</a:t>
            </a:r>
            <a:r>
              <a:rPr lang="es-MX" dirty="0" smtClean="0">
                <a:solidFill>
                  <a:srgbClr val="292934"/>
                </a:solidFill>
              </a:rPr>
              <a:t>  está presente en los resultados de nuestro trabajo diario al general ideas creativas e innovadoras. </a:t>
            </a:r>
            <a:endParaRPr lang="es-MX" dirty="0">
              <a:solidFill>
                <a:srgbClr val="292934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Valores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79832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55256" y="3213088"/>
            <a:ext cx="9613861" cy="20451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6000" dirty="0" smtClean="0">
                <a:latin typeface="Freestyle Script" panose="030804020302050B0404" pitchFamily="66" charset="0"/>
              </a:rPr>
              <a:t>“</a:t>
            </a:r>
            <a:r>
              <a:rPr lang="es-MX" sz="6000" dirty="0" err="1" smtClean="0">
                <a:latin typeface="Freestyle Script" panose="030804020302050B0404" pitchFamily="66" charset="0"/>
              </a:rPr>
              <a:t>Strategic</a:t>
            </a:r>
            <a:r>
              <a:rPr lang="es-MX" sz="6000" dirty="0" smtClean="0">
                <a:latin typeface="Freestyle Script" panose="030804020302050B0404" pitchFamily="66" charset="0"/>
              </a:rPr>
              <a:t> </a:t>
            </a:r>
            <a:r>
              <a:rPr lang="es-MX" sz="6000" dirty="0" err="1" smtClean="0">
                <a:latin typeface="Freestyle Script" panose="030804020302050B0404" pitchFamily="66" charset="0"/>
              </a:rPr>
              <a:t>Connections</a:t>
            </a:r>
            <a:r>
              <a:rPr lang="es-MX" sz="6000" dirty="0" smtClean="0">
                <a:latin typeface="Freestyle Script" panose="030804020302050B0404" pitchFamily="66" charset="0"/>
              </a:rPr>
              <a:t>”</a:t>
            </a:r>
            <a:endParaRPr lang="es-MX" sz="6000" dirty="0">
              <a:latin typeface="Freestyle Script" panose="030804020302050B0404" pitchFamily="66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Nuestro Lema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90327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7999" y="1996859"/>
            <a:ext cx="11210524" cy="4407408"/>
          </a:xfrm>
        </p:spPr>
        <p:txBody>
          <a:bodyPr/>
          <a:lstStyle/>
          <a:p>
            <a:r>
              <a:rPr lang="es-MX" sz="2800" dirty="0" smtClean="0">
                <a:solidFill>
                  <a:srgbClr val="292934"/>
                </a:solidFill>
              </a:rPr>
              <a:t>Consultoría de </a:t>
            </a:r>
            <a:r>
              <a:rPr lang="es-MX" sz="2800" dirty="0" smtClean="0">
                <a:solidFill>
                  <a:srgbClr val="292934"/>
                </a:solidFill>
              </a:rPr>
              <a:t>comunicación.</a:t>
            </a:r>
          </a:p>
          <a:p>
            <a:endParaRPr lang="es-MX" sz="2800" dirty="0" smtClean="0">
              <a:solidFill>
                <a:srgbClr val="292934"/>
              </a:solidFill>
            </a:endParaRPr>
          </a:p>
          <a:p>
            <a:r>
              <a:rPr lang="es-MX" sz="2800" dirty="0" smtClean="0">
                <a:solidFill>
                  <a:srgbClr val="292934"/>
                </a:solidFill>
              </a:rPr>
              <a:t>Elaboración de estrategias para:</a:t>
            </a:r>
          </a:p>
          <a:p>
            <a:pPr lvl="1"/>
            <a:r>
              <a:rPr lang="es-MX" sz="2400" dirty="0" smtClean="0">
                <a:solidFill>
                  <a:srgbClr val="292934"/>
                </a:solidFill>
              </a:rPr>
              <a:t>Reconversión, información y reforzamiento de </a:t>
            </a:r>
            <a:r>
              <a:rPr lang="es-MX" sz="2400" dirty="0" smtClean="0">
                <a:solidFill>
                  <a:srgbClr val="292934"/>
                </a:solidFill>
              </a:rPr>
              <a:t>imagen.</a:t>
            </a:r>
            <a:endParaRPr lang="es-MX" sz="2400" dirty="0" smtClean="0">
              <a:solidFill>
                <a:srgbClr val="292934"/>
              </a:solidFill>
            </a:endParaRPr>
          </a:p>
          <a:p>
            <a:pPr lvl="1"/>
            <a:r>
              <a:rPr lang="es-MX" sz="2400" dirty="0" smtClean="0">
                <a:solidFill>
                  <a:srgbClr val="292934"/>
                </a:solidFill>
              </a:rPr>
              <a:t>Comunicación en </a:t>
            </a:r>
            <a:r>
              <a:rPr lang="es-MX" sz="2400" dirty="0" smtClean="0">
                <a:solidFill>
                  <a:srgbClr val="292934"/>
                </a:solidFill>
              </a:rPr>
              <a:t>crisis.</a:t>
            </a:r>
            <a:endParaRPr lang="es-MX" sz="2400" dirty="0" smtClean="0">
              <a:solidFill>
                <a:srgbClr val="292934"/>
              </a:solidFill>
            </a:endParaRPr>
          </a:p>
          <a:p>
            <a:pPr lvl="1"/>
            <a:r>
              <a:rPr lang="es-MX" sz="2400" dirty="0" smtClean="0">
                <a:solidFill>
                  <a:srgbClr val="292934"/>
                </a:solidFill>
              </a:rPr>
              <a:t>Comunicación interna y cultura </a:t>
            </a:r>
            <a:r>
              <a:rPr lang="es-MX" sz="2400" dirty="0" smtClean="0">
                <a:solidFill>
                  <a:srgbClr val="292934"/>
                </a:solidFill>
              </a:rPr>
              <a:t>corporativa.</a:t>
            </a:r>
          </a:p>
          <a:p>
            <a:pPr lvl="1"/>
            <a:r>
              <a:rPr lang="es-MX" sz="2400" dirty="0" smtClean="0">
                <a:solidFill>
                  <a:srgbClr val="292934"/>
                </a:solidFill>
              </a:rPr>
              <a:t>Relaciones p</a:t>
            </a:r>
            <a:r>
              <a:rPr lang="es-MX" sz="2400" dirty="0" smtClean="0">
                <a:solidFill>
                  <a:srgbClr val="292934"/>
                </a:solidFill>
              </a:rPr>
              <a:t>úblicas.</a:t>
            </a:r>
            <a:endParaRPr lang="es-MX" sz="2400" dirty="0" smtClean="0">
              <a:solidFill>
                <a:srgbClr val="292934"/>
              </a:solidFill>
            </a:endParaRPr>
          </a:p>
          <a:p>
            <a:pPr lvl="1"/>
            <a:r>
              <a:rPr lang="es-MX" sz="2400" dirty="0" smtClean="0">
                <a:solidFill>
                  <a:srgbClr val="292934"/>
                </a:solidFill>
              </a:rPr>
              <a:t>Personal branding.</a:t>
            </a:r>
          </a:p>
          <a:p>
            <a:pPr lvl="1"/>
            <a:r>
              <a:rPr lang="es-MX" sz="2400" dirty="0" smtClean="0">
                <a:solidFill>
                  <a:srgbClr val="292934"/>
                </a:solidFill>
              </a:rPr>
              <a:t>Marketing Mix.</a:t>
            </a:r>
            <a:endParaRPr lang="es-MX" sz="2400" dirty="0" smtClean="0">
              <a:solidFill>
                <a:srgbClr val="292934"/>
              </a:solidFill>
            </a:endParaRPr>
          </a:p>
          <a:p>
            <a:endParaRPr lang="es-MX" dirty="0">
              <a:solidFill>
                <a:srgbClr val="292934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Descripción de Actividades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23403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0321" y="2138453"/>
            <a:ext cx="5074601" cy="3599316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292934"/>
                </a:solidFill>
              </a:rPr>
              <a:t>Reforzando uniones. </a:t>
            </a:r>
            <a:endParaRPr lang="es-ES" dirty="0">
              <a:solidFill>
                <a:srgbClr val="292934"/>
              </a:solidFill>
            </a:endParaRPr>
          </a:p>
          <a:p>
            <a:pPr marL="0" indent="0">
              <a:buNone/>
            </a:pPr>
            <a:r>
              <a:rPr lang="es-ES" dirty="0" smtClean="0">
                <a:solidFill>
                  <a:srgbClr val="292934"/>
                </a:solidFill>
              </a:rPr>
              <a:t>Retomando el antiguo relato chino, el cual dice que los dioses han atado un hilo rojo a cada uno de nosotros y lo han unido a todas las personas cuyas vidas estamos destinados a tocar, siempre que cerremos un trato con un cliente, obsequiaremos pulseras amuletos de hilo rojo con el logo de la empresa representando la </a:t>
            </a:r>
            <a:r>
              <a:rPr lang="es-ES" dirty="0" err="1" smtClean="0">
                <a:solidFill>
                  <a:srgbClr val="292934"/>
                </a:solidFill>
              </a:rPr>
              <a:t>conexión</a:t>
            </a:r>
            <a:r>
              <a:rPr lang="es-ES" dirty="0" smtClean="0">
                <a:solidFill>
                  <a:srgbClr val="292934"/>
                </a:solidFill>
              </a:rPr>
              <a:t> de nuestro destino con el del cliente.</a:t>
            </a:r>
          </a:p>
          <a:p>
            <a:endParaRPr lang="es-ES" dirty="0">
              <a:solidFill>
                <a:srgbClr val="292934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Ritos y Rituales</a:t>
            </a:r>
            <a:endParaRPr lang="es-ES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6210596" y="2191640"/>
            <a:ext cx="5074601" cy="35993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0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3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>
                <a:solidFill>
                  <a:srgbClr val="292934"/>
                </a:solidFill>
              </a:rPr>
              <a:t>Aniversario. </a:t>
            </a:r>
            <a:endParaRPr lang="es-ES" dirty="0">
              <a:solidFill>
                <a:srgbClr val="292934"/>
              </a:solidFill>
            </a:endParaRPr>
          </a:p>
          <a:p>
            <a:pPr marL="45720" indent="0">
              <a:buNone/>
            </a:pPr>
            <a:r>
              <a:rPr lang="es-ES" dirty="0" err="1" smtClean="0">
                <a:solidFill>
                  <a:srgbClr val="292934"/>
                </a:solidFill>
              </a:rPr>
              <a:t>Además</a:t>
            </a:r>
            <a:r>
              <a:rPr lang="es-ES" dirty="0" smtClean="0">
                <a:solidFill>
                  <a:srgbClr val="292934"/>
                </a:solidFill>
              </a:rPr>
              <a:t> </a:t>
            </a:r>
            <a:r>
              <a:rPr lang="es-ES" dirty="0">
                <a:solidFill>
                  <a:srgbClr val="292934"/>
                </a:solidFill>
              </a:rPr>
              <a:t>celebraremos cada </a:t>
            </a:r>
            <a:r>
              <a:rPr lang="es-ES" dirty="0" smtClean="0">
                <a:solidFill>
                  <a:srgbClr val="292934"/>
                </a:solidFill>
              </a:rPr>
              <a:t>29 de enero </a:t>
            </a:r>
            <a:r>
              <a:rPr lang="es-ES" dirty="0">
                <a:solidFill>
                  <a:srgbClr val="292934"/>
                </a:solidFill>
              </a:rPr>
              <a:t>nuestro aniversario en conjunto con nuestros empleados, clientes y sus familias. Llevaremos a cabo juegos para amenizar el ambiente de trabajo, premiaciones por eficiencia a los empleados y entrega de agradecimientos a todos (clientes y empleados), con el fin de festejar y reforzar las conexiones que se han hecho a lo largo del </a:t>
            </a:r>
            <a:r>
              <a:rPr lang="es-ES" dirty="0" err="1">
                <a:solidFill>
                  <a:srgbClr val="292934"/>
                </a:solidFill>
              </a:rPr>
              <a:t>año</a:t>
            </a:r>
            <a:r>
              <a:rPr lang="es-ES" dirty="0">
                <a:solidFill>
                  <a:srgbClr val="292934"/>
                </a:solidFill>
              </a:rPr>
              <a:t>. </a:t>
            </a:r>
            <a:endParaRPr lang="es-ES" dirty="0">
              <a:solidFill>
                <a:srgbClr val="292934"/>
              </a:solidFill>
            </a:endParaRPr>
          </a:p>
          <a:p>
            <a:endParaRPr lang="es-ES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608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-277824" y="1865177"/>
            <a:ext cx="9307097" cy="3484807"/>
          </a:xfrm>
        </p:spPr>
        <p:txBody>
          <a:bodyPr/>
          <a:lstStyle/>
          <a:p>
            <a:r>
              <a:rPr lang="es-MX" sz="3600" dirty="0" smtClean="0">
                <a:latin typeface="Freestyle Script" panose="030804020302050B0404" pitchFamily="66" charset="0"/>
              </a:rPr>
              <a:t>Gracias por su atención</a:t>
            </a:r>
            <a:br>
              <a:rPr lang="es-MX" sz="3600" dirty="0" smtClean="0">
                <a:latin typeface="Freestyle Script" panose="030804020302050B0404" pitchFamily="66" charset="0"/>
              </a:rPr>
            </a:br>
            <a:r>
              <a:rPr lang="es-MX" sz="3600" dirty="0">
                <a:latin typeface="Freestyle Script" panose="030804020302050B0404" pitchFamily="66" charset="0"/>
              </a:rPr>
              <a:t/>
            </a:r>
            <a:br>
              <a:rPr lang="es-MX" sz="3600" dirty="0">
                <a:latin typeface="Freestyle Script" panose="030804020302050B0404" pitchFamily="66" charset="0"/>
              </a:rPr>
            </a:br>
            <a:r>
              <a:rPr lang="es-MX" sz="3600" dirty="0" smtClean="0">
                <a:latin typeface="Freestyle Script" panose="030804020302050B0404" pitchFamily="66" charset="0"/>
              </a:rPr>
              <a:t/>
            </a:r>
            <a:br>
              <a:rPr lang="es-MX" sz="3600" dirty="0" smtClean="0">
                <a:latin typeface="Freestyle Script" panose="030804020302050B0404" pitchFamily="66" charset="0"/>
              </a:rPr>
            </a:br>
            <a:r>
              <a:rPr lang="es-MX" sz="3600" dirty="0" smtClean="0">
                <a:latin typeface="Freestyle Script" panose="030804020302050B0404" pitchFamily="66" charset="0"/>
              </a:rPr>
              <a:t/>
            </a:r>
            <a:br>
              <a:rPr lang="es-MX" sz="3600" dirty="0" smtClean="0">
                <a:latin typeface="Freestyle Script" panose="030804020302050B0404" pitchFamily="66" charset="0"/>
              </a:rPr>
            </a:br>
            <a:r>
              <a:rPr lang="es-MX" sz="3600" dirty="0">
                <a:latin typeface="Freestyle Script" panose="030804020302050B0404" pitchFamily="66" charset="0"/>
              </a:rPr>
              <a:t/>
            </a:r>
            <a:br>
              <a:rPr lang="es-MX" sz="3600" dirty="0">
                <a:latin typeface="Freestyle Script" panose="030804020302050B0404" pitchFamily="66" charset="0"/>
              </a:rPr>
            </a:br>
            <a:r>
              <a:rPr lang="es-MX" sz="3600" dirty="0" smtClean="0">
                <a:latin typeface="Freestyle Script" panose="030804020302050B0404" pitchFamily="66" charset="0"/>
              </a:rPr>
              <a:t/>
            </a:r>
            <a:br>
              <a:rPr lang="es-MX" sz="3600" dirty="0" smtClean="0">
                <a:latin typeface="Freestyle Script" panose="030804020302050B0404" pitchFamily="66" charset="0"/>
              </a:rPr>
            </a:br>
            <a:r>
              <a:rPr lang="es-MX" sz="3600" dirty="0">
                <a:latin typeface="Freestyle Script" panose="030804020302050B0404" pitchFamily="66" charset="0"/>
              </a:rPr>
              <a:t/>
            </a:r>
            <a:br>
              <a:rPr lang="es-MX" sz="3600" dirty="0">
                <a:latin typeface="Freestyle Script" panose="030804020302050B0404" pitchFamily="66" charset="0"/>
              </a:rPr>
            </a:br>
            <a:r>
              <a:rPr lang="es-MX" sz="3600" dirty="0" smtClean="0">
                <a:latin typeface="Freestyle Script" panose="030804020302050B0404" pitchFamily="66" charset="0"/>
              </a:rPr>
              <a:t/>
            </a:r>
            <a:br>
              <a:rPr lang="es-MX" sz="3600" dirty="0" smtClean="0">
                <a:latin typeface="Freestyle Script" panose="030804020302050B0404" pitchFamily="66" charset="0"/>
              </a:rPr>
            </a:br>
            <a:r>
              <a:rPr lang="es-MX" sz="3600" dirty="0">
                <a:latin typeface="Freestyle Script" panose="030804020302050B0404" pitchFamily="66" charset="0"/>
              </a:rPr>
              <a:t/>
            </a:r>
            <a:br>
              <a:rPr lang="es-MX" sz="3600" dirty="0">
                <a:latin typeface="Freestyle Script" panose="030804020302050B0404" pitchFamily="66" charset="0"/>
              </a:rPr>
            </a:br>
            <a:r>
              <a:rPr lang="es-MX" sz="3600" dirty="0" smtClean="0">
                <a:latin typeface="Freestyle Script" panose="030804020302050B0404" pitchFamily="66" charset="0"/>
              </a:rPr>
              <a:t>Red Strings</a:t>
            </a:r>
            <a:br>
              <a:rPr lang="es-MX" sz="3600" dirty="0" smtClean="0">
                <a:latin typeface="Freestyle Script" panose="030804020302050B0404" pitchFamily="66" charset="0"/>
              </a:rPr>
            </a:br>
            <a:r>
              <a:rPr lang="es-MX" sz="1700" dirty="0" smtClean="0">
                <a:latin typeface="Freestyle Script" panose="030804020302050B0404" pitchFamily="66" charset="0"/>
              </a:rPr>
              <a:t>Strategic Connections</a:t>
            </a:r>
            <a:r>
              <a:rPr lang="es-MX" sz="1700" dirty="0" smtClean="0">
                <a:latin typeface="Freestyle Script" panose="030804020302050B0404" pitchFamily="66" charset="0"/>
              </a:rPr>
              <a:t> </a:t>
            </a:r>
            <a:r>
              <a:rPr lang="es-MX" sz="1700" dirty="0" smtClean="0"/>
              <a:t> </a:t>
            </a:r>
            <a:endParaRPr lang="es-MX" sz="1700" dirty="0"/>
          </a:p>
        </p:txBody>
      </p:sp>
    </p:spTree>
    <p:extLst>
      <p:ext uri="{BB962C8B-B14F-4D97-AF65-F5344CB8AC3E}">
        <p14:creationId xmlns:p14="http://schemas.microsoft.com/office/powerpoint/2010/main" val="2869785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adrícula">
  <a:themeElements>
    <a:clrScheme name="Personalizar 3">
      <a:dk1>
        <a:srgbClr val="292934"/>
      </a:dk1>
      <a:lt1>
        <a:srgbClr val="FFFFFF"/>
      </a:lt1>
      <a:dk2>
        <a:srgbClr val="D20002"/>
      </a:dk2>
      <a:lt2>
        <a:srgbClr val="F3F2DC"/>
      </a:lt2>
      <a:accent1>
        <a:srgbClr val="84A7FF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Cuadrícula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Cuadrícula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Cuadrícula.thmx</Template>
  <TotalTime>104</TotalTime>
  <Words>642</Words>
  <Application>Microsoft Macintosh PowerPoint</Application>
  <PresentationFormat>Personalizado</PresentationFormat>
  <Paragraphs>44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Cuadrícula</vt:lpstr>
      <vt:lpstr>Red Strings</vt:lpstr>
      <vt:lpstr>Historia</vt:lpstr>
      <vt:lpstr>Justificación del nombre</vt:lpstr>
      <vt:lpstr>Misión</vt:lpstr>
      <vt:lpstr>Visión</vt:lpstr>
      <vt:lpstr>Mito</vt:lpstr>
      <vt:lpstr>Valores</vt:lpstr>
      <vt:lpstr>Nuestro Lema</vt:lpstr>
      <vt:lpstr>Descripción de Actividades</vt:lpstr>
      <vt:lpstr>Ritos y Rituales</vt:lpstr>
      <vt:lpstr>Gracias por su atención         Red Strings Strategic Connections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 Strings</dc:title>
  <dc:creator>Fabricio Pérez Basurto</dc:creator>
  <cp:lastModifiedBy>Tania Salgado Barradas</cp:lastModifiedBy>
  <cp:revision>7</cp:revision>
  <dcterms:created xsi:type="dcterms:W3CDTF">2015-01-29T22:15:46Z</dcterms:created>
  <dcterms:modified xsi:type="dcterms:W3CDTF">2015-01-30T02:20:56Z</dcterms:modified>
</cp:coreProperties>
</file>