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89" r:id="rId7"/>
    <p:sldId id="262" r:id="rId8"/>
    <p:sldId id="263" r:id="rId9"/>
    <p:sldId id="264" r:id="rId10"/>
    <p:sldId id="259" r:id="rId11"/>
    <p:sldId id="265" r:id="rId12"/>
    <p:sldId id="266" r:id="rId13"/>
    <p:sldId id="267" r:id="rId14"/>
    <p:sldId id="290" r:id="rId15"/>
    <p:sldId id="291" r:id="rId16"/>
    <p:sldId id="292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8" r:id="rId27"/>
    <p:sldId id="280" r:id="rId28"/>
    <p:sldId id="281" r:id="rId29"/>
    <p:sldId id="282" r:id="rId30"/>
    <p:sldId id="283" r:id="rId31"/>
    <p:sldId id="286" r:id="rId32"/>
    <p:sldId id="287" r:id="rId33"/>
    <p:sldId id="288" r:id="rId34"/>
    <p:sldId id="284" r:id="rId35"/>
    <p:sldId id="285" r:id="rId36"/>
    <p:sldId id="293" r:id="rId3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4" autoAdjust="0"/>
    <p:restoredTop sz="94660"/>
  </p:normalViewPr>
  <p:slideViewPr>
    <p:cSldViewPr snapToGrid="0">
      <p:cViewPr>
        <p:scale>
          <a:sx n="81" d="100"/>
          <a:sy n="81" d="100"/>
        </p:scale>
        <p:origin x="-824" y="-5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228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677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904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505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689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923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395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681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25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298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82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2AB2-F16F-4620-89BD-3D7C18BEDD77}" type="datetimeFigureOut">
              <a:rPr lang="es-MX" smtClean="0"/>
              <a:t>05/03/15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327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5149" y="1368785"/>
            <a:ext cx="79720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News giothic mt"/>
              </a:rPr>
              <a:t> </a:t>
            </a:r>
          </a:p>
          <a:p>
            <a:endParaRPr lang="es-MX" b="1" dirty="0" smtClean="0">
              <a:latin typeface="News giothic mt"/>
            </a:endParaRPr>
          </a:p>
          <a:p>
            <a:r>
              <a:rPr lang="es-MX" sz="3600" dirty="0" smtClean="0">
                <a:latin typeface="News giothic mt"/>
              </a:rPr>
              <a:t>Beatriz </a:t>
            </a:r>
            <a:r>
              <a:rPr lang="es-MX" sz="3600" dirty="0" err="1" smtClean="0">
                <a:latin typeface="News giothic mt"/>
              </a:rPr>
              <a:t>Arianna</a:t>
            </a:r>
            <a:r>
              <a:rPr lang="es-MX" sz="3600" dirty="0" smtClean="0">
                <a:latin typeface="News giothic mt"/>
              </a:rPr>
              <a:t> </a:t>
            </a:r>
            <a:r>
              <a:rPr lang="es-MX" sz="3600" dirty="0" err="1" smtClean="0">
                <a:latin typeface="News giothic mt"/>
              </a:rPr>
              <a:t>Zuñiga</a:t>
            </a:r>
            <a:r>
              <a:rPr lang="es-MX" sz="3600" dirty="0" smtClean="0">
                <a:latin typeface="News giothic mt"/>
              </a:rPr>
              <a:t> Moran </a:t>
            </a:r>
          </a:p>
          <a:p>
            <a:r>
              <a:rPr lang="es-MX" sz="3600" dirty="0" smtClean="0">
                <a:latin typeface="News giothic mt"/>
              </a:rPr>
              <a:t>Ximena Romero Perera </a:t>
            </a:r>
          </a:p>
          <a:p>
            <a:r>
              <a:rPr lang="es-MX" sz="3600" dirty="0" smtClean="0">
                <a:latin typeface="News giothic mt"/>
              </a:rPr>
              <a:t>Jessica Guzmán </a:t>
            </a:r>
          </a:p>
          <a:p>
            <a:r>
              <a:rPr lang="es-MX" sz="3600" dirty="0" smtClean="0">
                <a:latin typeface="News giothic mt"/>
              </a:rPr>
              <a:t>Cristina Gómez </a:t>
            </a:r>
            <a:endParaRPr lang="es-MX" sz="3600" dirty="0">
              <a:latin typeface="News giothic mt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32145" y="431419"/>
            <a:ext cx="4813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I N T E G R A N T E S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52888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22852" y="1855304"/>
            <a:ext cx="10641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Ser guía ofreciendo  soluciones por medio de una asesoría que ayude a fortalecer todos los procesos de comunicación, a través de estrategias  innovadoras.</a:t>
            </a:r>
            <a:endParaRPr lang="es-MX" sz="2800" dirty="0">
              <a:latin typeface="News gi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77080" y="397565"/>
            <a:ext cx="3207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M I S I </a:t>
            </a:r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O N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3" name="Conector recto 2"/>
          <p:cNvCxnSpPr/>
          <p:nvPr/>
        </p:nvCxnSpPr>
        <p:spPr>
          <a:xfrm flipV="1">
            <a:off x="2116599" y="344958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86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90331" y="1643270"/>
            <a:ext cx="10402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Al 2018 ser la consultora mas reconocida en todo  México por la calidad, responsabilidad social e innovación en la aplicación de sus estrategias </a:t>
            </a:r>
            <a:endParaRPr lang="es-MX" sz="2800" dirty="0">
              <a:latin typeface="News gi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90331" y="397565"/>
            <a:ext cx="3684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V I S I O N 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2116599" y="344958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216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3583" y="1603513"/>
            <a:ext cx="6599582" cy="230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2" name="Imagen 1" descr="organigrama nuevo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0" y="1536700"/>
            <a:ext cx="6059020" cy="377926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84314" y="516835"/>
            <a:ext cx="4378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O R G A N I G R A M A   </a:t>
            </a:r>
            <a:endParaRPr lang="es-MX" sz="24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033533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60606" y="1225690"/>
            <a:ext cx="94541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 smtClean="0">
                <a:latin typeface="News Gothic MT"/>
                <a:cs typeface="News Gothic MT"/>
              </a:rPr>
              <a:t>COMPROMISO: </a:t>
            </a:r>
            <a:r>
              <a:rPr lang="es-ES_tradnl" sz="2800" dirty="0" smtClean="0">
                <a:latin typeface="News Gothic MT"/>
                <a:cs typeface="News Gothic MT"/>
              </a:rPr>
              <a:t>actuamos para alcanzar los objetivos que nos proponemos</a:t>
            </a:r>
          </a:p>
          <a:p>
            <a:endParaRPr lang="es-ES_tradnl" sz="2800" dirty="0" smtClean="0">
              <a:latin typeface="News Gothic MT"/>
              <a:cs typeface="News Gothic MT"/>
            </a:endParaRPr>
          </a:p>
          <a:p>
            <a:r>
              <a:rPr lang="es-MX" sz="2800" dirty="0" smtClean="0">
                <a:latin typeface="News Gothic MT"/>
                <a:cs typeface="News Gothic MT"/>
              </a:rPr>
              <a:t>OPTIMISMO: nos caracterizamos por confiar en que el futuro sea favorable por lo que afrontamos las dificultades con buen ánimo y perseverancia</a:t>
            </a:r>
            <a:endParaRPr lang="es-ES_tradnl" sz="2800" dirty="0">
              <a:latin typeface="News Gothic MT"/>
              <a:cs typeface="News G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5155" y="399245"/>
            <a:ext cx="316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V A L O R E S 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2738005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68247" y="1787510"/>
            <a:ext cx="10363494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News Gothic MT"/>
                <a:cs typeface="News Gothic MT"/>
              </a:rPr>
              <a:t>FORTALEZA: somos capaces de soportar o vencer los obstáculos que se van apareciendo y mantenemos nuestra integridad logrando que cada vez seamos más poderosas y resistentes.  </a:t>
            </a:r>
            <a:endParaRPr lang="es-ES_tradnl" sz="2800" dirty="0">
              <a:latin typeface="News Gothic MT"/>
              <a:cs typeface="News Gothic MT"/>
            </a:endParaRPr>
          </a:p>
          <a:p>
            <a:r>
              <a:rPr lang="es-MX" sz="2800" dirty="0">
                <a:latin typeface="News Gothic MT"/>
                <a:cs typeface="News Gothic MT"/>
              </a:rPr>
              <a:t>DEDICACION: somos firmes en alcanzar nuestros objetivos. Ser dedicados significa querer algo que nos auto proponemos y así cada vez motivamos más esa virtud que es la perseverancia </a:t>
            </a:r>
            <a:endParaRPr lang="es-ES_tradnl" sz="2800" dirty="0">
              <a:latin typeface="News Gothic MT"/>
              <a:cs typeface="News Gothic M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15155" y="399245"/>
            <a:ext cx="316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V A L O R E S 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3510826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15154" y="1517733"/>
            <a:ext cx="108440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En “RIEL” creemos que se puede mejorar  la eficacia de una empresa, creemos que toda empresa necesita avances un impulso, riel es ese impulso, riel es ese impulso que te ayudara a mejorar aspectos de tu empresa.</a:t>
            </a:r>
            <a:endParaRPr lang="es-MX" sz="2800" dirty="0">
              <a:latin typeface="News gi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43950" y="370435"/>
            <a:ext cx="2449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FF0000"/>
                </a:solidFill>
                <a:latin typeface="BTSE + PS2 FONT"/>
                <a:cs typeface="BTSE + PS2 FONT"/>
              </a:rPr>
              <a:t> </a:t>
            </a:r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C R E D O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016887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50760" y="1635617"/>
            <a:ext cx="7534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Guiando tu camino </a:t>
            </a:r>
            <a:endParaRPr lang="es-MX" sz="2800" dirty="0">
              <a:latin typeface="News gi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83636" y="357205"/>
            <a:ext cx="1817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L E M A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3301573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9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64426" y="1458231"/>
            <a:ext cx="114139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News Gothic MT"/>
                <a:cs typeface="News Gothic MT"/>
              </a:rPr>
              <a:t>La interacción entre el </a:t>
            </a:r>
            <a:r>
              <a:rPr lang="es-ES" sz="2800" dirty="0" smtClean="0">
                <a:latin typeface="News Gothic MT"/>
                <a:cs typeface="News Gothic MT"/>
              </a:rPr>
              <a:t>“RIEL” </a:t>
            </a:r>
            <a:r>
              <a:rPr lang="es-ES" sz="2800" dirty="0" smtClean="0">
                <a:latin typeface="News Gothic MT"/>
                <a:cs typeface="News Gothic MT"/>
              </a:rPr>
              <a:t>y una llanta es indispensable</a:t>
            </a:r>
            <a:r>
              <a:rPr lang="es-ES" sz="2800" dirty="0">
                <a:latin typeface="News Gothic MT"/>
                <a:cs typeface="News Gothic MT"/>
              </a:rPr>
              <a:t/>
            </a:r>
            <a:br>
              <a:rPr lang="es-ES" sz="2800" dirty="0">
                <a:latin typeface="News Gothic MT"/>
                <a:cs typeface="News Gothic MT"/>
              </a:rPr>
            </a:br>
            <a:r>
              <a:rPr lang="es-ES" sz="2800" dirty="0">
                <a:latin typeface="News Gothic MT"/>
                <a:cs typeface="News Gothic MT"/>
              </a:rPr>
              <a:t>Rito:  Tener comunicación e </a:t>
            </a:r>
            <a:r>
              <a:rPr lang="es-ES" sz="2800" dirty="0" smtClean="0">
                <a:latin typeface="News Gothic MT"/>
                <a:cs typeface="News Gothic MT"/>
              </a:rPr>
              <a:t>interacción con p</a:t>
            </a:r>
            <a:r>
              <a:rPr lang="es-ES" sz="2800" dirty="0" smtClean="0">
                <a:latin typeface="News Gothic MT"/>
                <a:cs typeface="News Gothic MT"/>
              </a:rPr>
              <a:t>ú</a:t>
            </a:r>
            <a:r>
              <a:rPr lang="es-ES" sz="2800" dirty="0" smtClean="0">
                <a:latin typeface="News Gothic MT"/>
                <a:cs typeface="News Gothic MT"/>
              </a:rPr>
              <a:t>blicos internos y externos.</a:t>
            </a:r>
            <a:endParaRPr lang="es-ES" sz="2800" dirty="0">
              <a:latin typeface="News Gothic MT"/>
              <a:cs typeface="News Gothic MT"/>
            </a:endParaRPr>
          </a:p>
          <a:p>
            <a:r>
              <a:rPr lang="es-ES" sz="2800" dirty="0">
                <a:latin typeface="News Gothic MT"/>
                <a:cs typeface="News Gothic MT"/>
              </a:rPr>
              <a:t>Ritual: En </a:t>
            </a:r>
            <a:r>
              <a:rPr lang="es-ES" sz="2800" dirty="0" smtClean="0">
                <a:latin typeface="News Gothic MT"/>
                <a:cs typeface="News Gothic MT"/>
              </a:rPr>
              <a:t>“RIEL” </a:t>
            </a:r>
            <a:r>
              <a:rPr lang="es-ES" sz="2800" dirty="0">
                <a:latin typeface="News Gothic MT"/>
                <a:cs typeface="News Gothic MT"/>
              </a:rPr>
              <a:t>creemos que la comunicación es esencial para que las cosas funciones por lo tanto  </a:t>
            </a:r>
            <a:br>
              <a:rPr lang="es-ES" sz="2800" dirty="0">
                <a:latin typeface="News Gothic MT"/>
                <a:cs typeface="News Gothic MT"/>
              </a:rPr>
            </a:br>
            <a:r>
              <a:rPr lang="es-ES" sz="2800" dirty="0">
                <a:latin typeface="News Gothic MT"/>
                <a:cs typeface="News Gothic MT"/>
              </a:rPr>
              <a:t>un día al mes es dedicado para hablar de los objetivos logrados, los objetivos a futuro y las áreas de oportunidad en las que se puede trabajar con los distintos públicos de la </a:t>
            </a:r>
            <a:r>
              <a:rPr lang="es-ES" sz="2800" dirty="0" smtClean="0">
                <a:latin typeface="News Gothic MT"/>
                <a:cs typeface="News Gothic MT"/>
              </a:rPr>
              <a:t>organización y se ve en la sala de juntas.  </a:t>
            </a:r>
            <a:endParaRPr lang="es-ES" sz="2800" dirty="0">
              <a:latin typeface="News Gothic MT"/>
              <a:cs typeface="News G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17491" y="330745"/>
            <a:ext cx="6901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R I T O S   Y    R I T U A L E S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2543014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84429" y="384515"/>
            <a:ext cx="4585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M I T O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4286169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70456" y="1493949"/>
            <a:ext cx="110243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Se denomina riel a la herramienta sobre la cual se desplazan algunos transportes, los rieles disponen una parte fundamental de las vías  y actúan como soporte. Las organizaciones necesitan también este soporte que guie a esta hacia los objetivos planteados. Es aquí cuando se puede apreciar la importancia de contar con una estrategia de comunicación, riel en este caso permitan emprender y consolidar organizaciones.</a:t>
            </a:r>
            <a:endParaRPr lang="es-MX" sz="2800" dirty="0">
              <a:latin typeface="News giothic m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70455" y="450761"/>
            <a:ext cx="7283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J U S T I F I C A C I O N    D E L    N O M B R E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4891695" y="376318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656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07641" y="1307962"/>
            <a:ext cx="10833849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>
                <a:latin typeface="News Gothic MT"/>
                <a:cs typeface="News Gothic MT"/>
              </a:rPr>
              <a:t>Somos el soporte que va a guiar a las demás empresas a tener una identidad, a tener un mejor posicionamiento y ser el conductor que va a guiarlos a un destino específico. Nuestras áreas de especialización incluyen la investigación de mercado la solución creativa de problemas comunicativos internos de una organización, a través de estrategias innovadoras y recomendaciones viables para aumentar la productividad buscamos soluciones originales, factibles y queremos cambios que mejoren el rendimiento de las empresas y al mismo tiempo se haga más interesante el trabajo del personal </a:t>
            </a:r>
            <a:endParaRPr lang="es-ES_tradnl" sz="2800" dirty="0">
              <a:latin typeface="News Gothic MT"/>
              <a:cs typeface="News Gothic MT"/>
            </a:endParaRPr>
          </a:p>
          <a:p>
            <a:r>
              <a:rPr lang="es-MX" sz="2800" dirty="0">
                <a:latin typeface="News Gothic MT"/>
                <a:cs typeface="News Gothic MT"/>
              </a:rPr>
              <a:t> </a:t>
            </a:r>
            <a:endParaRPr lang="es-ES_tradnl" sz="2800" dirty="0">
              <a:latin typeface="News Gothic MT"/>
              <a:cs typeface="News G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7547" y="489397"/>
            <a:ext cx="8914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A   Q U E  N O S   D E D I C A M O S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2116599" y="344958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929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11461" y="1458231"/>
            <a:ext cx="110063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News Gothic MT"/>
                <a:cs typeface="News Gothic MT"/>
              </a:rPr>
              <a:t>Nos caracterizamos por la experiencia e imparcialidad, contamos con una gran experiencia laboral y un gran sentido de responsabilidad, disciplina y creemos que todos los días se aprende algo y tenemos el firme compromiso de brindar siempre la mejor atención y dar los mejores resultados.</a:t>
            </a:r>
            <a:endParaRPr lang="es-ES_tradnl" sz="2800" dirty="0">
              <a:latin typeface="News Gothic MT"/>
              <a:cs typeface="News Gothic M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47547" y="489397"/>
            <a:ext cx="8914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A   Q U E  N O S   D E D I C A M O S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2116599" y="344958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57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ximen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298"/>
            <a:ext cx="12833402" cy="691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2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2172901" cy="655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52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Bett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"/>
            <a:ext cx="12192000" cy="656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15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 descr="JUSTIFICACIÓN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7" r="112" b="15268"/>
          <a:stretch/>
        </p:blipFill>
        <p:spPr>
          <a:xfrm>
            <a:off x="1847528" y="1244910"/>
            <a:ext cx="8179129" cy="47078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605307" y="449357"/>
            <a:ext cx="3876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L O G O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5416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75"/>
            <a:ext cx="12192000" cy="6858000"/>
          </a:xfrm>
          <a:prstGeom prst="rect">
            <a:avLst/>
          </a:prstGeom>
        </p:spPr>
      </p:pic>
      <p:pic>
        <p:nvPicPr>
          <p:cNvPr id="2" name="Imagen 1" descr="TRAZO LOGOTIP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483" r="997" b="15671"/>
          <a:stretch/>
        </p:blipFill>
        <p:spPr>
          <a:xfrm>
            <a:off x="1813959" y="1182042"/>
            <a:ext cx="8056579" cy="4911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119340" y="411773"/>
            <a:ext cx="8214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T R A Z O    D E L   L O G O T I P O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36045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" b="16702"/>
          <a:stretch/>
        </p:blipFill>
        <p:spPr>
          <a:xfrm>
            <a:off x="2485623" y="1375899"/>
            <a:ext cx="7367989" cy="442566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37932" y="452164"/>
            <a:ext cx="8816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A R E A    D E    </a:t>
            </a:r>
          </a:p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R E S T R I C  C I O N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486034" y="407677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4405661" y="909435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466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CuadroTexto 5"/>
          <p:cNvSpPr txBox="1"/>
          <p:nvPr/>
        </p:nvSpPr>
        <p:spPr>
          <a:xfrm>
            <a:off x="247779" y="373487"/>
            <a:ext cx="8284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P R O P O R C I O N E S</a:t>
            </a:r>
          </a:p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  </a:t>
            </a:r>
          </a:p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M I N I M AS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pic>
        <p:nvPicPr>
          <p:cNvPr id="3" name="Imagen 2" descr="PROPORCIONES MÍNIMA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4" b="13346"/>
          <a:stretch/>
        </p:blipFill>
        <p:spPr>
          <a:xfrm>
            <a:off x="1701015" y="1724791"/>
            <a:ext cx="8643458" cy="4368505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 flipV="1">
            <a:off x="846640" y="1144633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832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5" y="0"/>
            <a:ext cx="12191999" cy="6858000"/>
          </a:xfrm>
        </p:spPr>
      </p:pic>
      <p:pic>
        <p:nvPicPr>
          <p:cNvPr id="2" name="Imagen 1" descr="USOS CORRECTOS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22" b="18222"/>
          <a:stretch/>
        </p:blipFill>
        <p:spPr>
          <a:xfrm>
            <a:off x="1637922" y="1168162"/>
            <a:ext cx="8556831" cy="4988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/>
          <p:cNvSpPr txBox="1"/>
          <p:nvPr/>
        </p:nvSpPr>
        <p:spPr>
          <a:xfrm>
            <a:off x="476518" y="437882"/>
            <a:ext cx="486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U S O    C O R R E C T O </a:t>
            </a:r>
            <a:endParaRPr lang="es-MX" sz="24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24300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CuadroTexto 6"/>
          <p:cNvSpPr txBox="1"/>
          <p:nvPr/>
        </p:nvSpPr>
        <p:spPr>
          <a:xfrm>
            <a:off x="360609" y="450760"/>
            <a:ext cx="6412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U S O</a:t>
            </a:r>
            <a:r>
              <a:rPr lang="es-MX" dirty="0" smtClean="0">
                <a:solidFill>
                  <a:srgbClr val="FF0000"/>
                </a:solidFill>
                <a:latin typeface="BTSE + PS2 FONT"/>
                <a:cs typeface="BTSE + PS2 FONT"/>
              </a:rPr>
              <a:t>    </a:t>
            </a:r>
            <a:r>
              <a:rPr lang="es-MX" sz="24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I N C O  R R E C T O</a:t>
            </a:r>
            <a:endParaRPr lang="es-MX" sz="24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pic>
        <p:nvPicPr>
          <p:cNvPr id="2" name="Imagen 1" descr="USOS INCORRECTOS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63" b="7401"/>
          <a:stretch/>
        </p:blipFill>
        <p:spPr>
          <a:xfrm>
            <a:off x="1672638" y="1175993"/>
            <a:ext cx="8574856" cy="500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9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Imagen 1" descr="PANTON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" t="4138" r="583" b="11620"/>
          <a:stretch/>
        </p:blipFill>
        <p:spPr>
          <a:xfrm>
            <a:off x="1634611" y="1194609"/>
            <a:ext cx="8059892" cy="4866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454963" y="419238"/>
            <a:ext cx="4056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P A N T O N E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3211658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3" r="2026" b="11879"/>
          <a:stretch/>
        </p:blipFill>
        <p:spPr>
          <a:xfrm>
            <a:off x="2319337" y="1959988"/>
            <a:ext cx="7400313" cy="3997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/>
          <p:cNvSpPr txBox="1"/>
          <p:nvPr/>
        </p:nvSpPr>
        <p:spPr>
          <a:xfrm>
            <a:off x="450760" y="373487"/>
            <a:ext cx="4629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T I P O G R A F </a:t>
            </a:r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I A </a:t>
            </a:r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 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3982342" y="344958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744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853" y="1555248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 descr="JESS TARJET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515" y="1570523"/>
            <a:ext cx="3199131" cy="198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 descr="BETY TARJET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760" y="3843869"/>
            <a:ext cx="3153168" cy="1982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70" y="3832794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0" name="Conector recto 9"/>
          <p:cNvCxnSpPr/>
          <p:nvPr/>
        </p:nvCxnSpPr>
        <p:spPr>
          <a:xfrm>
            <a:off x="1847273" y="3778095"/>
            <a:ext cx="0" cy="211666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1677939" y="3785790"/>
            <a:ext cx="3540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1652740" y="5846180"/>
            <a:ext cx="3540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1109133" y="4847973"/>
            <a:ext cx="535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5 cm</a:t>
            </a:r>
            <a:endParaRPr lang="es-ES" sz="1400" dirty="0"/>
          </a:p>
        </p:txBody>
      </p:sp>
      <p:cxnSp>
        <p:nvCxnSpPr>
          <p:cNvPr id="18" name="Conector recto 17"/>
          <p:cNvCxnSpPr/>
          <p:nvPr/>
        </p:nvCxnSpPr>
        <p:spPr>
          <a:xfrm>
            <a:off x="2277533" y="6058707"/>
            <a:ext cx="3191934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269067" y="6011357"/>
            <a:ext cx="0" cy="18626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5502079" y="5966824"/>
            <a:ext cx="0" cy="18626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4045798" y="6022640"/>
            <a:ext cx="58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8 cm</a:t>
            </a:r>
            <a:endParaRPr lang="es-ES" sz="16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44927" y="501756"/>
            <a:ext cx="54622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T A R J E T A S   D E  </a:t>
            </a:r>
          </a:p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 P R E S E N T A C I </a:t>
            </a:r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O N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17" name="Conector recto 16"/>
          <p:cNvCxnSpPr/>
          <p:nvPr/>
        </p:nvCxnSpPr>
        <p:spPr>
          <a:xfrm flipV="1">
            <a:off x="5048480" y="815355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3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853" y="1194608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3" y="3560178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 descr="CRIS TARJET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681" y="1207183"/>
            <a:ext cx="3106399" cy="1933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 descr="xime tarjet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75" y="3583829"/>
            <a:ext cx="3076228" cy="1913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0098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958" y="-88024"/>
            <a:ext cx="12192000" cy="6858000"/>
          </a:xfr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973" y="641313"/>
            <a:ext cx="5331854" cy="5293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/>
          <p:cNvSpPr txBox="1"/>
          <p:nvPr/>
        </p:nvSpPr>
        <p:spPr>
          <a:xfrm>
            <a:off x="-129345" y="380764"/>
            <a:ext cx="2421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S O B R E </a:t>
            </a:r>
          </a:p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C A R T A 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7871283" y="565868"/>
            <a:ext cx="25147" cy="5394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7758117" y="553293"/>
            <a:ext cx="26405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7746284" y="5974548"/>
            <a:ext cx="26405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8232290" y="2890679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30.4 cm</a:t>
            </a:r>
            <a:endParaRPr lang="es-ES" dirty="0"/>
          </a:p>
        </p:txBody>
      </p:sp>
      <p:cxnSp>
        <p:nvCxnSpPr>
          <p:cNvPr id="14" name="Conector recto 13"/>
          <p:cNvCxnSpPr/>
          <p:nvPr/>
        </p:nvCxnSpPr>
        <p:spPr>
          <a:xfrm>
            <a:off x="2358697" y="6116157"/>
            <a:ext cx="5352427" cy="1295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7698164" y="6025451"/>
            <a:ext cx="12960" cy="18141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342619" y="6009398"/>
            <a:ext cx="12960" cy="18141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2008780" y="6232779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23.3 cm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9901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07085" y="425003"/>
            <a:ext cx="605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S O B R E    O F I C I O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8" y="1370904"/>
            <a:ext cx="9582150" cy="4248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/>
          <p:cNvSpPr txBox="1"/>
          <p:nvPr/>
        </p:nvSpPr>
        <p:spPr>
          <a:xfrm>
            <a:off x="11069027" y="3527979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10.5 cm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9407105" y="64130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10865206" y="1332792"/>
            <a:ext cx="0" cy="4343335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10645706" y="1317112"/>
            <a:ext cx="4076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0661386" y="5660447"/>
            <a:ext cx="4076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5518835" y="5942684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23.8 cm</a:t>
            </a:r>
            <a:endParaRPr lang="es-ES" dirty="0"/>
          </a:p>
        </p:txBody>
      </p:sp>
      <p:cxnSp>
        <p:nvCxnSpPr>
          <p:cNvPr id="14" name="Conector recto 13"/>
          <p:cNvCxnSpPr/>
          <p:nvPr/>
        </p:nvCxnSpPr>
        <p:spPr>
          <a:xfrm>
            <a:off x="956389" y="5927005"/>
            <a:ext cx="9532533" cy="31360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10520279" y="5754526"/>
            <a:ext cx="0" cy="391998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20647" y="5750127"/>
            <a:ext cx="0" cy="391998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56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" name="Marcador de contenido 6" descr="FOLDER PORTAD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877" r="-42877"/>
          <a:stretch>
            <a:fillRect/>
          </a:stretch>
        </p:blipFill>
        <p:spPr/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8395" y="502451"/>
            <a:ext cx="9516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F O L D E R   C A R T A / O F I C I O</a:t>
            </a:r>
            <a:endParaRPr lang="es-MX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pic>
        <p:nvPicPr>
          <p:cNvPr id="8" name="Imagen 7" descr="FOLDER ABIERT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015" y="1332101"/>
            <a:ext cx="7490564" cy="5383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3819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 descr="SELLO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" t="10169"/>
          <a:stretch/>
        </p:blipFill>
        <p:spPr>
          <a:xfrm>
            <a:off x="1442423" y="1364151"/>
            <a:ext cx="8833007" cy="4602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uadroTexto 1"/>
          <p:cNvSpPr txBox="1"/>
          <p:nvPr/>
        </p:nvSpPr>
        <p:spPr>
          <a:xfrm>
            <a:off x="376285" y="344958"/>
            <a:ext cx="2790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S E L L O S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440021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HOJA MEMBRETADA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1119"/>
          <a:stretch/>
        </p:blipFill>
        <p:spPr>
          <a:xfrm>
            <a:off x="3120024" y="1207353"/>
            <a:ext cx="5598864" cy="5467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448159" y="418218"/>
            <a:ext cx="7594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H O J A     M E M B R E T A D A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1070092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memorandu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031" y="1254654"/>
            <a:ext cx="5402509" cy="546797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42039" y="402728"/>
            <a:ext cx="6842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M E M O R A  N D U M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3521279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FA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545" y="1299875"/>
            <a:ext cx="5143500" cy="55581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73012" y="371749"/>
            <a:ext cx="3221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F A X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</p:spTree>
    <p:extLst>
      <p:ext uri="{BB962C8B-B14F-4D97-AF65-F5344CB8AC3E}">
        <p14:creationId xmlns:p14="http://schemas.microsoft.com/office/powerpoint/2010/main" val="3421415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ACTURA ELECTRÓNI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960352"/>
            <a:ext cx="8944727" cy="589764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34385" y="219519"/>
            <a:ext cx="8706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F A C T U R A    E L E C T R </a:t>
            </a:r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O N I C A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8670216" y="125439"/>
            <a:ext cx="172463" cy="1881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995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49118" y="387239"/>
            <a:ext cx="6465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P O R T A D A   D E   C D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pic>
        <p:nvPicPr>
          <p:cNvPr id="6" name="Imagen 5" descr="portada disc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223674"/>
            <a:ext cx="6731000" cy="5456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425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 descr="disco dentro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264" r="-66264"/>
          <a:stretch>
            <a:fillRect/>
          </a:stretch>
        </p:blipFill>
        <p:spPr/>
      </p:pic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70355" y="329278"/>
            <a:ext cx="911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BTSE + PS2 FONT"/>
                <a:cs typeface="BTSE + PS2 FONT"/>
              </a:rPr>
              <a:t>C D </a:t>
            </a:r>
            <a:endParaRPr lang="es-ES" sz="2800" dirty="0">
              <a:solidFill>
                <a:srgbClr val="FF0000"/>
              </a:solidFill>
              <a:latin typeface="BTSE + PS2 FONT"/>
              <a:cs typeface="BTSE + PS2 FONT"/>
            </a:endParaRPr>
          </a:p>
        </p:txBody>
      </p:sp>
      <p:pic>
        <p:nvPicPr>
          <p:cNvPr id="7" name="Imagen 6" descr="disco dentr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02" y="1241056"/>
            <a:ext cx="4849219" cy="4665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8280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785</Words>
  <Application>Microsoft Macintosh PowerPoint</Application>
  <PresentationFormat>Personalizado</PresentationFormat>
  <Paragraphs>64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PONCHO OS</dc:creator>
  <cp:lastModifiedBy>Jessica Guzmán González</cp:lastModifiedBy>
  <cp:revision>33</cp:revision>
  <dcterms:created xsi:type="dcterms:W3CDTF">2015-02-24T19:17:03Z</dcterms:created>
  <dcterms:modified xsi:type="dcterms:W3CDTF">2015-03-05T23:26:12Z</dcterms:modified>
</cp:coreProperties>
</file>