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7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09/03/15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09/03/15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  <a:p>
            <a:pPr lvl="1" eaLnBrk="1" latinLnBrk="0" hangingPunct="1"/>
            <a:r>
              <a:rPr kumimoji="0" lang="es-ES_tradnl" smtClean="0"/>
              <a:t>Second level</a:t>
            </a:r>
          </a:p>
          <a:p>
            <a:pPr lvl="2" eaLnBrk="1" latinLnBrk="0" hangingPunct="1"/>
            <a:r>
              <a:rPr kumimoji="0" lang="es-ES_tradnl" smtClean="0"/>
              <a:t>Third level</a:t>
            </a:r>
          </a:p>
          <a:p>
            <a:pPr lvl="3" eaLnBrk="1" latinLnBrk="0" hangingPunct="1"/>
            <a:r>
              <a:rPr kumimoji="0" lang="es-ES_tradnl" smtClean="0"/>
              <a:t>Fourth level</a:t>
            </a:r>
          </a:p>
          <a:p>
            <a:pPr lvl="4" eaLnBrk="1" latinLnBrk="0" hangingPunct="1"/>
            <a:r>
              <a:rPr kumimoji="0" lang="es-ES_tradnl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3396714"/>
            <a:ext cx="6400800" cy="1752600"/>
          </a:xfrm>
        </p:spPr>
        <p:txBody>
          <a:bodyPr/>
          <a:lstStyle/>
          <a:p>
            <a:r>
              <a:rPr lang="en-US" dirty="0" err="1" smtClean="0"/>
              <a:t>Dafne</a:t>
            </a:r>
            <a:r>
              <a:rPr lang="en-US" dirty="0" smtClean="0"/>
              <a:t> a. </a:t>
            </a:r>
            <a:r>
              <a:rPr lang="en-US" dirty="0" err="1" smtClean="0"/>
              <a:t>cerdán</a:t>
            </a:r>
            <a:r>
              <a:rPr lang="en-US" dirty="0" smtClean="0"/>
              <a:t> </a:t>
            </a:r>
            <a:r>
              <a:rPr lang="en-US" dirty="0" err="1" smtClean="0"/>
              <a:t>mendoza</a:t>
            </a:r>
            <a:endParaRPr lang="en-US" dirty="0" smtClean="0"/>
          </a:p>
          <a:p>
            <a:r>
              <a:rPr lang="en-US" dirty="0" err="1" smtClean="0"/>
              <a:t>Yamily</a:t>
            </a:r>
            <a:r>
              <a:rPr lang="en-US" dirty="0" smtClean="0"/>
              <a:t> </a:t>
            </a:r>
            <a:r>
              <a:rPr lang="en-US" dirty="0" err="1" smtClean="0"/>
              <a:t>villagómez</a:t>
            </a:r>
            <a:r>
              <a:rPr lang="en-US" dirty="0" smtClean="0"/>
              <a:t> de </a:t>
            </a:r>
            <a:r>
              <a:rPr lang="en-US" dirty="0" err="1" smtClean="0"/>
              <a:t>león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Medio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Masage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0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ensajes-fugaces-mcluhan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" r="50824" b="2253"/>
          <a:stretch/>
        </p:blipFill>
        <p:spPr>
          <a:xfrm>
            <a:off x="5487723" y="1635721"/>
            <a:ext cx="3053799" cy="4558369"/>
          </a:xfrm>
        </p:spPr>
      </p:pic>
      <p:sp>
        <p:nvSpPr>
          <p:cNvPr id="7" name="TextBox 6"/>
          <p:cNvSpPr txBox="1"/>
          <p:nvPr/>
        </p:nvSpPr>
        <p:spPr>
          <a:xfrm>
            <a:off x="427543" y="2958735"/>
            <a:ext cx="48087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“Las sociedades siempre han sido </a:t>
            </a:r>
            <a:r>
              <a:rPr lang="es-ES_tradnl" dirty="0" smtClean="0"/>
              <a:t>moldeadas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más por la índole de los medios con que </a:t>
            </a:r>
            <a:r>
              <a:rPr lang="es-ES_tradnl" dirty="0" smtClean="0"/>
              <a:t>se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comunican los hombres que por el </a:t>
            </a:r>
            <a:r>
              <a:rPr lang="es-ES_tradnl" dirty="0" smtClean="0"/>
              <a:t>contenido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mismo de la comunicación”</a:t>
            </a:r>
            <a:endParaRPr lang="es-MX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45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nsajes-fugaces-mcluhan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5" t="16" b="253"/>
          <a:stretch/>
        </p:blipFill>
        <p:spPr>
          <a:xfrm>
            <a:off x="673503" y="1514070"/>
            <a:ext cx="3069243" cy="4720913"/>
          </a:xfrm>
        </p:spPr>
      </p:pic>
      <p:sp>
        <p:nvSpPr>
          <p:cNvPr id="5" name="TextBox 4"/>
          <p:cNvSpPr txBox="1"/>
          <p:nvPr/>
        </p:nvSpPr>
        <p:spPr>
          <a:xfrm>
            <a:off x="3840996" y="2903807"/>
            <a:ext cx="50505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“No se puede sobrevivir si uno enfoca </a:t>
            </a:r>
            <a:endParaRPr lang="es-ES_tradnl" dirty="0" smtClean="0"/>
          </a:p>
          <a:p>
            <a:pPr algn="ctr"/>
            <a:r>
              <a:rPr lang="es-ES_tradnl" dirty="0" smtClean="0"/>
              <a:t>su </a:t>
            </a:r>
            <a:r>
              <a:rPr lang="es-ES_tradnl" dirty="0"/>
              <a:t>ambiente, el drama social, desde </a:t>
            </a:r>
            <a:r>
              <a:rPr lang="es-ES_tradnl" dirty="0" smtClean="0"/>
              <a:t>un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punto de vista fijo, inmutable: la </a:t>
            </a:r>
            <a:r>
              <a:rPr lang="es-ES_tradnl" dirty="0" smtClean="0"/>
              <a:t>estúpida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respuesta reiterativa ante lo que no se percibe.”</a:t>
            </a:r>
            <a:endParaRPr lang="es-MX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19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n0006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t="2081" r="51016" b="173"/>
          <a:stretch/>
        </p:blipFill>
        <p:spPr>
          <a:xfrm>
            <a:off x="5593559" y="1592047"/>
            <a:ext cx="2690524" cy="4658543"/>
          </a:xfrm>
        </p:spPr>
      </p:pic>
      <p:sp>
        <p:nvSpPr>
          <p:cNvPr id="5" name="TextBox 4"/>
          <p:cNvSpPr txBox="1"/>
          <p:nvPr/>
        </p:nvSpPr>
        <p:spPr>
          <a:xfrm>
            <a:off x="538802" y="2570381"/>
            <a:ext cx="449575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 </a:t>
            </a:r>
            <a:endParaRPr lang="es-MX" dirty="0"/>
          </a:p>
          <a:p>
            <a:pPr algn="ctr"/>
            <a:r>
              <a:rPr lang="es-ES_tradnl" dirty="0"/>
              <a:t>“Por desgracia, muchos programas </a:t>
            </a:r>
            <a:r>
              <a:rPr lang="es-ES_tradnl" dirty="0" smtClean="0"/>
              <a:t>bien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intencionados de reforma política que </a:t>
            </a:r>
            <a:endParaRPr lang="es-ES_tradnl" dirty="0" smtClean="0"/>
          </a:p>
          <a:p>
            <a:pPr algn="ctr"/>
            <a:r>
              <a:rPr lang="es-ES_tradnl" dirty="0" smtClean="0"/>
              <a:t>procuran </a:t>
            </a:r>
            <a:r>
              <a:rPr lang="es-ES_tradnl" dirty="0"/>
              <a:t>aliviar los sufrimientos causados </a:t>
            </a:r>
            <a:endParaRPr lang="es-ES_tradnl" dirty="0" smtClean="0"/>
          </a:p>
          <a:p>
            <a:pPr algn="ctr"/>
            <a:r>
              <a:rPr lang="es-ES_tradnl" dirty="0" smtClean="0"/>
              <a:t>por </a:t>
            </a:r>
            <a:r>
              <a:rPr lang="es-ES_tradnl" dirty="0"/>
              <a:t>la desocupación revelan ignorancia </a:t>
            </a:r>
            <a:endParaRPr lang="es-ES_tradnl" dirty="0" smtClean="0"/>
          </a:p>
          <a:p>
            <a:pPr algn="ctr"/>
            <a:r>
              <a:rPr lang="es-ES_tradnl" dirty="0" smtClean="0"/>
              <a:t>de </a:t>
            </a:r>
            <a:r>
              <a:rPr lang="es-ES_tradnl" dirty="0"/>
              <a:t>la verdadera naturaleza de la influencia </a:t>
            </a:r>
            <a:endParaRPr lang="es-ES_tradnl" dirty="0" smtClean="0"/>
          </a:p>
          <a:p>
            <a:pPr algn="ctr"/>
            <a:r>
              <a:rPr lang="es-ES_tradnl" dirty="0" smtClean="0"/>
              <a:t>de </a:t>
            </a:r>
            <a:r>
              <a:rPr lang="es-ES_tradnl" dirty="0"/>
              <a:t>los medios.”</a:t>
            </a:r>
            <a:endParaRPr lang="es-MX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183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88369" y="2694798"/>
            <a:ext cx="461511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 </a:t>
            </a:r>
            <a:endParaRPr lang="es-MX" dirty="0"/>
          </a:p>
          <a:p>
            <a:pPr algn="ctr"/>
            <a:r>
              <a:rPr lang="es-ES_tradnl" dirty="0"/>
              <a:t> </a:t>
            </a:r>
            <a:endParaRPr lang="es-MX" dirty="0"/>
          </a:p>
          <a:p>
            <a:pPr algn="ctr"/>
            <a:r>
              <a:rPr lang="es-ES_tradnl" dirty="0"/>
              <a:t>“Ninguna comprensión de un cambio social </a:t>
            </a:r>
            <a:endParaRPr lang="es-ES_tradnl" dirty="0" smtClean="0"/>
          </a:p>
          <a:p>
            <a:pPr algn="ctr"/>
            <a:r>
              <a:rPr lang="es-ES_tradnl" dirty="0" smtClean="0"/>
              <a:t>y </a:t>
            </a:r>
            <a:r>
              <a:rPr lang="es-ES_tradnl" dirty="0"/>
              <a:t>cultural es posible cuando no se conoce </a:t>
            </a:r>
            <a:r>
              <a:rPr lang="es-ES_tradnl" dirty="0" smtClean="0"/>
              <a:t>la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manera en que los medios funcionan de </a:t>
            </a:r>
            <a:endParaRPr lang="es-ES_tradnl" dirty="0" smtClean="0"/>
          </a:p>
          <a:p>
            <a:pPr algn="ctr"/>
            <a:r>
              <a:rPr lang="es-ES_tradnl" dirty="0" smtClean="0"/>
              <a:t>ambiente</a:t>
            </a:r>
            <a:r>
              <a:rPr lang="es-ES_tradnl" dirty="0"/>
              <a:t>.”</a:t>
            </a:r>
            <a:endParaRPr lang="es-MX" dirty="0"/>
          </a:p>
          <a:p>
            <a:endParaRPr lang="en-US" dirty="0"/>
          </a:p>
        </p:txBody>
      </p:sp>
      <p:pic>
        <p:nvPicPr>
          <p:cNvPr id="6" name="Picture 5" descr="11005901_10205630979389705_59292810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79" y="1577989"/>
            <a:ext cx="2193276" cy="467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6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3453" y="2882467"/>
            <a:ext cx="573734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“El espacio visual es uniforme, continuo y ligado</a:t>
            </a:r>
            <a:r>
              <a:rPr lang="es-ES_tradnl" dirty="0" smtClean="0"/>
              <a:t>.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El hombre racional de nuestra cultura </a:t>
            </a:r>
            <a:r>
              <a:rPr lang="es-ES_tradnl" dirty="0" smtClean="0"/>
              <a:t>occidentales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un hombre visual. El hecho de que la mayor parte </a:t>
            </a:r>
            <a:endParaRPr lang="es-ES_tradnl" dirty="0" smtClean="0"/>
          </a:p>
          <a:p>
            <a:pPr algn="ctr"/>
            <a:r>
              <a:rPr lang="es-ES_tradnl" dirty="0" smtClean="0"/>
              <a:t>de </a:t>
            </a:r>
            <a:r>
              <a:rPr lang="es-ES_tradnl" dirty="0"/>
              <a:t>la experiencia consciente contenga poca </a:t>
            </a:r>
            <a:r>
              <a:rPr lang="es-ES_tradnl" i="1" dirty="0" smtClean="0"/>
              <a:t>visualidad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pasa desapercibido para él.”</a:t>
            </a:r>
            <a:endParaRPr lang="es-MX" dirty="0"/>
          </a:p>
          <a:p>
            <a:pPr algn="ctr"/>
            <a:r>
              <a:rPr lang="es-ES_tradnl" dirty="0"/>
              <a:t> </a:t>
            </a:r>
            <a:endParaRPr lang="es-MX" dirty="0"/>
          </a:p>
          <a:p>
            <a:endParaRPr lang="en-US" dirty="0"/>
          </a:p>
        </p:txBody>
      </p:sp>
      <p:pic>
        <p:nvPicPr>
          <p:cNvPr id="5" name="Picture 4" descr="10922120_10205630998590185_9684884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102" y="1692715"/>
            <a:ext cx="2699510" cy="449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0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42653" y="4890508"/>
            <a:ext cx="53805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“La imprenta, un recurso repetidor proporcionó </a:t>
            </a:r>
            <a:r>
              <a:rPr lang="es-ES_tradnl" dirty="0" smtClean="0"/>
              <a:t>la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primera</a:t>
            </a:r>
            <a:r>
              <a:rPr lang="es-ES_tradnl" i="1" dirty="0"/>
              <a:t> mercancía</a:t>
            </a:r>
            <a:r>
              <a:rPr lang="es-ES_tradnl" dirty="0"/>
              <a:t> uniformemente repetible, </a:t>
            </a:r>
            <a:r>
              <a:rPr lang="es-ES_tradnl" dirty="0" smtClean="0"/>
              <a:t>la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primera línea de montaje: la producción en masa.”</a:t>
            </a:r>
            <a:r>
              <a:rPr lang="es-MX" dirty="0"/>
              <a:t> </a:t>
            </a:r>
            <a:endParaRPr lang="en-US" dirty="0"/>
          </a:p>
        </p:txBody>
      </p:sp>
      <p:pic>
        <p:nvPicPr>
          <p:cNvPr id="6" name="Picture 5" descr="11066593_10205631001270252_7880214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15" y="1693273"/>
            <a:ext cx="5666023" cy="26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73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1054712_10205631006790390_1826033678_o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8" b="13768"/>
          <a:stretch>
            <a:fillRect/>
          </a:stretch>
        </p:blipFill>
        <p:spPr>
          <a:xfrm>
            <a:off x="1634218" y="2941180"/>
            <a:ext cx="5724662" cy="3077775"/>
          </a:xfrm>
        </p:spPr>
      </p:pic>
      <p:sp>
        <p:nvSpPr>
          <p:cNvPr id="5" name="TextBox 4"/>
          <p:cNvSpPr txBox="1"/>
          <p:nvPr/>
        </p:nvSpPr>
        <p:spPr>
          <a:xfrm>
            <a:off x="1535379" y="1812893"/>
            <a:ext cx="6013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“El arte, o traducción gráfica de una cultura, es </a:t>
            </a:r>
            <a:r>
              <a:rPr lang="es-ES_tradnl" dirty="0" smtClean="0"/>
              <a:t>modelado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por la manera de percibir el espacio.”</a:t>
            </a:r>
            <a:r>
              <a:rPr lang="es-MX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279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52856" y="2747525"/>
            <a:ext cx="18388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“Los ambientes </a:t>
            </a:r>
            <a:endParaRPr lang="es-ES_tradnl" dirty="0" smtClean="0"/>
          </a:p>
          <a:p>
            <a:pPr algn="ctr"/>
            <a:r>
              <a:rPr lang="es-ES_tradnl" dirty="0"/>
              <a:t>n</a:t>
            </a:r>
            <a:r>
              <a:rPr lang="es-ES_tradnl" dirty="0" smtClean="0"/>
              <a:t>o constituyen </a:t>
            </a:r>
          </a:p>
          <a:p>
            <a:pPr algn="ctr"/>
            <a:r>
              <a:rPr lang="es-ES_tradnl" dirty="0" smtClean="0"/>
              <a:t>envolturas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pasivas sino, </a:t>
            </a:r>
            <a:endParaRPr lang="es-ES_tradnl" dirty="0" smtClean="0"/>
          </a:p>
          <a:p>
            <a:pPr algn="ctr"/>
            <a:r>
              <a:rPr lang="es-ES_tradnl" dirty="0" smtClean="0"/>
              <a:t>más </a:t>
            </a:r>
            <a:r>
              <a:rPr lang="es-ES_tradnl" dirty="0"/>
              <a:t>bien, </a:t>
            </a:r>
            <a:endParaRPr lang="es-ES_tradnl" dirty="0" smtClean="0"/>
          </a:p>
          <a:p>
            <a:pPr algn="ctr"/>
            <a:r>
              <a:rPr lang="es-ES_tradnl" dirty="0" smtClean="0"/>
              <a:t>procesos activos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invisibles.”</a:t>
            </a:r>
            <a:r>
              <a:rPr lang="es-MX" dirty="0"/>
              <a:t> </a:t>
            </a:r>
            <a:endParaRPr lang="en-US" dirty="0"/>
          </a:p>
        </p:txBody>
      </p:sp>
      <p:pic>
        <p:nvPicPr>
          <p:cNvPr id="5" name="Picture 4" descr="10867086_10205630979589710_1475736974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7" y="1828364"/>
            <a:ext cx="6068772" cy="387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7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1026614_10205630979309703_2072141959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48" y="1683830"/>
            <a:ext cx="2797606" cy="4452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2931" y="3098248"/>
            <a:ext cx="432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“Los ambientes son invisibles. Sus reglas </a:t>
            </a:r>
            <a:endParaRPr lang="es-ES_tradnl" dirty="0" smtClean="0"/>
          </a:p>
          <a:p>
            <a:pPr algn="ctr"/>
            <a:r>
              <a:rPr lang="es-ES_tradnl" dirty="0" smtClean="0"/>
              <a:t>fundamentales</a:t>
            </a:r>
            <a:r>
              <a:rPr lang="es-ES_tradnl" dirty="0"/>
              <a:t>, su estructura </a:t>
            </a:r>
            <a:r>
              <a:rPr lang="es-ES_tradnl" dirty="0" smtClean="0"/>
              <a:t>penetrante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y sus patrones generales eluden la </a:t>
            </a:r>
            <a:endParaRPr lang="es-ES_tradnl" dirty="0" smtClean="0"/>
          </a:p>
          <a:p>
            <a:pPr algn="ctr"/>
            <a:r>
              <a:rPr lang="es-ES_tradnl" dirty="0" smtClean="0"/>
              <a:t>percepción </a:t>
            </a:r>
            <a:r>
              <a:rPr lang="es-ES_tradnl" dirty="0"/>
              <a:t>fácil.”</a:t>
            </a:r>
            <a:r>
              <a:rPr lang="es-MX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59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8899" y="315801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dirty="0"/>
              <a:t>“Las obras de Abastecimiento de Agua de </a:t>
            </a:r>
            <a:r>
              <a:rPr lang="es-ES_tradnl" dirty="0" err="1"/>
              <a:t>Fairmount</a:t>
            </a:r>
            <a:r>
              <a:rPr lang="es-ES_tradnl" dirty="0"/>
              <a:t>, en Filadelfia, Pensilvania. Le imponemos la forma de lo viejo al contenido de lo nuevo. La enfermedad subsiste.”</a:t>
            </a:r>
            <a:r>
              <a:rPr lang="es-MX" dirty="0"/>
              <a:t> </a:t>
            </a:r>
            <a:endParaRPr lang="en-US" dirty="0"/>
          </a:p>
        </p:txBody>
      </p:sp>
      <p:pic>
        <p:nvPicPr>
          <p:cNvPr id="5" name="Picture 4" descr="11056842_10205631014310578_1338976902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649" y="1778670"/>
            <a:ext cx="3980503" cy="435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21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1039690_10205630979629711_1781678350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94" y="1670726"/>
            <a:ext cx="3819746" cy="4475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0292" y="29539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64890" y="3323251"/>
            <a:ext cx="43918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“El poeta, pintor, detective particular… </a:t>
            </a:r>
            <a:endParaRPr lang="es-ES_tradnl" dirty="0" smtClean="0"/>
          </a:p>
          <a:p>
            <a:pPr algn="ctr"/>
            <a:r>
              <a:rPr lang="es-ES_tradnl" dirty="0" smtClean="0"/>
              <a:t>todo </a:t>
            </a:r>
            <a:r>
              <a:rPr lang="es-ES_tradnl" dirty="0"/>
              <a:t>aquel que aguza nuestra percepción</a:t>
            </a:r>
            <a:r>
              <a:rPr lang="es-ES_tradnl" dirty="0" smtClean="0"/>
              <a:t>,</a:t>
            </a:r>
          </a:p>
          <a:p>
            <a:pPr algn="ctr"/>
            <a:r>
              <a:rPr lang="es-ES_tradnl" dirty="0" smtClean="0"/>
              <a:t> </a:t>
            </a:r>
            <a:r>
              <a:rPr lang="es-ES_tradnl" dirty="0"/>
              <a:t>tiende a ser antisocial: rara vez “bien </a:t>
            </a:r>
            <a:endParaRPr lang="es-ES_tradnl" dirty="0" smtClean="0"/>
          </a:p>
          <a:p>
            <a:pPr algn="ctr"/>
            <a:r>
              <a:rPr lang="es-ES_tradnl" dirty="0" smtClean="0"/>
              <a:t>adaptado</a:t>
            </a:r>
            <a:r>
              <a:rPr lang="es-ES_tradnl" dirty="0"/>
              <a:t>”.</a:t>
            </a:r>
            <a:r>
              <a:rPr lang="es-MX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18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1046029_10205631013430556_1698666496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23" y="1625147"/>
            <a:ext cx="5759529" cy="46651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1752" y="1884134"/>
            <a:ext cx="2526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dirty="0"/>
              <a:t>“El humor como sistema de comunicación y como sonda de nuestro ambiente nos brinda la más atrayente de las herramientas ambientales.”</a:t>
            </a:r>
            <a:endParaRPr lang="es-MX" dirty="0"/>
          </a:p>
          <a:p>
            <a:pPr algn="ctr"/>
            <a:r>
              <a:rPr lang="es-ES_tradnl" dirty="0"/>
              <a:t>13.- “Muchas de nuestras instituciones sofocan toda la experiencia natural directa de la juventud, que reacciona con placer.”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8627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9644" y="3627451"/>
            <a:ext cx="4692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/>
              <a:t>“El oído no favorece ningún “punto de vista” </a:t>
            </a:r>
            <a:endParaRPr lang="es-ES_tradnl" dirty="0" smtClean="0"/>
          </a:p>
          <a:p>
            <a:pPr algn="ctr"/>
            <a:r>
              <a:rPr lang="es-ES_tradnl" dirty="0" smtClean="0"/>
              <a:t>especial</a:t>
            </a:r>
            <a:r>
              <a:rPr lang="es-ES_tradnl" dirty="0"/>
              <a:t>. El sonido nos envuelve.”</a:t>
            </a:r>
            <a:r>
              <a:rPr lang="es-MX" dirty="0"/>
              <a:t> </a:t>
            </a:r>
            <a:endParaRPr lang="en-US" dirty="0"/>
          </a:p>
        </p:txBody>
      </p:sp>
      <p:pic>
        <p:nvPicPr>
          <p:cNvPr id="6" name="Picture 5" descr="11026565_10205631008030421_1892606987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86" y="1635720"/>
            <a:ext cx="2518053" cy="458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34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20809" y="4810944"/>
            <a:ext cx="48820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 smtClean="0"/>
              <a:t>“La </a:t>
            </a:r>
            <a:r>
              <a:rPr lang="es-ES_tradnl" dirty="0"/>
              <a:t>generación de la televisión es un ceñudo </a:t>
            </a:r>
            <a:endParaRPr lang="es-ES_tradnl" dirty="0" smtClean="0"/>
          </a:p>
          <a:p>
            <a:pPr algn="ctr"/>
            <a:r>
              <a:rPr lang="es-ES_tradnl" dirty="0" smtClean="0"/>
              <a:t>racional</a:t>
            </a:r>
            <a:r>
              <a:rPr lang="es-ES_tradnl" dirty="0"/>
              <a:t>… El niño es más severo, más devoto.”</a:t>
            </a:r>
            <a:endParaRPr lang="es-MX" dirty="0"/>
          </a:p>
          <a:p>
            <a:endParaRPr lang="en-US" dirty="0"/>
          </a:p>
        </p:txBody>
      </p:sp>
      <p:pic>
        <p:nvPicPr>
          <p:cNvPr id="9" name="Content Placeholder 3" descr="11034119_10205631010270477_583736760_o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2" b="17572"/>
          <a:stretch>
            <a:fillRect/>
          </a:stretch>
        </p:blipFill>
        <p:spPr>
          <a:xfrm>
            <a:off x="2062480" y="1731940"/>
            <a:ext cx="4740344" cy="2548572"/>
          </a:xfrm>
        </p:spPr>
      </p:pic>
    </p:spTree>
    <p:extLst>
      <p:ext uri="{BB962C8B-B14F-4D97-AF65-F5344CB8AC3E}">
        <p14:creationId xmlns:p14="http://schemas.microsoft.com/office/powerpoint/2010/main" val="566409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34</TotalTime>
  <Words>373</Words>
  <Application>Microsoft Macintosh PowerPoint</Application>
  <PresentationFormat>On-screen Show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El Medio es el Masage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Universidad La Salle, A.c.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Medio es el Masage</dc:title>
  <dc:creator>sti ti</dc:creator>
  <cp:lastModifiedBy>sti ti</cp:lastModifiedBy>
  <cp:revision>3</cp:revision>
  <dcterms:created xsi:type="dcterms:W3CDTF">2015-03-10T00:17:53Z</dcterms:created>
  <dcterms:modified xsi:type="dcterms:W3CDTF">2015-03-10T02:27:06Z</dcterms:modified>
</cp:coreProperties>
</file>