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5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imágenes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13/04/15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1042312">
            <a:off x="1022823" y="2869924"/>
            <a:ext cx="7551601" cy="1612607"/>
          </a:xfrm>
        </p:spPr>
        <p:txBody>
          <a:bodyPr/>
          <a:lstStyle/>
          <a:p>
            <a:r>
              <a:rPr lang="es-ES" sz="2400" b="1" dirty="0"/>
              <a:t>50 años de Comprender los medios de comunicación. Las extensiones del hombre</a:t>
            </a:r>
            <a:r>
              <a:rPr lang="es-MX" sz="2400" dirty="0"/>
              <a:t> </a:t>
            </a:r>
            <a:endParaRPr lang="es-ES" sz="2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dirty="0" smtClean="0"/>
              <a:t>Daniel Arcia Vilches</a:t>
            </a:r>
          </a:p>
          <a:p>
            <a:r>
              <a:rPr lang="es-ES" dirty="0" smtClean="0"/>
              <a:t>Juan Becerra Ramos</a:t>
            </a:r>
          </a:p>
          <a:p>
            <a:r>
              <a:rPr lang="es-ES" dirty="0" smtClean="0"/>
              <a:t>Dafne Cerd</a:t>
            </a:r>
            <a:r>
              <a:rPr lang="es-ES" dirty="0" smtClean="0"/>
              <a:t>án Mendoza</a:t>
            </a:r>
          </a:p>
          <a:p>
            <a:r>
              <a:rPr lang="es-ES" dirty="0" err="1" smtClean="0"/>
              <a:t>Yamily</a:t>
            </a:r>
            <a:r>
              <a:rPr lang="es-ES" dirty="0" smtClean="0"/>
              <a:t> Villagómez de León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4523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Marshall </a:t>
            </a:r>
            <a:r>
              <a:rPr lang="es-ES" b="1" dirty="0" err="1"/>
              <a:t>McLuhan</a:t>
            </a:r>
            <a:r>
              <a:rPr lang="es-ES" b="1" dirty="0"/>
              <a:t> y la Ecología de los </a:t>
            </a:r>
            <a:r>
              <a:rPr lang="es-ES" b="1" dirty="0" smtClean="0"/>
              <a:t>Medios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effectLst/>
              </a:rPr>
              <a:t>C</a:t>
            </a:r>
            <a:r>
              <a:rPr lang="es-ES" dirty="0" smtClean="0">
                <a:effectLst/>
              </a:rPr>
              <a:t>onsiderado </a:t>
            </a:r>
            <a:r>
              <a:rPr lang="es-ES" dirty="0">
                <a:effectLst/>
              </a:rPr>
              <a:t>como la primera lectura seminal en la Ecología de los </a:t>
            </a:r>
            <a:r>
              <a:rPr lang="es-ES" dirty="0" smtClean="0">
                <a:effectLst/>
              </a:rPr>
              <a:t>Medios</a:t>
            </a:r>
            <a:r>
              <a:rPr lang="es-MX" dirty="0" smtClean="0">
                <a:effectLst/>
              </a:rPr>
              <a:t>.</a:t>
            </a:r>
          </a:p>
          <a:p>
            <a:r>
              <a:rPr lang="es-ES" dirty="0">
                <a:effectLst/>
              </a:rPr>
              <a:t>La Ecología de los Medios también es conocida como Escuela de Toronto, Escuela de Nueva York, Escuela de San Luis, Escuela Norteamericana de Estudios Culturales, y </a:t>
            </a:r>
            <a:r>
              <a:rPr lang="es-ES" dirty="0" err="1" smtClean="0">
                <a:effectLst/>
              </a:rPr>
              <a:t>Mediología</a:t>
            </a:r>
            <a:r>
              <a:rPr lang="es-MX" dirty="0" smtClean="0">
                <a:effectLst/>
              </a:rPr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639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24229" y="2782383"/>
            <a:ext cx="7716838" cy="3739515"/>
          </a:xfrm>
        </p:spPr>
        <p:txBody>
          <a:bodyPr>
            <a:normAutofit/>
          </a:bodyPr>
          <a:lstStyle/>
          <a:p>
            <a:r>
              <a:rPr lang="es-ES_tradnl" dirty="0">
                <a:effectLst/>
              </a:rPr>
              <a:t>Neil </a:t>
            </a:r>
            <a:r>
              <a:rPr lang="es-ES_tradnl" dirty="0" err="1">
                <a:effectLst/>
              </a:rPr>
              <a:t>Postman</a:t>
            </a:r>
            <a:r>
              <a:rPr lang="es-ES_tradnl" dirty="0">
                <a:effectLst/>
              </a:rPr>
              <a:t>, reconocido educador y sociólogo estadounidense, </a:t>
            </a:r>
            <a:r>
              <a:rPr lang="es-ES_tradnl" dirty="0" smtClean="0">
                <a:effectLst/>
              </a:rPr>
              <a:t>cuyas </a:t>
            </a:r>
            <a:r>
              <a:rPr lang="es-ES_tradnl" dirty="0">
                <a:effectLst/>
              </a:rPr>
              <a:t>tesis también son consideradas fundamentales en la Ecología de los Medios, definió así el objeto de estudio de esta </a:t>
            </a:r>
            <a:r>
              <a:rPr lang="es-ES_tradnl" dirty="0" err="1" smtClean="0">
                <a:effectLst/>
              </a:rPr>
              <a:t>metadisciplina</a:t>
            </a:r>
            <a:r>
              <a:rPr lang="es-ES_tradnl" dirty="0" smtClean="0">
                <a:effectLst/>
              </a:rPr>
              <a:t>:</a:t>
            </a:r>
            <a:r>
              <a:rPr lang="es-MX" dirty="0" smtClean="0">
                <a:effectLst/>
              </a:rPr>
              <a:t> </a:t>
            </a:r>
            <a:endParaRPr lang="en-US" i="1" dirty="0" smtClean="0">
              <a:effectLst/>
            </a:endParaRPr>
          </a:p>
          <a:p>
            <a:r>
              <a:rPr lang="en-US" i="1" dirty="0" smtClean="0">
                <a:effectLst/>
              </a:rPr>
              <a:t>“Media </a:t>
            </a:r>
            <a:r>
              <a:rPr lang="en-US" i="1" dirty="0">
                <a:effectLst/>
              </a:rPr>
              <a:t>Ecology looks into the matter of how media of communication affect human perception, understanding, feeling, and </a:t>
            </a:r>
            <a:r>
              <a:rPr lang="en-US" i="1" dirty="0" smtClean="0">
                <a:effectLst/>
              </a:rPr>
              <a:t>value</a:t>
            </a:r>
            <a:r>
              <a:rPr lang="es-MX" dirty="0" smtClean="0">
                <a:effectLst/>
              </a:rPr>
              <a:t>.”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65495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8552" y="2783306"/>
            <a:ext cx="7716838" cy="3388658"/>
          </a:xfrm>
        </p:spPr>
        <p:txBody>
          <a:bodyPr>
            <a:normAutofit fontScale="92500"/>
          </a:bodyPr>
          <a:lstStyle/>
          <a:p>
            <a:r>
              <a:rPr lang="es-ES_tradnl" dirty="0">
                <a:effectLst/>
              </a:rPr>
              <a:t>Robert Logan,  discípulo de </a:t>
            </a:r>
            <a:r>
              <a:rPr lang="es-ES_tradnl" dirty="0" err="1">
                <a:effectLst/>
              </a:rPr>
              <a:t>McLuhan</a:t>
            </a:r>
            <a:r>
              <a:rPr lang="es-ES_tradnl" dirty="0">
                <a:effectLst/>
              </a:rPr>
              <a:t> y destacado miembro de la segunda generación de la “Escuela de Toronto” </a:t>
            </a:r>
            <a:r>
              <a:rPr lang="es-ES_tradnl" dirty="0" smtClean="0">
                <a:effectLst/>
              </a:rPr>
              <a:t>define a la </a:t>
            </a:r>
            <a:r>
              <a:rPr lang="es-ES_tradnl" dirty="0">
                <a:effectLst/>
              </a:rPr>
              <a:t>Ecología de los Medios:</a:t>
            </a:r>
            <a:r>
              <a:rPr lang="es-MX" dirty="0">
                <a:effectLst/>
              </a:rPr>
              <a:t> </a:t>
            </a:r>
            <a:endParaRPr lang="es-MX" dirty="0" smtClean="0">
              <a:effectLst/>
            </a:endParaRPr>
          </a:p>
          <a:p>
            <a:r>
              <a:rPr lang="es-ES_tradnl" i="1" dirty="0">
                <a:effectLst/>
              </a:rPr>
              <a:t>“</a:t>
            </a:r>
            <a:r>
              <a:rPr lang="es-ES_tradnl" i="1" dirty="0" err="1">
                <a:effectLst/>
              </a:rPr>
              <a:t>Traditionally</a:t>
            </a:r>
            <a:r>
              <a:rPr lang="es-ES_tradnl" i="1" dirty="0">
                <a:effectLst/>
              </a:rPr>
              <a:t>, </a:t>
            </a:r>
            <a:r>
              <a:rPr lang="es-ES_tradnl" i="1" dirty="0" err="1">
                <a:effectLst/>
              </a:rPr>
              <a:t>an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ecological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system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or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ecosystem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refers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to</a:t>
            </a:r>
            <a:r>
              <a:rPr lang="es-ES_tradnl" i="1" dirty="0">
                <a:effectLst/>
              </a:rPr>
              <a:t> a </a:t>
            </a:r>
            <a:r>
              <a:rPr lang="es-ES_tradnl" i="1" dirty="0" err="1">
                <a:effectLst/>
              </a:rPr>
              <a:t>biological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system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consisting</a:t>
            </a:r>
            <a:r>
              <a:rPr lang="es-ES_tradnl" i="1" dirty="0">
                <a:effectLst/>
              </a:rPr>
              <a:t> of </a:t>
            </a:r>
            <a:r>
              <a:rPr lang="es-ES_tradnl" i="1" dirty="0" err="1">
                <a:effectLst/>
              </a:rPr>
              <a:t>an</a:t>
            </a:r>
            <a:r>
              <a:rPr lang="es-ES_tradnl" i="1" dirty="0">
                <a:effectLst/>
              </a:rPr>
              <a:t> natural </a:t>
            </a:r>
            <a:r>
              <a:rPr lang="es-ES_tradnl" i="1" dirty="0" err="1">
                <a:effectLst/>
              </a:rPr>
              <a:t>physical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envoronment</a:t>
            </a:r>
            <a:r>
              <a:rPr lang="es-ES_tradnl" i="1" dirty="0">
                <a:effectLst/>
              </a:rPr>
              <a:t> and the living </a:t>
            </a:r>
            <a:r>
              <a:rPr lang="es-ES_tradnl" i="1" dirty="0" err="1">
                <a:effectLst/>
              </a:rPr>
              <a:t>organisms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inhabiting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that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physical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environment</a:t>
            </a:r>
            <a:r>
              <a:rPr lang="es-ES_tradnl" i="1" dirty="0">
                <a:effectLst/>
              </a:rPr>
              <a:t> as </a:t>
            </a:r>
            <a:r>
              <a:rPr lang="es-ES_tradnl" i="1" dirty="0" err="1">
                <a:effectLst/>
              </a:rPr>
              <a:t>well</a:t>
            </a:r>
            <a:r>
              <a:rPr lang="es-ES_tradnl" i="1" dirty="0">
                <a:effectLst/>
              </a:rPr>
              <a:t> as the </a:t>
            </a:r>
            <a:r>
              <a:rPr lang="es-ES_tradnl" i="1" dirty="0" err="1">
                <a:effectLst/>
              </a:rPr>
              <a:t>interactions</a:t>
            </a:r>
            <a:r>
              <a:rPr lang="es-ES_tradnl" i="1" dirty="0">
                <a:effectLst/>
              </a:rPr>
              <a:t> of </a:t>
            </a:r>
            <a:r>
              <a:rPr lang="es-ES_tradnl" i="1" dirty="0" err="1">
                <a:effectLst/>
              </a:rPr>
              <a:t>all</a:t>
            </a:r>
            <a:r>
              <a:rPr lang="es-ES_tradnl" i="1" dirty="0">
                <a:effectLst/>
              </a:rPr>
              <a:t> the </a:t>
            </a:r>
            <a:r>
              <a:rPr lang="es-ES_tradnl" i="1" dirty="0" err="1">
                <a:effectLst/>
              </a:rPr>
              <a:t>constrituents</a:t>
            </a:r>
            <a:r>
              <a:rPr lang="es-ES_tradnl" i="1" dirty="0">
                <a:effectLst/>
              </a:rPr>
              <a:t> of the </a:t>
            </a:r>
            <a:r>
              <a:rPr lang="es-ES_tradnl" i="1" dirty="0" err="1" smtClean="0">
                <a:effectLst/>
              </a:rPr>
              <a:t>system</a:t>
            </a:r>
            <a:r>
              <a:rPr lang="es-ES_tradnl" i="1" dirty="0" smtClean="0">
                <a:effectLst/>
              </a:rPr>
              <a:t>.”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6458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04314" y="2817628"/>
            <a:ext cx="7716838" cy="3555519"/>
          </a:xfrm>
        </p:spPr>
        <p:txBody>
          <a:bodyPr/>
          <a:lstStyle/>
          <a:p>
            <a:r>
              <a:rPr lang="es-ES_tradnl" dirty="0">
                <a:effectLst/>
              </a:rPr>
              <a:t>Fernando Gutiérrez, reconocido investigador de los nuevos medios digitales, miembro del comité directivo de la </a:t>
            </a:r>
            <a:r>
              <a:rPr lang="es-ES_tradnl" i="1" dirty="0">
                <a:effectLst/>
              </a:rPr>
              <a:t>Media </a:t>
            </a:r>
            <a:r>
              <a:rPr lang="es-ES_tradnl" i="1" dirty="0" err="1">
                <a:effectLst/>
              </a:rPr>
              <a:t>Ecology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Association</a:t>
            </a:r>
            <a:r>
              <a:rPr lang="es-ES_tradnl" dirty="0">
                <a:effectLst/>
              </a:rPr>
              <a:t> (MEA),  propuso la siguiente definición:</a:t>
            </a:r>
            <a:r>
              <a:rPr lang="es-MX" dirty="0">
                <a:effectLst/>
              </a:rPr>
              <a:t> </a:t>
            </a:r>
            <a:endParaRPr lang="es-MX" dirty="0" smtClean="0">
              <a:effectLst/>
            </a:endParaRPr>
          </a:p>
          <a:p>
            <a:r>
              <a:rPr lang="es-ES_tradnl" dirty="0">
                <a:effectLst/>
              </a:rPr>
              <a:t>“la Ecología de los Medios es una </a:t>
            </a:r>
            <a:r>
              <a:rPr lang="es-ES_tradnl" dirty="0" err="1">
                <a:effectLst/>
              </a:rPr>
              <a:t>metadisciplina</a:t>
            </a:r>
            <a:r>
              <a:rPr lang="es-ES_tradnl" dirty="0">
                <a:effectLst/>
              </a:rPr>
              <a:t> que se encarga del estudio de un conjunto complejo de relaciones o interrelaciones entre símbolos, los medios y la cultura</a:t>
            </a:r>
            <a:r>
              <a:rPr lang="es-ES_tradnl" dirty="0" smtClean="0">
                <a:effectLst/>
              </a:rPr>
              <a:t>.</a:t>
            </a:r>
            <a:r>
              <a:rPr lang="es-ES" dirty="0" smtClean="0"/>
              <a:t>”</a:t>
            </a:r>
            <a:endParaRPr lang="es-MX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83156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0077" y="2783303"/>
            <a:ext cx="7716838" cy="3388658"/>
          </a:xfrm>
        </p:spPr>
        <p:txBody>
          <a:bodyPr>
            <a:normAutofit lnSpcReduction="10000"/>
          </a:bodyPr>
          <a:lstStyle/>
          <a:p>
            <a:r>
              <a:rPr lang="es-ES" dirty="0">
                <a:effectLst/>
              </a:rPr>
              <a:t>Sobre la importancia de </a:t>
            </a:r>
            <a:r>
              <a:rPr lang="es-ES" dirty="0" err="1">
                <a:effectLst/>
              </a:rPr>
              <a:t>McLuhan</a:t>
            </a:r>
            <a:r>
              <a:rPr lang="es-ES" dirty="0">
                <a:effectLst/>
              </a:rPr>
              <a:t> en la gestación y desarrollo de la Ecología de los Medios, </a:t>
            </a:r>
            <a:r>
              <a:rPr lang="es-ES" dirty="0" err="1">
                <a:effectLst/>
              </a:rPr>
              <a:t>Strate</a:t>
            </a:r>
            <a:r>
              <a:rPr lang="es-ES" dirty="0">
                <a:effectLst/>
              </a:rPr>
              <a:t> afirmó:</a:t>
            </a:r>
            <a:r>
              <a:rPr lang="es-MX" dirty="0">
                <a:effectLst/>
              </a:rPr>
              <a:t> </a:t>
            </a:r>
            <a:endParaRPr lang="es-MX" dirty="0" smtClean="0">
              <a:effectLst/>
            </a:endParaRPr>
          </a:p>
          <a:p>
            <a:r>
              <a:rPr lang="es-ES" i="1" dirty="0">
                <a:effectLst/>
              </a:rPr>
              <a:t>“</a:t>
            </a:r>
            <a:r>
              <a:rPr lang="es-ES_tradnl" i="1" dirty="0">
                <a:effectLst/>
              </a:rPr>
              <a:t>No single individual </a:t>
            </a:r>
            <a:r>
              <a:rPr lang="es-ES_tradnl" i="1" dirty="0" err="1">
                <a:effectLst/>
              </a:rPr>
              <a:t>is</a:t>
            </a:r>
            <a:r>
              <a:rPr lang="es-ES_tradnl" i="1" dirty="0">
                <a:effectLst/>
              </a:rPr>
              <a:t> more central </a:t>
            </a:r>
            <a:r>
              <a:rPr lang="es-ES_tradnl" i="1" dirty="0" err="1">
                <a:effectLst/>
              </a:rPr>
              <a:t>to</a:t>
            </a:r>
            <a:r>
              <a:rPr lang="es-ES_tradnl" i="1" dirty="0">
                <a:effectLst/>
              </a:rPr>
              <a:t> media </a:t>
            </a:r>
            <a:r>
              <a:rPr lang="es-ES_tradnl" i="1" dirty="0" err="1">
                <a:effectLst/>
              </a:rPr>
              <a:t>ecology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than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McLuhan</a:t>
            </a:r>
            <a:r>
              <a:rPr lang="es-ES_tradnl" i="1" dirty="0">
                <a:effectLst/>
              </a:rPr>
              <a:t>, </a:t>
            </a:r>
            <a:r>
              <a:rPr lang="es-ES_tradnl" i="1" dirty="0" err="1">
                <a:effectLst/>
              </a:rPr>
              <a:t>not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because</a:t>
            </a:r>
            <a:r>
              <a:rPr lang="es-ES_tradnl" i="1" dirty="0">
                <a:effectLst/>
              </a:rPr>
              <a:t> he </a:t>
            </a:r>
            <a:r>
              <a:rPr lang="es-ES_tradnl" i="1" dirty="0" err="1">
                <a:effectLst/>
              </a:rPr>
              <a:t>was</a:t>
            </a:r>
            <a:r>
              <a:rPr lang="es-ES_tradnl" i="1" dirty="0">
                <a:effectLst/>
              </a:rPr>
              <a:t> the </a:t>
            </a:r>
            <a:r>
              <a:rPr lang="es-ES_tradnl" i="1" dirty="0" err="1">
                <a:effectLst/>
              </a:rPr>
              <a:t>first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to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employ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this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perspective</a:t>
            </a:r>
            <a:r>
              <a:rPr lang="es-ES_tradnl" i="1" dirty="0">
                <a:effectLst/>
              </a:rPr>
              <a:t>, </a:t>
            </a:r>
            <a:r>
              <a:rPr lang="es-ES_tradnl" i="1" dirty="0" err="1">
                <a:effectLst/>
              </a:rPr>
              <a:t>but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rather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because</a:t>
            </a:r>
            <a:r>
              <a:rPr lang="es-ES_tradnl" i="1" dirty="0">
                <a:effectLst/>
              </a:rPr>
              <a:t> he </a:t>
            </a:r>
            <a:r>
              <a:rPr lang="es-ES_tradnl" i="1" dirty="0" err="1">
                <a:effectLst/>
              </a:rPr>
              <a:t>popularized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it</a:t>
            </a:r>
            <a:r>
              <a:rPr lang="es-ES_tradnl" i="1" dirty="0">
                <a:effectLst/>
              </a:rPr>
              <a:t>, and </a:t>
            </a:r>
            <a:r>
              <a:rPr lang="es-ES_tradnl" i="1" dirty="0" err="1">
                <a:effectLst/>
              </a:rPr>
              <a:t>produced</a:t>
            </a:r>
            <a:r>
              <a:rPr lang="es-ES_tradnl" i="1" dirty="0">
                <a:effectLst/>
              </a:rPr>
              <a:t> the </a:t>
            </a:r>
            <a:r>
              <a:rPr lang="es-ES_tradnl" i="1" dirty="0" err="1">
                <a:effectLst/>
              </a:rPr>
              <a:t>first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great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synthesis</a:t>
            </a:r>
            <a:r>
              <a:rPr lang="es-ES_tradnl" i="1" dirty="0">
                <a:effectLst/>
              </a:rPr>
              <a:t> of media </a:t>
            </a:r>
            <a:r>
              <a:rPr lang="es-ES_tradnl" i="1" dirty="0" err="1">
                <a:effectLst/>
              </a:rPr>
              <a:t>ecological</a:t>
            </a:r>
            <a:r>
              <a:rPr lang="es-ES_tradnl" i="1" dirty="0">
                <a:effectLst/>
              </a:rPr>
              <a:t> </a:t>
            </a:r>
            <a:r>
              <a:rPr lang="es-ES_tradnl" i="1" dirty="0" err="1">
                <a:effectLst/>
              </a:rPr>
              <a:t>thought</a:t>
            </a:r>
            <a:r>
              <a:rPr lang="es-ES_tradnl" i="1" dirty="0" smtClean="0">
                <a:effectLst/>
              </a:rPr>
              <a:t>.”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003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636" y="2806187"/>
            <a:ext cx="7716838" cy="3388658"/>
          </a:xfrm>
        </p:spPr>
        <p:txBody>
          <a:bodyPr/>
          <a:lstStyle/>
          <a:p>
            <a:r>
              <a:rPr lang="es-ES" dirty="0">
                <a:effectLst/>
              </a:rPr>
              <a:t>Gordon en 2003 realizó una versión </a:t>
            </a:r>
            <a:r>
              <a:rPr lang="es-ES" dirty="0" smtClean="0">
                <a:effectLst/>
              </a:rPr>
              <a:t>comentada,</a:t>
            </a:r>
            <a:r>
              <a:rPr lang="es-ES" i="1" dirty="0" smtClean="0">
                <a:effectLst/>
              </a:rPr>
              <a:t> </a:t>
            </a:r>
            <a:r>
              <a:rPr lang="es-ES" dirty="0" smtClean="0">
                <a:effectLst/>
              </a:rPr>
              <a:t>justificando </a:t>
            </a:r>
            <a:r>
              <a:rPr lang="es-ES" dirty="0">
                <a:effectLst/>
              </a:rPr>
              <a:t>los objetivos generales del </a:t>
            </a:r>
            <a:r>
              <a:rPr lang="es-ES" dirty="0" smtClean="0">
                <a:effectLst/>
              </a:rPr>
              <a:t>libro</a:t>
            </a:r>
            <a:r>
              <a:rPr lang="es-ES" dirty="0">
                <a:effectLst/>
              </a:rPr>
              <a:t>:</a:t>
            </a:r>
            <a:endParaRPr lang="es-ES" dirty="0" smtClean="0">
              <a:effectLst/>
            </a:endParaRPr>
          </a:p>
          <a:p>
            <a:r>
              <a:rPr lang="es-ES" dirty="0" smtClean="0">
                <a:effectLst/>
              </a:rPr>
              <a:t>“</a:t>
            </a:r>
            <a:r>
              <a:rPr lang="es-ES" dirty="0">
                <a:effectLst/>
              </a:rPr>
              <a:t>se estudian en este libro algunas de las principales extensiones, así como sus consecuencias psíquicas y sociales”</a:t>
            </a:r>
            <a:r>
              <a:rPr lang="es-MX" dirty="0">
                <a:effectLst/>
              </a:rPr>
              <a:t> </a:t>
            </a:r>
            <a:r>
              <a:rPr lang="es-MX" dirty="0" smtClean="0">
                <a:effectLst/>
              </a:rPr>
              <a:t>McLuhan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102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1347" y="1325832"/>
            <a:ext cx="7716837" cy="1447800"/>
          </a:xfrm>
        </p:spPr>
        <p:txBody>
          <a:bodyPr/>
          <a:lstStyle/>
          <a:p>
            <a:r>
              <a:rPr lang="es-ES" sz="3200" b="1" dirty="0"/>
              <a:t>Antecedentes del libro</a:t>
            </a:r>
            <a:r>
              <a:rPr lang="es-ES" sz="3200" b="1" i="1" dirty="0"/>
              <a:t> </a:t>
            </a:r>
            <a:r>
              <a:rPr lang="es-ES" sz="3200" b="1" i="1" dirty="0" err="1"/>
              <a:t>Understanding</a:t>
            </a:r>
            <a:r>
              <a:rPr lang="es-ES" sz="3200" b="1" i="1" dirty="0"/>
              <a:t> media: The </a:t>
            </a:r>
            <a:r>
              <a:rPr lang="es-ES" sz="3200" b="1" i="1" dirty="0" err="1"/>
              <a:t>extensions</a:t>
            </a:r>
            <a:r>
              <a:rPr lang="es-ES" sz="3200" b="1" i="1" dirty="0"/>
              <a:t> of </a:t>
            </a:r>
            <a:r>
              <a:rPr lang="es-ES" sz="3200" b="1" i="1" dirty="0" err="1"/>
              <a:t>man</a:t>
            </a:r>
            <a:r>
              <a:rPr lang="es-ES" sz="3200" b="1" i="1" dirty="0"/>
              <a:t>.</a:t>
            </a:r>
            <a:r>
              <a:rPr lang="es-MX" sz="3200" dirty="0"/>
              <a:t> </a:t>
            </a:r>
            <a:endParaRPr lang="es-ES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effectLst/>
              </a:rPr>
              <a:t>La novia </a:t>
            </a:r>
            <a:r>
              <a:rPr lang="es-ES" dirty="0" smtClean="0">
                <a:effectLst/>
              </a:rPr>
              <a:t>mecánica</a:t>
            </a:r>
            <a:endParaRPr lang="es-MX" dirty="0" smtClean="0">
              <a:effectLst/>
            </a:endParaRPr>
          </a:p>
          <a:p>
            <a:r>
              <a:rPr lang="es-ES" dirty="0">
                <a:effectLst/>
              </a:rPr>
              <a:t>El tema central del </a:t>
            </a:r>
            <a:r>
              <a:rPr lang="es-ES" dirty="0" err="1">
                <a:effectLst/>
              </a:rPr>
              <a:t>libro</a:t>
            </a:r>
            <a:r>
              <a:rPr lang="es-ES" dirty="0" err="1" smtClean="0">
                <a:effectLst/>
              </a:rPr>
              <a:t>,que</a:t>
            </a:r>
            <a:r>
              <a:rPr lang="es-ES" i="1" dirty="0" smtClean="0">
                <a:effectLst/>
              </a:rPr>
              <a:t> </a:t>
            </a:r>
            <a:r>
              <a:rPr lang="es-ES" dirty="0">
                <a:effectLst/>
              </a:rPr>
              <a:t>incluye 59 glosas acerca del folclor del hombre industrial, es el impacto de los medios de comunicación en la cultura popular estadounidense.</a:t>
            </a:r>
            <a:r>
              <a:rPr lang="es-MX" dirty="0">
                <a:effectLst/>
              </a:rPr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8966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effectLst/>
              </a:rPr>
              <a:t>La Galaxia de Gutenberg </a:t>
            </a:r>
          </a:p>
          <a:p>
            <a:r>
              <a:rPr lang="es-ES" dirty="0">
                <a:effectLst/>
              </a:rPr>
              <a:t>E</a:t>
            </a:r>
            <a:r>
              <a:rPr lang="es-ES" dirty="0" smtClean="0">
                <a:effectLst/>
              </a:rPr>
              <a:t>s </a:t>
            </a:r>
            <a:r>
              <a:rPr lang="es-ES" dirty="0">
                <a:effectLst/>
              </a:rPr>
              <a:t>considerado el texto más erudito de </a:t>
            </a:r>
            <a:r>
              <a:rPr lang="es-ES" dirty="0" err="1">
                <a:effectLst/>
              </a:rPr>
              <a:t>McLuhan</a:t>
            </a:r>
            <a:r>
              <a:rPr lang="es-ES" dirty="0">
                <a:effectLst/>
              </a:rPr>
              <a:t> por no pocos expertos en temas de Ecología de los </a:t>
            </a:r>
            <a:r>
              <a:rPr lang="es-ES" dirty="0" smtClean="0">
                <a:effectLst/>
              </a:rPr>
              <a:t>Medios</a:t>
            </a:r>
            <a:r>
              <a:rPr lang="es-MX" dirty="0" smtClean="0">
                <a:effectLst/>
              </a:rPr>
              <a:t>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9804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>
                <a:effectLst/>
              </a:rPr>
              <a:t>McLuhan</a:t>
            </a:r>
            <a:r>
              <a:rPr lang="es-ES" dirty="0">
                <a:effectLst/>
              </a:rPr>
              <a:t> afirmó que su segundo libro debe ser comprendido como una especie de nota a pie de página en la obra y pensamiento de Harold Adams </a:t>
            </a:r>
            <a:r>
              <a:rPr lang="es-ES" dirty="0" err="1">
                <a:effectLst/>
              </a:rPr>
              <a:t>Innis</a:t>
            </a:r>
            <a:r>
              <a:rPr lang="es-ES" dirty="0">
                <a:effectLst/>
              </a:rPr>
              <a:t> (</a:t>
            </a:r>
            <a:r>
              <a:rPr lang="es-ES_tradnl" dirty="0">
                <a:effectLst/>
              </a:rPr>
              <a:t>Fernández y  Hernández 2004; Wolfe 2011</a:t>
            </a:r>
            <a:r>
              <a:rPr lang="es-ES_tradnl" dirty="0" smtClean="0">
                <a:effectLst/>
              </a:rPr>
              <a:t>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3623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>
                <a:effectLst/>
              </a:rPr>
              <a:t>Cuatro libros de </a:t>
            </a:r>
            <a:r>
              <a:rPr lang="es-ES" dirty="0" err="1">
                <a:effectLst/>
              </a:rPr>
              <a:t>Innis</a:t>
            </a:r>
            <a:r>
              <a:rPr lang="es-ES" dirty="0">
                <a:effectLst/>
              </a:rPr>
              <a:t> particularmente influyeron en el pensamiento de </a:t>
            </a:r>
            <a:r>
              <a:rPr lang="es-ES" dirty="0" err="1">
                <a:effectLst/>
              </a:rPr>
              <a:t>McLuhan</a:t>
            </a:r>
            <a:r>
              <a:rPr lang="es-ES" dirty="0">
                <a:effectLst/>
              </a:rPr>
              <a:t>: </a:t>
            </a:r>
            <a:endParaRPr lang="es-ES" dirty="0" smtClean="0">
              <a:effectLst/>
            </a:endParaRPr>
          </a:p>
          <a:p>
            <a:r>
              <a:rPr lang="es-ES_tradnl" i="1" dirty="0" err="1" smtClean="0">
                <a:effectLst/>
              </a:rPr>
              <a:t>Empire</a:t>
            </a:r>
            <a:r>
              <a:rPr lang="es-ES_tradnl" i="1" dirty="0" smtClean="0">
                <a:effectLst/>
              </a:rPr>
              <a:t> </a:t>
            </a:r>
            <a:r>
              <a:rPr lang="es-ES_tradnl" i="1" dirty="0">
                <a:effectLst/>
              </a:rPr>
              <a:t>and </a:t>
            </a:r>
            <a:r>
              <a:rPr lang="es-ES_tradnl" i="1" dirty="0" err="1">
                <a:effectLst/>
              </a:rPr>
              <a:t>communications</a:t>
            </a:r>
            <a:r>
              <a:rPr lang="es-ES_tradnl" dirty="0">
                <a:effectLst/>
              </a:rPr>
              <a:t> (1950</a:t>
            </a:r>
            <a:r>
              <a:rPr lang="es-ES_tradnl" dirty="0" smtClean="0">
                <a:effectLst/>
              </a:rPr>
              <a:t>)</a:t>
            </a:r>
          </a:p>
          <a:p>
            <a:r>
              <a:rPr lang="es-ES" i="1" dirty="0" smtClean="0">
                <a:effectLst/>
              </a:rPr>
              <a:t>The </a:t>
            </a:r>
            <a:r>
              <a:rPr lang="es-ES" i="1" dirty="0" err="1">
                <a:effectLst/>
              </a:rPr>
              <a:t>bias</a:t>
            </a:r>
            <a:r>
              <a:rPr lang="es-ES" i="1" dirty="0">
                <a:effectLst/>
              </a:rPr>
              <a:t> of </a:t>
            </a:r>
            <a:r>
              <a:rPr lang="es-ES" i="1" dirty="0" err="1">
                <a:effectLst/>
              </a:rPr>
              <a:t>communication</a:t>
            </a:r>
            <a:r>
              <a:rPr lang="es-ES" dirty="0">
                <a:effectLst/>
              </a:rPr>
              <a:t> (1951</a:t>
            </a:r>
            <a:r>
              <a:rPr lang="es-ES" dirty="0" smtClean="0">
                <a:effectLst/>
              </a:rPr>
              <a:t>)</a:t>
            </a:r>
            <a:endParaRPr lang="es-ES" dirty="0">
              <a:effectLst/>
            </a:endParaRPr>
          </a:p>
          <a:p>
            <a:r>
              <a:rPr lang="es-ES_tradnl" i="1" dirty="0" err="1" smtClean="0">
                <a:effectLst/>
              </a:rPr>
              <a:t>Changing</a:t>
            </a:r>
            <a:r>
              <a:rPr lang="es-ES_tradnl" i="1" dirty="0" smtClean="0">
                <a:effectLst/>
              </a:rPr>
              <a:t> </a:t>
            </a:r>
            <a:r>
              <a:rPr lang="es-ES_tradnl" i="1" dirty="0" err="1">
                <a:effectLst/>
              </a:rPr>
              <a:t>Concepts</a:t>
            </a:r>
            <a:r>
              <a:rPr lang="es-ES_tradnl" i="1" dirty="0">
                <a:effectLst/>
              </a:rPr>
              <a:t> of Time </a:t>
            </a:r>
            <a:r>
              <a:rPr lang="es-ES_tradnl" dirty="0">
                <a:effectLst/>
              </a:rPr>
              <a:t>(1952</a:t>
            </a:r>
            <a:r>
              <a:rPr lang="es-ES_tradnl" dirty="0" smtClean="0">
                <a:effectLst/>
              </a:rPr>
              <a:t>)</a:t>
            </a:r>
          </a:p>
          <a:p>
            <a:r>
              <a:rPr lang="es-ES_tradnl" i="1" dirty="0" smtClean="0">
                <a:effectLst/>
              </a:rPr>
              <a:t>The </a:t>
            </a:r>
            <a:r>
              <a:rPr lang="es-ES_tradnl" i="1" dirty="0" err="1">
                <a:effectLst/>
              </a:rPr>
              <a:t>strategy</a:t>
            </a:r>
            <a:r>
              <a:rPr lang="es-ES_tradnl" i="1" dirty="0">
                <a:effectLst/>
              </a:rPr>
              <a:t> of culture </a:t>
            </a:r>
            <a:r>
              <a:rPr lang="es-ES_tradnl" dirty="0">
                <a:effectLst/>
              </a:rPr>
              <a:t>(1952</a:t>
            </a:r>
            <a:r>
              <a:rPr lang="es-ES_tradnl" dirty="0" smtClean="0">
                <a:effectLst/>
              </a:rPr>
              <a:t>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2075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s-ES" dirty="0">
                <a:effectLst/>
              </a:rPr>
              <a:t>Además de sus dos primeros libros, un antecedente directo de</a:t>
            </a:r>
            <a:r>
              <a:rPr lang="es-ES" b="1" i="1" dirty="0">
                <a:effectLst/>
              </a:rPr>
              <a:t> </a:t>
            </a:r>
            <a:r>
              <a:rPr lang="es-ES" i="1" dirty="0" err="1">
                <a:effectLst/>
              </a:rPr>
              <a:t>Understanding</a:t>
            </a:r>
            <a:r>
              <a:rPr lang="es-ES" i="1" dirty="0">
                <a:effectLst/>
              </a:rPr>
              <a:t> media: The </a:t>
            </a:r>
            <a:r>
              <a:rPr lang="es-ES" i="1" dirty="0" err="1">
                <a:effectLst/>
              </a:rPr>
              <a:t>extensions</a:t>
            </a:r>
            <a:r>
              <a:rPr lang="es-ES" i="1" dirty="0">
                <a:effectLst/>
              </a:rPr>
              <a:t> of </a:t>
            </a:r>
            <a:r>
              <a:rPr lang="es-ES" i="1" dirty="0" err="1">
                <a:effectLst/>
              </a:rPr>
              <a:t>man</a:t>
            </a:r>
            <a:r>
              <a:rPr lang="es-ES" i="1" dirty="0">
                <a:effectLst/>
              </a:rPr>
              <a:t>,</a:t>
            </a:r>
            <a:r>
              <a:rPr lang="es-ES" b="1" i="1" dirty="0">
                <a:effectLst/>
              </a:rPr>
              <a:t> </a:t>
            </a:r>
            <a:r>
              <a:rPr lang="es-ES" dirty="0">
                <a:effectLst/>
              </a:rPr>
              <a:t>fue el proyecto “La comprensión de los nuevos medios”, o “Proyecto NAEB # 69”, financiado por la </a:t>
            </a:r>
            <a:r>
              <a:rPr lang="es-ES" dirty="0" err="1">
                <a:effectLst/>
              </a:rPr>
              <a:t>National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Association</a:t>
            </a:r>
            <a:r>
              <a:rPr lang="es-ES" dirty="0">
                <a:effectLst/>
              </a:rPr>
              <a:t> of </a:t>
            </a:r>
            <a:r>
              <a:rPr lang="es-ES" dirty="0" err="1">
                <a:effectLst/>
              </a:rPr>
              <a:t>Educational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Broadcasters</a:t>
            </a:r>
            <a:r>
              <a:rPr lang="es-ES" dirty="0">
                <a:effectLst/>
              </a:rPr>
              <a:t> (NAEB) y la </a:t>
            </a:r>
            <a:r>
              <a:rPr lang="es-ES" dirty="0" err="1">
                <a:effectLst/>
              </a:rPr>
              <a:t>United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States</a:t>
            </a:r>
            <a:r>
              <a:rPr lang="es-ES" dirty="0">
                <a:effectLst/>
              </a:rPr>
              <a:t> Office of </a:t>
            </a:r>
            <a:r>
              <a:rPr lang="es-ES" dirty="0" err="1" smtClean="0">
                <a:effectLst/>
              </a:rPr>
              <a:t>Education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170624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err="1">
                <a:effectLst/>
              </a:rPr>
              <a:t>McLuhan</a:t>
            </a:r>
            <a:r>
              <a:rPr lang="es-ES" dirty="0">
                <a:effectLst/>
              </a:rPr>
              <a:t> </a:t>
            </a:r>
            <a:r>
              <a:rPr lang="es-ES" dirty="0" smtClean="0">
                <a:effectLst/>
              </a:rPr>
              <a:t>en </a:t>
            </a:r>
            <a:r>
              <a:rPr lang="es-ES" dirty="0">
                <a:effectLst/>
              </a:rPr>
              <a:t>1962 especuló sobre el posible advenimiento de Internet: </a:t>
            </a:r>
            <a:r>
              <a:rPr lang="es-ES" i="1" dirty="0">
                <a:effectLst/>
              </a:rPr>
              <a:t>“</a:t>
            </a:r>
            <a:r>
              <a:rPr lang="es-ES" i="1" dirty="0" err="1">
                <a:effectLst/>
              </a:rPr>
              <a:t>Instead</a:t>
            </a:r>
            <a:r>
              <a:rPr lang="es-ES" i="1" dirty="0">
                <a:effectLst/>
              </a:rPr>
              <a:t> of </a:t>
            </a:r>
            <a:r>
              <a:rPr lang="es-ES" i="1" dirty="0" err="1">
                <a:effectLst/>
              </a:rPr>
              <a:t>tending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towards</a:t>
            </a:r>
            <a:r>
              <a:rPr lang="es-ES" i="1" dirty="0">
                <a:effectLst/>
              </a:rPr>
              <a:t> a </a:t>
            </a:r>
            <a:r>
              <a:rPr lang="es-ES" i="1" dirty="0" err="1">
                <a:effectLst/>
              </a:rPr>
              <a:t>vast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Alexandrian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library</a:t>
            </a:r>
            <a:r>
              <a:rPr lang="es-ES" i="1" dirty="0">
                <a:effectLst/>
              </a:rPr>
              <a:t> the </a:t>
            </a:r>
            <a:r>
              <a:rPr lang="es-ES" i="1" dirty="0" err="1">
                <a:effectLst/>
              </a:rPr>
              <a:t>world</a:t>
            </a:r>
            <a:r>
              <a:rPr lang="es-ES" i="1" dirty="0">
                <a:effectLst/>
              </a:rPr>
              <a:t> has </a:t>
            </a:r>
            <a:r>
              <a:rPr lang="es-ES" i="1" dirty="0" err="1">
                <a:effectLst/>
              </a:rPr>
              <a:t>become</a:t>
            </a:r>
            <a:r>
              <a:rPr lang="es-ES" i="1" dirty="0">
                <a:effectLst/>
              </a:rPr>
              <a:t> a </a:t>
            </a:r>
            <a:r>
              <a:rPr lang="es-ES" i="1" dirty="0" err="1">
                <a:effectLst/>
              </a:rPr>
              <a:t>computer</a:t>
            </a:r>
            <a:r>
              <a:rPr lang="es-ES" i="1" dirty="0">
                <a:effectLst/>
              </a:rPr>
              <a:t>, </a:t>
            </a:r>
            <a:r>
              <a:rPr lang="es-ES" i="1" dirty="0" err="1">
                <a:effectLst/>
              </a:rPr>
              <a:t>an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electronic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brain</a:t>
            </a:r>
            <a:r>
              <a:rPr lang="es-ES" i="1" dirty="0">
                <a:effectLst/>
              </a:rPr>
              <a:t>, </a:t>
            </a:r>
            <a:r>
              <a:rPr lang="es-ES" i="1" dirty="0" err="1">
                <a:effectLst/>
              </a:rPr>
              <a:t>exactly</a:t>
            </a:r>
            <a:r>
              <a:rPr lang="es-ES" i="1" dirty="0">
                <a:effectLst/>
              </a:rPr>
              <a:t> as </a:t>
            </a:r>
            <a:r>
              <a:rPr lang="es-ES" i="1" dirty="0" err="1">
                <a:effectLst/>
              </a:rPr>
              <a:t>an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infantile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piece</a:t>
            </a:r>
            <a:r>
              <a:rPr lang="es-ES" i="1" dirty="0">
                <a:effectLst/>
              </a:rPr>
              <a:t> of </a:t>
            </a:r>
            <a:r>
              <a:rPr lang="es-ES" i="1" dirty="0" err="1">
                <a:effectLst/>
              </a:rPr>
              <a:t>science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fiction</a:t>
            </a:r>
            <a:r>
              <a:rPr lang="es-ES" i="1" dirty="0">
                <a:effectLst/>
              </a:rPr>
              <a:t>. And as </a:t>
            </a:r>
            <a:r>
              <a:rPr lang="es-ES" i="1" dirty="0" err="1">
                <a:effectLst/>
              </a:rPr>
              <a:t>our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senses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have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gone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outside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us</a:t>
            </a:r>
            <a:r>
              <a:rPr lang="es-ES" i="1" dirty="0">
                <a:effectLst/>
              </a:rPr>
              <a:t>, Big </a:t>
            </a:r>
            <a:r>
              <a:rPr lang="es-ES" i="1" dirty="0" err="1">
                <a:effectLst/>
              </a:rPr>
              <a:t>Brother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goes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insisde</a:t>
            </a:r>
            <a:r>
              <a:rPr lang="es-ES" i="1" dirty="0">
                <a:effectLst/>
              </a:rPr>
              <a:t>.</a:t>
            </a:r>
            <a:r>
              <a:rPr lang="es-ES" dirty="0">
                <a:effectLst/>
              </a:rPr>
              <a:t> (</a:t>
            </a:r>
            <a:r>
              <a:rPr lang="es-ES" dirty="0" err="1">
                <a:effectLst/>
              </a:rPr>
              <a:t>Coupland</a:t>
            </a:r>
            <a:r>
              <a:rPr lang="es-ES" dirty="0">
                <a:effectLst/>
              </a:rPr>
              <a:t> 2009. 16).  En la década de 1960, cuando parecía muy remota la comercialización de computadoras personales afirmó: </a:t>
            </a:r>
            <a:endParaRPr lang="es-MX" dirty="0">
              <a:effectLst/>
            </a:endParaRPr>
          </a:p>
          <a:p>
            <a:pPr>
              <a:buFont typeface="Arial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145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>
                <a:effectLst/>
              </a:rPr>
              <a:t>“Hoy en día, los ordenadores prometen ser una herramienta de traducción instantánea desde cualquier código o lenguaje a cualquier otro. El ordenador promete, en una palabra, una condición de Pentecostés de comprensión y unidad </a:t>
            </a:r>
            <a:r>
              <a:rPr lang="es-ES" dirty="0" smtClean="0">
                <a:effectLst/>
              </a:rPr>
              <a:t>universales.</a:t>
            </a:r>
            <a:endParaRPr lang="es-MX" dirty="0">
              <a:effectLst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3048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>
                <a:effectLst/>
              </a:rPr>
              <a:t>Por supuesto también aparecieron </a:t>
            </a:r>
            <a:r>
              <a:rPr lang="es-ES" dirty="0">
                <a:effectLst/>
              </a:rPr>
              <a:t>fieles apóstoles del </a:t>
            </a:r>
            <a:r>
              <a:rPr lang="es-ES" dirty="0" err="1">
                <a:effectLst/>
              </a:rPr>
              <a:t>mcluhanismo</a:t>
            </a:r>
            <a:r>
              <a:rPr lang="es-ES" dirty="0">
                <a:effectLst/>
              </a:rPr>
              <a:t> (Day 1967; Crosby y Bond 1968; Gordon 1968;  </a:t>
            </a:r>
            <a:r>
              <a:rPr lang="es-ES" dirty="0" err="1">
                <a:effectLst/>
              </a:rPr>
              <a:t>Duffy</a:t>
            </a:r>
            <a:r>
              <a:rPr lang="es-ES" dirty="0">
                <a:effectLst/>
              </a:rPr>
              <a:t> 1969; Miller 1973; </a:t>
            </a:r>
            <a:r>
              <a:rPr lang="es-ES" dirty="0" err="1">
                <a:effectLst/>
              </a:rPr>
              <a:t>Merchand</a:t>
            </a:r>
            <a:r>
              <a:rPr lang="es-ES" dirty="0">
                <a:effectLst/>
              </a:rPr>
              <a:t> 1989; </a:t>
            </a:r>
            <a:r>
              <a:rPr lang="es-ES" dirty="0" err="1">
                <a:effectLst/>
              </a:rPr>
              <a:t>Fitzgerald</a:t>
            </a:r>
            <a:r>
              <a:rPr lang="es-ES" dirty="0">
                <a:effectLst/>
              </a:rPr>
              <a:t> 2001). Destacados discípulos de </a:t>
            </a:r>
            <a:r>
              <a:rPr lang="es-ES" dirty="0" err="1">
                <a:effectLst/>
              </a:rPr>
              <a:t>McLuhan</a:t>
            </a:r>
            <a:r>
              <a:rPr lang="es-ES" dirty="0">
                <a:effectLst/>
              </a:rPr>
              <a:t>, quienes han contribuido a extender y actualizar el legado intelectual de Marshall </a:t>
            </a:r>
            <a:r>
              <a:rPr lang="es-ES" dirty="0" err="1">
                <a:effectLst/>
              </a:rPr>
              <a:t>McLuhan</a:t>
            </a:r>
            <a:r>
              <a:rPr lang="es-ES" dirty="0">
                <a:effectLst/>
              </a:rPr>
              <a:t>.</a:t>
            </a:r>
            <a:endParaRPr lang="es-MX" dirty="0">
              <a:effectLst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596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>
                <a:effectLst/>
              </a:rPr>
              <a:t>En la Introducción además deslizó el concepto de “aldea global”, que desarrollaría plenamente en el libro </a:t>
            </a:r>
            <a:r>
              <a:rPr lang="es-ES" i="1" dirty="0" err="1">
                <a:effectLst/>
              </a:rPr>
              <a:t>War</a:t>
            </a:r>
            <a:r>
              <a:rPr lang="es-ES" i="1" dirty="0">
                <a:effectLst/>
              </a:rPr>
              <a:t> and </a:t>
            </a:r>
            <a:r>
              <a:rPr lang="es-ES" i="1" dirty="0" err="1">
                <a:effectLst/>
              </a:rPr>
              <a:t>peace</a:t>
            </a:r>
            <a:r>
              <a:rPr lang="es-ES" i="1" dirty="0">
                <a:effectLst/>
              </a:rPr>
              <a:t> in the global </a:t>
            </a:r>
            <a:r>
              <a:rPr lang="es-ES" i="1" dirty="0" err="1">
                <a:effectLst/>
              </a:rPr>
              <a:t>village</a:t>
            </a:r>
            <a:r>
              <a:rPr lang="es-ES" dirty="0">
                <a:effectLst/>
              </a:rPr>
              <a:t> (1968) –en castellano: Guerra y paz en la aldea global-; y en el libro </a:t>
            </a:r>
            <a:r>
              <a:rPr lang="es-ES" i="1" dirty="0">
                <a:effectLst/>
              </a:rPr>
              <a:t>The Global </a:t>
            </a:r>
            <a:r>
              <a:rPr lang="es-ES" i="1" dirty="0" err="1">
                <a:effectLst/>
              </a:rPr>
              <a:t>Village</a:t>
            </a:r>
            <a:r>
              <a:rPr lang="es-ES" i="1" dirty="0">
                <a:effectLst/>
              </a:rPr>
              <a:t>. </a:t>
            </a:r>
            <a:r>
              <a:rPr lang="es-ES" i="1" dirty="0" err="1">
                <a:effectLst/>
              </a:rPr>
              <a:t>Transformation</a:t>
            </a:r>
            <a:r>
              <a:rPr lang="es-ES" i="1" dirty="0">
                <a:effectLst/>
              </a:rPr>
              <a:t> in </a:t>
            </a:r>
            <a:r>
              <a:rPr lang="es-ES" i="1" dirty="0" err="1">
                <a:effectLst/>
              </a:rPr>
              <a:t>world</a:t>
            </a:r>
            <a:r>
              <a:rPr lang="es-ES" i="1" dirty="0">
                <a:effectLst/>
              </a:rPr>
              <a:t>  </a:t>
            </a:r>
            <a:r>
              <a:rPr lang="es-ES" i="1" dirty="0" err="1">
                <a:effectLst/>
              </a:rPr>
              <a:t>life</a:t>
            </a:r>
            <a:r>
              <a:rPr lang="es-ES" i="1" dirty="0">
                <a:effectLst/>
              </a:rPr>
              <a:t> and media in the 21st Century,</a:t>
            </a:r>
            <a:r>
              <a:rPr lang="es-ES" dirty="0">
                <a:effectLst/>
              </a:rPr>
              <a:t>–en castellano: La aldea global. Transformaciones en la vida del mundo y en los medios en el siglo XXI-, con Bruce </a:t>
            </a:r>
            <a:r>
              <a:rPr lang="es-ES" dirty="0" err="1">
                <a:effectLst/>
              </a:rPr>
              <a:t>Powers</a:t>
            </a:r>
            <a:r>
              <a:rPr lang="es-ES" dirty="0">
                <a:effectLst/>
              </a:rPr>
              <a:t>, publicado en 1989, ya muerto Marshall. </a:t>
            </a:r>
            <a:endParaRPr lang="es-MX" dirty="0">
              <a:effectLst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969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>
                <a:effectLst/>
              </a:rPr>
              <a:t>La primera ley, relativa a la extensión, indica que toda tecnología extiende una facultad física o psíquica del hombre. Debemos tener presente que el concepto de extensión supone la posibilidad de prolongar, reemplazar, incrementar, reforzar, acelerar, intensificar</a:t>
            </a:r>
            <a:r>
              <a:rPr lang="es-ES_tradnl" dirty="0" smtClean="0">
                <a:effectLst/>
              </a:rPr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048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>
                <a:effectLst/>
              </a:rPr>
              <a:t>Debemos tener presente que Marshall </a:t>
            </a:r>
            <a:r>
              <a:rPr lang="es-ES" dirty="0" err="1">
                <a:effectLst/>
              </a:rPr>
              <a:t>McLuhan</a:t>
            </a:r>
            <a:r>
              <a:rPr lang="es-ES" dirty="0">
                <a:effectLst/>
              </a:rPr>
              <a:t> sostenía que el contenido de los diversos </a:t>
            </a:r>
            <a:r>
              <a:rPr lang="es-ES" i="1" dirty="0">
                <a:effectLst/>
              </a:rPr>
              <a:t>media</a:t>
            </a:r>
            <a:r>
              <a:rPr lang="es-ES" dirty="0">
                <a:effectLst/>
              </a:rPr>
              <a:t> es menos importante que su impacto en los ámbitos sociales, políticos y sensoriales (</a:t>
            </a:r>
            <a:r>
              <a:rPr lang="es-ES" dirty="0" err="1">
                <a:effectLst/>
              </a:rPr>
              <a:t>Horrocks</a:t>
            </a:r>
            <a:r>
              <a:rPr lang="es-ES" dirty="0">
                <a:effectLst/>
              </a:rPr>
              <a:t> 2004). Sobre el sentido de la tesis </a:t>
            </a:r>
            <a:r>
              <a:rPr lang="es-ES" i="1" dirty="0">
                <a:effectLst/>
              </a:rPr>
              <a:t>the </a:t>
            </a:r>
            <a:r>
              <a:rPr lang="es-ES" i="1" dirty="0" err="1">
                <a:effectLst/>
              </a:rPr>
              <a:t>medium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is</a:t>
            </a:r>
            <a:r>
              <a:rPr lang="es-ES" i="1" dirty="0">
                <a:effectLst/>
              </a:rPr>
              <a:t> the </a:t>
            </a:r>
            <a:r>
              <a:rPr lang="es-ES" i="1" dirty="0" err="1">
                <a:effectLst/>
              </a:rPr>
              <a:t>message</a:t>
            </a:r>
            <a:r>
              <a:rPr lang="es-ES" i="1" dirty="0">
                <a:effectLst/>
              </a:rPr>
              <a:t>,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Coupland</a:t>
            </a:r>
            <a:r>
              <a:rPr lang="es-ES" dirty="0">
                <a:effectLst/>
              </a:rPr>
              <a:t> concluye: </a:t>
            </a:r>
            <a:r>
              <a:rPr lang="es-ES" i="1" dirty="0">
                <a:effectLst/>
              </a:rPr>
              <a:t>“The </a:t>
            </a:r>
            <a:r>
              <a:rPr lang="es-ES" i="1" dirty="0" err="1">
                <a:effectLst/>
              </a:rPr>
              <a:t>medium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is</a:t>
            </a:r>
            <a:r>
              <a:rPr lang="es-ES" i="1" dirty="0">
                <a:effectLst/>
              </a:rPr>
              <a:t> the </a:t>
            </a:r>
            <a:r>
              <a:rPr lang="es-ES" i="1" dirty="0" err="1">
                <a:effectLst/>
              </a:rPr>
              <a:t>message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means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that</a:t>
            </a:r>
            <a:r>
              <a:rPr lang="es-ES" i="1" dirty="0">
                <a:effectLst/>
              </a:rPr>
              <a:t> the ostensible </a:t>
            </a:r>
            <a:r>
              <a:rPr lang="es-ES" i="1" dirty="0" err="1">
                <a:effectLst/>
              </a:rPr>
              <a:t>content</a:t>
            </a:r>
            <a:r>
              <a:rPr lang="es-ES" i="1" dirty="0">
                <a:effectLst/>
              </a:rPr>
              <a:t> of </a:t>
            </a:r>
            <a:r>
              <a:rPr lang="es-ES" i="1" dirty="0" err="1">
                <a:effectLst/>
              </a:rPr>
              <a:t>all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electronic</a:t>
            </a:r>
            <a:r>
              <a:rPr lang="es-ES" i="1" dirty="0">
                <a:effectLst/>
              </a:rPr>
              <a:t> media in </a:t>
            </a:r>
            <a:r>
              <a:rPr lang="es-ES" i="1" dirty="0" err="1">
                <a:effectLst/>
              </a:rPr>
              <a:t>insignificant</a:t>
            </a:r>
            <a:r>
              <a:rPr lang="es-ES" i="1" dirty="0">
                <a:effectLst/>
              </a:rPr>
              <a:t>, </a:t>
            </a:r>
            <a:r>
              <a:rPr lang="es-ES" i="1" dirty="0" err="1">
                <a:effectLst/>
              </a:rPr>
              <a:t>it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is</a:t>
            </a:r>
            <a:r>
              <a:rPr lang="es-ES" i="1" dirty="0">
                <a:effectLst/>
              </a:rPr>
              <a:t> the </a:t>
            </a:r>
            <a:r>
              <a:rPr lang="es-ES" i="1" dirty="0" err="1">
                <a:effectLst/>
              </a:rPr>
              <a:t>medium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itself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that</a:t>
            </a:r>
            <a:r>
              <a:rPr lang="es-ES" i="1" dirty="0">
                <a:effectLst/>
              </a:rPr>
              <a:t> has the </a:t>
            </a:r>
            <a:r>
              <a:rPr lang="es-ES" i="1" dirty="0" err="1">
                <a:effectLst/>
              </a:rPr>
              <a:t>great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impact</a:t>
            </a:r>
            <a:r>
              <a:rPr lang="es-ES" i="1" dirty="0">
                <a:effectLst/>
              </a:rPr>
              <a:t> </a:t>
            </a:r>
            <a:r>
              <a:rPr lang="es-ES" i="1" dirty="0" err="1">
                <a:effectLst/>
              </a:rPr>
              <a:t>on</a:t>
            </a:r>
            <a:r>
              <a:rPr lang="es-ES" i="1" dirty="0">
                <a:effectLst/>
              </a:rPr>
              <a:t> the </a:t>
            </a:r>
            <a:r>
              <a:rPr lang="es-ES" i="1" dirty="0" err="1">
                <a:effectLst/>
              </a:rPr>
              <a:t>environment</a:t>
            </a:r>
            <a:r>
              <a:rPr lang="es-ES" i="1" dirty="0">
                <a:effectLst/>
              </a:rPr>
              <a:t>” </a:t>
            </a:r>
            <a:r>
              <a:rPr lang="es-ES" dirty="0">
                <a:effectLst/>
              </a:rPr>
              <a:t>(</a:t>
            </a:r>
            <a:r>
              <a:rPr lang="es-ES" dirty="0" err="1" smtClean="0">
                <a:effectLst/>
              </a:rPr>
              <a:t>Coupland</a:t>
            </a:r>
            <a:r>
              <a:rPr lang="es-ES" dirty="0" smtClean="0">
                <a:effectLst/>
              </a:rPr>
              <a:t> 2009: 19</a:t>
            </a:r>
            <a:r>
              <a:rPr lang="es-ES" smtClean="0">
                <a:effectLst/>
              </a:rPr>
              <a:t>).</a:t>
            </a:r>
            <a:endParaRPr lang="es-E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36019202"/>
      </p:ext>
    </p:extLst>
  </p:cSld>
  <p:clrMapOvr>
    <a:masterClrMapping/>
  </p:clrMapOvr>
</p:sld>
</file>

<file path=ppt/theme/theme1.xml><?xml version="1.0" encoding="utf-8"?>
<a:theme xmlns:a="http://schemas.openxmlformats.org/drawingml/2006/main" name="Cielo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Cielo.thmx</Template>
  <TotalTime>39</TotalTime>
  <Words>966</Words>
  <Application>Microsoft Macintosh PowerPoint</Application>
  <PresentationFormat>Presentación en pantalla (4:3)</PresentationFormat>
  <Paragraphs>36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Cielo</vt:lpstr>
      <vt:lpstr>50 años de Comprender los medios de comunicación. Las extensiones del hombre </vt:lpstr>
      <vt:lpstr>Marshall McLuhan y la Ecología de los Medios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Antecedentes del libro Understanding media: The extensions of man.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 años de Comprender los medios de comunicación. Las extensiones del hombre </dc:title>
  <dc:creator>Daniel  Arcia</dc:creator>
  <cp:lastModifiedBy>Daniel  Arcia</cp:lastModifiedBy>
  <cp:revision>4</cp:revision>
  <dcterms:created xsi:type="dcterms:W3CDTF">2015-04-14T01:59:48Z</dcterms:created>
  <dcterms:modified xsi:type="dcterms:W3CDTF">2015-04-14T02:38:55Z</dcterms:modified>
</cp:coreProperties>
</file>