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2" r:id="rId4"/>
    <p:sldId id="258" r:id="rId5"/>
    <p:sldId id="259" r:id="rId6"/>
    <p:sldId id="260"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76" autoAdjust="0"/>
  </p:normalViewPr>
  <p:slideViewPr>
    <p:cSldViewPr>
      <p:cViewPr>
        <p:scale>
          <a:sx n="30" d="100"/>
          <a:sy n="30" d="100"/>
        </p:scale>
        <p:origin x="-390" y="-798"/>
      </p:cViewPr>
      <p:guideLst>
        <p:guide orient="horz" pos="2160"/>
        <p:guide pos="2880"/>
      </p:guideLst>
    </p:cSldViewPr>
  </p:slideViewPr>
  <p:outlineViewPr>
    <p:cViewPr>
      <p:scale>
        <a:sx n="33" d="100"/>
        <a:sy n="33" d="100"/>
      </p:scale>
      <p:origin x="0" y="478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28 Título"/>
          <p:cNvSpPr>
            <a:spLocks noGrp="1"/>
          </p:cNvSpPr>
          <p:nvPr>
            <p:ph type="ctrTitle"/>
          </p:nvPr>
        </p:nvSpPr>
        <p:spPr>
          <a:xfrm>
            <a:off x="381000" y="4853411"/>
            <a:ext cx="8458200" cy="1222375"/>
          </a:xfrm>
        </p:spPr>
        <p:txBody>
          <a:bodyPr anchor="t"/>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16" name="15 Marcador de fecha"/>
          <p:cNvSpPr>
            <a:spLocks noGrp="1"/>
          </p:cNvSpPr>
          <p:nvPr>
            <p:ph type="dt" sz="half" idx="10"/>
          </p:nvPr>
        </p:nvSpPr>
        <p:spPr/>
        <p:txBody>
          <a:bodyPr/>
          <a:lstStyle/>
          <a:p>
            <a:fld id="{06939226-F853-4522-AD6C-BACFC0941FFA}" type="datetimeFigureOut">
              <a:rPr lang="es-MX" smtClean="0"/>
              <a:t>24/10/2014</a:t>
            </a:fld>
            <a:endParaRPr lang="es-MX"/>
          </a:p>
        </p:txBody>
      </p:sp>
      <p:sp>
        <p:nvSpPr>
          <p:cNvPr id="2" name="1 Marcador de pie de página"/>
          <p:cNvSpPr>
            <a:spLocks noGrp="1"/>
          </p:cNvSpPr>
          <p:nvPr>
            <p:ph type="ftr" sz="quarter" idx="11"/>
          </p:nvPr>
        </p:nvSpPr>
        <p:spPr/>
        <p:txBody>
          <a:bodyPr/>
          <a:lstStyle/>
          <a:p>
            <a:endParaRPr lang="es-MX"/>
          </a:p>
        </p:txBody>
      </p:sp>
      <p:sp>
        <p:nvSpPr>
          <p:cNvPr id="15" name="14 Marcador de número de diapositiva"/>
          <p:cNvSpPr>
            <a:spLocks noGrp="1"/>
          </p:cNvSpPr>
          <p:nvPr>
            <p:ph type="sldNum" sz="quarter" idx="12"/>
          </p:nvPr>
        </p:nvSpPr>
        <p:spPr>
          <a:xfrm>
            <a:off x="8229600" y="6473952"/>
            <a:ext cx="758952" cy="246888"/>
          </a:xfrm>
        </p:spPr>
        <p:txBody>
          <a:bodyPr/>
          <a:lstStyle/>
          <a:p>
            <a:fld id="{8595D389-6145-4115-B2C3-E69C338988EE}" type="slidenum">
              <a:rPr lang="es-MX" smtClean="0"/>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2" name="2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27" name="26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5" name="24 Marcador de fecha"/>
          <p:cNvSpPr>
            <a:spLocks noGrp="1"/>
          </p:cNvSpPr>
          <p:nvPr>
            <p:ph type="dt" sz="half" idx="10"/>
          </p:nvPr>
        </p:nvSpPr>
        <p:spPr/>
        <p:txBody>
          <a:bodyPr/>
          <a:lstStyle/>
          <a:p>
            <a:fld id="{06939226-F853-4522-AD6C-BACFC0941FFA}" type="datetimeFigureOut">
              <a:rPr lang="es-MX" smtClean="0"/>
              <a:t>24/10/2014</a:t>
            </a:fld>
            <a:endParaRPr lang="es-MX"/>
          </a:p>
        </p:txBody>
      </p:sp>
      <p:sp>
        <p:nvSpPr>
          <p:cNvPr id="19" name="18 Marcador de pie de página"/>
          <p:cNvSpPr>
            <a:spLocks noGrp="1"/>
          </p:cNvSpPr>
          <p:nvPr>
            <p:ph type="ftr" sz="quarter" idx="11"/>
          </p:nvPr>
        </p:nvSpPr>
        <p:spPr>
          <a:xfrm>
            <a:off x="3581400" y="76200"/>
            <a:ext cx="2895600" cy="288925"/>
          </a:xfrm>
        </p:spPr>
        <p:txBody>
          <a:bodyPr/>
          <a:lstStyle/>
          <a:p>
            <a:endParaRPr lang="es-MX"/>
          </a:p>
        </p:txBody>
      </p:sp>
      <p:sp>
        <p:nvSpPr>
          <p:cNvPr id="16" name="15 Marcador de número de diapositiva"/>
          <p:cNvSpPr>
            <a:spLocks noGrp="1"/>
          </p:cNvSpPr>
          <p:nvPr>
            <p:ph type="sldNum" sz="quarter" idx="12"/>
          </p:nvPr>
        </p:nvSpPr>
        <p:spPr>
          <a:xfrm>
            <a:off x="8229600" y="6473952"/>
            <a:ext cx="758952" cy="246888"/>
          </a:xfrm>
        </p:spPr>
        <p:txBody>
          <a:bodyPr/>
          <a:lstStyle/>
          <a:p>
            <a:fld id="{8595D389-6145-4115-B2C3-E69C338988EE}" type="slidenum">
              <a:rPr lang="es-MX" smtClean="0"/>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3">
        <a:schemeClr val="bg2"/>
      </p:bgRef>
    </p:bg>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arcador de texto"/>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19" name="18 Marcador de fecha"/>
          <p:cNvSpPr>
            <a:spLocks noGrp="1"/>
          </p:cNvSpPr>
          <p:nvPr>
            <p:ph type="dt" sz="half" idx="10"/>
          </p:nvPr>
        </p:nvSpPr>
        <p:spPr/>
        <p:txBody>
          <a:bodyPr/>
          <a:lstStyle/>
          <a:p>
            <a:fld id="{06939226-F853-4522-AD6C-BACFC0941FFA}" type="datetimeFigureOut">
              <a:rPr lang="es-MX" smtClean="0"/>
              <a:t>24/10/2014</a:t>
            </a:fld>
            <a:endParaRPr lang="es-MX"/>
          </a:p>
        </p:txBody>
      </p:sp>
      <p:sp>
        <p:nvSpPr>
          <p:cNvPr id="11" name="10 Marcador de pie de página"/>
          <p:cNvSpPr>
            <a:spLocks noGrp="1"/>
          </p:cNvSpPr>
          <p:nvPr>
            <p:ph type="ftr" sz="quarter" idx="11"/>
          </p:nvPr>
        </p:nvSpPr>
        <p:spPr/>
        <p:txBody>
          <a:bodyPr/>
          <a:lstStyle/>
          <a:p>
            <a:endParaRPr lang="es-MX"/>
          </a:p>
        </p:txBody>
      </p:sp>
      <p:sp>
        <p:nvSpPr>
          <p:cNvPr id="16" name="15 Marcador de número de diapositiva"/>
          <p:cNvSpPr>
            <a:spLocks noGrp="1"/>
          </p:cNvSpPr>
          <p:nvPr>
            <p:ph type="sldNum" sz="quarter" idx="12"/>
          </p:nvPr>
        </p:nvSpPr>
        <p:spPr/>
        <p:txBody>
          <a:bodyPr/>
          <a:lstStyle/>
          <a:p>
            <a:fld id="{8595D389-6145-4115-B2C3-E69C338988EE}" type="slidenum">
              <a:rPr lang="es-MX" smtClean="0"/>
              <a:t>‹Nº›</a:t>
            </a:fld>
            <a:endParaRPr lang="es-MX"/>
          </a:p>
        </p:txBody>
      </p:sp>
      <p:sp>
        <p:nvSpPr>
          <p:cNvPr id="8" name="7 Título"/>
          <p:cNvSpPr>
            <a:spLocks noGrp="1"/>
          </p:cNvSpPr>
          <p:nvPr>
            <p:ph type="title"/>
          </p:nvPr>
        </p:nvSpPr>
        <p:spPr>
          <a:xfrm>
            <a:off x="180475" y="2947085"/>
            <a:ext cx="8686800" cy="1184825"/>
          </a:xfrm>
        </p:spPr>
        <p:txBody>
          <a:bodyPr rtlCol="0" anchor="t"/>
          <a:lstStyle>
            <a:lvl1pPr algn="r">
              <a:defRPr/>
            </a:lvl1pPr>
          </a:lstStyle>
          <a:p>
            <a:r>
              <a:rPr kumimoji="0" lang="es-ES" smtClean="0"/>
              <a:t>Haga clic para modificar el estilo de título del patrón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0" name="19 Título"/>
          <p:cNvSpPr>
            <a:spLocks noGrp="1"/>
          </p:cNvSpPr>
          <p:nvPr>
            <p:ph type="title"/>
          </p:nvPr>
        </p:nvSpPr>
        <p:spPr>
          <a:xfrm>
            <a:off x="301752" y="457200"/>
            <a:ext cx="8686800" cy="841248"/>
          </a:xfrm>
        </p:spPr>
        <p:txBody>
          <a:bodyPr/>
          <a:lstStyle/>
          <a:p>
            <a:r>
              <a:rPr kumimoji="0" lang="es-ES" smtClean="0"/>
              <a:t>Haga clic para modificar el estilo de título del patrón</a:t>
            </a:r>
            <a:endParaRPr kumimoji="0" lang="en-US"/>
          </a:p>
        </p:txBody>
      </p:sp>
      <p:sp>
        <p:nvSpPr>
          <p:cNvPr id="14" name="13 Marcador de contenido"/>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0"/>
          </p:nvPr>
        </p:nvSpPr>
        <p:spPr/>
        <p:txBody>
          <a:bodyPr/>
          <a:lstStyle/>
          <a:p>
            <a:fld id="{06939226-F853-4522-AD6C-BACFC0941FFA}" type="datetimeFigureOut">
              <a:rPr lang="es-MX" smtClean="0"/>
              <a:t>24/10/2014</a:t>
            </a:fld>
            <a:endParaRPr lang="es-MX"/>
          </a:p>
        </p:txBody>
      </p:sp>
      <p:sp>
        <p:nvSpPr>
          <p:cNvPr id="10" name="9 Marcador de pie de página"/>
          <p:cNvSpPr>
            <a:spLocks noGrp="1"/>
          </p:cNvSpPr>
          <p:nvPr>
            <p:ph type="ftr" sz="quarter" idx="11"/>
          </p:nvPr>
        </p:nvSpPr>
        <p:spPr/>
        <p:txBody>
          <a:bodyPr/>
          <a:lstStyle/>
          <a:p>
            <a:endParaRPr lang="es-MX"/>
          </a:p>
        </p:txBody>
      </p:sp>
      <p:sp>
        <p:nvSpPr>
          <p:cNvPr id="31" name="30 Marcador de número de diapositiva"/>
          <p:cNvSpPr>
            <a:spLocks noGrp="1"/>
          </p:cNvSpPr>
          <p:nvPr>
            <p:ph type="sldNum" sz="quarter" idx="12"/>
          </p:nvPr>
        </p:nvSpPr>
        <p:spPr/>
        <p:txBody>
          <a:bodyPr/>
          <a:lstStyle/>
          <a:p>
            <a:fld id="{8595D389-6145-4115-B2C3-E69C338988EE}" type="slidenum">
              <a:rPr lang="es-MX" smtClean="0"/>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9" name="28 Título"/>
          <p:cNvSpPr>
            <a:spLocks noGrp="1"/>
          </p:cNvSpPr>
          <p:nvPr>
            <p:ph type="title"/>
          </p:nvPr>
        </p:nvSpPr>
        <p:spPr>
          <a:xfrm>
            <a:off x="304800" y="5410200"/>
            <a:ext cx="8610600" cy="882650"/>
          </a:xfrm>
        </p:spPr>
        <p:txBody>
          <a:bodyPr anchor="ctr"/>
          <a:lstStyle>
            <a:lvl1pPr>
              <a:defRPr/>
            </a:lvl1p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25" name="24 Marcador de texto"/>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8" name="27 Marcador de contenido"/>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0" name="9 Marcador de fecha"/>
          <p:cNvSpPr>
            <a:spLocks noGrp="1"/>
          </p:cNvSpPr>
          <p:nvPr>
            <p:ph type="dt" sz="half" idx="10"/>
          </p:nvPr>
        </p:nvSpPr>
        <p:spPr/>
        <p:txBody>
          <a:bodyPr/>
          <a:lstStyle/>
          <a:p>
            <a:fld id="{06939226-F853-4522-AD6C-BACFC0941FFA}" type="datetimeFigureOut">
              <a:rPr lang="es-MX" smtClean="0"/>
              <a:t>24/10/2014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a:xfrm>
            <a:off x="8229600" y="6477000"/>
            <a:ext cx="762000" cy="246888"/>
          </a:xfrm>
        </p:spPr>
        <p:txBody>
          <a:bodyPr/>
          <a:lstStyle/>
          <a:p>
            <a:fld id="{8595D389-6145-4115-B2C3-E69C338988EE}" type="slidenum">
              <a:rPr lang="es-MX" smtClean="0"/>
              <a:t>‹Nº›</a:t>
            </a:fld>
            <a:endParaRPr lang="es-MX"/>
          </a:p>
        </p:txBody>
      </p:sp>
      <p:sp>
        <p:nvSpPr>
          <p:cNvPr id="11" name="10 Conector recto"/>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30" name="29 Título"/>
          <p:cNvSpPr>
            <a:spLocks noGrp="1"/>
          </p:cNvSpPr>
          <p:nvPr>
            <p:ph type="title"/>
          </p:nvPr>
        </p:nvSpPr>
        <p:spPr>
          <a:xfrm>
            <a:off x="301752" y="457200"/>
            <a:ext cx="8686800" cy="841248"/>
          </a:xfrm>
        </p:spPr>
        <p:txBody>
          <a:bodyPr/>
          <a:lstStyle/>
          <a:p>
            <a:r>
              <a:rPr kumimoji="0" lang="es-ES" smtClean="0"/>
              <a:t>Haga clic para modificar el estilo de título del patrón</a:t>
            </a:r>
            <a:endParaRPr kumimoji="0" lang="en-US"/>
          </a:p>
        </p:txBody>
      </p:sp>
      <p:sp>
        <p:nvSpPr>
          <p:cNvPr id="12" name="11 Marcador de fecha"/>
          <p:cNvSpPr>
            <a:spLocks noGrp="1"/>
          </p:cNvSpPr>
          <p:nvPr>
            <p:ph type="dt" sz="half" idx="10"/>
          </p:nvPr>
        </p:nvSpPr>
        <p:spPr/>
        <p:txBody>
          <a:bodyPr/>
          <a:lstStyle/>
          <a:p>
            <a:fld id="{06939226-F853-4522-AD6C-BACFC0941FFA}" type="datetimeFigureOut">
              <a:rPr lang="es-MX" smtClean="0"/>
              <a:t>24/10/2014</a:t>
            </a:fld>
            <a:endParaRPr lang="es-MX"/>
          </a:p>
        </p:txBody>
      </p:sp>
      <p:sp>
        <p:nvSpPr>
          <p:cNvPr id="21" name="20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595D389-6145-4115-B2C3-E69C338988EE}" type="slidenum">
              <a:rPr lang="es-MX" smtClean="0"/>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06939226-F853-4522-AD6C-BACFC0941FFA}" type="datetimeFigureOut">
              <a:rPr lang="es-MX" smtClean="0"/>
              <a:t>24/10/2014</a:t>
            </a:fld>
            <a:endParaRPr lang="es-MX"/>
          </a:p>
        </p:txBody>
      </p:sp>
      <p:sp>
        <p:nvSpPr>
          <p:cNvPr id="24" name="23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8595D389-6145-4115-B2C3-E69C338988EE}"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7 Conector recto"/>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Título"/>
          <p:cNvSpPr>
            <a:spLocks noGrp="1"/>
          </p:cNvSpPr>
          <p:nvPr>
            <p:ph type="title"/>
          </p:nvPr>
        </p:nvSpPr>
        <p:spPr>
          <a:xfrm>
            <a:off x="457200" y="5486400"/>
            <a:ext cx="8458200" cy="520700"/>
          </a:xfrm>
        </p:spPr>
        <p:txBody>
          <a:bodyPr anchor="ctr"/>
          <a:lstStyle>
            <a:lvl1pPr algn="l">
              <a:buNone/>
              <a:defRPr sz="2000" b="1"/>
            </a:lvl1pPr>
          </a:lstStyle>
          <a:p>
            <a:r>
              <a:rPr kumimoji="0" lang="es-ES" smtClean="0"/>
              <a:t>Haga clic para modificar el estilo de título del patrón</a:t>
            </a:r>
            <a:endParaRPr kumimoji="0" lang="en-US"/>
          </a:p>
        </p:txBody>
      </p:sp>
      <p:sp>
        <p:nvSpPr>
          <p:cNvPr id="26" name="25 Marcador de texto"/>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14" name="13 Marcador de contenido"/>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5" name="24 Marcador de fecha"/>
          <p:cNvSpPr>
            <a:spLocks noGrp="1"/>
          </p:cNvSpPr>
          <p:nvPr>
            <p:ph type="dt" sz="half" idx="10"/>
          </p:nvPr>
        </p:nvSpPr>
        <p:spPr/>
        <p:txBody>
          <a:bodyPr/>
          <a:lstStyle/>
          <a:p>
            <a:fld id="{06939226-F853-4522-AD6C-BACFC0941FFA}" type="datetimeFigureOut">
              <a:rPr lang="es-MX" smtClean="0"/>
              <a:t>24/10/2014</a:t>
            </a:fld>
            <a:endParaRPr lang="es-MX"/>
          </a:p>
        </p:txBody>
      </p:sp>
      <p:sp>
        <p:nvSpPr>
          <p:cNvPr id="29" name="28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8595D389-6145-4115-B2C3-E69C338988EE}" type="slidenum">
              <a:rPr lang="es-MX" smtClean="0"/>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3" name="12 Marcador de posición de imagen"/>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s-ES" smtClean="0"/>
              <a:t>Haga clic en el icono para agregar una imagen</a:t>
            </a:r>
            <a:endParaRPr kumimoji="0" lang="en-US" dirty="0"/>
          </a:p>
        </p:txBody>
      </p:sp>
      <p:sp>
        <p:nvSpPr>
          <p:cNvPr id="7" name="6 Marcador de fecha"/>
          <p:cNvSpPr>
            <a:spLocks noGrp="1"/>
          </p:cNvSpPr>
          <p:nvPr>
            <p:ph type="dt" sz="half" idx="10"/>
          </p:nvPr>
        </p:nvSpPr>
        <p:spPr/>
        <p:txBody>
          <a:bodyPr/>
          <a:lstStyle/>
          <a:p>
            <a:fld id="{06939226-F853-4522-AD6C-BACFC0941FFA}" type="datetimeFigureOut">
              <a:rPr lang="es-MX" smtClean="0"/>
              <a:t>24/10/2014</a:t>
            </a:fld>
            <a:endParaRPr lang="es-MX"/>
          </a:p>
        </p:txBody>
      </p:sp>
      <p:sp>
        <p:nvSpPr>
          <p:cNvPr id="5" name="4 Marcador de pie de página"/>
          <p:cNvSpPr>
            <a:spLocks noGrp="1"/>
          </p:cNvSpPr>
          <p:nvPr>
            <p:ph type="ftr" sz="quarter" idx="11"/>
          </p:nvPr>
        </p:nvSpPr>
        <p:spPr/>
        <p:txBody>
          <a:bodyPr/>
          <a:lstStyle/>
          <a:p>
            <a:endParaRPr lang="es-MX"/>
          </a:p>
        </p:txBody>
      </p:sp>
      <p:sp>
        <p:nvSpPr>
          <p:cNvPr id="31" name="30 Marcador de número de diapositiva"/>
          <p:cNvSpPr>
            <a:spLocks noGrp="1"/>
          </p:cNvSpPr>
          <p:nvPr>
            <p:ph type="sldNum" sz="quarter" idx="12"/>
          </p:nvPr>
        </p:nvSpPr>
        <p:spPr/>
        <p:txBody>
          <a:bodyPr/>
          <a:lstStyle/>
          <a:p>
            <a:fld id="{8595D389-6145-4115-B2C3-E69C338988EE}" type="slidenum">
              <a:rPr lang="es-MX" smtClean="0"/>
              <a:t>‹Nº›</a:t>
            </a:fld>
            <a:endParaRPr lang="es-MX"/>
          </a:p>
        </p:txBody>
      </p:sp>
      <p:sp>
        <p:nvSpPr>
          <p:cNvPr id="17" name="16 Título"/>
          <p:cNvSpPr>
            <a:spLocks noGrp="1"/>
          </p:cNvSpPr>
          <p:nvPr>
            <p:ph type="title"/>
          </p:nvPr>
        </p:nvSpPr>
        <p:spPr>
          <a:xfrm>
            <a:off x="381000" y="4993760"/>
            <a:ext cx="5867400" cy="522288"/>
          </a:xfrm>
        </p:spPr>
        <p:txBody>
          <a:bodyPr anchor="ctr"/>
          <a:lstStyle>
            <a:lvl1pPr algn="l">
              <a:buNone/>
              <a:defRPr sz="2000" b="1"/>
            </a:lvl1pPr>
          </a:lstStyle>
          <a:p>
            <a:r>
              <a:rPr kumimoji="0" lang="es-ES" smtClean="0"/>
              <a:t>Haga clic para modificar el estilo de título del patrón</a:t>
            </a:r>
            <a:endParaRPr kumimoji="0" lang="en-US"/>
          </a:p>
        </p:txBody>
      </p:sp>
      <p:sp>
        <p:nvSpPr>
          <p:cNvPr id="26" name="25 Marcador de texto"/>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06939226-F853-4522-AD6C-BACFC0941FFA}" type="datetimeFigureOut">
              <a:rPr lang="es-MX" smtClean="0"/>
              <a:t>24/10/2014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595D389-6145-4115-B2C3-E69C338988EE}"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549276"/>
            <a:ext cx="18288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549276"/>
            <a:ext cx="62484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06939226-F853-4522-AD6C-BACFC0941FFA}" type="datetimeFigureOut">
              <a:rPr lang="es-MX" smtClean="0"/>
              <a:t>24/10/2014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595D389-6145-4115-B2C3-E69C338988EE}" type="slidenum">
              <a:rPr lang="es-MX" smtClean="0"/>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Marcador de texto"/>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1" name="10 Marcador de fecha"/>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06939226-F853-4522-AD6C-BACFC0941FFA}" type="datetimeFigureOut">
              <a:rPr lang="es-MX" smtClean="0"/>
              <a:t>24/10/2014</a:t>
            </a:fld>
            <a:endParaRPr lang="es-MX"/>
          </a:p>
        </p:txBody>
      </p:sp>
      <p:sp>
        <p:nvSpPr>
          <p:cNvPr id="28" name="27 Marcador de pie de página"/>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s-MX"/>
          </a:p>
        </p:txBody>
      </p:sp>
      <p:sp>
        <p:nvSpPr>
          <p:cNvPr id="5" name="4 Marcador de número de diapositiva"/>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8595D389-6145-4115-B2C3-E69C338988EE}" type="slidenum">
              <a:rPr lang="es-MX" smtClean="0"/>
              <a:t>‹Nº›</a:t>
            </a:fld>
            <a:endParaRPr lang="es-MX"/>
          </a:p>
        </p:txBody>
      </p:sp>
      <p:sp>
        <p:nvSpPr>
          <p:cNvPr id="10" name="9 Marcador de título"/>
          <p:cNvSpPr>
            <a:spLocks noGrp="1"/>
          </p:cNvSpPr>
          <p:nvPr>
            <p:ph type="title"/>
          </p:nvPr>
        </p:nvSpPr>
        <p:spPr>
          <a:xfrm>
            <a:off x="304800" y="457200"/>
            <a:ext cx="8686800" cy="838200"/>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9" name="8 Conector recto"/>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Conector recto"/>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slide" Target="slide2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r>
              <a:rPr lang="es-ES" sz="6000" dirty="0" err="1" smtClean="0"/>
              <a:t>Armand</a:t>
            </a:r>
            <a:r>
              <a:rPr lang="es-ES" sz="6000" dirty="0" smtClean="0"/>
              <a:t> </a:t>
            </a:r>
            <a:r>
              <a:rPr lang="es-ES" sz="6000" dirty="0" err="1" smtClean="0"/>
              <a:t>Mattelart</a:t>
            </a:r>
            <a:endParaRPr lang="es-MX" sz="6000" dirty="0"/>
          </a:p>
        </p:txBody>
      </p:sp>
      <p:sp>
        <p:nvSpPr>
          <p:cNvPr id="3" name="2 Subtítulo"/>
          <p:cNvSpPr>
            <a:spLocks noGrp="1"/>
          </p:cNvSpPr>
          <p:nvPr>
            <p:ph type="subTitle" idx="1"/>
          </p:nvPr>
        </p:nvSpPr>
        <p:spPr/>
        <p:txBody>
          <a:bodyPr>
            <a:normAutofit fontScale="77500" lnSpcReduction="20000"/>
          </a:bodyPr>
          <a:lstStyle/>
          <a:p>
            <a:r>
              <a:rPr lang="es-ES" sz="4400" dirty="0" smtClean="0">
                <a:solidFill>
                  <a:schemeClr val="tx1"/>
                </a:solidFill>
              </a:rPr>
              <a:t>Historia de las Sociedad de la información.</a:t>
            </a:r>
            <a:endParaRPr lang="es-MX" sz="4400" dirty="0">
              <a:solidFill>
                <a:schemeClr val="tx1"/>
              </a:solidFill>
            </a:endParaRPr>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604" y="212506"/>
            <a:ext cx="1980220" cy="3033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descr="http://1.bp.blogspot.com/-YRGSl2MnqAE/UG9bG8ISaVI/AAAAAAAAAA8/izhD5JonLX4/s1600/armand-mattelart-2.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120" y="177348"/>
            <a:ext cx="2880320" cy="3068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85415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04800" y="908720"/>
            <a:ext cx="8686800" cy="5171405"/>
          </a:xfrm>
        </p:spPr>
        <p:txBody>
          <a:bodyPr>
            <a:normAutofit/>
          </a:bodyPr>
          <a:lstStyle/>
          <a:p>
            <a:r>
              <a:rPr lang="es-ES" sz="4400" dirty="0" smtClean="0"/>
              <a:t>La aparición de las máquinas informáticas.</a:t>
            </a:r>
          </a:p>
          <a:p>
            <a:endParaRPr lang="es-ES" sz="4400" dirty="0"/>
          </a:p>
          <a:p>
            <a:endParaRPr lang="es-ES" sz="4400" dirty="0" smtClean="0"/>
          </a:p>
          <a:p>
            <a:r>
              <a:rPr lang="es-ES" sz="4400" dirty="0" smtClean="0"/>
              <a:t>Los avatares de las políticas públicas.</a:t>
            </a:r>
            <a:endParaRPr lang="es-MX" sz="44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88024" y="1988841"/>
            <a:ext cx="3528392" cy="1872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2492894"/>
            <a:ext cx="2982094" cy="1584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a:hlinkClick r:id="rId4" action="ppaction://hlinksldjump"/>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2280" y="4869160"/>
            <a:ext cx="1524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028233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04800" y="980728"/>
            <a:ext cx="8686800" cy="5099397"/>
          </a:xfrm>
        </p:spPr>
        <p:txBody>
          <a:bodyPr/>
          <a:lstStyle/>
          <a:p>
            <a:pPr marL="0" indent="0" algn="ctr">
              <a:buNone/>
            </a:pPr>
            <a:r>
              <a:rPr lang="es-ES" dirty="0" smtClean="0"/>
              <a:t>TRANSCURSO Y DESARROLLO DE LA SEGUNDA GUERRA MUNDIAL.</a:t>
            </a:r>
            <a:endParaRPr lang="es-MX"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916832"/>
            <a:ext cx="3024336" cy="2376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7856" y="4437112"/>
            <a:ext cx="2718360" cy="2160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4208" y="1772816"/>
            <a:ext cx="2495550" cy="1838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520" y="4564732"/>
            <a:ext cx="3096344"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07904" y="2214013"/>
            <a:ext cx="2617887" cy="20548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98230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2240868"/>
            <a:ext cx="2232248" cy="1368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Título"/>
          <p:cNvSpPr>
            <a:spLocks noGrp="1"/>
          </p:cNvSpPr>
          <p:nvPr>
            <p:ph type="title"/>
          </p:nvPr>
        </p:nvSpPr>
        <p:spPr/>
        <p:txBody>
          <a:bodyPr>
            <a:normAutofit fontScale="90000"/>
          </a:bodyPr>
          <a:lstStyle/>
          <a:p>
            <a:pPr algn="ctr"/>
            <a:r>
              <a:rPr lang="es-ES" dirty="0" smtClean="0">
                <a:solidFill>
                  <a:schemeClr val="tx1"/>
                </a:solidFill>
              </a:rPr>
              <a:t>Hacia la automatización del campo de batalla.</a:t>
            </a:r>
            <a:endParaRPr lang="es-MX" dirty="0">
              <a:solidFill>
                <a:schemeClr val="tx1"/>
              </a:solidFill>
            </a:endParaRPr>
          </a:p>
        </p:txBody>
      </p:sp>
      <p:sp>
        <p:nvSpPr>
          <p:cNvPr id="3" name="2 Marcador de contenido"/>
          <p:cNvSpPr>
            <a:spLocks noGrp="1"/>
          </p:cNvSpPr>
          <p:nvPr>
            <p:ph idx="1"/>
          </p:nvPr>
        </p:nvSpPr>
        <p:spPr/>
        <p:txBody>
          <a:bodyPr/>
          <a:lstStyle/>
          <a:p>
            <a:r>
              <a:rPr lang="es-ES" dirty="0" smtClean="0">
                <a:solidFill>
                  <a:schemeClr val="tx1"/>
                </a:solidFill>
              </a:rPr>
              <a:t>Las máquinas inteligentes inician su despegue en el transcurso de la segunda guerra mundial.</a:t>
            </a:r>
          </a:p>
          <a:p>
            <a:endParaRPr lang="es-ES" dirty="0" smtClean="0">
              <a:solidFill>
                <a:schemeClr val="tx1"/>
              </a:solidFill>
            </a:endParaRPr>
          </a:p>
          <a:p>
            <a:endParaRPr lang="es-ES" dirty="0" smtClean="0">
              <a:solidFill>
                <a:schemeClr val="tx1"/>
              </a:solidFill>
            </a:endParaRPr>
          </a:p>
          <a:p>
            <a:r>
              <a:rPr lang="es-ES" dirty="0" smtClean="0">
                <a:solidFill>
                  <a:schemeClr val="tx1"/>
                </a:solidFill>
              </a:rPr>
              <a:t>Construcción del cerebro electrónico.</a:t>
            </a:r>
          </a:p>
          <a:p>
            <a:endParaRPr lang="es-MX"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283" y="4293096"/>
            <a:ext cx="2049016" cy="20768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2843808" y="4581128"/>
            <a:ext cx="3816424" cy="646331"/>
          </a:xfrm>
          <a:prstGeom prst="rect">
            <a:avLst/>
          </a:prstGeom>
          <a:noFill/>
        </p:spPr>
        <p:txBody>
          <a:bodyPr wrap="square" rtlCol="0">
            <a:spAutoFit/>
          </a:bodyPr>
          <a:lstStyle/>
          <a:p>
            <a:r>
              <a:rPr lang="es-ES" dirty="0" smtClean="0"/>
              <a:t>CEREBRO = HUMANO.</a:t>
            </a:r>
          </a:p>
          <a:p>
            <a:r>
              <a:rPr lang="es-ES" dirty="0" smtClean="0"/>
              <a:t>CEREBRO ELECTRÓNICO = MAQUINA.</a:t>
            </a:r>
            <a:endParaRPr lang="es-MX" dirty="0"/>
          </a:p>
        </p:txBody>
      </p:sp>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4128" y="5227459"/>
            <a:ext cx="2880320" cy="1225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160113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04800" y="980728"/>
            <a:ext cx="8686800" cy="5472608"/>
          </a:xfrm>
        </p:spPr>
        <p:txBody>
          <a:bodyPr/>
          <a:lstStyle/>
          <a:p>
            <a:r>
              <a:rPr lang="es-ES" dirty="0" smtClean="0">
                <a:solidFill>
                  <a:schemeClr val="tx1"/>
                </a:solidFill>
              </a:rPr>
              <a:t>Tres frentes que contribuyen al progreso de las “grandes calculadoras”:</a:t>
            </a:r>
          </a:p>
          <a:p>
            <a:pPr>
              <a:buFont typeface="Wingdings" panose="05000000000000000000" pitchFamily="2" charset="2"/>
              <a:buChar char="Ø"/>
            </a:pPr>
            <a:r>
              <a:rPr lang="es-ES" dirty="0" smtClean="0">
                <a:solidFill>
                  <a:schemeClr val="tx1"/>
                </a:solidFill>
              </a:rPr>
              <a:t>El desciframiento de la correspondencia estratégica del enemigo.</a:t>
            </a:r>
          </a:p>
          <a:p>
            <a:pPr>
              <a:buFont typeface="Wingdings" panose="05000000000000000000" pitchFamily="2" charset="2"/>
              <a:buChar char="Ø"/>
            </a:pPr>
            <a:endParaRPr lang="es-ES" dirty="0" smtClean="0"/>
          </a:p>
          <a:p>
            <a:pPr>
              <a:buFont typeface="Wingdings" panose="05000000000000000000" pitchFamily="2" charset="2"/>
              <a:buChar char="Ø"/>
            </a:pPr>
            <a:r>
              <a:rPr lang="es-ES" dirty="0" smtClean="0">
                <a:solidFill>
                  <a:schemeClr val="tx1"/>
                </a:solidFill>
              </a:rPr>
              <a:t>Las tablas de tiro para uso de la artillería antiaérea.</a:t>
            </a:r>
          </a:p>
          <a:p>
            <a:pPr>
              <a:buFont typeface="Wingdings" panose="05000000000000000000" pitchFamily="2" charset="2"/>
              <a:buChar char="Ø"/>
            </a:pPr>
            <a:endParaRPr lang="es-ES" dirty="0" smtClean="0">
              <a:solidFill>
                <a:schemeClr val="tx1"/>
              </a:solidFill>
            </a:endParaRPr>
          </a:p>
          <a:p>
            <a:pPr>
              <a:buFont typeface="Wingdings" panose="05000000000000000000" pitchFamily="2" charset="2"/>
              <a:buChar char="Ø"/>
            </a:pPr>
            <a:r>
              <a:rPr lang="es-ES" dirty="0" smtClean="0">
                <a:solidFill>
                  <a:schemeClr val="tx1"/>
                </a:solidFill>
              </a:rPr>
              <a:t>La bomba atómica.</a:t>
            </a:r>
            <a:endParaRPr lang="es-MX" dirty="0">
              <a:solidFill>
                <a:schemeClr val="tx1"/>
              </a:solidFill>
            </a:endParaRPr>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6176" y="2636910"/>
            <a:ext cx="2512199" cy="1152129"/>
          </a:xfrm>
          <a:prstGeom prst="rect">
            <a:avLst/>
          </a:prstGeom>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27784" y="4221088"/>
            <a:ext cx="3332314" cy="12241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3695" y="4437112"/>
            <a:ext cx="2088232" cy="2204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17680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04800" y="1052736"/>
            <a:ext cx="8686800" cy="5027389"/>
          </a:xfrm>
        </p:spPr>
        <p:txBody>
          <a:bodyPr/>
          <a:lstStyle/>
          <a:p>
            <a:r>
              <a:rPr lang="es-ES" dirty="0" smtClean="0">
                <a:solidFill>
                  <a:schemeClr val="tx1"/>
                </a:solidFill>
              </a:rPr>
              <a:t>SAGE, prefigura los grandes sistemas interconexión en tiempo real entre ordenadores.</a:t>
            </a:r>
            <a:endParaRPr lang="es-MX" dirty="0">
              <a:solidFill>
                <a:schemeClr val="tx1"/>
              </a:solidFill>
            </a:endParaRPr>
          </a:p>
        </p:txBody>
      </p:sp>
      <p:pic>
        <p:nvPicPr>
          <p:cNvPr id="51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5593" y="4265375"/>
            <a:ext cx="3564735" cy="22920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3085812" y="2636912"/>
            <a:ext cx="2664296" cy="923330"/>
          </a:xfrm>
          <a:prstGeom prst="rect">
            <a:avLst/>
          </a:prstGeom>
          <a:noFill/>
        </p:spPr>
        <p:txBody>
          <a:bodyPr wrap="square" rtlCol="0">
            <a:spAutoFit/>
          </a:bodyPr>
          <a:lstStyle/>
          <a:p>
            <a:r>
              <a:rPr lang="es-ES" dirty="0" smtClean="0"/>
              <a:t>Primer circuito completo de detección, decisión y respuesta</a:t>
            </a:r>
            <a:endParaRPr lang="es-MX" dirty="0"/>
          </a:p>
        </p:txBody>
      </p:sp>
      <p:pic>
        <p:nvPicPr>
          <p:cNvPr id="51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028" y="3026569"/>
            <a:ext cx="2247900" cy="2028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8861" y="2060848"/>
            <a:ext cx="2741290" cy="2276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6588224" y="5157192"/>
            <a:ext cx="2160240" cy="923330"/>
          </a:xfrm>
          <a:prstGeom prst="rect">
            <a:avLst/>
          </a:prstGeom>
          <a:noFill/>
        </p:spPr>
        <p:txBody>
          <a:bodyPr wrap="square" rtlCol="0">
            <a:spAutoFit/>
          </a:bodyPr>
          <a:lstStyle/>
          <a:p>
            <a:r>
              <a:rPr lang="es-ES" dirty="0" smtClean="0"/>
              <a:t>Es un mito, una metáfora de la defensa total.</a:t>
            </a:r>
            <a:endParaRPr lang="es-MX" dirty="0"/>
          </a:p>
        </p:txBody>
      </p:sp>
    </p:spTree>
    <p:extLst>
      <p:ext uri="{BB962C8B-B14F-4D97-AF65-F5344CB8AC3E}">
        <p14:creationId xmlns:p14="http://schemas.microsoft.com/office/powerpoint/2010/main" val="31326008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dirty="0" smtClean="0">
                <a:solidFill>
                  <a:schemeClr val="tx1"/>
                </a:solidFill>
              </a:rPr>
              <a:t>THINK TANKS</a:t>
            </a:r>
            <a:endParaRPr lang="es-MX" dirty="0">
              <a:solidFill>
                <a:schemeClr val="tx1"/>
              </a:solidFill>
            </a:endParaRPr>
          </a:p>
        </p:txBody>
      </p:sp>
      <p:sp>
        <p:nvSpPr>
          <p:cNvPr id="3" name="2 Marcador de contenido"/>
          <p:cNvSpPr>
            <a:spLocks noGrp="1"/>
          </p:cNvSpPr>
          <p:nvPr>
            <p:ph idx="1"/>
          </p:nvPr>
        </p:nvSpPr>
        <p:spPr/>
        <p:txBody>
          <a:bodyPr/>
          <a:lstStyle/>
          <a:p>
            <a:r>
              <a:rPr lang="es-ES" dirty="0" err="1" smtClean="0">
                <a:solidFill>
                  <a:schemeClr val="tx1"/>
                </a:solidFill>
              </a:rPr>
              <a:t>Operations</a:t>
            </a:r>
            <a:r>
              <a:rPr lang="es-ES" dirty="0" smtClean="0">
                <a:solidFill>
                  <a:schemeClr val="tx1"/>
                </a:solidFill>
              </a:rPr>
              <a:t> </a:t>
            </a:r>
            <a:r>
              <a:rPr lang="es-ES" dirty="0" err="1" smtClean="0">
                <a:solidFill>
                  <a:schemeClr val="tx1"/>
                </a:solidFill>
              </a:rPr>
              <a:t>Research</a:t>
            </a:r>
            <a:endParaRPr lang="es-ES" dirty="0" smtClean="0">
              <a:solidFill>
                <a:schemeClr val="tx1"/>
              </a:solidFill>
            </a:endParaRPr>
          </a:p>
          <a:p>
            <a:r>
              <a:rPr lang="es-ES" dirty="0" smtClean="0">
                <a:solidFill>
                  <a:schemeClr val="tx1"/>
                </a:solidFill>
              </a:rPr>
              <a:t>Investigación que tiende a formalizar modelos de análisis aplicables a las operaciones militares.</a:t>
            </a:r>
          </a:p>
          <a:p>
            <a:r>
              <a:rPr lang="es-ES" dirty="0" smtClean="0">
                <a:solidFill>
                  <a:schemeClr val="tx1"/>
                </a:solidFill>
              </a:rPr>
              <a:t>La producción del conocimiento-operación: el </a:t>
            </a:r>
            <a:r>
              <a:rPr lang="es-ES" b="1" dirty="0" err="1" smtClean="0">
                <a:solidFill>
                  <a:schemeClr val="tx1"/>
                </a:solidFill>
              </a:rPr>
              <a:t>think</a:t>
            </a:r>
            <a:r>
              <a:rPr lang="es-ES" b="1" dirty="0" smtClean="0">
                <a:solidFill>
                  <a:schemeClr val="tx1"/>
                </a:solidFill>
              </a:rPr>
              <a:t> </a:t>
            </a:r>
            <a:r>
              <a:rPr lang="es-ES" b="1" dirty="0" err="1" smtClean="0">
                <a:solidFill>
                  <a:schemeClr val="tx1"/>
                </a:solidFill>
              </a:rPr>
              <a:t>thank</a:t>
            </a:r>
            <a:r>
              <a:rPr lang="es-ES" b="1" dirty="0" smtClean="0">
                <a:solidFill>
                  <a:schemeClr val="tx1"/>
                </a:solidFill>
              </a:rPr>
              <a:t> o cajón de ideas</a:t>
            </a:r>
            <a:r>
              <a:rPr lang="es-ES" dirty="0" smtClean="0">
                <a:solidFill>
                  <a:schemeClr val="tx1"/>
                </a:solidFill>
              </a:rPr>
              <a:t>.</a:t>
            </a:r>
            <a:endParaRPr lang="es-MX" dirty="0">
              <a:solidFill>
                <a:schemeClr val="tx1"/>
              </a:solidFill>
            </a:endParaRPr>
          </a:p>
        </p:txBody>
      </p:sp>
    </p:spTree>
    <p:extLst>
      <p:ext uri="{BB962C8B-B14F-4D97-AF65-F5344CB8AC3E}">
        <p14:creationId xmlns:p14="http://schemas.microsoft.com/office/powerpoint/2010/main" val="24316207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04800" y="908720"/>
            <a:ext cx="8686800" cy="5171405"/>
          </a:xfrm>
        </p:spPr>
        <p:txBody>
          <a:bodyPr/>
          <a:lstStyle/>
          <a:p>
            <a:r>
              <a:rPr lang="es-ES" dirty="0" smtClean="0">
                <a:solidFill>
                  <a:schemeClr val="tx1"/>
                </a:solidFill>
              </a:rPr>
              <a:t>El Primero, y el más conocido, de los </a:t>
            </a:r>
            <a:r>
              <a:rPr lang="es-ES" dirty="0" err="1" smtClean="0">
                <a:solidFill>
                  <a:schemeClr val="tx1"/>
                </a:solidFill>
              </a:rPr>
              <a:t>think</a:t>
            </a:r>
            <a:r>
              <a:rPr lang="es-ES" dirty="0" smtClean="0">
                <a:solidFill>
                  <a:schemeClr val="tx1"/>
                </a:solidFill>
              </a:rPr>
              <a:t> </a:t>
            </a:r>
            <a:r>
              <a:rPr lang="es-ES" dirty="0" err="1" smtClean="0">
                <a:solidFill>
                  <a:schemeClr val="tx1"/>
                </a:solidFill>
              </a:rPr>
              <a:t>thanks</a:t>
            </a:r>
            <a:r>
              <a:rPr lang="es-ES" dirty="0" smtClean="0">
                <a:solidFill>
                  <a:schemeClr val="tx1"/>
                </a:solidFill>
              </a:rPr>
              <a:t> es el que, en 1946, funda la US Air </a:t>
            </a:r>
            <a:r>
              <a:rPr lang="es-ES" dirty="0" err="1" smtClean="0">
                <a:solidFill>
                  <a:schemeClr val="tx1"/>
                </a:solidFill>
              </a:rPr>
              <a:t>Force</a:t>
            </a:r>
            <a:r>
              <a:rPr lang="es-ES" dirty="0" smtClean="0">
                <a:solidFill>
                  <a:schemeClr val="tx1"/>
                </a:solidFill>
              </a:rPr>
              <a:t> en Santa Mónica, en California: </a:t>
            </a:r>
          </a:p>
          <a:p>
            <a:pPr marL="0" indent="0" algn="ctr">
              <a:buNone/>
            </a:pPr>
            <a:r>
              <a:rPr lang="es-ES" dirty="0" smtClean="0">
                <a:solidFill>
                  <a:schemeClr val="tx1"/>
                </a:solidFill>
              </a:rPr>
              <a:t>RAND</a:t>
            </a:r>
          </a:p>
          <a:p>
            <a:pPr marL="0" indent="0" algn="ctr">
              <a:buNone/>
            </a:pPr>
            <a:r>
              <a:rPr lang="es-ES" dirty="0" smtClean="0">
                <a:solidFill>
                  <a:schemeClr val="tx1"/>
                </a:solidFill>
              </a:rPr>
              <a:t>(</a:t>
            </a:r>
            <a:r>
              <a:rPr lang="es-ES" dirty="0" err="1" smtClean="0">
                <a:solidFill>
                  <a:schemeClr val="tx1"/>
                </a:solidFill>
              </a:rPr>
              <a:t>Research</a:t>
            </a:r>
            <a:r>
              <a:rPr lang="es-ES" dirty="0" smtClean="0">
                <a:solidFill>
                  <a:schemeClr val="tx1"/>
                </a:solidFill>
              </a:rPr>
              <a:t> AND </a:t>
            </a:r>
            <a:r>
              <a:rPr lang="es-ES" dirty="0" err="1" smtClean="0">
                <a:solidFill>
                  <a:schemeClr val="tx1"/>
                </a:solidFill>
              </a:rPr>
              <a:t>Development</a:t>
            </a:r>
            <a:r>
              <a:rPr lang="es-ES" dirty="0" smtClean="0">
                <a:solidFill>
                  <a:schemeClr val="tx1"/>
                </a:solidFill>
              </a:rPr>
              <a:t> </a:t>
            </a:r>
            <a:r>
              <a:rPr lang="es-ES" dirty="0" err="1" smtClean="0">
                <a:solidFill>
                  <a:schemeClr val="tx1"/>
                </a:solidFill>
              </a:rPr>
              <a:t>Corporation</a:t>
            </a:r>
            <a:r>
              <a:rPr lang="es-ES" dirty="0" smtClean="0">
                <a:solidFill>
                  <a:schemeClr val="tx1"/>
                </a:solidFill>
              </a:rPr>
              <a:t>)</a:t>
            </a:r>
            <a:endParaRPr lang="es-MX" dirty="0">
              <a:solidFill>
                <a:schemeClr val="tx1"/>
              </a:solidFill>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3738317"/>
            <a:ext cx="4762500"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176" y="3764348"/>
            <a:ext cx="2376264" cy="2905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41836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04800" y="980728"/>
            <a:ext cx="8686800" cy="5099397"/>
          </a:xfrm>
        </p:spPr>
        <p:txBody>
          <a:bodyPr/>
          <a:lstStyle/>
          <a:p>
            <a:r>
              <a:rPr lang="es-ES" dirty="0" smtClean="0">
                <a:solidFill>
                  <a:schemeClr val="tx1"/>
                </a:solidFill>
              </a:rPr>
              <a:t>Considerada cuna del análisis de sistemas, de las metodologías sobre la eficacia de los costos, del sistema de planificación, programación y presupuestos y de las aplicaciones de teoría de juegos.</a:t>
            </a:r>
          </a:p>
          <a:p>
            <a:r>
              <a:rPr lang="es-ES" dirty="0" smtClean="0">
                <a:solidFill>
                  <a:schemeClr val="tx1"/>
                </a:solidFill>
              </a:rPr>
              <a:t>La RAND se independiza y se acoge al estatuto de non-</a:t>
            </a:r>
            <a:r>
              <a:rPr lang="es-ES" dirty="0" err="1" smtClean="0">
                <a:solidFill>
                  <a:schemeClr val="tx1"/>
                </a:solidFill>
              </a:rPr>
              <a:t>profit</a:t>
            </a:r>
            <a:r>
              <a:rPr lang="es-ES" dirty="0" smtClean="0">
                <a:solidFill>
                  <a:schemeClr val="tx1"/>
                </a:solidFill>
              </a:rPr>
              <a:t> </a:t>
            </a:r>
            <a:r>
              <a:rPr lang="es-ES" dirty="0" err="1" smtClean="0">
                <a:solidFill>
                  <a:schemeClr val="tx1"/>
                </a:solidFill>
              </a:rPr>
              <a:t>independent</a:t>
            </a:r>
            <a:r>
              <a:rPr lang="es-ES" dirty="0" smtClean="0">
                <a:solidFill>
                  <a:schemeClr val="tx1"/>
                </a:solidFill>
              </a:rPr>
              <a:t> </a:t>
            </a:r>
            <a:r>
              <a:rPr lang="es-ES" dirty="0" err="1" smtClean="0">
                <a:solidFill>
                  <a:schemeClr val="tx1"/>
                </a:solidFill>
              </a:rPr>
              <a:t>enterprise</a:t>
            </a:r>
            <a:r>
              <a:rPr lang="es-ES" dirty="0" smtClean="0">
                <a:solidFill>
                  <a:schemeClr val="tx1"/>
                </a:solidFill>
              </a:rPr>
              <a:t> (empresa </a:t>
            </a:r>
            <a:r>
              <a:rPr lang="es-ES" dirty="0" err="1" smtClean="0">
                <a:solidFill>
                  <a:schemeClr val="tx1"/>
                </a:solidFill>
              </a:rPr>
              <a:t>indepenciente</a:t>
            </a:r>
            <a:r>
              <a:rPr lang="es-ES" dirty="0" smtClean="0">
                <a:solidFill>
                  <a:schemeClr val="tx1"/>
                </a:solidFill>
              </a:rPr>
              <a:t> de carácter no lucrativo).</a:t>
            </a:r>
          </a:p>
          <a:p>
            <a:r>
              <a:rPr lang="es-ES" dirty="0" smtClean="0">
                <a:solidFill>
                  <a:schemeClr val="tx1"/>
                </a:solidFill>
              </a:rPr>
              <a:t>Se perfila nueva función: el </a:t>
            </a:r>
            <a:r>
              <a:rPr lang="es-ES" dirty="0" err="1" smtClean="0">
                <a:solidFill>
                  <a:schemeClr val="tx1"/>
                </a:solidFill>
              </a:rPr>
              <a:t>military</a:t>
            </a:r>
            <a:r>
              <a:rPr lang="es-ES" dirty="0" smtClean="0">
                <a:solidFill>
                  <a:schemeClr val="tx1"/>
                </a:solidFill>
              </a:rPr>
              <a:t> </a:t>
            </a:r>
            <a:r>
              <a:rPr lang="es-ES" dirty="0" err="1" smtClean="0">
                <a:solidFill>
                  <a:schemeClr val="tx1"/>
                </a:solidFill>
              </a:rPr>
              <a:t>intellectual</a:t>
            </a:r>
            <a:r>
              <a:rPr lang="es-ES" dirty="0" smtClean="0">
                <a:solidFill>
                  <a:schemeClr val="tx1"/>
                </a:solidFill>
              </a:rPr>
              <a:t>.</a:t>
            </a:r>
            <a:endParaRPr lang="es-MX" dirty="0">
              <a:solidFill>
                <a:schemeClr val="tx1"/>
              </a:solidFill>
            </a:endParaRPr>
          </a:p>
        </p:txBody>
      </p:sp>
    </p:spTree>
    <p:extLst>
      <p:ext uri="{BB962C8B-B14F-4D97-AF65-F5344CB8AC3E}">
        <p14:creationId xmlns:p14="http://schemas.microsoft.com/office/powerpoint/2010/main" val="27998102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04800" y="980728"/>
            <a:ext cx="8686800" cy="5099397"/>
          </a:xfrm>
        </p:spPr>
        <p:txBody>
          <a:bodyPr>
            <a:normAutofit lnSpcReduction="10000"/>
          </a:bodyPr>
          <a:lstStyle/>
          <a:p>
            <a:r>
              <a:rPr lang="es-ES" dirty="0" smtClean="0">
                <a:solidFill>
                  <a:schemeClr val="tx1"/>
                </a:solidFill>
              </a:rPr>
              <a:t>Este tipo de cajón de ideas se manifestará poco a poco como un lugar estratégico en la producción de un conocimiento orientado hacia la </a:t>
            </a:r>
            <a:r>
              <a:rPr lang="es-ES" b="1" dirty="0" smtClean="0">
                <a:solidFill>
                  <a:schemeClr val="tx1"/>
                </a:solidFill>
              </a:rPr>
              <a:t>planificación de la sociedad del futuro</a:t>
            </a:r>
            <a:r>
              <a:rPr lang="es-ES" dirty="0" smtClean="0">
                <a:solidFill>
                  <a:schemeClr val="tx1"/>
                </a:solidFill>
              </a:rPr>
              <a:t>.</a:t>
            </a:r>
          </a:p>
          <a:p>
            <a:r>
              <a:rPr lang="es-ES" dirty="0" smtClean="0">
                <a:solidFill>
                  <a:schemeClr val="tx1"/>
                </a:solidFill>
              </a:rPr>
              <a:t>Contrato de 1946 celebrado entre la RAND con las US Air </a:t>
            </a:r>
            <a:r>
              <a:rPr lang="es-ES" dirty="0" err="1" smtClean="0">
                <a:solidFill>
                  <a:schemeClr val="tx1"/>
                </a:solidFill>
              </a:rPr>
              <a:t>Force</a:t>
            </a:r>
            <a:r>
              <a:rPr lang="es-ES" dirty="0" smtClean="0">
                <a:solidFill>
                  <a:schemeClr val="tx1"/>
                </a:solidFill>
              </a:rPr>
              <a:t> es un estudio sobre las posibilidades de los satélites de exploración espacial titulado </a:t>
            </a:r>
            <a:r>
              <a:rPr lang="es-ES" dirty="0" err="1" smtClean="0">
                <a:solidFill>
                  <a:schemeClr val="tx1"/>
                </a:solidFill>
              </a:rPr>
              <a:t>Preliminary</a:t>
            </a:r>
            <a:r>
              <a:rPr lang="es-ES" dirty="0" smtClean="0">
                <a:solidFill>
                  <a:schemeClr val="tx1"/>
                </a:solidFill>
              </a:rPr>
              <a:t> </a:t>
            </a:r>
            <a:r>
              <a:rPr lang="es-ES" dirty="0" err="1" smtClean="0">
                <a:solidFill>
                  <a:schemeClr val="tx1"/>
                </a:solidFill>
              </a:rPr>
              <a:t>Design</a:t>
            </a:r>
            <a:r>
              <a:rPr lang="es-ES" dirty="0" smtClean="0">
                <a:solidFill>
                  <a:schemeClr val="tx1"/>
                </a:solidFill>
              </a:rPr>
              <a:t> of </a:t>
            </a:r>
            <a:r>
              <a:rPr lang="es-ES" dirty="0" err="1" smtClean="0">
                <a:solidFill>
                  <a:schemeClr val="tx1"/>
                </a:solidFill>
              </a:rPr>
              <a:t>an</a:t>
            </a:r>
            <a:r>
              <a:rPr lang="es-ES" dirty="0" smtClean="0">
                <a:solidFill>
                  <a:schemeClr val="tx1"/>
                </a:solidFill>
              </a:rPr>
              <a:t> Experimental </a:t>
            </a:r>
            <a:r>
              <a:rPr lang="es-ES" dirty="0" err="1" smtClean="0">
                <a:solidFill>
                  <a:schemeClr val="tx1"/>
                </a:solidFill>
              </a:rPr>
              <a:t>World-Circling</a:t>
            </a:r>
            <a:r>
              <a:rPr lang="es-ES" dirty="0" smtClean="0">
                <a:solidFill>
                  <a:schemeClr val="tx1"/>
                </a:solidFill>
              </a:rPr>
              <a:t> </a:t>
            </a:r>
            <a:r>
              <a:rPr lang="es-ES" dirty="0" err="1" smtClean="0">
                <a:solidFill>
                  <a:schemeClr val="tx1"/>
                </a:solidFill>
              </a:rPr>
              <a:t>Spaceship</a:t>
            </a:r>
            <a:endParaRPr lang="es-ES" dirty="0" smtClean="0">
              <a:solidFill>
                <a:schemeClr val="tx1"/>
              </a:solidFill>
            </a:endParaRPr>
          </a:p>
          <a:p>
            <a:pPr marL="0" indent="0" algn="ctr">
              <a:buNone/>
            </a:pPr>
            <a:r>
              <a:rPr lang="es-ES" dirty="0" smtClean="0">
                <a:solidFill>
                  <a:schemeClr val="tx1"/>
                </a:solidFill>
              </a:rPr>
              <a:t>Técnica de previsión: DELPHI.</a:t>
            </a:r>
            <a:endParaRPr lang="es-MX" dirty="0">
              <a:solidFill>
                <a:schemeClr val="tx1"/>
              </a:solidFill>
            </a:endParaRPr>
          </a:p>
        </p:txBody>
      </p:sp>
    </p:spTree>
    <p:extLst>
      <p:ext uri="{BB962C8B-B14F-4D97-AF65-F5344CB8AC3E}">
        <p14:creationId xmlns:p14="http://schemas.microsoft.com/office/powerpoint/2010/main" val="20377663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04800" y="980728"/>
            <a:ext cx="8686800" cy="5099397"/>
          </a:xfrm>
        </p:spPr>
        <p:txBody>
          <a:bodyPr/>
          <a:lstStyle/>
          <a:p>
            <a:r>
              <a:rPr lang="es-ES" dirty="0" smtClean="0">
                <a:solidFill>
                  <a:schemeClr val="tx1"/>
                </a:solidFill>
              </a:rPr>
              <a:t>La RAND contribuye a legitimar la idea de que existen métodos objetivos para explorar el porvenir.</a:t>
            </a:r>
          </a:p>
          <a:p>
            <a:r>
              <a:rPr lang="es-ES" dirty="0" smtClean="0">
                <a:solidFill>
                  <a:schemeClr val="tx1"/>
                </a:solidFill>
              </a:rPr>
              <a:t>La Unión Soviética desafía a </a:t>
            </a:r>
            <a:r>
              <a:rPr lang="es-ES" dirty="0" err="1" smtClean="0">
                <a:solidFill>
                  <a:schemeClr val="tx1"/>
                </a:solidFill>
              </a:rPr>
              <a:t>Norteamerica</a:t>
            </a:r>
            <a:r>
              <a:rPr lang="es-ES" dirty="0" smtClean="0">
                <a:solidFill>
                  <a:schemeClr val="tx1"/>
                </a:solidFill>
              </a:rPr>
              <a:t>  con el lanzamiento del satélite </a:t>
            </a:r>
            <a:r>
              <a:rPr lang="es-ES" dirty="0" err="1" smtClean="0">
                <a:solidFill>
                  <a:schemeClr val="tx1"/>
                </a:solidFill>
              </a:rPr>
              <a:t>Sputnik</a:t>
            </a:r>
            <a:r>
              <a:rPr lang="es-ES" dirty="0" smtClean="0">
                <a:solidFill>
                  <a:schemeClr val="tx1"/>
                </a:solidFill>
              </a:rPr>
              <a:t>, abriendo así un nuevo frente en la Guerra Fría, la lucha por la conquista del espacio.</a:t>
            </a:r>
            <a:endParaRPr lang="es-MX" dirty="0">
              <a:solidFill>
                <a:schemeClr val="tx1"/>
              </a:solidFill>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725145"/>
            <a:ext cx="3816424" cy="1882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4581127"/>
            <a:ext cx="4032448" cy="20265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35996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04800" y="980728"/>
            <a:ext cx="8686800" cy="5099397"/>
          </a:xfrm>
        </p:spPr>
        <p:txBody>
          <a:bodyPr>
            <a:normAutofit fontScale="92500" lnSpcReduction="20000"/>
          </a:bodyPr>
          <a:lstStyle/>
          <a:p>
            <a:r>
              <a:rPr lang="es-ES" dirty="0" smtClean="0">
                <a:solidFill>
                  <a:schemeClr val="tx1"/>
                </a:solidFill>
              </a:rPr>
              <a:t>Se crea la DARPA, dicha agencia inaugura la red </a:t>
            </a:r>
            <a:r>
              <a:rPr lang="es-ES" dirty="0" err="1" smtClean="0">
                <a:solidFill>
                  <a:schemeClr val="tx1"/>
                </a:solidFill>
              </a:rPr>
              <a:t>Arpanet</a:t>
            </a:r>
            <a:r>
              <a:rPr lang="es-ES" dirty="0" smtClean="0">
                <a:solidFill>
                  <a:schemeClr val="tx1"/>
                </a:solidFill>
              </a:rPr>
              <a:t>, antepasado de Internet.</a:t>
            </a:r>
          </a:p>
          <a:p>
            <a:endParaRPr lang="es-ES" dirty="0">
              <a:solidFill>
                <a:schemeClr val="tx1"/>
              </a:solidFill>
            </a:endParaRPr>
          </a:p>
          <a:p>
            <a:pPr marL="0" indent="0" algn="ctr">
              <a:buNone/>
            </a:pPr>
            <a:r>
              <a:rPr lang="es-ES" sz="2000" dirty="0" smtClean="0">
                <a:solidFill>
                  <a:schemeClr val="tx1"/>
                </a:solidFill>
              </a:rPr>
              <a:t>“los principios de intercambio igualitario y de circulación libre y gratuita de la información en el marco de una red cooperativa gestionada por sus usuarios que constituyen el núcleo del marco </a:t>
            </a:r>
            <a:r>
              <a:rPr lang="es-ES" sz="2000" dirty="0" err="1" smtClean="0">
                <a:solidFill>
                  <a:schemeClr val="tx1"/>
                </a:solidFill>
              </a:rPr>
              <a:t>sociotécnico</a:t>
            </a:r>
            <a:r>
              <a:rPr lang="es-ES" sz="2000" dirty="0" smtClean="0">
                <a:solidFill>
                  <a:schemeClr val="tx1"/>
                </a:solidFill>
              </a:rPr>
              <a:t> del Internet universitario se van a difundir, piensan, con la nueva tecnología” (</a:t>
            </a:r>
            <a:r>
              <a:rPr lang="es-ES" sz="2000" dirty="0" err="1" smtClean="0">
                <a:solidFill>
                  <a:schemeClr val="tx1"/>
                </a:solidFill>
              </a:rPr>
              <a:t>Flichy</a:t>
            </a:r>
            <a:r>
              <a:rPr lang="es-ES" sz="2000" dirty="0" smtClean="0">
                <a:solidFill>
                  <a:schemeClr val="tx1"/>
                </a:solidFill>
              </a:rPr>
              <a:t>, 1999).</a:t>
            </a:r>
          </a:p>
          <a:p>
            <a:pPr marL="0" indent="0" algn="ctr">
              <a:buNone/>
            </a:pPr>
            <a:endParaRPr lang="es-ES" sz="2000" dirty="0">
              <a:solidFill>
                <a:schemeClr val="tx1"/>
              </a:solidFill>
            </a:endParaRPr>
          </a:p>
          <a:p>
            <a:r>
              <a:rPr lang="es-ES" dirty="0" smtClean="0">
                <a:solidFill>
                  <a:schemeClr val="tx1"/>
                </a:solidFill>
              </a:rPr>
              <a:t>En el plano de la innovación técnica, el énfasis se pone en el desarrollo de nuevos dispositivos de vigilancia de sensores, de alarmas de infiltración, de radiocomunicación, de ordenadores, en resumen se asiste a la aparición de los </a:t>
            </a:r>
            <a:r>
              <a:rPr lang="es-ES" dirty="0" err="1" smtClean="0">
                <a:solidFill>
                  <a:schemeClr val="tx1"/>
                </a:solidFill>
              </a:rPr>
              <a:t>microtecnologías</a:t>
            </a:r>
            <a:r>
              <a:rPr lang="es-ES" dirty="0" smtClean="0">
                <a:solidFill>
                  <a:schemeClr val="tx1"/>
                </a:solidFill>
              </a:rPr>
              <a:t> de la </a:t>
            </a:r>
            <a:r>
              <a:rPr lang="es-ES" dirty="0" err="1" smtClean="0">
                <a:solidFill>
                  <a:schemeClr val="tx1"/>
                </a:solidFill>
              </a:rPr>
              <a:t>electronic</a:t>
            </a:r>
            <a:r>
              <a:rPr lang="es-ES" dirty="0" smtClean="0">
                <a:solidFill>
                  <a:schemeClr val="tx1"/>
                </a:solidFill>
              </a:rPr>
              <a:t> </a:t>
            </a:r>
            <a:r>
              <a:rPr lang="es-ES" dirty="0" err="1" smtClean="0">
                <a:solidFill>
                  <a:schemeClr val="tx1"/>
                </a:solidFill>
              </a:rPr>
              <a:t>battlefield</a:t>
            </a:r>
            <a:endParaRPr lang="es-ES" dirty="0" smtClean="0">
              <a:solidFill>
                <a:schemeClr val="tx1"/>
              </a:solidFill>
            </a:endParaRPr>
          </a:p>
        </p:txBody>
      </p:sp>
    </p:spTree>
    <p:extLst>
      <p:ext uri="{BB962C8B-B14F-4D97-AF65-F5344CB8AC3E}">
        <p14:creationId xmlns:p14="http://schemas.microsoft.com/office/powerpoint/2010/main" val="11070190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04800" y="980728"/>
            <a:ext cx="8686800" cy="5099397"/>
          </a:xfrm>
        </p:spPr>
        <p:txBody>
          <a:bodyPr numCol="1">
            <a:normAutofit fontScale="92500"/>
          </a:bodyPr>
          <a:lstStyle/>
          <a:p>
            <a:r>
              <a:rPr lang="es-ES" dirty="0" smtClean="0">
                <a:solidFill>
                  <a:schemeClr val="tx1"/>
                </a:solidFill>
              </a:rPr>
              <a:t>La existencia de guerrillas en países del tercer mundo.</a:t>
            </a:r>
          </a:p>
          <a:p>
            <a:r>
              <a:rPr lang="es-ES" dirty="0" smtClean="0">
                <a:solidFill>
                  <a:schemeClr val="tx1"/>
                </a:solidFill>
              </a:rPr>
              <a:t>En esta etapa se espera de los especialistas en ciencias sociales que aclaren el comportamiento insurreccional y construyan modelos analíticos de cambio social y de control social que eviten que las poblaciones civiles caigan en la tentación de recurrir a la violencia.</a:t>
            </a:r>
          </a:p>
          <a:p>
            <a:r>
              <a:rPr lang="es-ES" dirty="0" smtClean="0">
                <a:solidFill>
                  <a:schemeClr val="tx1"/>
                </a:solidFill>
              </a:rPr>
              <a:t>Un estudio dirigido para la sociedad y ya no solo a la guerra.</a:t>
            </a:r>
            <a:endParaRPr lang="es-MX" dirty="0">
              <a:solidFill>
                <a:schemeClr val="tx1"/>
              </a:solidFill>
            </a:endParaRPr>
          </a:p>
        </p:txBody>
      </p:sp>
    </p:spTree>
    <p:extLst>
      <p:ext uri="{BB962C8B-B14F-4D97-AF65-F5344CB8AC3E}">
        <p14:creationId xmlns:p14="http://schemas.microsoft.com/office/powerpoint/2010/main" val="13804992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solidFill>
                  <a:schemeClr val="tx1"/>
                </a:solidFill>
              </a:rPr>
              <a:t>El envite </a:t>
            </a:r>
            <a:r>
              <a:rPr lang="es-ES" dirty="0" err="1" smtClean="0">
                <a:solidFill>
                  <a:schemeClr val="tx1"/>
                </a:solidFill>
              </a:rPr>
              <a:t>civilizacional</a:t>
            </a:r>
            <a:endParaRPr lang="es-MX" dirty="0">
              <a:solidFill>
                <a:schemeClr val="tx1"/>
              </a:solidFill>
            </a:endParaRPr>
          </a:p>
        </p:txBody>
      </p:sp>
      <p:sp>
        <p:nvSpPr>
          <p:cNvPr id="3" name="2 Marcador de contenido"/>
          <p:cNvSpPr>
            <a:spLocks noGrp="1"/>
          </p:cNvSpPr>
          <p:nvPr>
            <p:ph idx="1"/>
          </p:nvPr>
        </p:nvSpPr>
        <p:spPr>
          <a:xfrm>
            <a:off x="304800" y="1196752"/>
            <a:ext cx="8686800" cy="5256584"/>
          </a:xfrm>
        </p:spPr>
        <p:txBody>
          <a:bodyPr>
            <a:noAutofit/>
          </a:bodyPr>
          <a:lstStyle/>
          <a:p>
            <a:r>
              <a:rPr lang="es-ES" sz="2300" dirty="0" smtClean="0">
                <a:solidFill>
                  <a:schemeClr val="tx1"/>
                </a:solidFill>
              </a:rPr>
              <a:t>La tentación determinista.</a:t>
            </a:r>
          </a:p>
          <a:p>
            <a:r>
              <a:rPr lang="es-ES" sz="2300" dirty="0" smtClean="0">
                <a:solidFill>
                  <a:schemeClr val="tx1"/>
                </a:solidFill>
              </a:rPr>
              <a:t>Harold </a:t>
            </a:r>
            <a:r>
              <a:rPr lang="es-ES" sz="2300" dirty="0" err="1" smtClean="0">
                <a:solidFill>
                  <a:schemeClr val="tx1"/>
                </a:solidFill>
              </a:rPr>
              <a:t>Innis</a:t>
            </a:r>
            <a:r>
              <a:rPr lang="es-ES" sz="2300" dirty="0" smtClean="0">
                <a:solidFill>
                  <a:schemeClr val="tx1"/>
                </a:solidFill>
              </a:rPr>
              <a:t> intenta demostrar como </a:t>
            </a:r>
          </a:p>
          <a:p>
            <a:pPr marL="0" indent="0">
              <a:buNone/>
            </a:pPr>
            <a:r>
              <a:rPr lang="es-ES" sz="2300" dirty="0" smtClean="0">
                <a:solidFill>
                  <a:schemeClr val="tx1"/>
                </a:solidFill>
              </a:rPr>
              <a:t>la tecnología de la comunicación ha</a:t>
            </a:r>
          </a:p>
          <a:p>
            <a:pPr marL="0" indent="0">
              <a:buNone/>
            </a:pPr>
            <a:r>
              <a:rPr lang="es-ES" sz="2300" dirty="0" smtClean="0">
                <a:solidFill>
                  <a:schemeClr val="tx1"/>
                </a:solidFill>
              </a:rPr>
              <a:t>determinado las formas de poder y, </a:t>
            </a:r>
          </a:p>
          <a:p>
            <a:pPr marL="0" indent="0">
              <a:buNone/>
            </a:pPr>
            <a:r>
              <a:rPr lang="es-ES" sz="2300" dirty="0" smtClean="0">
                <a:solidFill>
                  <a:schemeClr val="tx1"/>
                </a:solidFill>
              </a:rPr>
              <a:t>más concretamente, las formas de </a:t>
            </a:r>
          </a:p>
          <a:p>
            <a:pPr marL="0" indent="0">
              <a:buNone/>
            </a:pPr>
            <a:r>
              <a:rPr lang="es-ES" sz="2300" dirty="0" smtClean="0">
                <a:solidFill>
                  <a:schemeClr val="tx1"/>
                </a:solidFill>
              </a:rPr>
              <a:t>dominio imperial.</a:t>
            </a:r>
          </a:p>
          <a:p>
            <a:r>
              <a:rPr lang="es-ES" sz="2300" dirty="0" smtClean="0">
                <a:solidFill>
                  <a:schemeClr val="tx1"/>
                </a:solidFill>
              </a:rPr>
              <a:t>Tendencias de la comunicación permite distinguir entre los vectores de comunicación según estén vinculados al tiempo -la tradición oral y el manuscrito-; al espacio -la tradición mecanizada, representada por la imprenta y la comunicación electrónica-.</a:t>
            </a:r>
          </a:p>
          <a:p>
            <a:r>
              <a:rPr lang="es-ES" sz="2300" dirty="0" smtClean="0">
                <a:solidFill>
                  <a:schemeClr val="tx1"/>
                </a:solidFill>
              </a:rPr>
              <a:t>A cada una de estas tendencias  le corresponde una determinada configuración social.</a:t>
            </a:r>
            <a:endParaRPr lang="es-MX" sz="2300" dirty="0">
              <a:solidFill>
                <a:schemeClr val="tx1"/>
              </a:solidFill>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1124744"/>
            <a:ext cx="1733550" cy="2647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416135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04800" y="980728"/>
            <a:ext cx="8686800" cy="5099397"/>
          </a:xfrm>
        </p:spPr>
        <p:txBody>
          <a:bodyPr/>
          <a:lstStyle/>
          <a:p>
            <a:r>
              <a:rPr lang="es-ES" dirty="0" smtClean="0">
                <a:solidFill>
                  <a:schemeClr val="tx1"/>
                </a:solidFill>
              </a:rPr>
              <a:t>Cada avance de las tecnologías de alta velocidad de expresión y de transmisión destruye elementos de alta velocidad de expresión y de transmisión destruye elementos de la comunidad humana.</a:t>
            </a:r>
          </a:p>
          <a:p>
            <a:endParaRPr lang="es-MX"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645024"/>
            <a:ext cx="26193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5856" y="3645024"/>
            <a:ext cx="3456384" cy="2808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55385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04800" y="980728"/>
            <a:ext cx="8686800" cy="5099397"/>
          </a:xfrm>
        </p:spPr>
        <p:txBody>
          <a:bodyPr>
            <a:normAutofit fontScale="92500" lnSpcReduction="10000"/>
          </a:bodyPr>
          <a:lstStyle/>
          <a:p>
            <a:r>
              <a:rPr lang="es-ES" dirty="0" smtClean="0">
                <a:solidFill>
                  <a:schemeClr val="tx1"/>
                </a:solidFill>
              </a:rPr>
              <a:t>Las desigualdades de las tecnologías de alta velocidad de expresión y de transmisión destruye elementos de la comunidad humana.</a:t>
            </a:r>
          </a:p>
          <a:p>
            <a:r>
              <a:rPr lang="es-ES" dirty="0" smtClean="0">
                <a:solidFill>
                  <a:schemeClr val="tx1"/>
                </a:solidFill>
              </a:rPr>
              <a:t>Las desigualdades en la velocidad </a:t>
            </a:r>
          </a:p>
          <a:p>
            <a:pPr marL="0" indent="0">
              <a:buNone/>
            </a:pPr>
            <a:r>
              <a:rPr lang="es-ES" dirty="0" smtClean="0">
                <a:solidFill>
                  <a:schemeClr val="tx1"/>
                </a:solidFill>
              </a:rPr>
              <a:t>de las comunicaciones llevan a la </a:t>
            </a:r>
          </a:p>
          <a:p>
            <a:pPr marL="0" indent="0">
              <a:buNone/>
            </a:pPr>
            <a:r>
              <a:rPr lang="es-ES" dirty="0" smtClean="0">
                <a:solidFill>
                  <a:schemeClr val="tx1"/>
                </a:solidFill>
              </a:rPr>
              <a:t>constitución de monopolios de </a:t>
            </a:r>
          </a:p>
          <a:p>
            <a:pPr marL="0" indent="0">
              <a:buNone/>
            </a:pPr>
            <a:r>
              <a:rPr lang="es-ES" dirty="0" smtClean="0">
                <a:solidFill>
                  <a:schemeClr val="tx1"/>
                </a:solidFill>
              </a:rPr>
              <a:t>información, que son, a la vez, instrumento y resultado del dominio político.</a:t>
            </a:r>
          </a:p>
          <a:p>
            <a:r>
              <a:rPr lang="es-ES" dirty="0" smtClean="0">
                <a:solidFill>
                  <a:schemeClr val="tx1"/>
                </a:solidFill>
              </a:rPr>
              <a:t>La primacía de la tecnología de la comunicación en la formación de las civilizaciones: El medio es el mensaje (Marshall </a:t>
            </a:r>
            <a:r>
              <a:rPr lang="es-ES" dirty="0" err="1" smtClean="0">
                <a:solidFill>
                  <a:schemeClr val="tx1"/>
                </a:solidFill>
              </a:rPr>
              <a:t>McLuhan</a:t>
            </a:r>
            <a:r>
              <a:rPr lang="es-ES" dirty="0" smtClean="0">
                <a:solidFill>
                  <a:schemeClr val="tx1"/>
                </a:solidFill>
              </a:rPr>
              <a:t>) </a:t>
            </a:r>
            <a:endParaRPr lang="es-MX" dirty="0">
              <a:solidFill>
                <a:schemeClr val="tx1"/>
              </a:solidFill>
            </a:endParaRPr>
          </a:p>
        </p:txBody>
      </p:sp>
      <p:pic>
        <p:nvPicPr>
          <p:cNvPr id="112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2204864"/>
            <a:ext cx="2714625" cy="168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021293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04800" y="980728"/>
            <a:ext cx="8686800" cy="5099397"/>
          </a:xfrm>
        </p:spPr>
        <p:txBody>
          <a:bodyPr>
            <a:normAutofit fontScale="92500" lnSpcReduction="20000"/>
          </a:bodyPr>
          <a:lstStyle/>
          <a:p>
            <a:r>
              <a:rPr lang="es-ES" dirty="0" smtClean="0">
                <a:solidFill>
                  <a:schemeClr val="tx1"/>
                </a:solidFill>
              </a:rPr>
              <a:t>La historia de la humanidad se divide en tres edades:</a:t>
            </a:r>
          </a:p>
          <a:p>
            <a:pPr>
              <a:buFont typeface="Wingdings" panose="05000000000000000000" pitchFamily="2" charset="2"/>
              <a:buChar char="v"/>
            </a:pPr>
            <a:r>
              <a:rPr lang="es-ES" dirty="0" smtClean="0">
                <a:solidFill>
                  <a:schemeClr val="tx1"/>
                </a:solidFill>
              </a:rPr>
              <a:t>La comunicación natural, oral y gestual, que moviliza todos los sentidos, edad del pensamiento mágico y del tribalismo.</a:t>
            </a:r>
          </a:p>
          <a:p>
            <a:pPr>
              <a:buFont typeface="Wingdings" panose="05000000000000000000" pitchFamily="2" charset="2"/>
              <a:buChar char="v"/>
            </a:pPr>
            <a:r>
              <a:rPr lang="es-ES" dirty="0" smtClean="0">
                <a:solidFill>
                  <a:schemeClr val="tx1"/>
                </a:solidFill>
              </a:rPr>
              <a:t>Edad de la tiranía de la visión, iniciada por la escritura alfabética y la imprenta.</a:t>
            </a:r>
          </a:p>
          <a:p>
            <a:pPr>
              <a:buFont typeface="Wingdings" panose="05000000000000000000" pitchFamily="2" charset="2"/>
              <a:buChar char="v"/>
            </a:pPr>
            <a:r>
              <a:rPr lang="es-ES" dirty="0" smtClean="0">
                <a:solidFill>
                  <a:schemeClr val="tx1"/>
                </a:solidFill>
              </a:rPr>
              <a:t>Edad del racionalismo abstracto y del nacionalismo.</a:t>
            </a:r>
          </a:p>
          <a:p>
            <a:pPr>
              <a:buFont typeface="Wingdings" panose="05000000000000000000" pitchFamily="2" charset="2"/>
              <a:buChar char="v"/>
            </a:pPr>
            <a:r>
              <a:rPr lang="es-ES" dirty="0" smtClean="0">
                <a:solidFill>
                  <a:schemeClr val="tx1"/>
                </a:solidFill>
              </a:rPr>
              <a:t>Edad de la transmisión electrónica que consagra el retorno de todo el teclado sensorial, edad de un nuevo tribalismo, en este caso planetario.</a:t>
            </a:r>
          </a:p>
          <a:p>
            <a:pPr marL="0" indent="0">
              <a:buNone/>
            </a:pPr>
            <a:endParaRPr lang="es-MX" dirty="0"/>
          </a:p>
        </p:txBody>
      </p:sp>
    </p:spTree>
    <p:extLst>
      <p:ext uri="{BB962C8B-B14F-4D97-AF65-F5344CB8AC3E}">
        <p14:creationId xmlns:p14="http://schemas.microsoft.com/office/powerpoint/2010/main" val="8690308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04800" y="1052736"/>
            <a:ext cx="8686800" cy="5544616"/>
          </a:xfrm>
        </p:spPr>
        <p:txBody>
          <a:bodyPr>
            <a:normAutofit fontScale="85000" lnSpcReduction="20000"/>
          </a:bodyPr>
          <a:lstStyle/>
          <a:p>
            <a:r>
              <a:rPr lang="es-ES" dirty="0" smtClean="0">
                <a:solidFill>
                  <a:schemeClr val="tx1"/>
                </a:solidFill>
              </a:rPr>
              <a:t>Desde la literatura oral y la figuración en general hasta las fichas perforadas y la memoria electrónica, se ha visto obligado a delegar en los artefactos, en órganos artificiales, sus facultades de registro del corpus de conocimientos.</a:t>
            </a:r>
          </a:p>
          <a:p>
            <a:r>
              <a:rPr lang="es-ES" dirty="0" smtClean="0">
                <a:solidFill>
                  <a:schemeClr val="tx1"/>
                </a:solidFill>
              </a:rPr>
              <a:t>Lo mismo que la herramienta, la memoria del ser humano se exterioriza.</a:t>
            </a:r>
          </a:p>
          <a:p>
            <a:r>
              <a:rPr lang="es-ES" dirty="0" smtClean="0">
                <a:solidFill>
                  <a:schemeClr val="tx1"/>
                </a:solidFill>
              </a:rPr>
              <a:t>La historia de la memoria colectiva como transmisión de programas se escalona a lo largo de cinco periodos:</a:t>
            </a:r>
          </a:p>
          <a:p>
            <a:pPr algn="r">
              <a:buFont typeface="Wingdings" panose="05000000000000000000" pitchFamily="2" charset="2"/>
              <a:buChar char="v"/>
            </a:pPr>
            <a:r>
              <a:rPr lang="es-ES" dirty="0" smtClean="0">
                <a:solidFill>
                  <a:schemeClr val="tx1"/>
                </a:solidFill>
              </a:rPr>
              <a:t>Transmisión oral.</a:t>
            </a:r>
          </a:p>
          <a:p>
            <a:pPr algn="r">
              <a:buFont typeface="Wingdings" panose="05000000000000000000" pitchFamily="2" charset="2"/>
              <a:buChar char="v"/>
            </a:pPr>
            <a:r>
              <a:rPr lang="es-ES" dirty="0" smtClean="0">
                <a:solidFill>
                  <a:schemeClr val="tx1"/>
                </a:solidFill>
              </a:rPr>
              <a:t>Transmisión escrita con tablas e índice.</a:t>
            </a:r>
          </a:p>
          <a:p>
            <a:pPr algn="r">
              <a:buFont typeface="Wingdings" panose="05000000000000000000" pitchFamily="2" charset="2"/>
              <a:buChar char="v"/>
            </a:pPr>
            <a:r>
              <a:rPr lang="es-ES" dirty="0" smtClean="0">
                <a:solidFill>
                  <a:schemeClr val="tx1"/>
                </a:solidFill>
              </a:rPr>
              <a:t>Las fichas simples.</a:t>
            </a:r>
          </a:p>
          <a:p>
            <a:pPr algn="r">
              <a:buFont typeface="Wingdings" panose="05000000000000000000" pitchFamily="2" charset="2"/>
              <a:buChar char="v"/>
            </a:pPr>
            <a:r>
              <a:rPr lang="es-ES" dirty="0" smtClean="0">
                <a:solidFill>
                  <a:schemeClr val="tx1"/>
                </a:solidFill>
              </a:rPr>
              <a:t>La mecanografía.</a:t>
            </a:r>
          </a:p>
          <a:p>
            <a:pPr algn="r">
              <a:buFont typeface="Wingdings" panose="05000000000000000000" pitchFamily="2" charset="2"/>
              <a:buChar char="v"/>
            </a:pPr>
            <a:r>
              <a:rPr lang="es-ES" dirty="0" smtClean="0">
                <a:solidFill>
                  <a:schemeClr val="tx1"/>
                </a:solidFill>
              </a:rPr>
              <a:t>La seriación electrónica</a:t>
            </a:r>
            <a:r>
              <a:rPr lang="es-ES" dirty="0" smtClean="0"/>
              <a:t>.</a:t>
            </a:r>
          </a:p>
          <a:p>
            <a:endParaRPr lang="es-ES" dirty="0" smtClean="0"/>
          </a:p>
          <a:p>
            <a:endParaRPr lang="es-MX" dirty="0"/>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4221087"/>
            <a:ext cx="2428626" cy="974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5183789"/>
            <a:ext cx="1090279" cy="15873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0639" y="5342906"/>
            <a:ext cx="1922241" cy="1439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04274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04800" y="980728"/>
            <a:ext cx="8686800" cy="5099397"/>
          </a:xfrm>
        </p:spPr>
        <p:txBody>
          <a:bodyPr/>
          <a:lstStyle/>
          <a:p>
            <a:pPr marL="0" indent="0" algn="ctr">
              <a:buNone/>
            </a:pPr>
            <a:r>
              <a:rPr lang="es-ES" dirty="0" smtClean="0">
                <a:solidFill>
                  <a:schemeClr val="tx1"/>
                </a:solidFill>
              </a:rPr>
              <a:t>“memoria artificial, electrónica, que garantiza, sin recurrir al instinto o a la reflexión, la reproducción de actos mecánicos encadenados</a:t>
            </a:r>
            <a:r>
              <a:rPr lang="es-ES" dirty="0" smtClean="0"/>
              <a:t>”</a:t>
            </a:r>
            <a:endParaRPr lang="es-MX"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996952"/>
            <a:ext cx="3384376"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4219" y="2682845"/>
            <a:ext cx="4174165" cy="2788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323528" y="5661248"/>
            <a:ext cx="3240360" cy="923330"/>
          </a:xfrm>
          <a:prstGeom prst="rect">
            <a:avLst/>
          </a:prstGeom>
          <a:noFill/>
        </p:spPr>
        <p:txBody>
          <a:bodyPr wrap="square" rtlCol="0">
            <a:spAutoFit/>
          </a:bodyPr>
          <a:lstStyle/>
          <a:p>
            <a:r>
              <a:rPr lang="es-ES" dirty="0" smtClean="0"/>
              <a:t>La HERRAMIENTA, realmente sólo está en el gesto que la hace eficaz</a:t>
            </a:r>
            <a:endParaRPr lang="es-MX" dirty="0"/>
          </a:p>
        </p:txBody>
      </p:sp>
      <p:sp>
        <p:nvSpPr>
          <p:cNvPr id="6" name="5 CuadroTexto"/>
          <p:cNvSpPr txBox="1"/>
          <p:nvPr/>
        </p:nvSpPr>
        <p:spPr>
          <a:xfrm>
            <a:off x="4283968" y="5522748"/>
            <a:ext cx="3960440" cy="923330"/>
          </a:xfrm>
          <a:prstGeom prst="rect">
            <a:avLst/>
          </a:prstGeom>
          <a:noFill/>
        </p:spPr>
        <p:txBody>
          <a:bodyPr wrap="square" rtlCol="0">
            <a:spAutoFit/>
          </a:bodyPr>
          <a:lstStyle/>
          <a:p>
            <a:r>
              <a:rPr lang="es-ES" b="1" dirty="0" smtClean="0"/>
              <a:t>La realización de programas automáticos es un hecho culminante en la historia humana.</a:t>
            </a:r>
            <a:endParaRPr lang="es-MX" b="1" dirty="0"/>
          </a:p>
        </p:txBody>
      </p:sp>
      <p:sp>
        <p:nvSpPr>
          <p:cNvPr id="7" name="6 CuadroTexto"/>
          <p:cNvSpPr txBox="1"/>
          <p:nvPr/>
        </p:nvSpPr>
        <p:spPr>
          <a:xfrm>
            <a:off x="3347864" y="180997"/>
            <a:ext cx="5616624" cy="461665"/>
          </a:xfrm>
          <a:prstGeom prst="rect">
            <a:avLst/>
          </a:prstGeom>
          <a:noFill/>
        </p:spPr>
        <p:txBody>
          <a:bodyPr wrap="square" rtlCol="0">
            <a:spAutoFit/>
          </a:bodyPr>
          <a:lstStyle/>
          <a:p>
            <a:r>
              <a:rPr lang="es-ES" sz="2400" dirty="0" smtClean="0"/>
              <a:t>La aventura humana de la </a:t>
            </a:r>
            <a:r>
              <a:rPr lang="es-ES" sz="2400" dirty="0" err="1" smtClean="0"/>
              <a:t>planetización</a:t>
            </a:r>
            <a:r>
              <a:rPr lang="es-ES" sz="2400" dirty="0" smtClean="0"/>
              <a:t>.</a:t>
            </a:r>
            <a:endParaRPr lang="es-MX" sz="2400" dirty="0"/>
          </a:p>
        </p:txBody>
      </p:sp>
    </p:spTree>
    <p:extLst>
      <p:ext uri="{BB962C8B-B14F-4D97-AF65-F5344CB8AC3E}">
        <p14:creationId xmlns:p14="http://schemas.microsoft.com/office/powerpoint/2010/main" val="32963870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1052737"/>
            <a:ext cx="8686800" cy="3816423"/>
          </a:xfrm>
        </p:spPr>
        <p:txBody>
          <a:bodyPr>
            <a:normAutofit fontScale="92500" lnSpcReduction="10000"/>
          </a:bodyPr>
          <a:lstStyle/>
          <a:p>
            <a:pPr marL="0" indent="0" algn="ctr">
              <a:buNone/>
            </a:pPr>
            <a:r>
              <a:rPr lang="es-ES" dirty="0" smtClean="0"/>
              <a:t>CADA CIVILIZACIÓN, CADA ÁREA HISTÓRICO – GEOGRÁFICA CONSTRUYE SU MODO DE APROPIACIÓN E INTEGRACIÓN DE LAS TÉCNICAS, QUE DA ORIGEN A CONFIGURACIONES COMUNICACIONALES MÚLTIPLES CON SUS RESPECTIVOS NIVELES, YA SEAN ECONÓMICO, SOCIAL, TÉCNICO O MENTAL, Y SUS DISTINTAS ESCALAS, LOCAL, REGIONAL, NACIONAL O TRANSNACIONAL.</a:t>
            </a:r>
            <a:endParaRPr lang="es-MX" dirty="0"/>
          </a:p>
        </p:txBody>
      </p:sp>
      <p:pic>
        <p:nvPicPr>
          <p:cNvPr id="14338" name="Picture 2">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2571" y="4941168"/>
            <a:ext cx="4155322" cy="18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460427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LOS AVATARES DE LAS POLITICAS PUBLICAS </a:t>
            </a:r>
            <a:endParaRPr lang="es-MX" dirty="0"/>
          </a:p>
        </p:txBody>
      </p:sp>
      <p:sp>
        <p:nvSpPr>
          <p:cNvPr id="3" name="2 Marcador de contenido"/>
          <p:cNvSpPr>
            <a:spLocks noGrp="1"/>
          </p:cNvSpPr>
          <p:nvPr>
            <p:ph idx="1"/>
          </p:nvPr>
        </p:nvSpPr>
        <p:spPr/>
        <p:txBody>
          <a:bodyPr>
            <a:normAutofit lnSpcReduction="10000"/>
          </a:bodyPr>
          <a:lstStyle/>
          <a:p>
            <a:r>
              <a:rPr lang="es-MX" dirty="0" smtClean="0"/>
              <a:t>EL MODELO POLITICO ADMINISTRATIVO</a:t>
            </a:r>
          </a:p>
          <a:p>
            <a:r>
              <a:rPr lang="es-MX" dirty="0" smtClean="0"/>
              <a:t>A </a:t>
            </a:r>
            <a:r>
              <a:rPr lang="es-MX" dirty="0" smtClean="0"/>
              <a:t>COMIENZOS DE LOS AÑOS 70 EN JAPON, SE PLANTE LA ESTRATEGIA  DE FIJAR A LA SOCIEDAD DE LA INFORMACION COMO OBJETIVO NACIONAL, EN ARAS DEL DESARROLLO.</a:t>
            </a:r>
          </a:p>
          <a:p>
            <a:r>
              <a:rPr lang="es-MX" dirty="0" smtClean="0"/>
              <a:t>SE DISEÑA LA COMPUTOPOLIS, COMO UNA CIUDAD CABLEADA Y DOTADA DE TERMINALES DOMESTICOS CON GESTION AUTOMATIZADA </a:t>
            </a:r>
            <a:endParaRPr lang="es-MX" dirty="0"/>
          </a:p>
        </p:txBody>
      </p:sp>
    </p:spTree>
    <p:extLst>
      <p:ext uri="{BB962C8B-B14F-4D97-AF65-F5344CB8AC3E}">
        <p14:creationId xmlns:p14="http://schemas.microsoft.com/office/powerpoint/2010/main" val="7463239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idx="1"/>
          </p:nvPr>
        </p:nvSpPr>
        <p:spPr>
          <a:xfrm>
            <a:off x="304800" y="1554162"/>
            <a:ext cx="5203304" cy="4525963"/>
          </a:xfrm>
        </p:spPr>
        <p:txBody>
          <a:bodyPr>
            <a:normAutofit fontScale="70000" lnSpcReduction="20000"/>
          </a:bodyPr>
          <a:lstStyle/>
          <a:p>
            <a:r>
              <a:rPr lang="es-MX" dirty="0" smtClean="0"/>
              <a:t>APARICION DE LA NOCION DE VULNERABILIDAD DEL SISTEMA INFORMATICO.</a:t>
            </a:r>
          </a:p>
          <a:p>
            <a:r>
              <a:rPr lang="es-MX" dirty="0" smtClean="0"/>
              <a:t>EL SERVICIO DE CONTROL DE DATOS NO DEBERIA ESTAR BAJO EL CONTROL DE CAPITALES EXTRANJEROS, TODA VEZ QUE PONDRIAN EN PELIGRO LA INDEPENDENCIA ECONOMICA.</a:t>
            </a:r>
          </a:p>
          <a:p>
            <a:r>
              <a:rPr lang="es-MX" dirty="0" smtClean="0"/>
              <a:t>LAS COMUNICACIONES DEBEN EMANAR DEL PUEBLO Y SER ESTABLECIDAS POR EL PUEBLOPARA SERVIR AL PUEBLO, SE CREA LA ESPERANZA GUBERNAMENTAL DE FUNDAR UNA INDUSTRIA NACIONAL.</a:t>
            </a:r>
            <a:endParaRPr lang="es-MX"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3645024"/>
            <a:ext cx="3077110" cy="20476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67338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idx="1"/>
          </p:nvPr>
        </p:nvSpPr>
        <p:spPr>
          <a:xfrm>
            <a:off x="304800" y="1554162"/>
            <a:ext cx="8443664" cy="2810942"/>
          </a:xfrm>
        </p:spPr>
        <p:txBody>
          <a:bodyPr>
            <a:normAutofit fontScale="92500" lnSpcReduction="10000"/>
          </a:bodyPr>
          <a:lstStyle/>
          <a:p>
            <a:r>
              <a:rPr lang="es-MX" dirty="0" smtClean="0"/>
              <a:t>EXISTE EL RIESGO DE QUE LA SOCIEDAD DE LA INFORMACION SEA MONOPOLIZADA , POR LOS BANCOS DE DATOS EXTRANJEROS, POR LO QUE ES IMPRESINDIBLE EL CREAR BANCOS PROPIOS, SIENDO ESTO UN IMPERATIVO DE LA SOBERANIA NACIONAL</a:t>
            </a:r>
            <a:endParaRPr lang="es-MX"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4092138"/>
            <a:ext cx="3353293"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04146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HACIA EL MODELO LIBERAL COMPETITIVO </a:t>
            </a:r>
            <a:endParaRPr lang="es-MX" dirty="0"/>
          </a:p>
        </p:txBody>
      </p:sp>
      <p:sp>
        <p:nvSpPr>
          <p:cNvPr id="3" name="2 Marcador de contenido"/>
          <p:cNvSpPr>
            <a:spLocks noGrp="1"/>
          </p:cNvSpPr>
          <p:nvPr>
            <p:ph idx="1"/>
          </p:nvPr>
        </p:nvSpPr>
        <p:spPr>
          <a:xfrm>
            <a:off x="3851920" y="1554162"/>
            <a:ext cx="5184576" cy="4683150"/>
          </a:xfrm>
        </p:spPr>
        <p:txBody>
          <a:bodyPr>
            <a:normAutofit fontScale="70000" lnSpcReduction="20000"/>
          </a:bodyPr>
          <a:lstStyle/>
          <a:p>
            <a:r>
              <a:rPr lang="es-MX" dirty="0" smtClean="0"/>
              <a:t>EN ESTADOS UNIDOS SE ADMITE CADA VEZ MAS QUE EXISTEN UN CONJUNTO DE PROBLEMAS QUE PUEDEN SER SOLUCIONADOS CON LAS TELECOMUNICACIONES, COMO LO SON LA EDUCACION, SALUD PUBLICA, SERVICIOS POSTALES, EL SISTEMA JUDICIAL.</a:t>
            </a:r>
          </a:p>
          <a:p>
            <a:r>
              <a:rPr lang="es-MX" dirty="0" smtClean="0"/>
              <a:t>LA CRECIENTE POLITICA DE ELIMINAR LOS MONOPOLIOS  ESTATALES ASI COMO EMPRESARIALES.</a:t>
            </a:r>
          </a:p>
          <a:p>
            <a:r>
              <a:rPr lang="es-MX" dirty="0" smtClean="0"/>
              <a:t>LA PREOCUPACION DE PROVER DE SEGURIDAD A LOS USUARIOS PROTEGIENDO LOS DATOS PERSONALES.</a:t>
            </a:r>
            <a:endParaRPr lang="es-MX"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484784"/>
            <a:ext cx="2590800" cy="148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159" y="2970684"/>
            <a:ext cx="2609850"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084" y="4717528"/>
            <a:ext cx="22860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82714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LA DESREGLAMENTACION </a:t>
            </a:r>
            <a:endParaRPr lang="es-MX" dirty="0"/>
          </a:p>
        </p:txBody>
      </p:sp>
      <p:sp>
        <p:nvSpPr>
          <p:cNvPr id="3" name="2 Marcador de contenido"/>
          <p:cNvSpPr>
            <a:spLocks noGrp="1"/>
          </p:cNvSpPr>
          <p:nvPr>
            <p:ph idx="1"/>
          </p:nvPr>
        </p:nvSpPr>
        <p:spPr>
          <a:xfrm>
            <a:off x="304800" y="1554162"/>
            <a:ext cx="4627240" cy="4611142"/>
          </a:xfrm>
        </p:spPr>
        <p:txBody>
          <a:bodyPr>
            <a:normAutofit fontScale="77500" lnSpcReduction="20000"/>
          </a:bodyPr>
          <a:lstStyle/>
          <a:p>
            <a:r>
              <a:rPr lang="es-MX" dirty="0" smtClean="0"/>
              <a:t>ENTRE 1984 Y 1985 SE ABRE EL ESPACIO MUNDIAL A LOS MOVIMIENTOS DE CAPITALES, PROVOCANDO UNA ONDA DE CHOQUE MUNDIAL QUE PRECIPITA LA LIBERACION DE LAS TELECOMUNICACIONES </a:t>
            </a:r>
          </a:p>
          <a:p>
            <a:r>
              <a:rPr lang="es-MX" dirty="0" smtClean="0"/>
              <a:t>SE BUSCA ELIMINAR LOS MONOPOLIOS Y SE ESBOZA EL CREAR UN MERCADO UNICO</a:t>
            </a:r>
          </a:p>
          <a:p>
            <a:r>
              <a:rPr lang="es-MX" smtClean="0"/>
              <a:t>SE BUSCA CREAR UNA DIVERSIDAD CULTURAL, ENTRE LOS DIVERSOS PAISES.</a:t>
            </a:r>
            <a:endParaRPr lang="es-MX" dirty="0" smtClean="0"/>
          </a:p>
          <a:p>
            <a:endParaRPr lang="es-MX"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2060848"/>
            <a:ext cx="3618860" cy="3387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61246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PERSPECTIVAS PARA EL AÑO 2000</a:t>
            </a:r>
            <a:endParaRPr lang="es-MX" dirty="0"/>
          </a:p>
        </p:txBody>
      </p:sp>
      <p:sp>
        <p:nvSpPr>
          <p:cNvPr id="3" name="2 Marcador de contenido"/>
          <p:cNvSpPr>
            <a:spLocks noGrp="1"/>
          </p:cNvSpPr>
          <p:nvPr>
            <p:ph idx="1"/>
          </p:nvPr>
        </p:nvSpPr>
        <p:spPr/>
        <p:txBody>
          <a:bodyPr/>
          <a:lstStyle/>
          <a:p>
            <a:r>
              <a:rPr lang="es-MX" dirty="0" smtClean="0"/>
              <a:t>LOS EDIFICIOS ESCOLARES DEBERIAN SER MAS QUE CENTRALES DE DISTRIBUCION DE PROGRAMAS EDUCATIVOS, CENTROS COMUNITARIOS O CENTROS DEPORTIVOS </a:t>
            </a:r>
            <a:endParaRPr lang="es-MX"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3" y="3861048"/>
            <a:ext cx="3430969"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3808884"/>
            <a:ext cx="4064781" cy="2695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9403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LA PROPIEDAD INTELECTUAL </a:t>
            </a:r>
            <a:endParaRPr lang="es-MX" dirty="0"/>
          </a:p>
        </p:txBody>
      </p:sp>
      <p:sp>
        <p:nvSpPr>
          <p:cNvPr id="3" name="2 Marcador de contenido"/>
          <p:cNvSpPr>
            <a:spLocks noGrp="1"/>
          </p:cNvSpPr>
          <p:nvPr>
            <p:ph idx="1"/>
          </p:nvPr>
        </p:nvSpPr>
        <p:spPr/>
        <p:txBody>
          <a:bodyPr/>
          <a:lstStyle/>
          <a:p>
            <a:r>
              <a:rPr lang="es-MX" dirty="0" smtClean="0"/>
              <a:t>LA CRECIENTE PROBLEMÁTICA </a:t>
            </a:r>
            <a:r>
              <a:rPr lang="es-MX" dirty="0" smtClean="0"/>
              <a:t>RELATIVA </a:t>
            </a:r>
            <a:r>
              <a:rPr lang="es-MX" dirty="0" smtClean="0"/>
              <a:t>A LAS CONTROVERSIAS DE PROPIEDAD INTELECTUAL, PRINCIPAL RIQUEZA DE LA SOCIEDAD DE LA INFORMACION.</a:t>
            </a:r>
            <a:endParaRPr lang="es-MX"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4047826"/>
            <a:ext cx="3171825" cy="143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2716" y="3143452"/>
            <a:ext cx="2628900"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6030" y="5140865"/>
            <a:ext cx="1898783" cy="1535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73993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idx="1"/>
          </p:nvPr>
        </p:nvSpPr>
        <p:spPr/>
        <p:txBody>
          <a:bodyPr>
            <a:normAutofit fontScale="92500" lnSpcReduction="20000"/>
          </a:bodyPr>
          <a:lstStyle/>
          <a:p>
            <a:r>
              <a:rPr lang="es-MX" dirty="0" smtClean="0"/>
              <a:t>DEFINIDA INTERNACIONALEMENTE POR EL CONVENIO DE BERNA EN 1886, SEGÚN EL CUAL EL CREADOR ES EL UNICO DUEÑO DE SU OBRA, POR LO QUE SE LE ABINAN DERECHOS A EL, O A SUS DERECHO HABIENTES</a:t>
            </a:r>
          </a:p>
          <a:p>
            <a:r>
              <a:rPr lang="es-MX" dirty="0" smtClean="0"/>
              <a:t>QUEDA POR RESOLVER EL COMPLEJO PROBLEMA DE LA REGULACION DE </a:t>
            </a:r>
            <a:r>
              <a:rPr lang="es-MX" smtClean="0"/>
              <a:t>DICHO DISPOSITIVO, </a:t>
            </a:r>
            <a:r>
              <a:rPr lang="es-MX" dirty="0" smtClean="0"/>
              <a:t>EN TANTO QUE EN TODO MOMENTO SE DEBE GARANTIZAR EL DERECHO DE LOS CREADORES Y EL PODER PARA CONTROLAR, CONSERVAR O CONTROLAR LA DIFUSIÓN DE SU OBRA. </a:t>
            </a:r>
            <a:endParaRPr lang="es-MX" dirty="0"/>
          </a:p>
        </p:txBody>
      </p:sp>
    </p:spTree>
    <p:extLst>
      <p:ext uri="{BB962C8B-B14F-4D97-AF65-F5344CB8AC3E}">
        <p14:creationId xmlns:p14="http://schemas.microsoft.com/office/powerpoint/2010/main" val="155922933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Viajes">
  <a:themeElements>
    <a:clrScheme name="Viajes">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Viajes">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iajes">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442</TotalTime>
  <Words>1466</Words>
  <Application>Microsoft Office PowerPoint</Application>
  <PresentationFormat>Presentación en pantalla (4:3)</PresentationFormat>
  <Paragraphs>102</Paragraphs>
  <Slides>28</Slides>
  <Notes>0</Notes>
  <HiddenSlides>0</HiddenSlides>
  <MMClips>0</MMClips>
  <ScaleCrop>false</ScaleCrop>
  <HeadingPairs>
    <vt:vector size="4" baseType="variant">
      <vt:variant>
        <vt:lpstr>Tema</vt:lpstr>
      </vt:variant>
      <vt:variant>
        <vt:i4>1</vt:i4>
      </vt:variant>
      <vt:variant>
        <vt:lpstr>Títulos de diapositiva</vt:lpstr>
      </vt:variant>
      <vt:variant>
        <vt:i4>28</vt:i4>
      </vt:variant>
    </vt:vector>
  </HeadingPairs>
  <TitlesOfParts>
    <vt:vector size="29" baseType="lpstr">
      <vt:lpstr>Viajes</vt:lpstr>
      <vt:lpstr>Armand Mattelart</vt:lpstr>
      <vt:lpstr>Presentación de PowerPoint</vt:lpstr>
      <vt:lpstr>Presentación de PowerPoint</vt:lpstr>
      <vt:lpstr>Hacia la automatización del campo de batalla.</vt:lpstr>
      <vt:lpstr>Presentación de PowerPoint</vt:lpstr>
      <vt:lpstr>Presentación de PowerPoint</vt:lpstr>
      <vt:lpstr>THINK TANKS</vt:lpstr>
      <vt:lpstr>Presentación de PowerPoint</vt:lpstr>
      <vt:lpstr>Presentación de PowerPoint</vt:lpstr>
      <vt:lpstr>Presentación de PowerPoint</vt:lpstr>
      <vt:lpstr>Presentación de PowerPoint</vt:lpstr>
      <vt:lpstr>Presentación de PowerPoint</vt:lpstr>
      <vt:lpstr>Presentación de PowerPoint</vt:lpstr>
      <vt:lpstr>El envite civilizacional</vt:lpstr>
      <vt:lpstr>Presentación de PowerPoint</vt:lpstr>
      <vt:lpstr>Presentación de PowerPoint</vt:lpstr>
      <vt:lpstr>Presentación de PowerPoint</vt:lpstr>
      <vt:lpstr>Presentación de PowerPoint</vt:lpstr>
      <vt:lpstr>Presentación de PowerPoint</vt:lpstr>
      <vt:lpstr>Presentación de PowerPoint</vt:lpstr>
      <vt:lpstr>LOS AVATARES DE LAS POLITICAS PUBLICAS </vt:lpstr>
      <vt:lpstr>Presentación de PowerPoint</vt:lpstr>
      <vt:lpstr>Presentación de PowerPoint</vt:lpstr>
      <vt:lpstr>HACIA EL MODELO LIBERAL COMPETITIVO </vt:lpstr>
      <vt:lpstr>LA DESREGLAMENTACION </vt:lpstr>
      <vt:lpstr>PERSPECTIVAS PARA EL AÑO 2000</vt:lpstr>
      <vt:lpstr>LA PROPIEDAD INTELECTUAL </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Armanda Mattelart</dc:title>
  <dc:creator>JORGE</dc:creator>
  <cp:lastModifiedBy>Legal</cp:lastModifiedBy>
  <cp:revision>32</cp:revision>
  <dcterms:created xsi:type="dcterms:W3CDTF">2014-10-22T17:53:49Z</dcterms:created>
  <dcterms:modified xsi:type="dcterms:W3CDTF">2014-10-25T02:48:26Z</dcterms:modified>
</cp:coreProperties>
</file>