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302" r:id="rId3"/>
    <p:sldId id="303" r:id="rId4"/>
    <p:sldId id="304" r:id="rId5"/>
    <p:sldId id="305" r:id="rId6"/>
    <p:sldId id="306" r:id="rId7"/>
    <p:sldId id="307" r:id="rId8"/>
    <p:sldId id="308" r:id="rId9"/>
    <p:sldId id="309" r:id="rId10"/>
    <p:sldId id="310" r:id="rId11"/>
    <p:sldId id="311" r:id="rId12"/>
    <p:sldId id="312" r:id="rId13"/>
    <p:sldId id="313" r:id="rId14"/>
    <p:sldId id="315" r:id="rId15"/>
    <p:sldId id="319" r:id="rId16"/>
    <p:sldId id="321" r:id="rId17"/>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37" userDrawn="1">
          <p15:clr>
            <a:srgbClr val="A4A3A4"/>
          </p15:clr>
        </p15:guide>
        <p15:guide id="2" pos="289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BDD7EE"/>
    <a:srgbClr val="022998"/>
    <a:srgbClr val="E2F0D9"/>
    <a:srgbClr val="66FFFF"/>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79" d="100"/>
          <a:sy n="79" d="100"/>
        </p:scale>
        <p:origin x="-1140" y="-78"/>
      </p:cViewPr>
      <p:guideLst>
        <p:guide orient="horz" pos="2137"/>
        <p:guide pos="2897"/>
      </p:guideLst>
    </p:cSldViewPr>
  </p:slideViewPr>
  <p:notesTextViewPr>
    <p:cViewPr>
      <p:scale>
        <a:sx n="1" d="1"/>
        <a:sy n="1" d="1"/>
      </p:scale>
      <p:origin x="0" y="0"/>
    </p:cViewPr>
  </p:notesTextViewPr>
  <p:sorterViewPr>
    <p:cViewPr>
      <p:scale>
        <a:sx n="66" d="100"/>
        <a:sy n="66" d="100"/>
      </p:scale>
      <p:origin x="0" y="-10164"/>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76566C-E0FF-49F1-BAC3-AABC99AFB9FB}" type="datetimeFigureOut">
              <a:rPr lang="es-MX" smtClean="0"/>
              <a:pPr/>
              <a:t>13/11/2014</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1B935C-49E5-4E41-862E-CC683194FB4C}" type="slidenum">
              <a:rPr lang="es-MX" smtClean="0"/>
              <a:pPr/>
              <a:t>‹Nº›</a:t>
            </a:fld>
            <a:endParaRPr lang="es-MX"/>
          </a:p>
        </p:txBody>
      </p:sp>
    </p:spTree>
    <p:extLst>
      <p:ext uri="{BB962C8B-B14F-4D97-AF65-F5344CB8AC3E}">
        <p14:creationId xmlns:p14="http://schemas.microsoft.com/office/powerpoint/2010/main" xmlns="" val="2586579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6F8C1BDA-7419-4EF4-813A-50C490A8F43F}" type="datetimeFigureOut">
              <a:rPr lang="es-MX" smtClean="0"/>
              <a:pPr/>
              <a:t>13/11/2014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66ACAD8-F749-437B-B8D6-B07C28253CD7}" type="slidenum">
              <a:rPr lang="es-MX" smtClean="0"/>
              <a:pPr/>
              <a:t>‹Nº›</a:t>
            </a:fld>
            <a:endParaRPr lang="es-MX"/>
          </a:p>
        </p:txBody>
      </p:sp>
    </p:spTree>
    <p:extLst>
      <p:ext uri="{BB962C8B-B14F-4D97-AF65-F5344CB8AC3E}">
        <p14:creationId xmlns:p14="http://schemas.microsoft.com/office/powerpoint/2010/main" xmlns="" val="31576104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F8C1BDA-7419-4EF4-813A-50C490A8F43F}" type="datetimeFigureOut">
              <a:rPr lang="es-MX" smtClean="0"/>
              <a:pPr/>
              <a:t>13/11/2014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66ACAD8-F749-437B-B8D6-B07C28253CD7}" type="slidenum">
              <a:rPr lang="es-MX" smtClean="0"/>
              <a:pPr/>
              <a:t>‹Nº›</a:t>
            </a:fld>
            <a:endParaRPr lang="es-MX"/>
          </a:p>
        </p:txBody>
      </p:sp>
    </p:spTree>
    <p:extLst>
      <p:ext uri="{BB962C8B-B14F-4D97-AF65-F5344CB8AC3E}">
        <p14:creationId xmlns:p14="http://schemas.microsoft.com/office/powerpoint/2010/main" xmlns="" val="5531586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F8C1BDA-7419-4EF4-813A-50C490A8F43F}" type="datetimeFigureOut">
              <a:rPr lang="es-MX" smtClean="0"/>
              <a:pPr/>
              <a:t>13/11/2014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66ACAD8-F749-437B-B8D6-B07C28253CD7}" type="slidenum">
              <a:rPr lang="es-MX" smtClean="0"/>
              <a:pPr/>
              <a:t>‹Nº›</a:t>
            </a:fld>
            <a:endParaRPr lang="es-MX"/>
          </a:p>
        </p:txBody>
      </p:sp>
    </p:spTree>
    <p:extLst>
      <p:ext uri="{BB962C8B-B14F-4D97-AF65-F5344CB8AC3E}">
        <p14:creationId xmlns:p14="http://schemas.microsoft.com/office/powerpoint/2010/main" xmlns="" val="23908285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6F8C1BDA-7419-4EF4-813A-50C490A8F43F}" type="datetimeFigureOut">
              <a:rPr lang="es-MX" smtClean="0"/>
              <a:pPr/>
              <a:t>13/11/2014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66ACAD8-F749-437B-B8D6-B07C28253CD7}" type="slidenum">
              <a:rPr lang="es-MX" smtClean="0"/>
              <a:pPr/>
              <a:t>‹Nº›</a:t>
            </a:fld>
            <a:endParaRPr lang="es-MX"/>
          </a:p>
        </p:txBody>
      </p:sp>
    </p:spTree>
    <p:extLst>
      <p:ext uri="{BB962C8B-B14F-4D97-AF65-F5344CB8AC3E}">
        <p14:creationId xmlns:p14="http://schemas.microsoft.com/office/powerpoint/2010/main" xmlns="" val="1066523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6F8C1BDA-7419-4EF4-813A-50C490A8F43F}" type="datetimeFigureOut">
              <a:rPr lang="es-MX" smtClean="0"/>
              <a:pPr/>
              <a:t>13/11/2014</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466ACAD8-F749-437B-B8D6-B07C28253CD7}" type="slidenum">
              <a:rPr lang="es-MX" smtClean="0"/>
              <a:pPr/>
              <a:t>‹Nº›</a:t>
            </a:fld>
            <a:endParaRPr lang="es-MX"/>
          </a:p>
        </p:txBody>
      </p:sp>
    </p:spTree>
    <p:extLst>
      <p:ext uri="{BB962C8B-B14F-4D97-AF65-F5344CB8AC3E}">
        <p14:creationId xmlns:p14="http://schemas.microsoft.com/office/powerpoint/2010/main" xmlns="" val="39161901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6F8C1BDA-7419-4EF4-813A-50C490A8F43F}" type="datetimeFigureOut">
              <a:rPr lang="es-MX" smtClean="0"/>
              <a:pPr/>
              <a:t>13/11/2014</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466ACAD8-F749-437B-B8D6-B07C28253CD7}" type="slidenum">
              <a:rPr lang="es-MX" smtClean="0"/>
              <a:pPr/>
              <a:t>‹Nº›</a:t>
            </a:fld>
            <a:endParaRPr lang="es-MX"/>
          </a:p>
        </p:txBody>
      </p:sp>
    </p:spTree>
    <p:extLst>
      <p:ext uri="{BB962C8B-B14F-4D97-AF65-F5344CB8AC3E}">
        <p14:creationId xmlns:p14="http://schemas.microsoft.com/office/powerpoint/2010/main" xmlns="" val="26254164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8C1BDA-7419-4EF4-813A-50C490A8F43F}" type="datetimeFigureOut">
              <a:rPr lang="es-MX" smtClean="0"/>
              <a:pPr/>
              <a:t>13/11/2014</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466ACAD8-F749-437B-B8D6-B07C28253CD7}" type="slidenum">
              <a:rPr lang="es-MX" smtClean="0"/>
              <a:pPr/>
              <a:t>‹Nº›</a:t>
            </a:fld>
            <a:endParaRPr lang="es-MX"/>
          </a:p>
        </p:txBody>
      </p:sp>
    </p:spTree>
    <p:extLst>
      <p:ext uri="{BB962C8B-B14F-4D97-AF65-F5344CB8AC3E}">
        <p14:creationId xmlns:p14="http://schemas.microsoft.com/office/powerpoint/2010/main" xmlns="" val="30577172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F8C1BDA-7419-4EF4-813A-50C490A8F43F}" type="datetimeFigureOut">
              <a:rPr lang="es-MX" smtClean="0"/>
              <a:pPr/>
              <a:t>13/11/2014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66ACAD8-F749-437B-B8D6-B07C28253CD7}" type="slidenum">
              <a:rPr lang="es-MX" smtClean="0"/>
              <a:pPr/>
              <a:t>‹Nº›</a:t>
            </a:fld>
            <a:endParaRPr lang="es-MX"/>
          </a:p>
        </p:txBody>
      </p:sp>
    </p:spTree>
    <p:extLst>
      <p:ext uri="{BB962C8B-B14F-4D97-AF65-F5344CB8AC3E}">
        <p14:creationId xmlns:p14="http://schemas.microsoft.com/office/powerpoint/2010/main" xmlns="" val="162395960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F8C1BDA-7419-4EF4-813A-50C490A8F43F}" type="datetimeFigureOut">
              <a:rPr lang="es-MX" smtClean="0"/>
              <a:pPr/>
              <a:t>13/11/2014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66ACAD8-F749-437B-B8D6-B07C28253CD7}" type="slidenum">
              <a:rPr lang="es-MX" smtClean="0"/>
              <a:pPr/>
              <a:t>‹Nº›</a:t>
            </a:fld>
            <a:endParaRPr lang="es-MX"/>
          </a:p>
        </p:txBody>
      </p:sp>
    </p:spTree>
    <p:extLst>
      <p:ext uri="{BB962C8B-B14F-4D97-AF65-F5344CB8AC3E}">
        <p14:creationId xmlns:p14="http://schemas.microsoft.com/office/powerpoint/2010/main" xmlns="" val="25592407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F8C1BDA-7419-4EF4-813A-50C490A8F43F}" type="datetimeFigureOut">
              <a:rPr lang="es-MX" smtClean="0"/>
              <a:pPr/>
              <a:t>13/11/2014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66ACAD8-F749-437B-B8D6-B07C28253CD7}" type="slidenum">
              <a:rPr lang="es-MX" smtClean="0"/>
              <a:pPr/>
              <a:t>‹Nº›</a:t>
            </a:fld>
            <a:endParaRPr lang="es-MX"/>
          </a:p>
        </p:txBody>
      </p:sp>
    </p:spTree>
    <p:extLst>
      <p:ext uri="{BB962C8B-B14F-4D97-AF65-F5344CB8AC3E}">
        <p14:creationId xmlns:p14="http://schemas.microsoft.com/office/powerpoint/2010/main" xmlns="" val="97319924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F8C1BDA-7419-4EF4-813A-50C490A8F43F}" type="datetimeFigureOut">
              <a:rPr lang="es-MX" smtClean="0"/>
              <a:pPr/>
              <a:t>13/11/2014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66ACAD8-F749-437B-B8D6-B07C28253CD7}" type="slidenum">
              <a:rPr lang="es-MX" smtClean="0"/>
              <a:pPr/>
              <a:t>‹Nº›</a:t>
            </a:fld>
            <a:endParaRPr lang="es-MX"/>
          </a:p>
        </p:txBody>
      </p:sp>
    </p:spTree>
    <p:extLst>
      <p:ext uri="{BB962C8B-B14F-4D97-AF65-F5344CB8AC3E}">
        <p14:creationId xmlns:p14="http://schemas.microsoft.com/office/powerpoint/2010/main" xmlns="" val="36542538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8C1BDA-7419-4EF4-813A-50C490A8F43F}" type="datetimeFigureOut">
              <a:rPr lang="es-MX" smtClean="0"/>
              <a:pPr/>
              <a:t>13/11/2014</a:t>
            </a:fld>
            <a:endParaRPr lang="es-MX"/>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6ACAD8-F749-437B-B8D6-B07C28253CD7}" type="slidenum">
              <a:rPr lang="es-MX" smtClean="0"/>
              <a:pPr/>
              <a:t>‹Nº›</a:t>
            </a:fld>
            <a:endParaRPr lang="es-MX"/>
          </a:p>
        </p:txBody>
      </p:sp>
    </p:spTree>
    <p:extLst>
      <p:ext uri="{BB962C8B-B14F-4D97-AF65-F5344CB8AC3E}">
        <p14:creationId xmlns:p14="http://schemas.microsoft.com/office/powerpoint/2010/main" xmlns="" val="3472917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29.jpe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000" t="-1000" r="-1000"/>
          </a:stretch>
        </a:blipFill>
        <a:effectLst/>
      </p:bgPr>
    </p:bg>
    <p:spTree>
      <p:nvGrpSpPr>
        <p:cNvPr id="1" name=""/>
        <p:cNvGrpSpPr/>
        <p:nvPr/>
      </p:nvGrpSpPr>
      <p:grpSpPr>
        <a:xfrm>
          <a:off x="0" y="0"/>
          <a:ext cx="0" cy="0"/>
          <a:chOff x="0" y="0"/>
          <a:chExt cx="0" cy="0"/>
        </a:xfrm>
      </p:grpSpPr>
      <p:sp>
        <p:nvSpPr>
          <p:cNvPr id="5" name="Rectángulo 4"/>
          <p:cNvSpPr/>
          <p:nvPr/>
        </p:nvSpPr>
        <p:spPr>
          <a:xfrm>
            <a:off x="0" y="2380129"/>
            <a:ext cx="9144000" cy="1865495"/>
          </a:xfrm>
          <a:prstGeom prst="rect">
            <a:avLst/>
          </a:prstGeom>
          <a:solidFill>
            <a:srgbClr val="66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p:cNvSpPr txBox="1"/>
          <p:nvPr/>
        </p:nvSpPr>
        <p:spPr>
          <a:xfrm>
            <a:off x="1196787" y="2094894"/>
            <a:ext cx="6750426" cy="4339650"/>
          </a:xfrm>
          <a:prstGeom prst="rect">
            <a:avLst/>
          </a:prstGeom>
          <a:noFill/>
        </p:spPr>
        <p:txBody>
          <a:bodyPr wrap="square" rtlCol="0">
            <a:spAutoFit/>
          </a:bodyPr>
          <a:lstStyle/>
          <a:p>
            <a:pPr algn="ctr">
              <a:lnSpc>
                <a:spcPct val="200000"/>
              </a:lnSpc>
            </a:pPr>
            <a:r>
              <a:rPr lang="es-MX" sz="2400" b="1" dirty="0" smtClean="0">
                <a:latin typeface="Arial Black" panose="020B0A04020102020204" pitchFamily="34" charset="0"/>
                <a:cs typeface="Arial" panose="020B0604020202020204" pitchFamily="34" charset="0"/>
              </a:rPr>
              <a:t>Libro: </a:t>
            </a:r>
            <a:r>
              <a:rPr lang="es-MX" sz="2400" dirty="0" smtClean="0">
                <a:latin typeface="Arial Black" pitchFamily="34" charset="0"/>
              </a:rPr>
              <a:t>"</a:t>
            </a:r>
            <a:r>
              <a:rPr lang="es-MX" sz="2400" dirty="0" smtClean="0">
                <a:latin typeface="Arial Black" pitchFamily="34" charset="0"/>
              </a:rPr>
              <a:t>Historia de la Sociedad de la información" de </a:t>
            </a:r>
            <a:r>
              <a:rPr lang="es-MX" sz="2400" dirty="0" err="1" smtClean="0">
                <a:latin typeface="Arial Black" pitchFamily="34" charset="0"/>
              </a:rPr>
              <a:t>Armand</a:t>
            </a:r>
            <a:r>
              <a:rPr lang="es-MX" sz="2400" dirty="0" smtClean="0">
                <a:latin typeface="Arial Black" pitchFamily="34" charset="0"/>
              </a:rPr>
              <a:t> </a:t>
            </a:r>
            <a:r>
              <a:rPr lang="es-MX" sz="2400" dirty="0" err="1" smtClean="0">
                <a:latin typeface="Arial Black" pitchFamily="34" charset="0"/>
              </a:rPr>
              <a:t>Mattelart</a:t>
            </a:r>
            <a:endParaRPr lang="es-MX" sz="2400" b="1" dirty="0" smtClean="0">
              <a:latin typeface="Arial Black" pitchFamily="34" charset="0"/>
              <a:cs typeface="Arial" panose="020B0604020202020204" pitchFamily="34" charset="0"/>
            </a:endParaRPr>
          </a:p>
          <a:p>
            <a:pPr algn="ctr">
              <a:lnSpc>
                <a:spcPct val="200000"/>
              </a:lnSpc>
            </a:pPr>
            <a:r>
              <a:rPr lang="es-MX" sz="2400" b="1" dirty="0" smtClean="0">
                <a:latin typeface="Arial Black" pitchFamily="34" charset="0"/>
                <a:cs typeface="Arial" panose="020B0604020202020204" pitchFamily="34" charset="0"/>
              </a:rPr>
              <a:t>Tema número 6.</a:t>
            </a:r>
          </a:p>
          <a:p>
            <a:pPr algn="ctr">
              <a:lnSpc>
                <a:spcPct val="200000"/>
              </a:lnSpc>
            </a:pPr>
            <a:r>
              <a:rPr lang="es-MX" sz="2400" b="1" dirty="0" smtClean="0">
                <a:latin typeface="Arial Black" pitchFamily="34" charset="0"/>
                <a:cs typeface="Arial" panose="020B0604020202020204" pitchFamily="34" charset="0"/>
              </a:rPr>
              <a:t>La </a:t>
            </a:r>
            <a:r>
              <a:rPr lang="es-MX" sz="2400" b="1" dirty="0">
                <a:latin typeface="Arial Black" panose="020B0A04020102020204" pitchFamily="34" charset="0"/>
                <a:cs typeface="Arial" panose="020B0604020202020204" pitchFamily="34" charset="0"/>
              </a:rPr>
              <a:t>sociedad global </a:t>
            </a:r>
            <a:r>
              <a:rPr lang="es-MX" sz="2400" b="1" dirty="0" smtClean="0">
                <a:latin typeface="Arial Black" panose="020B0A04020102020204" pitchFamily="34" charset="0"/>
                <a:cs typeface="Arial" panose="020B0604020202020204" pitchFamily="34" charset="0"/>
              </a:rPr>
              <a:t>de la información: un </a:t>
            </a:r>
            <a:r>
              <a:rPr lang="es-MX" sz="2400" b="1" dirty="0">
                <a:latin typeface="Arial Black" panose="020B0A04020102020204" pitchFamily="34" charset="0"/>
                <a:cs typeface="Arial" panose="020B0604020202020204" pitchFamily="34" charset="0"/>
              </a:rPr>
              <a:t>envite geopolítico</a:t>
            </a:r>
            <a:r>
              <a:rPr lang="es-MX" sz="2400" b="1" dirty="0" smtClean="0">
                <a:latin typeface="Arial Black" panose="020B0A04020102020204" pitchFamily="34" charset="0"/>
                <a:cs typeface="Arial" panose="020B0604020202020204" pitchFamily="34" charset="0"/>
              </a:rPr>
              <a:t>.</a:t>
            </a:r>
          </a:p>
          <a:p>
            <a:pPr algn="ctr">
              <a:lnSpc>
                <a:spcPct val="200000"/>
              </a:lnSpc>
            </a:pPr>
            <a:r>
              <a:rPr lang="es-MX" b="1" dirty="0" smtClean="0">
                <a:latin typeface="Arial Black" panose="020B0A04020102020204" pitchFamily="34" charset="0"/>
                <a:cs typeface="Arial" panose="020B0604020202020204" pitchFamily="34" charset="0"/>
              </a:rPr>
              <a:t>Ponente: Moisés Aguilar </a:t>
            </a:r>
            <a:r>
              <a:rPr lang="es-MX" b="1" dirty="0">
                <a:latin typeface="Arial Black" panose="020B0A04020102020204" pitchFamily="34" charset="0"/>
                <a:cs typeface="Arial" panose="020B0604020202020204" pitchFamily="34" charset="0"/>
              </a:rPr>
              <a:t>S</a:t>
            </a:r>
            <a:r>
              <a:rPr lang="es-MX" b="1" dirty="0" smtClean="0">
                <a:latin typeface="Arial Black" panose="020B0A04020102020204" pitchFamily="34" charset="0"/>
                <a:cs typeface="Arial" panose="020B0604020202020204" pitchFamily="34" charset="0"/>
              </a:rPr>
              <a:t>ánchez</a:t>
            </a:r>
            <a:endParaRPr lang="es-MX" dirty="0">
              <a:latin typeface="Arial Black" panose="020B0A04020102020204" pitchFamily="34" charset="0"/>
              <a:cs typeface="Arial" panose="020B0604020202020204" pitchFamily="34" charset="0"/>
            </a:endParaRPr>
          </a:p>
        </p:txBody>
      </p:sp>
    </p:spTree>
    <p:extLst>
      <p:ext uri="{BB962C8B-B14F-4D97-AF65-F5344CB8AC3E}">
        <p14:creationId xmlns:p14="http://schemas.microsoft.com/office/powerpoint/2010/main" xmlns="" val="37974472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22" name="Freeform 5"/>
          <p:cNvSpPr>
            <a:spLocks/>
          </p:cNvSpPr>
          <p:nvPr/>
        </p:nvSpPr>
        <p:spPr bwMode="auto">
          <a:xfrm>
            <a:off x="2635250" y="996950"/>
            <a:ext cx="6156325" cy="2601913"/>
          </a:xfrm>
          <a:custGeom>
            <a:avLst/>
            <a:gdLst>
              <a:gd name="T0" fmla="*/ 695 w 3878"/>
              <a:gd name="T1" fmla="*/ 0 h 1639"/>
              <a:gd name="T2" fmla="*/ 3714 w 3878"/>
              <a:gd name="T3" fmla="*/ 0 h 1639"/>
              <a:gd name="T4" fmla="*/ 3878 w 3878"/>
              <a:gd name="T5" fmla="*/ 164 h 1639"/>
              <a:gd name="T6" fmla="*/ 3878 w 3878"/>
              <a:gd name="T7" fmla="*/ 1472 h 1639"/>
              <a:gd name="T8" fmla="*/ 3714 w 3878"/>
              <a:gd name="T9" fmla="*/ 1639 h 1639"/>
              <a:gd name="T10" fmla="*/ 695 w 3878"/>
              <a:gd name="T11" fmla="*/ 1639 h 1639"/>
              <a:gd name="T12" fmla="*/ 695 w 3878"/>
              <a:gd name="T13" fmla="*/ 1313 h 1639"/>
              <a:gd name="T14" fmla="*/ 0 w 3878"/>
              <a:gd name="T15" fmla="*/ 954 h 1639"/>
              <a:gd name="T16" fmla="*/ 0 w 3878"/>
              <a:gd name="T17" fmla="*/ 684 h 1639"/>
              <a:gd name="T18" fmla="*/ 695 w 3878"/>
              <a:gd name="T19" fmla="*/ 325 h 1639"/>
              <a:gd name="T20" fmla="*/ 695 w 3878"/>
              <a:gd name="T21" fmla="*/ 0 h 1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78" h="1639">
                <a:moveTo>
                  <a:pt x="695" y="0"/>
                </a:moveTo>
                <a:lnTo>
                  <a:pt x="3714" y="0"/>
                </a:lnTo>
                <a:lnTo>
                  <a:pt x="3878" y="164"/>
                </a:lnTo>
                <a:lnTo>
                  <a:pt x="3878" y="1472"/>
                </a:lnTo>
                <a:lnTo>
                  <a:pt x="3714" y="1639"/>
                </a:lnTo>
                <a:lnTo>
                  <a:pt x="695" y="1639"/>
                </a:lnTo>
                <a:lnTo>
                  <a:pt x="695" y="1313"/>
                </a:lnTo>
                <a:lnTo>
                  <a:pt x="0" y="954"/>
                </a:lnTo>
                <a:lnTo>
                  <a:pt x="0" y="684"/>
                </a:lnTo>
                <a:lnTo>
                  <a:pt x="695" y="325"/>
                </a:lnTo>
                <a:lnTo>
                  <a:pt x="695" y="0"/>
                </a:lnTo>
                <a:close/>
              </a:path>
            </a:pathLst>
          </a:custGeom>
          <a:solidFill>
            <a:srgbClr val="BDD7EE">
              <a:alpha val="65098"/>
            </a:srgb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23" name="Freeform 6"/>
          <p:cNvSpPr>
            <a:spLocks/>
          </p:cNvSpPr>
          <p:nvPr/>
        </p:nvSpPr>
        <p:spPr bwMode="auto">
          <a:xfrm>
            <a:off x="130175" y="3789363"/>
            <a:ext cx="6545263" cy="2592388"/>
          </a:xfrm>
          <a:custGeom>
            <a:avLst/>
            <a:gdLst>
              <a:gd name="T0" fmla="*/ 0 w 4123"/>
              <a:gd name="T1" fmla="*/ 347 h 1633"/>
              <a:gd name="T2" fmla="*/ 1761 w 4123"/>
              <a:gd name="T3" fmla="*/ 347 h 1633"/>
              <a:gd name="T4" fmla="*/ 2251 w 4123"/>
              <a:gd name="T5" fmla="*/ 0 h 1633"/>
              <a:gd name="T6" fmla="*/ 4123 w 4123"/>
              <a:gd name="T7" fmla="*/ 0 h 1633"/>
              <a:gd name="T8" fmla="*/ 4057 w 4123"/>
              <a:gd name="T9" fmla="*/ 33 h 1633"/>
              <a:gd name="T10" fmla="*/ 3995 w 4123"/>
              <a:gd name="T11" fmla="*/ 72 h 1633"/>
              <a:gd name="T12" fmla="*/ 3934 w 4123"/>
              <a:gd name="T13" fmla="*/ 114 h 1633"/>
              <a:gd name="T14" fmla="*/ 3878 w 4123"/>
              <a:gd name="T15" fmla="*/ 161 h 1633"/>
              <a:gd name="T16" fmla="*/ 3826 w 4123"/>
              <a:gd name="T17" fmla="*/ 211 h 1633"/>
              <a:gd name="T18" fmla="*/ 3776 w 4123"/>
              <a:gd name="T19" fmla="*/ 264 h 1633"/>
              <a:gd name="T20" fmla="*/ 3728 w 4123"/>
              <a:gd name="T21" fmla="*/ 322 h 1633"/>
              <a:gd name="T22" fmla="*/ 3687 w 4123"/>
              <a:gd name="T23" fmla="*/ 381 h 1633"/>
              <a:gd name="T24" fmla="*/ 3648 w 4123"/>
              <a:gd name="T25" fmla="*/ 445 h 1633"/>
              <a:gd name="T26" fmla="*/ 3614 w 4123"/>
              <a:gd name="T27" fmla="*/ 512 h 1633"/>
              <a:gd name="T28" fmla="*/ 3586 w 4123"/>
              <a:gd name="T29" fmla="*/ 578 h 1633"/>
              <a:gd name="T30" fmla="*/ 3561 w 4123"/>
              <a:gd name="T31" fmla="*/ 651 h 1633"/>
              <a:gd name="T32" fmla="*/ 3542 w 4123"/>
              <a:gd name="T33" fmla="*/ 723 h 1633"/>
              <a:gd name="T34" fmla="*/ 3528 w 4123"/>
              <a:gd name="T35" fmla="*/ 798 h 1633"/>
              <a:gd name="T36" fmla="*/ 3525 w 4123"/>
              <a:gd name="T37" fmla="*/ 834 h 1633"/>
              <a:gd name="T38" fmla="*/ 3520 w 4123"/>
              <a:gd name="T39" fmla="*/ 873 h 1633"/>
              <a:gd name="T40" fmla="*/ 3520 w 4123"/>
              <a:gd name="T41" fmla="*/ 912 h 1633"/>
              <a:gd name="T42" fmla="*/ 3517 w 4123"/>
              <a:gd name="T43" fmla="*/ 951 h 1633"/>
              <a:gd name="T44" fmla="*/ 3520 w 4123"/>
              <a:gd name="T45" fmla="*/ 1013 h 1633"/>
              <a:gd name="T46" fmla="*/ 3525 w 4123"/>
              <a:gd name="T47" fmla="*/ 1071 h 1633"/>
              <a:gd name="T48" fmla="*/ 3533 w 4123"/>
              <a:gd name="T49" fmla="*/ 1129 h 1633"/>
              <a:gd name="T50" fmla="*/ 3545 w 4123"/>
              <a:gd name="T51" fmla="*/ 1188 h 1633"/>
              <a:gd name="T52" fmla="*/ 3559 w 4123"/>
              <a:gd name="T53" fmla="*/ 1244 h 1633"/>
              <a:gd name="T54" fmla="*/ 3578 w 4123"/>
              <a:gd name="T55" fmla="*/ 1299 h 1633"/>
              <a:gd name="T56" fmla="*/ 3597 w 4123"/>
              <a:gd name="T57" fmla="*/ 1355 h 1633"/>
              <a:gd name="T58" fmla="*/ 3623 w 4123"/>
              <a:gd name="T59" fmla="*/ 1405 h 1633"/>
              <a:gd name="T60" fmla="*/ 2070 w 4123"/>
              <a:gd name="T61" fmla="*/ 1405 h 1633"/>
              <a:gd name="T62" fmla="*/ 1742 w 4123"/>
              <a:gd name="T63" fmla="*/ 1633 h 1633"/>
              <a:gd name="T64" fmla="*/ 0 w 4123"/>
              <a:gd name="T65" fmla="*/ 1633 h 1633"/>
              <a:gd name="T66" fmla="*/ 0 w 4123"/>
              <a:gd name="T67" fmla="*/ 347 h 1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23" h="1633">
                <a:moveTo>
                  <a:pt x="0" y="347"/>
                </a:moveTo>
                <a:lnTo>
                  <a:pt x="1761" y="347"/>
                </a:lnTo>
                <a:lnTo>
                  <a:pt x="2251" y="0"/>
                </a:lnTo>
                <a:lnTo>
                  <a:pt x="4123" y="0"/>
                </a:lnTo>
                <a:lnTo>
                  <a:pt x="4057" y="33"/>
                </a:lnTo>
                <a:lnTo>
                  <a:pt x="3995" y="72"/>
                </a:lnTo>
                <a:lnTo>
                  <a:pt x="3934" y="114"/>
                </a:lnTo>
                <a:lnTo>
                  <a:pt x="3878" y="161"/>
                </a:lnTo>
                <a:lnTo>
                  <a:pt x="3826" y="211"/>
                </a:lnTo>
                <a:lnTo>
                  <a:pt x="3776" y="264"/>
                </a:lnTo>
                <a:lnTo>
                  <a:pt x="3728" y="322"/>
                </a:lnTo>
                <a:lnTo>
                  <a:pt x="3687" y="381"/>
                </a:lnTo>
                <a:lnTo>
                  <a:pt x="3648" y="445"/>
                </a:lnTo>
                <a:lnTo>
                  <a:pt x="3614" y="512"/>
                </a:lnTo>
                <a:lnTo>
                  <a:pt x="3586" y="578"/>
                </a:lnTo>
                <a:lnTo>
                  <a:pt x="3561" y="651"/>
                </a:lnTo>
                <a:lnTo>
                  <a:pt x="3542" y="723"/>
                </a:lnTo>
                <a:lnTo>
                  <a:pt x="3528" y="798"/>
                </a:lnTo>
                <a:lnTo>
                  <a:pt x="3525" y="834"/>
                </a:lnTo>
                <a:lnTo>
                  <a:pt x="3520" y="873"/>
                </a:lnTo>
                <a:lnTo>
                  <a:pt x="3520" y="912"/>
                </a:lnTo>
                <a:lnTo>
                  <a:pt x="3517" y="951"/>
                </a:lnTo>
                <a:lnTo>
                  <a:pt x="3520" y="1013"/>
                </a:lnTo>
                <a:lnTo>
                  <a:pt x="3525" y="1071"/>
                </a:lnTo>
                <a:lnTo>
                  <a:pt x="3533" y="1129"/>
                </a:lnTo>
                <a:lnTo>
                  <a:pt x="3545" y="1188"/>
                </a:lnTo>
                <a:lnTo>
                  <a:pt x="3559" y="1244"/>
                </a:lnTo>
                <a:lnTo>
                  <a:pt x="3578" y="1299"/>
                </a:lnTo>
                <a:lnTo>
                  <a:pt x="3597" y="1355"/>
                </a:lnTo>
                <a:lnTo>
                  <a:pt x="3623" y="1405"/>
                </a:lnTo>
                <a:lnTo>
                  <a:pt x="2070" y="1405"/>
                </a:lnTo>
                <a:lnTo>
                  <a:pt x="1742" y="1633"/>
                </a:lnTo>
                <a:lnTo>
                  <a:pt x="0" y="1633"/>
                </a:lnTo>
                <a:lnTo>
                  <a:pt x="0" y="347"/>
                </a:lnTo>
                <a:close/>
              </a:path>
            </a:pathLst>
          </a:custGeom>
          <a:solidFill>
            <a:srgbClr val="BDD7EE">
              <a:alpha val="65098"/>
            </a:srgb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2" name="CuadroTexto 1"/>
          <p:cNvSpPr txBox="1"/>
          <p:nvPr/>
        </p:nvSpPr>
        <p:spPr>
          <a:xfrm>
            <a:off x="3012144" y="1808817"/>
            <a:ext cx="5607420" cy="1338828"/>
          </a:xfrm>
          <a:prstGeom prst="rect">
            <a:avLst/>
          </a:prstGeom>
          <a:noFill/>
        </p:spPr>
        <p:txBody>
          <a:bodyPr wrap="square" rtlCol="0">
            <a:spAutoFit/>
          </a:bodyPr>
          <a:lstStyle/>
          <a:p>
            <a:pPr algn="ctr">
              <a:lnSpc>
                <a:spcPct val="150000"/>
              </a:lnSpc>
            </a:pPr>
            <a:r>
              <a:rPr lang="es-MX" b="1" dirty="0">
                <a:latin typeface="Arial" panose="020B0604020202020204" pitchFamily="34" charset="0"/>
                <a:cs typeface="Arial" panose="020B0604020202020204" pitchFamily="34" charset="0"/>
              </a:rPr>
              <a:t>El paradigma </a:t>
            </a:r>
            <a:r>
              <a:rPr lang="es-MX" b="1" dirty="0" err="1">
                <a:latin typeface="Arial" panose="020B0604020202020204" pitchFamily="34" charset="0"/>
                <a:cs typeface="Arial" panose="020B0604020202020204" pitchFamily="34" charset="0"/>
              </a:rPr>
              <a:t>tecnoinformacional</a:t>
            </a:r>
            <a:r>
              <a:rPr lang="es-MX" b="1" dirty="0">
                <a:latin typeface="Arial" panose="020B0604020202020204" pitchFamily="34" charset="0"/>
                <a:cs typeface="Arial" panose="020B0604020202020204" pitchFamily="34" charset="0"/>
              </a:rPr>
              <a:t> se ha convertido en el pivote de un proyecto geopolítico</a:t>
            </a:r>
            <a:r>
              <a:rPr lang="es-MX" b="1" dirty="0" smtClean="0">
                <a:latin typeface="Arial" panose="020B0604020202020204" pitchFamily="34" charset="0"/>
                <a:cs typeface="Arial" panose="020B0604020202020204" pitchFamily="34" charset="0"/>
              </a:rPr>
              <a:t>.</a:t>
            </a:r>
            <a:endParaRPr lang="es-MX" b="1" dirty="0">
              <a:latin typeface="Arial" panose="020B0604020202020204" pitchFamily="34" charset="0"/>
              <a:cs typeface="Arial" panose="020B0604020202020204" pitchFamily="34" charset="0"/>
            </a:endParaRPr>
          </a:p>
        </p:txBody>
      </p:sp>
      <p:sp>
        <p:nvSpPr>
          <p:cNvPr id="3" name="CuadroTexto 2"/>
          <p:cNvSpPr txBox="1"/>
          <p:nvPr/>
        </p:nvSpPr>
        <p:spPr>
          <a:xfrm>
            <a:off x="3065932" y="3845858"/>
            <a:ext cx="3160056" cy="507831"/>
          </a:xfrm>
          <a:prstGeom prst="rect">
            <a:avLst/>
          </a:prstGeom>
          <a:noFill/>
        </p:spPr>
        <p:txBody>
          <a:bodyPr wrap="square" rtlCol="0">
            <a:spAutoFit/>
          </a:bodyPr>
          <a:lstStyle/>
          <a:p>
            <a:pPr algn="ctr">
              <a:lnSpc>
                <a:spcPct val="150000"/>
              </a:lnSpc>
            </a:pPr>
            <a:r>
              <a:rPr lang="es-MX" b="1" dirty="0" smtClean="0">
                <a:latin typeface="Arial" panose="020B0604020202020204" pitchFamily="34" charset="0"/>
                <a:cs typeface="Arial" panose="020B0604020202020204" pitchFamily="34" charset="0"/>
              </a:rPr>
              <a:t>Función</a:t>
            </a:r>
            <a:endParaRPr lang="es-MX" b="1" dirty="0">
              <a:latin typeface="Arial" panose="020B0604020202020204" pitchFamily="34" charset="0"/>
              <a:cs typeface="Arial" panose="020B0604020202020204" pitchFamily="34" charset="0"/>
            </a:endParaRPr>
          </a:p>
        </p:txBody>
      </p:sp>
      <p:sp>
        <p:nvSpPr>
          <p:cNvPr id="4" name="Rectángulo redondeado 3"/>
          <p:cNvSpPr/>
          <p:nvPr/>
        </p:nvSpPr>
        <p:spPr>
          <a:xfrm>
            <a:off x="-1996581" y="1704494"/>
            <a:ext cx="1086271" cy="546051"/>
          </a:xfrm>
          <a:prstGeom prst="roundRect">
            <a:avLst/>
          </a:prstGeom>
          <a:solidFill>
            <a:srgbClr val="BDD7EE">
              <a:alpha val="65098"/>
            </a:srgb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Rectángulo redondeado 4"/>
          <p:cNvSpPr/>
          <p:nvPr/>
        </p:nvSpPr>
        <p:spPr>
          <a:xfrm>
            <a:off x="-1996581" y="2432973"/>
            <a:ext cx="1086271" cy="546051"/>
          </a:xfrm>
          <a:prstGeom prst="roundRect">
            <a:avLst/>
          </a:prstGeom>
          <a:solidFill>
            <a:srgbClr val="E2F0D9">
              <a:alpha val="65098"/>
            </a:srgb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CuadroTexto 5"/>
          <p:cNvSpPr txBox="1"/>
          <p:nvPr/>
        </p:nvSpPr>
        <p:spPr>
          <a:xfrm>
            <a:off x="605122" y="4461320"/>
            <a:ext cx="4827490" cy="1754326"/>
          </a:xfrm>
          <a:prstGeom prst="rect">
            <a:avLst/>
          </a:prstGeom>
          <a:noFill/>
        </p:spPr>
        <p:txBody>
          <a:bodyPr wrap="square" rtlCol="0">
            <a:spAutoFit/>
          </a:bodyPr>
          <a:lstStyle/>
          <a:p>
            <a:pPr algn="just">
              <a:lnSpc>
                <a:spcPct val="150000"/>
              </a:lnSpc>
            </a:pPr>
            <a:r>
              <a:rPr lang="es-MX" b="1" dirty="0" smtClean="0">
                <a:latin typeface="Arial" panose="020B0604020202020204" pitchFamily="34" charset="0"/>
                <a:cs typeface="Arial" panose="020B0604020202020204" pitchFamily="34" charset="0"/>
              </a:rPr>
              <a:t>Garantizar </a:t>
            </a:r>
            <a:r>
              <a:rPr lang="es-MX" b="1" dirty="0">
                <a:latin typeface="Arial" panose="020B0604020202020204" pitchFamily="34" charset="0"/>
                <a:cs typeface="Arial" panose="020B0604020202020204" pitchFamily="34" charset="0"/>
              </a:rPr>
              <a:t>la reordenación geoeconómica del planeta en torno a los valores de la democracia de mercado y en un mundo unipolar</a:t>
            </a:r>
            <a:r>
              <a:rPr lang="es-MX" b="1" dirty="0" smtClean="0">
                <a:latin typeface="Arial" panose="020B0604020202020204" pitchFamily="34" charset="0"/>
                <a:cs typeface="Arial" panose="020B0604020202020204" pitchFamily="34" charset="0"/>
              </a:rPr>
              <a:t>.</a:t>
            </a:r>
            <a:endParaRPr lang="es-MX" b="1" dirty="0">
              <a:latin typeface="Arial" panose="020B0604020202020204" pitchFamily="34" charset="0"/>
              <a:cs typeface="Arial" panose="020B0604020202020204" pitchFamily="34" charset="0"/>
            </a:endParaRPr>
          </a:p>
        </p:txBody>
      </p:sp>
      <p:sp>
        <p:nvSpPr>
          <p:cNvPr id="7" name="Elipse 6"/>
          <p:cNvSpPr/>
          <p:nvPr/>
        </p:nvSpPr>
        <p:spPr>
          <a:xfrm>
            <a:off x="5889810" y="3792070"/>
            <a:ext cx="2877672" cy="2877672"/>
          </a:xfrm>
          <a:prstGeom prst="ellipse">
            <a:avLst/>
          </a:prstGeom>
          <a:blipFill dpi="0" rotWithShape="1">
            <a:blip r:embed="rId3" cstate="print"/>
            <a:srcRect/>
            <a:stretch>
              <a:fillRect l="-1000" t="-1000" r="-1000" b="-2000"/>
            </a:stretch>
          </a:blip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Hexágono 8"/>
          <p:cNvSpPr/>
          <p:nvPr/>
        </p:nvSpPr>
        <p:spPr>
          <a:xfrm rot="16200000">
            <a:off x="1670607" y="2371852"/>
            <a:ext cx="1553169" cy="2094091"/>
          </a:xfrm>
          <a:prstGeom prst="hexagon">
            <a:avLst>
              <a:gd name="adj" fmla="val 33475"/>
              <a:gd name="vf" fmla="val 115470"/>
            </a:avLst>
          </a:prstGeom>
          <a:blipFill dpi="0" rotWithShape="0">
            <a:blip r:embed="rId4" cstate="print"/>
            <a:srcRect/>
            <a:stretch>
              <a:fillRect/>
            </a:stretch>
          </a:blip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Hexágono 9"/>
          <p:cNvSpPr/>
          <p:nvPr/>
        </p:nvSpPr>
        <p:spPr>
          <a:xfrm rot="16200000">
            <a:off x="442594" y="1256014"/>
            <a:ext cx="1553169" cy="2094091"/>
          </a:xfrm>
          <a:prstGeom prst="hexagon">
            <a:avLst>
              <a:gd name="adj" fmla="val 33475"/>
              <a:gd name="vf" fmla="val 115470"/>
            </a:avLst>
          </a:prstGeom>
          <a:blipFill dpi="0" rotWithShape="0">
            <a:blip r:embed="rId5" cstate="print"/>
            <a:srcRect/>
            <a:stretch>
              <a:fillRect/>
            </a:stretch>
          </a:blip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Hexágono 10"/>
          <p:cNvSpPr/>
          <p:nvPr/>
        </p:nvSpPr>
        <p:spPr>
          <a:xfrm rot="16200000">
            <a:off x="1670607" y="140175"/>
            <a:ext cx="1553169" cy="2094091"/>
          </a:xfrm>
          <a:prstGeom prst="hexagon">
            <a:avLst>
              <a:gd name="adj" fmla="val 33475"/>
              <a:gd name="vf" fmla="val 115470"/>
            </a:avLst>
          </a:prstGeom>
          <a:blipFill dpi="0" rotWithShape="0">
            <a:blip r:embed="rId6" cstate="print"/>
            <a:srcRect/>
            <a:stretch>
              <a:fillRect/>
            </a:stretch>
          </a:blip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Hexágono 15"/>
          <p:cNvSpPr/>
          <p:nvPr/>
        </p:nvSpPr>
        <p:spPr>
          <a:xfrm rot="16200000">
            <a:off x="-2282828" y="3286252"/>
            <a:ext cx="1553169" cy="2094091"/>
          </a:xfrm>
          <a:prstGeom prst="hexagon">
            <a:avLst>
              <a:gd name="adj" fmla="val 33475"/>
              <a:gd name="vf" fmla="val 115470"/>
            </a:avLst>
          </a:prstGeom>
          <a:blipFill dpi="0" rotWithShape="0">
            <a:blip r:embed="rId7" cstate="print"/>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4" name="Rectángulo redondeado 23"/>
          <p:cNvSpPr/>
          <p:nvPr/>
        </p:nvSpPr>
        <p:spPr>
          <a:xfrm>
            <a:off x="-1996581" y="994137"/>
            <a:ext cx="1086271" cy="546051"/>
          </a:xfrm>
          <a:prstGeom prst="roundRect">
            <a:avLst/>
          </a:prstGeom>
          <a:solidFill>
            <a:schemeClr val="bg1">
              <a:lumMod val="85000"/>
              <a:alpha val="65098"/>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xmlns="" val="38989202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12" name="Rectángulo redondeado 11"/>
          <p:cNvSpPr/>
          <p:nvPr/>
        </p:nvSpPr>
        <p:spPr>
          <a:xfrm>
            <a:off x="356655" y="5714054"/>
            <a:ext cx="8437722" cy="915345"/>
          </a:xfrm>
          <a:prstGeom prst="roundRect">
            <a:avLst/>
          </a:prstGeom>
          <a:solidFill>
            <a:srgbClr val="E2F0D9">
              <a:alpha val="65098"/>
            </a:srgb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ángulo redondeado 9"/>
          <p:cNvSpPr/>
          <p:nvPr/>
        </p:nvSpPr>
        <p:spPr>
          <a:xfrm>
            <a:off x="356655" y="1303420"/>
            <a:ext cx="8437722" cy="915345"/>
          </a:xfrm>
          <a:prstGeom prst="roundRect">
            <a:avLst/>
          </a:prstGeom>
          <a:solidFill>
            <a:srgbClr val="E2F0D9">
              <a:alpha val="65098"/>
            </a:srgb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CuadroTexto 1"/>
          <p:cNvSpPr txBox="1"/>
          <p:nvPr/>
        </p:nvSpPr>
        <p:spPr>
          <a:xfrm>
            <a:off x="575017" y="1382527"/>
            <a:ext cx="8000998" cy="757130"/>
          </a:xfrm>
          <a:prstGeom prst="rect">
            <a:avLst/>
          </a:prstGeom>
          <a:noFill/>
        </p:spPr>
        <p:txBody>
          <a:bodyPr wrap="square" rtlCol="0">
            <a:spAutoFit/>
          </a:bodyPr>
          <a:lstStyle/>
          <a:p>
            <a:pPr algn="just">
              <a:lnSpc>
                <a:spcPct val="120000"/>
              </a:lnSpc>
            </a:pPr>
            <a:r>
              <a:rPr lang="es-MX" b="1" dirty="0" smtClean="0">
                <a:latin typeface="Arial" panose="020B0604020202020204" pitchFamily="34" charset="0"/>
                <a:cs typeface="Arial" panose="020B0604020202020204" pitchFamily="34" charset="0"/>
              </a:rPr>
              <a:t>El lenguaje revolucionario ha convertido la noción de «revolución de la información» en una expresión-baúl de pretensiones totalizantes.</a:t>
            </a:r>
          </a:p>
        </p:txBody>
      </p:sp>
      <p:sp>
        <p:nvSpPr>
          <p:cNvPr id="3" name="CuadroTexto 2"/>
          <p:cNvSpPr txBox="1"/>
          <p:nvPr/>
        </p:nvSpPr>
        <p:spPr>
          <a:xfrm>
            <a:off x="591673" y="107578"/>
            <a:ext cx="8000998" cy="923330"/>
          </a:xfrm>
          <a:prstGeom prst="rect">
            <a:avLst/>
          </a:prstGeom>
          <a:noFill/>
        </p:spPr>
        <p:txBody>
          <a:bodyPr wrap="square" rtlCol="0">
            <a:spAutoFit/>
          </a:bodyPr>
          <a:lstStyle/>
          <a:p>
            <a:pPr algn="ctr">
              <a:lnSpc>
                <a:spcPct val="150000"/>
              </a:lnSpc>
            </a:pPr>
            <a:r>
              <a:rPr lang="es-MX" b="1" dirty="0" smtClean="0">
                <a:latin typeface="Arial" panose="020B0604020202020204" pitchFamily="34" charset="0"/>
                <a:cs typeface="Arial" panose="020B0604020202020204" pitchFamily="34" charset="0"/>
              </a:rPr>
              <a:t>Guerra y paz en un mundo unipolar.</a:t>
            </a:r>
          </a:p>
          <a:p>
            <a:pPr algn="ctr">
              <a:lnSpc>
                <a:spcPct val="150000"/>
              </a:lnSpc>
            </a:pPr>
            <a:r>
              <a:rPr lang="es-MX" b="1" dirty="0" smtClean="0">
                <a:latin typeface="Arial" panose="020B0604020202020204" pitchFamily="34" charset="0"/>
                <a:cs typeface="Arial" panose="020B0604020202020204" pitchFamily="34" charset="0"/>
              </a:rPr>
              <a:t>REVOLUCIÓN EN LOS ASUNTOS DIPLOMÁTICOS</a:t>
            </a:r>
          </a:p>
        </p:txBody>
      </p:sp>
      <p:sp>
        <p:nvSpPr>
          <p:cNvPr id="4" name="CuadroTexto 3"/>
          <p:cNvSpPr txBox="1"/>
          <p:nvPr/>
        </p:nvSpPr>
        <p:spPr>
          <a:xfrm>
            <a:off x="591673" y="5793161"/>
            <a:ext cx="8000998" cy="757130"/>
          </a:xfrm>
          <a:prstGeom prst="rect">
            <a:avLst/>
          </a:prstGeom>
          <a:noFill/>
        </p:spPr>
        <p:txBody>
          <a:bodyPr wrap="square" rtlCol="0">
            <a:spAutoFit/>
          </a:bodyPr>
          <a:lstStyle/>
          <a:p>
            <a:pPr algn="just">
              <a:lnSpc>
                <a:spcPct val="120000"/>
              </a:lnSpc>
            </a:pPr>
            <a:r>
              <a:rPr lang="es-MX" b="1" dirty="0" smtClean="0">
                <a:latin typeface="Arial" panose="020B0604020202020204" pitchFamily="34" charset="0"/>
                <a:cs typeface="Arial" panose="020B0604020202020204" pitchFamily="34" charset="0"/>
              </a:rPr>
              <a:t>El concepto de la «diplomacia de las redes» reconfigura los parámetros de la hegemonía: El saber, más que nunca, es poder.</a:t>
            </a:r>
          </a:p>
        </p:txBody>
      </p:sp>
      <p:sp>
        <p:nvSpPr>
          <p:cNvPr id="13" name="Rectángulo redondeado 12"/>
          <p:cNvSpPr/>
          <p:nvPr/>
        </p:nvSpPr>
        <p:spPr>
          <a:xfrm>
            <a:off x="1290919" y="2491278"/>
            <a:ext cx="2864222" cy="2910198"/>
          </a:xfrm>
          <a:prstGeom prst="roundRect">
            <a:avLst/>
          </a:prstGeom>
          <a:blipFill dpi="0" rotWithShape="1">
            <a:blip r:embed="rId3" cstate="print"/>
            <a:srcRect/>
            <a:stretch>
              <a:fillRect l="-9000" r="-5000"/>
            </a:stretch>
          </a:blip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Rectángulo redondeado 13"/>
          <p:cNvSpPr/>
          <p:nvPr/>
        </p:nvSpPr>
        <p:spPr>
          <a:xfrm>
            <a:off x="5015754" y="2491278"/>
            <a:ext cx="2864222" cy="2910198"/>
          </a:xfrm>
          <a:prstGeom prst="roundRect">
            <a:avLst/>
          </a:prstGeom>
          <a:blipFill>
            <a:blip r:embed="rId4" cstate="print"/>
            <a:stretch>
              <a:fillRect/>
            </a:stretch>
          </a:blip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xmlns="" val="19773261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9" name="Freeform 4" descr="01 SRIO"/>
          <p:cNvSpPr>
            <a:spLocks/>
          </p:cNvSpPr>
          <p:nvPr/>
        </p:nvSpPr>
        <p:spPr bwMode="auto">
          <a:xfrm>
            <a:off x="171889" y="986435"/>
            <a:ext cx="3103563" cy="3100388"/>
          </a:xfrm>
          <a:custGeom>
            <a:avLst/>
            <a:gdLst/>
            <a:ahLst/>
            <a:cxnLst>
              <a:cxn ang="0">
                <a:pos x="896" y="4"/>
              </a:cxn>
              <a:cxn ang="0">
                <a:pos x="1016" y="24"/>
              </a:cxn>
              <a:cxn ang="0">
                <a:pos x="1129" y="62"/>
              </a:cxn>
              <a:cxn ang="0">
                <a:pos x="1232" y="117"/>
              </a:cxn>
              <a:cxn ang="0">
                <a:pos x="1328" y="185"/>
              </a:cxn>
              <a:cxn ang="0">
                <a:pos x="1414" y="264"/>
              </a:cxn>
              <a:cxn ang="0">
                <a:pos x="1486" y="357"/>
              </a:cxn>
              <a:cxn ang="0">
                <a:pos x="1544" y="460"/>
              </a:cxn>
              <a:cxn ang="0">
                <a:pos x="1589" y="570"/>
              </a:cxn>
              <a:cxn ang="0">
                <a:pos x="1616" y="690"/>
              </a:cxn>
              <a:cxn ang="0">
                <a:pos x="1623" y="810"/>
              </a:cxn>
              <a:cxn ang="0">
                <a:pos x="1616" y="933"/>
              </a:cxn>
              <a:cxn ang="0">
                <a:pos x="1589" y="1053"/>
              </a:cxn>
              <a:cxn ang="0">
                <a:pos x="1544" y="1163"/>
              </a:cxn>
              <a:cxn ang="0">
                <a:pos x="1486" y="1266"/>
              </a:cxn>
              <a:cxn ang="0">
                <a:pos x="1414" y="1358"/>
              </a:cxn>
              <a:cxn ang="0">
                <a:pos x="1328" y="1437"/>
              </a:cxn>
              <a:cxn ang="0">
                <a:pos x="1232" y="1506"/>
              </a:cxn>
              <a:cxn ang="0">
                <a:pos x="1129" y="1561"/>
              </a:cxn>
              <a:cxn ang="0">
                <a:pos x="1016" y="1598"/>
              </a:cxn>
              <a:cxn ang="0">
                <a:pos x="896" y="1619"/>
              </a:cxn>
              <a:cxn ang="0">
                <a:pos x="769" y="1622"/>
              </a:cxn>
              <a:cxn ang="0">
                <a:pos x="649" y="1605"/>
              </a:cxn>
              <a:cxn ang="0">
                <a:pos x="532" y="1574"/>
              </a:cxn>
              <a:cxn ang="0">
                <a:pos x="426" y="1526"/>
              </a:cxn>
              <a:cxn ang="0">
                <a:pos x="326" y="1461"/>
              </a:cxn>
              <a:cxn ang="0">
                <a:pos x="237" y="1386"/>
              </a:cxn>
              <a:cxn ang="0">
                <a:pos x="161" y="1297"/>
              </a:cxn>
              <a:cxn ang="0">
                <a:pos x="96" y="1197"/>
              </a:cxn>
              <a:cxn ang="0">
                <a:pos x="48" y="1091"/>
              </a:cxn>
              <a:cxn ang="0">
                <a:pos x="17" y="974"/>
              </a:cxn>
              <a:cxn ang="0">
                <a:pos x="0" y="854"/>
              </a:cxn>
              <a:cxn ang="0">
                <a:pos x="4" y="727"/>
              </a:cxn>
              <a:cxn ang="0">
                <a:pos x="24" y="607"/>
              </a:cxn>
              <a:cxn ang="0">
                <a:pos x="62" y="494"/>
              </a:cxn>
              <a:cxn ang="0">
                <a:pos x="117" y="391"/>
              </a:cxn>
              <a:cxn ang="0">
                <a:pos x="185" y="295"/>
              </a:cxn>
              <a:cxn ang="0">
                <a:pos x="264" y="209"/>
              </a:cxn>
              <a:cxn ang="0">
                <a:pos x="357" y="137"/>
              </a:cxn>
              <a:cxn ang="0">
                <a:pos x="460" y="79"/>
              </a:cxn>
              <a:cxn ang="0">
                <a:pos x="570" y="34"/>
              </a:cxn>
              <a:cxn ang="0">
                <a:pos x="690" y="7"/>
              </a:cxn>
              <a:cxn ang="0">
                <a:pos x="813" y="0"/>
              </a:cxn>
            </a:cxnLst>
            <a:rect l="0" t="0" r="r" b="b"/>
            <a:pathLst>
              <a:path w="1623" h="1622">
                <a:moveTo>
                  <a:pt x="813" y="0"/>
                </a:moveTo>
                <a:lnTo>
                  <a:pt x="854" y="0"/>
                </a:lnTo>
                <a:lnTo>
                  <a:pt x="896" y="4"/>
                </a:lnTo>
                <a:lnTo>
                  <a:pt x="933" y="7"/>
                </a:lnTo>
                <a:lnTo>
                  <a:pt x="975" y="17"/>
                </a:lnTo>
                <a:lnTo>
                  <a:pt x="1016" y="24"/>
                </a:lnTo>
                <a:lnTo>
                  <a:pt x="1053" y="34"/>
                </a:lnTo>
                <a:lnTo>
                  <a:pt x="1091" y="48"/>
                </a:lnTo>
                <a:lnTo>
                  <a:pt x="1129" y="62"/>
                </a:lnTo>
                <a:lnTo>
                  <a:pt x="1163" y="79"/>
                </a:lnTo>
                <a:lnTo>
                  <a:pt x="1198" y="96"/>
                </a:lnTo>
                <a:lnTo>
                  <a:pt x="1232" y="117"/>
                </a:lnTo>
                <a:lnTo>
                  <a:pt x="1266" y="137"/>
                </a:lnTo>
                <a:lnTo>
                  <a:pt x="1297" y="161"/>
                </a:lnTo>
                <a:lnTo>
                  <a:pt x="1328" y="185"/>
                </a:lnTo>
                <a:lnTo>
                  <a:pt x="1359" y="209"/>
                </a:lnTo>
                <a:lnTo>
                  <a:pt x="1386" y="237"/>
                </a:lnTo>
                <a:lnTo>
                  <a:pt x="1414" y="264"/>
                </a:lnTo>
                <a:lnTo>
                  <a:pt x="1438" y="295"/>
                </a:lnTo>
                <a:lnTo>
                  <a:pt x="1462" y="326"/>
                </a:lnTo>
                <a:lnTo>
                  <a:pt x="1486" y="357"/>
                </a:lnTo>
                <a:lnTo>
                  <a:pt x="1506" y="391"/>
                </a:lnTo>
                <a:lnTo>
                  <a:pt x="1527" y="425"/>
                </a:lnTo>
                <a:lnTo>
                  <a:pt x="1544" y="460"/>
                </a:lnTo>
                <a:lnTo>
                  <a:pt x="1561" y="494"/>
                </a:lnTo>
                <a:lnTo>
                  <a:pt x="1575" y="532"/>
                </a:lnTo>
                <a:lnTo>
                  <a:pt x="1589" y="570"/>
                </a:lnTo>
                <a:lnTo>
                  <a:pt x="1599" y="607"/>
                </a:lnTo>
                <a:lnTo>
                  <a:pt x="1606" y="648"/>
                </a:lnTo>
                <a:lnTo>
                  <a:pt x="1616" y="690"/>
                </a:lnTo>
                <a:lnTo>
                  <a:pt x="1620" y="727"/>
                </a:lnTo>
                <a:lnTo>
                  <a:pt x="1623" y="768"/>
                </a:lnTo>
                <a:lnTo>
                  <a:pt x="1623" y="810"/>
                </a:lnTo>
                <a:lnTo>
                  <a:pt x="1623" y="854"/>
                </a:lnTo>
                <a:lnTo>
                  <a:pt x="1620" y="895"/>
                </a:lnTo>
                <a:lnTo>
                  <a:pt x="1616" y="933"/>
                </a:lnTo>
                <a:lnTo>
                  <a:pt x="1606" y="974"/>
                </a:lnTo>
                <a:lnTo>
                  <a:pt x="1599" y="1015"/>
                </a:lnTo>
                <a:lnTo>
                  <a:pt x="1589" y="1053"/>
                </a:lnTo>
                <a:lnTo>
                  <a:pt x="1575" y="1091"/>
                </a:lnTo>
                <a:lnTo>
                  <a:pt x="1561" y="1129"/>
                </a:lnTo>
                <a:lnTo>
                  <a:pt x="1544" y="1163"/>
                </a:lnTo>
                <a:lnTo>
                  <a:pt x="1527" y="1197"/>
                </a:lnTo>
                <a:lnTo>
                  <a:pt x="1506" y="1231"/>
                </a:lnTo>
                <a:lnTo>
                  <a:pt x="1486" y="1266"/>
                </a:lnTo>
                <a:lnTo>
                  <a:pt x="1462" y="1297"/>
                </a:lnTo>
                <a:lnTo>
                  <a:pt x="1438" y="1327"/>
                </a:lnTo>
                <a:lnTo>
                  <a:pt x="1414" y="1358"/>
                </a:lnTo>
                <a:lnTo>
                  <a:pt x="1386" y="1386"/>
                </a:lnTo>
                <a:lnTo>
                  <a:pt x="1359" y="1413"/>
                </a:lnTo>
                <a:lnTo>
                  <a:pt x="1328" y="1437"/>
                </a:lnTo>
                <a:lnTo>
                  <a:pt x="1297" y="1461"/>
                </a:lnTo>
                <a:lnTo>
                  <a:pt x="1266" y="1485"/>
                </a:lnTo>
                <a:lnTo>
                  <a:pt x="1232" y="1506"/>
                </a:lnTo>
                <a:lnTo>
                  <a:pt x="1198" y="1526"/>
                </a:lnTo>
                <a:lnTo>
                  <a:pt x="1163" y="1544"/>
                </a:lnTo>
                <a:lnTo>
                  <a:pt x="1129" y="1561"/>
                </a:lnTo>
                <a:lnTo>
                  <a:pt x="1091" y="1574"/>
                </a:lnTo>
                <a:lnTo>
                  <a:pt x="1053" y="1588"/>
                </a:lnTo>
                <a:lnTo>
                  <a:pt x="1016" y="1598"/>
                </a:lnTo>
                <a:lnTo>
                  <a:pt x="975" y="1605"/>
                </a:lnTo>
                <a:lnTo>
                  <a:pt x="933" y="1616"/>
                </a:lnTo>
                <a:lnTo>
                  <a:pt x="896" y="1619"/>
                </a:lnTo>
                <a:lnTo>
                  <a:pt x="854" y="1622"/>
                </a:lnTo>
                <a:lnTo>
                  <a:pt x="813" y="1622"/>
                </a:lnTo>
                <a:lnTo>
                  <a:pt x="769" y="1622"/>
                </a:lnTo>
                <a:lnTo>
                  <a:pt x="728" y="1619"/>
                </a:lnTo>
                <a:lnTo>
                  <a:pt x="690" y="1616"/>
                </a:lnTo>
                <a:lnTo>
                  <a:pt x="649" y="1605"/>
                </a:lnTo>
                <a:lnTo>
                  <a:pt x="607" y="1598"/>
                </a:lnTo>
                <a:lnTo>
                  <a:pt x="570" y="1588"/>
                </a:lnTo>
                <a:lnTo>
                  <a:pt x="532" y="1574"/>
                </a:lnTo>
                <a:lnTo>
                  <a:pt x="494" y="1561"/>
                </a:lnTo>
                <a:lnTo>
                  <a:pt x="460" y="1544"/>
                </a:lnTo>
                <a:lnTo>
                  <a:pt x="426" y="1526"/>
                </a:lnTo>
                <a:lnTo>
                  <a:pt x="391" y="1506"/>
                </a:lnTo>
                <a:lnTo>
                  <a:pt x="357" y="1485"/>
                </a:lnTo>
                <a:lnTo>
                  <a:pt x="326" y="1461"/>
                </a:lnTo>
                <a:lnTo>
                  <a:pt x="295" y="1437"/>
                </a:lnTo>
                <a:lnTo>
                  <a:pt x="264" y="1413"/>
                </a:lnTo>
                <a:lnTo>
                  <a:pt x="237" y="1386"/>
                </a:lnTo>
                <a:lnTo>
                  <a:pt x="209" y="1358"/>
                </a:lnTo>
                <a:lnTo>
                  <a:pt x="185" y="1327"/>
                </a:lnTo>
                <a:lnTo>
                  <a:pt x="161" y="1297"/>
                </a:lnTo>
                <a:lnTo>
                  <a:pt x="137" y="1266"/>
                </a:lnTo>
                <a:lnTo>
                  <a:pt x="117" y="1231"/>
                </a:lnTo>
                <a:lnTo>
                  <a:pt x="96" y="1197"/>
                </a:lnTo>
                <a:lnTo>
                  <a:pt x="79" y="1163"/>
                </a:lnTo>
                <a:lnTo>
                  <a:pt x="62" y="1129"/>
                </a:lnTo>
                <a:lnTo>
                  <a:pt x="48" y="1091"/>
                </a:lnTo>
                <a:lnTo>
                  <a:pt x="34" y="1053"/>
                </a:lnTo>
                <a:lnTo>
                  <a:pt x="24" y="1015"/>
                </a:lnTo>
                <a:lnTo>
                  <a:pt x="17" y="974"/>
                </a:lnTo>
                <a:lnTo>
                  <a:pt x="7" y="933"/>
                </a:lnTo>
                <a:lnTo>
                  <a:pt x="4" y="895"/>
                </a:lnTo>
                <a:lnTo>
                  <a:pt x="0" y="854"/>
                </a:lnTo>
                <a:lnTo>
                  <a:pt x="0" y="810"/>
                </a:lnTo>
                <a:lnTo>
                  <a:pt x="0" y="768"/>
                </a:lnTo>
                <a:lnTo>
                  <a:pt x="4" y="727"/>
                </a:lnTo>
                <a:lnTo>
                  <a:pt x="7" y="690"/>
                </a:lnTo>
                <a:lnTo>
                  <a:pt x="17" y="648"/>
                </a:lnTo>
                <a:lnTo>
                  <a:pt x="24" y="607"/>
                </a:lnTo>
                <a:lnTo>
                  <a:pt x="34" y="570"/>
                </a:lnTo>
                <a:lnTo>
                  <a:pt x="48" y="532"/>
                </a:lnTo>
                <a:lnTo>
                  <a:pt x="62" y="494"/>
                </a:lnTo>
                <a:lnTo>
                  <a:pt x="79" y="460"/>
                </a:lnTo>
                <a:lnTo>
                  <a:pt x="96" y="425"/>
                </a:lnTo>
                <a:lnTo>
                  <a:pt x="117" y="391"/>
                </a:lnTo>
                <a:lnTo>
                  <a:pt x="137" y="357"/>
                </a:lnTo>
                <a:lnTo>
                  <a:pt x="161" y="326"/>
                </a:lnTo>
                <a:lnTo>
                  <a:pt x="185" y="295"/>
                </a:lnTo>
                <a:lnTo>
                  <a:pt x="209" y="264"/>
                </a:lnTo>
                <a:lnTo>
                  <a:pt x="237" y="237"/>
                </a:lnTo>
                <a:lnTo>
                  <a:pt x="264" y="209"/>
                </a:lnTo>
                <a:lnTo>
                  <a:pt x="295" y="185"/>
                </a:lnTo>
                <a:lnTo>
                  <a:pt x="326" y="161"/>
                </a:lnTo>
                <a:lnTo>
                  <a:pt x="357" y="137"/>
                </a:lnTo>
                <a:lnTo>
                  <a:pt x="391" y="117"/>
                </a:lnTo>
                <a:lnTo>
                  <a:pt x="426" y="96"/>
                </a:lnTo>
                <a:lnTo>
                  <a:pt x="460" y="79"/>
                </a:lnTo>
                <a:lnTo>
                  <a:pt x="494" y="62"/>
                </a:lnTo>
                <a:lnTo>
                  <a:pt x="532" y="48"/>
                </a:lnTo>
                <a:lnTo>
                  <a:pt x="570" y="34"/>
                </a:lnTo>
                <a:lnTo>
                  <a:pt x="607" y="24"/>
                </a:lnTo>
                <a:lnTo>
                  <a:pt x="649" y="17"/>
                </a:lnTo>
                <a:lnTo>
                  <a:pt x="690" y="7"/>
                </a:lnTo>
                <a:lnTo>
                  <a:pt x="728" y="4"/>
                </a:lnTo>
                <a:lnTo>
                  <a:pt x="769" y="0"/>
                </a:lnTo>
                <a:lnTo>
                  <a:pt x="813" y="0"/>
                </a:lnTo>
                <a:close/>
              </a:path>
            </a:pathLst>
          </a:custGeom>
          <a:blipFill>
            <a:blip r:embed="rId3" cstate="print"/>
            <a:stretch>
              <a:fillRect l="-9000" r="-5000"/>
            </a:stretch>
          </a:blip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10" name="Freeform 5" descr="Bloques B 02"/>
          <p:cNvSpPr>
            <a:spLocks/>
          </p:cNvSpPr>
          <p:nvPr/>
        </p:nvSpPr>
        <p:spPr bwMode="auto">
          <a:xfrm>
            <a:off x="2540439" y="999135"/>
            <a:ext cx="4900613" cy="623888"/>
          </a:xfrm>
          <a:custGeom>
            <a:avLst/>
            <a:gdLst>
              <a:gd name="T0" fmla="*/ 0 w 2563"/>
              <a:gd name="T1" fmla="*/ 0 h 326"/>
              <a:gd name="T2" fmla="*/ 4755296 w 2563"/>
              <a:gd name="T3" fmla="*/ 0 h 326"/>
              <a:gd name="T4" fmla="*/ 4900613 w 2563"/>
              <a:gd name="T5" fmla="*/ 216256 h 326"/>
              <a:gd name="T6" fmla="*/ 4493344 w 2563"/>
              <a:gd name="T7" fmla="*/ 623888 h 326"/>
              <a:gd name="T8" fmla="*/ 661573 w 2563"/>
              <a:gd name="T9" fmla="*/ 623888 h 326"/>
              <a:gd name="T10" fmla="*/ 596563 w 2563"/>
              <a:gd name="T11" fmla="*/ 524372 h 326"/>
              <a:gd name="T12" fmla="*/ 523905 w 2563"/>
              <a:gd name="T13" fmla="*/ 432511 h 326"/>
              <a:gd name="T14" fmla="*/ 458895 w 2563"/>
              <a:gd name="T15" fmla="*/ 361702 h 326"/>
              <a:gd name="T16" fmla="*/ 393885 w 2563"/>
              <a:gd name="T17" fmla="*/ 288979 h 326"/>
              <a:gd name="T18" fmla="*/ 321226 w 2563"/>
              <a:gd name="T19" fmla="*/ 223911 h 326"/>
              <a:gd name="T20" fmla="*/ 242832 w 2563"/>
              <a:gd name="T21" fmla="*/ 164584 h 326"/>
              <a:gd name="T22" fmla="*/ 162525 w 2563"/>
              <a:gd name="T23" fmla="*/ 105257 h 326"/>
              <a:gd name="T24" fmla="*/ 84131 w 2563"/>
              <a:gd name="T25" fmla="*/ 51672 h 326"/>
              <a:gd name="T26" fmla="*/ 0 w 2563"/>
              <a:gd name="T27" fmla="*/ 0 h 3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63"/>
              <a:gd name="T43" fmla="*/ 0 h 326"/>
              <a:gd name="T44" fmla="*/ 2563 w 2563"/>
              <a:gd name="T45" fmla="*/ 326 h 3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63" h="326">
                <a:moveTo>
                  <a:pt x="0" y="0"/>
                </a:moveTo>
                <a:lnTo>
                  <a:pt x="2487" y="0"/>
                </a:lnTo>
                <a:lnTo>
                  <a:pt x="2563" y="113"/>
                </a:lnTo>
                <a:lnTo>
                  <a:pt x="2350" y="326"/>
                </a:lnTo>
                <a:lnTo>
                  <a:pt x="346" y="326"/>
                </a:lnTo>
                <a:lnTo>
                  <a:pt x="312" y="274"/>
                </a:lnTo>
                <a:lnTo>
                  <a:pt x="274" y="226"/>
                </a:lnTo>
                <a:lnTo>
                  <a:pt x="240" y="189"/>
                </a:lnTo>
                <a:lnTo>
                  <a:pt x="206" y="151"/>
                </a:lnTo>
                <a:lnTo>
                  <a:pt x="168" y="117"/>
                </a:lnTo>
                <a:lnTo>
                  <a:pt x="127" y="86"/>
                </a:lnTo>
                <a:lnTo>
                  <a:pt x="85" y="55"/>
                </a:lnTo>
                <a:lnTo>
                  <a:pt x="44" y="27"/>
                </a:lnTo>
                <a:lnTo>
                  <a:pt x="0" y="0"/>
                </a:lnTo>
                <a:close/>
              </a:path>
            </a:pathLst>
          </a:custGeom>
          <a:solidFill>
            <a:srgbClr val="BDD7EE">
              <a:alpha val="65098"/>
            </a:srgb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14" name="Freeform 10" descr="Bloques B 01"/>
          <p:cNvSpPr>
            <a:spLocks/>
          </p:cNvSpPr>
          <p:nvPr/>
        </p:nvSpPr>
        <p:spPr bwMode="auto">
          <a:xfrm>
            <a:off x="473514" y="1321398"/>
            <a:ext cx="8462963" cy="4924425"/>
          </a:xfrm>
          <a:custGeom>
            <a:avLst/>
            <a:gdLst>
              <a:gd name="T0" fmla="*/ 485674 w 4426"/>
              <a:gd name="T1" fmla="*/ 2773812 h 2576"/>
              <a:gd name="T2" fmla="*/ 674972 w 4426"/>
              <a:gd name="T3" fmla="*/ 2857925 h 2576"/>
              <a:gd name="T4" fmla="*/ 826028 w 4426"/>
              <a:gd name="T5" fmla="*/ 2903805 h 2576"/>
              <a:gd name="T6" fmla="*/ 925457 w 4426"/>
              <a:gd name="T7" fmla="*/ 2924833 h 2576"/>
              <a:gd name="T8" fmla="*/ 1063129 w 4426"/>
              <a:gd name="T9" fmla="*/ 2943950 h 2576"/>
              <a:gd name="T10" fmla="*/ 1252427 w 4426"/>
              <a:gd name="T11" fmla="*/ 2957331 h 2576"/>
              <a:gd name="T12" fmla="*/ 1430252 w 4426"/>
              <a:gd name="T13" fmla="*/ 2943950 h 2576"/>
              <a:gd name="T14" fmla="*/ 1600429 w 4426"/>
              <a:gd name="T15" fmla="*/ 2917186 h 2576"/>
              <a:gd name="T16" fmla="*/ 1764870 w 4426"/>
              <a:gd name="T17" fmla="*/ 2878953 h 2576"/>
              <a:gd name="T18" fmla="*/ 1929310 w 4426"/>
              <a:gd name="T19" fmla="*/ 2819692 h 2576"/>
              <a:gd name="T20" fmla="*/ 2080367 w 4426"/>
              <a:gd name="T21" fmla="*/ 2747049 h 2576"/>
              <a:gd name="T22" fmla="*/ 2223774 w 4426"/>
              <a:gd name="T23" fmla="*/ 2655290 h 2576"/>
              <a:gd name="T24" fmla="*/ 2355709 w 4426"/>
              <a:gd name="T25" fmla="*/ 2557795 h 2576"/>
              <a:gd name="T26" fmla="*/ 2479996 w 4426"/>
              <a:gd name="T27" fmla="*/ 2445008 h 2576"/>
              <a:gd name="T28" fmla="*/ 2590898 w 4426"/>
              <a:gd name="T29" fmla="*/ 2320750 h 2576"/>
              <a:gd name="T30" fmla="*/ 2690327 w 4426"/>
              <a:gd name="T31" fmla="*/ 2190757 h 2576"/>
              <a:gd name="T32" fmla="*/ 2782108 w 4426"/>
              <a:gd name="T33" fmla="*/ 2045472 h 2576"/>
              <a:gd name="T34" fmla="*/ 2852856 w 4426"/>
              <a:gd name="T35" fmla="*/ 1894451 h 2576"/>
              <a:gd name="T36" fmla="*/ 2912131 w 4426"/>
              <a:gd name="T37" fmla="*/ 1731960 h 2576"/>
              <a:gd name="T38" fmla="*/ 2952285 w 4426"/>
              <a:gd name="T39" fmla="*/ 1567558 h 2576"/>
              <a:gd name="T40" fmla="*/ 2979054 w 4426"/>
              <a:gd name="T41" fmla="*/ 1397420 h 2576"/>
              <a:gd name="T42" fmla="*/ 2984791 w 4426"/>
              <a:gd name="T43" fmla="*/ 1292279 h 2576"/>
              <a:gd name="T44" fmla="*/ 2990527 w 4426"/>
              <a:gd name="T45" fmla="*/ 1187138 h 2576"/>
              <a:gd name="T46" fmla="*/ 2979054 w 4426"/>
              <a:gd name="T47" fmla="*/ 1030382 h 2576"/>
              <a:gd name="T48" fmla="*/ 2952285 w 4426"/>
              <a:gd name="T49" fmla="*/ 871715 h 2576"/>
              <a:gd name="T50" fmla="*/ 2906395 w 4426"/>
              <a:gd name="T51" fmla="*/ 674814 h 2576"/>
              <a:gd name="T52" fmla="*/ 2827998 w 4426"/>
              <a:gd name="T53" fmla="*/ 491296 h 2576"/>
              <a:gd name="T54" fmla="*/ 7130227 w 4426"/>
              <a:gd name="T55" fmla="*/ 0 h 2576"/>
              <a:gd name="T56" fmla="*/ 8462963 w 4426"/>
              <a:gd name="T57" fmla="*/ 105141 h 2576"/>
              <a:gd name="T58" fmla="*/ 6552772 w 4426"/>
              <a:gd name="T59" fmla="*/ 4727525 h 2576"/>
              <a:gd name="T60" fmla="*/ 210331 w 4426"/>
              <a:gd name="T61" fmla="*/ 4924425 h 2576"/>
              <a:gd name="T62" fmla="*/ 0 w 4426"/>
              <a:gd name="T63" fmla="*/ 3855809 h 2576"/>
              <a:gd name="T64" fmla="*/ 210331 w 4426"/>
              <a:gd name="T65" fmla="*/ 2609410 h 2576"/>
              <a:gd name="T66" fmla="*/ 348003 w 4426"/>
              <a:gd name="T67" fmla="*/ 2701169 h 257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426"/>
              <a:gd name="T103" fmla="*/ 0 h 2576"/>
              <a:gd name="T104" fmla="*/ 4426 w 4426"/>
              <a:gd name="T105" fmla="*/ 2576 h 257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426" h="2576">
                <a:moveTo>
                  <a:pt x="206" y="1427"/>
                </a:moveTo>
                <a:lnTo>
                  <a:pt x="254" y="1451"/>
                </a:lnTo>
                <a:lnTo>
                  <a:pt x="302" y="1475"/>
                </a:lnTo>
                <a:lnTo>
                  <a:pt x="353" y="1495"/>
                </a:lnTo>
                <a:lnTo>
                  <a:pt x="405" y="1513"/>
                </a:lnTo>
                <a:lnTo>
                  <a:pt x="432" y="1519"/>
                </a:lnTo>
                <a:lnTo>
                  <a:pt x="460" y="1523"/>
                </a:lnTo>
                <a:lnTo>
                  <a:pt x="484" y="1530"/>
                </a:lnTo>
                <a:lnTo>
                  <a:pt x="511" y="1533"/>
                </a:lnTo>
                <a:lnTo>
                  <a:pt x="556" y="1540"/>
                </a:lnTo>
                <a:lnTo>
                  <a:pt x="597" y="1543"/>
                </a:lnTo>
                <a:lnTo>
                  <a:pt x="655" y="1547"/>
                </a:lnTo>
                <a:lnTo>
                  <a:pt x="700" y="1543"/>
                </a:lnTo>
                <a:lnTo>
                  <a:pt x="748" y="1540"/>
                </a:lnTo>
                <a:lnTo>
                  <a:pt x="793" y="1537"/>
                </a:lnTo>
                <a:lnTo>
                  <a:pt x="837" y="1526"/>
                </a:lnTo>
                <a:lnTo>
                  <a:pt x="882" y="1516"/>
                </a:lnTo>
                <a:lnTo>
                  <a:pt x="923" y="1506"/>
                </a:lnTo>
                <a:lnTo>
                  <a:pt x="968" y="1492"/>
                </a:lnTo>
                <a:lnTo>
                  <a:pt x="1009" y="1475"/>
                </a:lnTo>
                <a:lnTo>
                  <a:pt x="1046" y="1454"/>
                </a:lnTo>
                <a:lnTo>
                  <a:pt x="1088" y="1437"/>
                </a:lnTo>
                <a:lnTo>
                  <a:pt x="1125" y="1413"/>
                </a:lnTo>
                <a:lnTo>
                  <a:pt x="1163" y="1389"/>
                </a:lnTo>
                <a:lnTo>
                  <a:pt x="1197" y="1365"/>
                </a:lnTo>
                <a:lnTo>
                  <a:pt x="1232" y="1338"/>
                </a:lnTo>
                <a:lnTo>
                  <a:pt x="1266" y="1310"/>
                </a:lnTo>
                <a:lnTo>
                  <a:pt x="1297" y="1279"/>
                </a:lnTo>
                <a:lnTo>
                  <a:pt x="1328" y="1249"/>
                </a:lnTo>
                <a:lnTo>
                  <a:pt x="1355" y="1214"/>
                </a:lnTo>
                <a:lnTo>
                  <a:pt x="1383" y="1180"/>
                </a:lnTo>
                <a:lnTo>
                  <a:pt x="1407" y="1146"/>
                </a:lnTo>
                <a:lnTo>
                  <a:pt x="1431" y="1108"/>
                </a:lnTo>
                <a:lnTo>
                  <a:pt x="1455" y="1070"/>
                </a:lnTo>
                <a:lnTo>
                  <a:pt x="1472" y="1029"/>
                </a:lnTo>
                <a:lnTo>
                  <a:pt x="1492" y="991"/>
                </a:lnTo>
                <a:lnTo>
                  <a:pt x="1510" y="950"/>
                </a:lnTo>
                <a:lnTo>
                  <a:pt x="1523" y="906"/>
                </a:lnTo>
                <a:lnTo>
                  <a:pt x="1534" y="864"/>
                </a:lnTo>
                <a:lnTo>
                  <a:pt x="1544" y="820"/>
                </a:lnTo>
                <a:lnTo>
                  <a:pt x="1554" y="775"/>
                </a:lnTo>
                <a:lnTo>
                  <a:pt x="1558" y="731"/>
                </a:lnTo>
                <a:lnTo>
                  <a:pt x="1561" y="703"/>
                </a:lnTo>
                <a:lnTo>
                  <a:pt x="1561" y="676"/>
                </a:lnTo>
                <a:lnTo>
                  <a:pt x="1564" y="648"/>
                </a:lnTo>
                <a:lnTo>
                  <a:pt x="1564" y="621"/>
                </a:lnTo>
                <a:lnTo>
                  <a:pt x="1561" y="580"/>
                </a:lnTo>
                <a:lnTo>
                  <a:pt x="1558" y="539"/>
                </a:lnTo>
                <a:lnTo>
                  <a:pt x="1551" y="497"/>
                </a:lnTo>
                <a:lnTo>
                  <a:pt x="1544" y="456"/>
                </a:lnTo>
                <a:lnTo>
                  <a:pt x="1534" y="405"/>
                </a:lnTo>
                <a:lnTo>
                  <a:pt x="1520" y="353"/>
                </a:lnTo>
                <a:lnTo>
                  <a:pt x="1499" y="305"/>
                </a:lnTo>
                <a:lnTo>
                  <a:pt x="1479" y="257"/>
                </a:lnTo>
                <a:lnTo>
                  <a:pt x="3472" y="257"/>
                </a:lnTo>
                <a:lnTo>
                  <a:pt x="3729" y="0"/>
                </a:lnTo>
                <a:lnTo>
                  <a:pt x="4371" y="0"/>
                </a:lnTo>
                <a:lnTo>
                  <a:pt x="4426" y="55"/>
                </a:lnTo>
                <a:lnTo>
                  <a:pt x="4426" y="2473"/>
                </a:lnTo>
                <a:lnTo>
                  <a:pt x="3427" y="2473"/>
                </a:lnTo>
                <a:lnTo>
                  <a:pt x="3369" y="2576"/>
                </a:lnTo>
                <a:lnTo>
                  <a:pt x="110" y="2576"/>
                </a:lnTo>
                <a:lnTo>
                  <a:pt x="0" y="2466"/>
                </a:lnTo>
                <a:lnTo>
                  <a:pt x="0" y="2017"/>
                </a:lnTo>
                <a:lnTo>
                  <a:pt x="110" y="1945"/>
                </a:lnTo>
                <a:lnTo>
                  <a:pt x="110" y="1365"/>
                </a:lnTo>
                <a:lnTo>
                  <a:pt x="144" y="1389"/>
                </a:lnTo>
                <a:lnTo>
                  <a:pt x="182" y="1413"/>
                </a:lnTo>
                <a:lnTo>
                  <a:pt x="206" y="1427"/>
                </a:lnTo>
                <a:close/>
              </a:path>
            </a:pathLst>
          </a:custGeom>
          <a:solidFill>
            <a:schemeClr val="bg1">
              <a:lumMod val="85000"/>
              <a:alpha val="65098"/>
            </a:scheme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2" name="CuadroTexto 1"/>
          <p:cNvSpPr txBox="1"/>
          <p:nvPr/>
        </p:nvSpPr>
        <p:spPr>
          <a:xfrm>
            <a:off x="3590711" y="1897267"/>
            <a:ext cx="5163324" cy="923330"/>
          </a:xfrm>
          <a:prstGeom prst="rect">
            <a:avLst/>
          </a:prstGeom>
          <a:noFill/>
        </p:spPr>
        <p:txBody>
          <a:bodyPr wrap="square" rtlCol="0">
            <a:spAutoFit/>
          </a:bodyPr>
          <a:lstStyle/>
          <a:p>
            <a:pPr algn="just">
              <a:lnSpc>
                <a:spcPct val="150000"/>
              </a:lnSpc>
            </a:pPr>
            <a:r>
              <a:rPr lang="es-MX" b="1" dirty="0" smtClean="0">
                <a:latin typeface="Arial" panose="020B0604020202020204" pitchFamily="34" charset="0"/>
                <a:cs typeface="Arial" panose="020B0604020202020204" pitchFamily="34" charset="0"/>
              </a:rPr>
              <a:t>Único país que está en disposición de llevar a cabo la revolución de la información.</a:t>
            </a:r>
          </a:p>
        </p:txBody>
      </p:sp>
      <p:sp>
        <p:nvSpPr>
          <p:cNvPr id="6" name="CuadroTexto 5"/>
          <p:cNvSpPr txBox="1"/>
          <p:nvPr/>
        </p:nvSpPr>
        <p:spPr>
          <a:xfrm>
            <a:off x="3713152" y="3926503"/>
            <a:ext cx="4664366" cy="812530"/>
          </a:xfrm>
          <a:prstGeom prst="rect">
            <a:avLst/>
          </a:prstGeom>
          <a:noFill/>
        </p:spPr>
        <p:txBody>
          <a:bodyPr wrap="square" rtlCol="0">
            <a:spAutoFit/>
          </a:bodyPr>
          <a:lstStyle/>
          <a:p>
            <a:pPr marL="285750" indent="-285750" algn="just">
              <a:lnSpc>
                <a:spcPct val="130000"/>
              </a:lnSpc>
              <a:buFont typeface="Wingdings" panose="05000000000000000000" pitchFamily="2" charset="2"/>
              <a:buChar char="§"/>
            </a:pPr>
            <a:r>
              <a:rPr lang="es-MX" b="1" dirty="0" smtClean="0">
                <a:latin typeface="Arial" panose="020B0604020202020204" pitchFamily="34" charset="0"/>
                <a:cs typeface="Arial" panose="020B0604020202020204" pitchFamily="34" charset="0"/>
              </a:rPr>
              <a:t>Eje de las tecnologías de la información fundamenta el </a:t>
            </a:r>
            <a:r>
              <a:rPr lang="es-MX" b="1" dirty="0" err="1" smtClean="0">
                <a:latin typeface="Arial" panose="020B0604020202020204" pitchFamily="34" charset="0"/>
                <a:cs typeface="Arial" panose="020B0604020202020204" pitchFamily="34" charset="0"/>
              </a:rPr>
              <a:t>soft</a:t>
            </a:r>
            <a:r>
              <a:rPr lang="es-MX" b="1" dirty="0" smtClean="0">
                <a:latin typeface="Arial" panose="020B0604020202020204" pitchFamily="34" charset="0"/>
                <a:cs typeface="Arial" panose="020B0604020202020204" pitchFamily="34" charset="0"/>
              </a:rPr>
              <a:t> </a:t>
            </a:r>
            <a:r>
              <a:rPr lang="es-MX" b="1" dirty="0" err="1" smtClean="0">
                <a:latin typeface="Arial" panose="020B0604020202020204" pitchFamily="34" charset="0"/>
                <a:cs typeface="Arial" panose="020B0604020202020204" pitchFamily="34" charset="0"/>
              </a:rPr>
              <a:t>power</a:t>
            </a:r>
            <a:endParaRPr lang="es-MX" b="1" dirty="0" smtClean="0">
              <a:latin typeface="Arial" panose="020B0604020202020204" pitchFamily="34" charset="0"/>
              <a:cs typeface="Arial" panose="020B0604020202020204" pitchFamily="34" charset="0"/>
            </a:endParaRPr>
          </a:p>
        </p:txBody>
      </p:sp>
      <p:sp>
        <p:nvSpPr>
          <p:cNvPr id="7" name="CuadroTexto 6"/>
          <p:cNvSpPr txBox="1"/>
          <p:nvPr/>
        </p:nvSpPr>
        <p:spPr>
          <a:xfrm>
            <a:off x="3713152" y="2993043"/>
            <a:ext cx="4664366" cy="812530"/>
          </a:xfrm>
          <a:prstGeom prst="rect">
            <a:avLst/>
          </a:prstGeom>
          <a:noFill/>
        </p:spPr>
        <p:txBody>
          <a:bodyPr wrap="square" rtlCol="0">
            <a:spAutoFit/>
          </a:bodyPr>
          <a:lstStyle/>
          <a:p>
            <a:pPr marL="285750" indent="-285750" algn="just">
              <a:lnSpc>
                <a:spcPct val="130000"/>
              </a:lnSpc>
              <a:buFont typeface="Wingdings" panose="05000000000000000000" pitchFamily="2" charset="2"/>
              <a:buChar char="§"/>
            </a:pPr>
            <a:r>
              <a:rPr lang="es-MX" b="1" dirty="0" smtClean="0">
                <a:latin typeface="Arial" panose="020B0604020202020204" pitchFamily="34" charset="0"/>
                <a:cs typeface="Arial" panose="020B0604020202020204" pitchFamily="34" charset="0"/>
              </a:rPr>
              <a:t>Fuerza multiplicadora de la diplomacia norteamericana</a:t>
            </a:r>
          </a:p>
        </p:txBody>
      </p:sp>
      <p:sp>
        <p:nvSpPr>
          <p:cNvPr id="8" name="CuadroTexto 7"/>
          <p:cNvSpPr txBox="1"/>
          <p:nvPr/>
        </p:nvSpPr>
        <p:spPr>
          <a:xfrm>
            <a:off x="3713152" y="5053149"/>
            <a:ext cx="4664366" cy="1172629"/>
          </a:xfrm>
          <a:prstGeom prst="rect">
            <a:avLst/>
          </a:prstGeom>
          <a:noFill/>
        </p:spPr>
        <p:txBody>
          <a:bodyPr wrap="square" rtlCol="0">
            <a:spAutoFit/>
          </a:bodyPr>
          <a:lstStyle/>
          <a:p>
            <a:pPr marL="285750" indent="-285750" algn="just">
              <a:lnSpc>
                <a:spcPct val="130000"/>
              </a:lnSpc>
              <a:buFont typeface="Wingdings" panose="05000000000000000000" pitchFamily="2" charset="2"/>
              <a:buChar char="§"/>
            </a:pPr>
            <a:r>
              <a:rPr lang="es-MX" b="1" dirty="0" smtClean="0">
                <a:latin typeface="Arial" panose="020B0604020202020204" pitchFamily="34" charset="0"/>
                <a:cs typeface="Arial" panose="020B0604020202020204" pitchFamily="34" charset="0"/>
              </a:rPr>
              <a:t>La seducción ejercida por la democracia norteamericana y los mercados libres.</a:t>
            </a:r>
          </a:p>
        </p:txBody>
      </p:sp>
      <p:sp>
        <p:nvSpPr>
          <p:cNvPr id="20" name="CuadroTexto 19"/>
          <p:cNvSpPr txBox="1"/>
          <p:nvPr/>
        </p:nvSpPr>
        <p:spPr>
          <a:xfrm>
            <a:off x="3335697" y="1058008"/>
            <a:ext cx="3571540" cy="507831"/>
          </a:xfrm>
          <a:prstGeom prst="rect">
            <a:avLst/>
          </a:prstGeom>
          <a:noFill/>
        </p:spPr>
        <p:txBody>
          <a:bodyPr wrap="square" rtlCol="0">
            <a:spAutoFit/>
          </a:bodyPr>
          <a:lstStyle/>
          <a:p>
            <a:pPr algn="ctr">
              <a:lnSpc>
                <a:spcPct val="150000"/>
              </a:lnSpc>
            </a:pPr>
            <a:r>
              <a:rPr lang="es-MX" b="1" dirty="0" smtClean="0">
                <a:latin typeface="Arial" panose="020B0604020202020204" pitchFamily="34" charset="0"/>
                <a:cs typeface="Arial" panose="020B0604020202020204" pitchFamily="34" charset="0"/>
              </a:rPr>
              <a:t>Estados Unidos. </a:t>
            </a:r>
          </a:p>
        </p:txBody>
      </p:sp>
      <p:sp>
        <p:nvSpPr>
          <p:cNvPr id="26" name="Freeform 5"/>
          <p:cNvSpPr>
            <a:spLocks/>
          </p:cNvSpPr>
          <p:nvPr/>
        </p:nvSpPr>
        <p:spPr bwMode="auto">
          <a:xfrm>
            <a:off x="632944" y="3251551"/>
            <a:ext cx="3253255" cy="2840348"/>
          </a:xfrm>
          <a:custGeom>
            <a:avLst/>
            <a:gdLst>
              <a:gd name="T0" fmla="*/ 1568 w 1757"/>
              <a:gd name="T1" fmla="*/ 0 h 1534"/>
              <a:gd name="T2" fmla="*/ 1608 w 1757"/>
              <a:gd name="T3" fmla="*/ 29 h 1534"/>
              <a:gd name="T4" fmla="*/ 1608 w 1757"/>
              <a:gd name="T5" fmla="*/ 1094 h 1534"/>
              <a:gd name="T6" fmla="*/ 1757 w 1757"/>
              <a:gd name="T7" fmla="*/ 1185 h 1534"/>
              <a:gd name="T8" fmla="*/ 1757 w 1757"/>
              <a:gd name="T9" fmla="*/ 1534 h 1534"/>
              <a:gd name="T10" fmla="*/ 61 w 1757"/>
              <a:gd name="T11" fmla="*/ 1534 h 1534"/>
              <a:gd name="T12" fmla="*/ 0 w 1757"/>
              <a:gd name="T13" fmla="*/ 1487 h 1534"/>
              <a:gd name="T14" fmla="*/ 0 w 1757"/>
              <a:gd name="T15" fmla="*/ 1105 h 1534"/>
              <a:gd name="T16" fmla="*/ 87 w 1757"/>
              <a:gd name="T17" fmla="*/ 1051 h 1534"/>
              <a:gd name="T18" fmla="*/ 87 w 1757"/>
              <a:gd name="T19" fmla="*/ 520 h 1534"/>
              <a:gd name="T20" fmla="*/ 145 w 1757"/>
              <a:gd name="T21" fmla="*/ 549 h 1534"/>
              <a:gd name="T22" fmla="*/ 203 w 1757"/>
              <a:gd name="T23" fmla="*/ 574 h 1534"/>
              <a:gd name="T24" fmla="*/ 265 w 1757"/>
              <a:gd name="T25" fmla="*/ 596 h 1534"/>
              <a:gd name="T26" fmla="*/ 327 w 1757"/>
              <a:gd name="T27" fmla="*/ 614 h 1534"/>
              <a:gd name="T28" fmla="*/ 389 w 1757"/>
              <a:gd name="T29" fmla="*/ 629 h 1534"/>
              <a:gd name="T30" fmla="*/ 454 w 1757"/>
              <a:gd name="T31" fmla="*/ 636 h 1534"/>
              <a:gd name="T32" fmla="*/ 520 w 1757"/>
              <a:gd name="T33" fmla="*/ 643 h 1534"/>
              <a:gd name="T34" fmla="*/ 589 w 1757"/>
              <a:gd name="T35" fmla="*/ 647 h 1534"/>
              <a:gd name="T36" fmla="*/ 669 w 1757"/>
              <a:gd name="T37" fmla="*/ 643 h 1534"/>
              <a:gd name="T38" fmla="*/ 749 w 1757"/>
              <a:gd name="T39" fmla="*/ 632 h 1534"/>
              <a:gd name="T40" fmla="*/ 826 w 1757"/>
              <a:gd name="T41" fmla="*/ 618 h 1534"/>
              <a:gd name="T42" fmla="*/ 902 w 1757"/>
              <a:gd name="T43" fmla="*/ 600 h 1534"/>
              <a:gd name="T44" fmla="*/ 975 w 1757"/>
              <a:gd name="T45" fmla="*/ 574 h 1534"/>
              <a:gd name="T46" fmla="*/ 1048 w 1757"/>
              <a:gd name="T47" fmla="*/ 541 h 1534"/>
              <a:gd name="T48" fmla="*/ 1117 w 1757"/>
              <a:gd name="T49" fmla="*/ 505 h 1534"/>
              <a:gd name="T50" fmla="*/ 1182 w 1757"/>
              <a:gd name="T51" fmla="*/ 465 h 1534"/>
              <a:gd name="T52" fmla="*/ 1244 w 1757"/>
              <a:gd name="T53" fmla="*/ 421 h 1534"/>
              <a:gd name="T54" fmla="*/ 1303 w 1757"/>
              <a:gd name="T55" fmla="*/ 371 h 1534"/>
              <a:gd name="T56" fmla="*/ 1357 w 1757"/>
              <a:gd name="T57" fmla="*/ 320 h 1534"/>
              <a:gd name="T58" fmla="*/ 1408 w 1757"/>
              <a:gd name="T59" fmla="*/ 261 h 1534"/>
              <a:gd name="T60" fmla="*/ 1455 w 1757"/>
              <a:gd name="T61" fmla="*/ 200 h 1534"/>
              <a:gd name="T62" fmla="*/ 1495 w 1757"/>
              <a:gd name="T63" fmla="*/ 138 h 1534"/>
              <a:gd name="T64" fmla="*/ 1535 w 1757"/>
              <a:gd name="T65" fmla="*/ 72 h 1534"/>
              <a:gd name="T66" fmla="*/ 1568 w 1757"/>
              <a:gd name="T67" fmla="*/ 0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57" h="1534">
                <a:moveTo>
                  <a:pt x="1568" y="0"/>
                </a:moveTo>
                <a:lnTo>
                  <a:pt x="1608" y="29"/>
                </a:lnTo>
                <a:lnTo>
                  <a:pt x="1608" y="1094"/>
                </a:lnTo>
                <a:lnTo>
                  <a:pt x="1757" y="1185"/>
                </a:lnTo>
                <a:lnTo>
                  <a:pt x="1757" y="1534"/>
                </a:lnTo>
                <a:lnTo>
                  <a:pt x="61" y="1534"/>
                </a:lnTo>
                <a:lnTo>
                  <a:pt x="0" y="1487"/>
                </a:lnTo>
                <a:lnTo>
                  <a:pt x="0" y="1105"/>
                </a:lnTo>
                <a:lnTo>
                  <a:pt x="87" y="1051"/>
                </a:lnTo>
                <a:lnTo>
                  <a:pt x="87" y="520"/>
                </a:lnTo>
                <a:lnTo>
                  <a:pt x="145" y="549"/>
                </a:lnTo>
                <a:lnTo>
                  <a:pt x="203" y="574"/>
                </a:lnTo>
                <a:lnTo>
                  <a:pt x="265" y="596"/>
                </a:lnTo>
                <a:lnTo>
                  <a:pt x="327" y="614"/>
                </a:lnTo>
                <a:lnTo>
                  <a:pt x="389" y="629"/>
                </a:lnTo>
                <a:lnTo>
                  <a:pt x="454" y="636"/>
                </a:lnTo>
                <a:lnTo>
                  <a:pt x="520" y="643"/>
                </a:lnTo>
                <a:lnTo>
                  <a:pt x="589" y="647"/>
                </a:lnTo>
                <a:lnTo>
                  <a:pt x="669" y="643"/>
                </a:lnTo>
                <a:lnTo>
                  <a:pt x="749" y="632"/>
                </a:lnTo>
                <a:lnTo>
                  <a:pt x="826" y="618"/>
                </a:lnTo>
                <a:lnTo>
                  <a:pt x="902" y="600"/>
                </a:lnTo>
                <a:lnTo>
                  <a:pt x="975" y="574"/>
                </a:lnTo>
                <a:lnTo>
                  <a:pt x="1048" y="541"/>
                </a:lnTo>
                <a:lnTo>
                  <a:pt x="1117" y="505"/>
                </a:lnTo>
                <a:lnTo>
                  <a:pt x="1182" y="465"/>
                </a:lnTo>
                <a:lnTo>
                  <a:pt x="1244" y="421"/>
                </a:lnTo>
                <a:lnTo>
                  <a:pt x="1303" y="371"/>
                </a:lnTo>
                <a:lnTo>
                  <a:pt x="1357" y="320"/>
                </a:lnTo>
                <a:lnTo>
                  <a:pt x="1408" y="261"/>
                </a:lnTo>
                <a:lnTo>
                  <a:pt x="1455" y="200"/>
                </a:lnTo>
                <a:lnTo>
                  <a:pt x="1495" y="138"/>
                </a:lnTo>
                <a:lnTo>
                  <a:pt x="1535" y="72"/>
                </a:lnTo>
                <a:lnTo>
                  <a:pt x="1568" y="0"/>
                </a:lnTo>
                <a:close/>
              </a:path>
            </a:pathLst>
          </a:custGeom>
          <a:blipFill dpi="0" rotWithShape="1">
            <a:blip r:embed="rId4" cstate="print"/>
            <a:srcRect/>
            <a:stretch>
              <a:fillRect l="-10000" r="-16000" b="-9000"/>
            </a:stretch>
          </a:blip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Tree>
    <p:extLst>
      <p:ext uri="{BB962C8B-B14F-4D97-AF65-F5344CB8AC3E}">
        <p14:creationId xmlns:p14="http://schemas.microsoft.com/office/powerpoint/2010/main" xmlns="" val="1930094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11" name="Freeform 36"/>
          <p:cNvSpPr>
            <a:spLocks/>
          </p:cNvSpPr>
          <p:nvPr/>
        </p:nvSpPr>
        <p:spPr bwMode="auto">
          <a:xfrm>
            <a:off x="315913" y="1254579"/>
            <a:ext cx="6165850" cy="5220282"/>
          </a:xfrm>
          <a:custGeom>
            <a:avLst/>
            <a:gdLst>
              <a:gd name="T0" fmla="*/ 2147483647 w 3884"/>
              <a:gd name="T1" fmla="*/ 2147483647 h 3014"/>
              <a:gd name="T2" fmla="*/ 2147483647 w 3884"/>
              <a:gd name="T3" fmla="*/ 2147483647 h 3014"/>
              <a:gd name="T4" fmla="*/ 2147483647 w 3884"/>
              <a:gd name="T5" fmla="*/ 2147483647 h 3014"/>
              <a:gd name="T6" fmla="*/ 0 w 3884"/>
              <a:gd name="T7" fmla="*/ 2147483647 h 3014"/>
              <a:gd name="T8" fmla="*/ 0 w 3884"/>
              <a:gd name="T9" fmla="*/ 0 h 3014"/>
              <a:gd name="T10" fmla="*/ 2147483647 w 3884"/>
              <a:gd name="T11" fmla="*/ 0 h 3014"/>
              <a:gd name="T12" fmla="*/ 2147483647 w 3884"/>
              <a:gd name="T13" fmla="*/ 2147483647 h 3014"/>
              <a:gd name="T14" fmla="*/ 0 60000 65536"/>
              <a:gd name="T15" fmla="*/ 0 60000 65536"/>
              <a:gd name="T16" fmla="*/ 0 60000 65536"/>
              <a:gd name="T17" fmla="*/ 0 60000 65536"/>
              <a:gd name="T18" fmla="*/ 0 60000 65536"/>
              <a:gd name="T19" fmla="*/ 0 60000 65536"/>
              <a:gd name="T20" fmla="*/ 0 60000 65536"/>
              <a:gd name="T21" fmla="*/ 0 w 3884"/>
              <a:gd name="T22" fmla="*/ 0 h 3014"/>
              <a:gd name="T23" fmla="*/ 3884 w 3884"/>
              <a:gd name="T24" fmla="*/ 3014 h 30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84" h="3014">
                <a:moveTo>
                  <a:pt x="3884" y="2933"/>
                </a:moveTo>
                <a:lnTo>
                  <a:pt x="2029" y="2933"/>
                </a:lnTo>
                <a:lnTo>
                  <a:pt x="1939" y="3014"/>
                </a:lnTo>
                <a:lnTo>
                  <a:pt x="0" y="3014"/>
                </a:lnTo>
                <a:lnTo>
                  <a:pt x="0" y="0"/>
                </a:lnTo>
                <a:lnTo>
                  <a:pt x="3884" y="0"/>
                </a:lnTo>
                <a:lnTo>
                  <a:pt x="3884" y="2933"/>
                </a:lnTo>
                <a:close/>
              </a:path>
            </a:pathLst>
          </a:custGeom>
          <a:solidFill>
            <a:schemeClr val="bg1">
              <a:lumMod val="85000"/>
              <a:alpha val="65098"/>
            </a:scheme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lt1"/>
              </a:solidFill>
            </a:endParaRPr>
          </a:p>
        </p:txBody>
      </p:sp>
      <p:sp>
        <p:nvSpPr>
          <p:cNvPr id="12" name="Freeform 39" descr="SG-INS-8"/>
          <p:cNvSpPr>
            <a:spLocks/>
          </p:cNvSpPr>
          <p:nvPr/>
        </p:nvSpPr>
        <p:spPr bwMode="auto">
          <a:xfrm>
            <a:off x="6618288" y="4669976"/>
            <a:ext cx="2193925" cy="1674724"/>
          </a:xfrm>
          <a:custGeom>
            <a:avLst/>
            <a:gdLst>
              <a:gd name="T0" fmla="*/ 2147483647 w 1382"/>
              <a:gd name="T1" fmla="*/ 0 h 965"/>
              <a:gd name="T2" fmla="*/ 2147483647 w 1382"/>
              <a:gd name="T3" fmla="*/ 2147483647 h 965"/>
              <a:gd name="T4" fmla="*/ 0 w 1382"/>
              <a:gd name="T5" fmla="*/ 2147483647 h 965"/>
              <a:gd name="T6" fmla="*/ 0 w 1382"/>
              <a:gd name="T7" fmla="*/ 262096197 h 965"/>
              <a:gd name="T8" fmla="*/ 766127428 w 1382"/>
              <a:gd name="T9" fmla="*/ 262096197 h 965"/>
              <a:gd name="T10" fmla="*/ 1028223784 w 1382"/>
              <a:gd name="T11" fmla="*/ 0 h 965"/>
              <a:gd name="T12" fmla="*/ 2147483647 w 1382"/>
              <a:gd name="T13" fmla="*/ 0 h 965"/>
              <a:gd name="T14" fmla="*/ 0 60000 65536"/>
              <a:gd name="T15" fmla="*/ 0 60000 65536"/>
              <a:gd name="T16" fmla="*/ 0 60000 65536"/>
              <a:gd name="T17" fmla="*/ 0 60000 65536"/>
              <a:gd name="T18" fmla="*/ 0 60000 65536"/>
              <a:gd name="T19" fmla="*/ 0 60000 65536"/>
              <a:gd name="T20" fmla="*/ 0 60000 65536"/>
              <a:gd name="T21" fmla="*/ 0 w 1382"/>
              <a:gd name="T22" fmla="*/ 0 h 965"/>
              <a:gd name="T23" fmla="*/ 1382 w 1382"/>
              <a:gd name="T24" fmla="*/ 965 h 9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82" h="965">
                <a:moveTo>
                  <a:pt x="1382" y="0"/>
                </a:moveTo>
                <a:lnTo>
                  <a:pt x="1382" y="965"/>
                </a:lnTo>
                <a:lnTo>
                  <a:pt x="0" y="965"/>
                </a:lnTo>
                <a:lnTo>
                  <a:pt x="0" y="104"/>
                </a:lnTo>
                <a:lnTo>
                  <a:pt x="304" y="104"/>
                </a:lnTo>
                <a:lnTo>
                  <a:pt x="408" y="0"/>
                </a:lnTo>
                <a:lnTo>
                  <a:pt x="1382" y="0"/>
                </a:lnTo>
                <a:close/>
              </a:path>
            </a:pathLst>
          </a:custGeom>
          <a:blipFill dpi="0" rotWithShape="1">
            <a:blip r:embed="rId3" cstate="print"/>
            <a:srcRect/>
            <a:stretch>
              <a:fillRect/>
            </a:stretch>
          </a:blip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Freeform 40" descr="DSC03146"/>
          <p:cNvSpPr>
            <a:spLocks/>
          </p:cNvSpPr>
          <p:nvPr/>
        </p:nvSpPr>
        <p:spPr bwMode="auto">
          <a:xfrm>
            <a:off x="6618288" y="2813027"/>
            <a:ext cx="2308225" cy="1955870"/>
          </a:xfrm>
          <a:custGeom>
            <a:avLst/>
            <a:gdLst>
              <a:gd name="T0" fmla="*/ 2147483647 w 1454"/>
              <a:gd name="T1" fmla="*/ 259575214 h 1127"/>
              <a:gd name="T2" fmla="*/ 2147483647 w 1454"/>
              <a:gd name="T3" fmla="*/ 2147483647 h 1127"/>
              <a:gd name="T4" fmla="*/ 2147483647 w 1454"/>
              <a:gd name="T5" fmla="*/ 2147483647 h 1127"/>
              <a:gd name="T6" fmla="*/ 977820694 w 1454"/>
              <a:gd name="T7" fmla="*/ 2147483647 h 1127"/>
              <a:gd name="T8" fmla="*/ 715724333 w 1454"/>
              <a:gd name="T9" fmla="*/ 2147483647 h 1127"/>
              <a:gd name="T10" fmla="*/ 0 w 1454"/>
              <a:gd name="T11" fmla="*/ 2147483647 h 1127"/>
              <a:gd name="T12" fmla="*/ 0 w 1454"/>
              <a:gd name="T13" fmla="*/ 0 h 1127"/>
              <a:gd name="T14" fmla="*/ 2091729779 w 1454"/>
              <a:gd name="T15" fmla="*/ 0 h 1127"/>
              <a:gd name="T16" fmla="*/ 2147483647 w 1454"/>
              <a:gd name="T17" fmla="*/ 241934927 h 1127"/>
              <a:gd name="T18" fmla="*/ 2147483647 w 1454"/>
              <a:gd name="T19" fmla="*/ 259575214 h 1127"/>
              <a:gd name="T20" fmla="*/ 2147483647 w 1454"/>
              <a:gd name="T21" fmla="*/ 259575214 h 112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54"/>
              <a:gd name="T34" fmla="*/ 0 h 1127"/>
              <a:gd name="T35" fmla="*/ 1454 w 1454"/>
              <a:gd name="T36" fmla="*/ 1127 h 112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54" h="1127">
                <a:moveTo>
                  <a:pt x="1454" y="103"/>
                </a:moveTo>
                <a:lnTo>
                  <a:pt x="1454" y="978"/>
                </a:lnTo>
                <a:lnTo>
                  <a:pt x="1402" y="1025"/>
                </a:lnTo>
                <a:lnTo>
                  <a:pt x="388" y="1025"/>
                </a:lnTo>
                <a:lnTo>
                  <a:pt x="284" y="1127"/>
                </a:lnTo>
                <a:lnTo>
                  <a:pt x="0" y="1127"/>
                </a:lnTo>
                <a:lnTo>
                  <a:pt x="0" y="0"/>
                </a:lnTo>
                <a:lnTo>
                  <a:pt x="830" y="0"/>
                </a:lnTo>
                <a:lnTo>
                  <a:pt x="927" y="96"/>
                </a:lnTo>
                <a:lnTo>
                  <a:pt x="933" y="103"/>
                </a:lnTo>
                <a:lnTo>
                  <a:pt x="1454" y="103"/>
                </a:lnTo>
                <a:close/>
              </a:path>
            </a:pathLst>
          </a:custGeom>
          <a:blipFill dpi="0" rotWithShape="1">
            <a:blip r:embed="rId4" cstate="print"/>
            <a:srcRect/>
            <a:stretch>
              <a:fillRect/>
            </a:stretch>
          </a:blip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lt1"/>
              </a:solidFill>
            </a:endParaRPr>
          </a:p>
        </p:txBody>
      </p:sp>
      <p:sp>
        <p:nvSpPr>
          <p:cNvPr id="14" name="Freeform 41" descr="Copia de IMAG0133 2"/>
          <p:cNvSpPr>
            <a:spLocks/>
          </p:cNvSpPr>
          <p:nvPr/>
        </p:nvSpPr>
        <p:spPr bwMode="auto">
          <a:xfrm>
            <a:off x="6618288" y="1254579"/>
            <a:ext cx="2308225" cy="1655635"/>
          </a:xfrm>
          <a:custGeom>
            <a:avLst/>
            <a:gdLst>
              <a:gd name="T0" fmla="*/ 2147483647 w 1454"/>
              <a:gd name="T1" fmla="*/ 0 h 954"/>
              <a:gd name="T2" fmla="*/ 2147483647 w 1454"/>
              <a:gd name="T3" fmla="*/ 2147483647 h 954"/>
              <a:gd name="T4" fmla="*/ 2147483647 w 1454"/>
              <a:gd name="T5" fmla="*/ 2147483647 h 954"/>
              <a:gd name="T6" fmla="*/ 2137092576 w 1454"/>
              <a:gd name="T7" fmla="*/ 2142133058 h 954"/>
              <a:gd name="T8" fmla="*/ 0 w 1454"/>
              <a:gd name="T9" fmla="*/ 2142133058 h 954"/>
              <a:gd name="T10" fmla="*/ 0 w 1454"/>
              <a:gd name="T11" fmla="*/ 0 h 954"/>
              <a:gd name="T12" fmla="*/ 2147483647 w 1454"/>
              <a:gd name="T13" fmla="*/ 0 h 954"/>
              <a:gd name="T14" fmla="*/ 0 60000 65536"/>
              <a:gd name="T15" fmla="*/ 0 60000 65536"/>
              <a:gd name="T16" fmla="*/ 0 60000 65536"/>
              <a:gd name="T17" fmla="*/ 0 60000 65536"/>
              <a:gd name="T18" fmla="*/ 0 60000 65536"/>
              <a:gd name="T19" fmla="*/ 0 60000 65536"/>
              <a:gd name="T20" fmla="*/ 0 60000 65536"/>
              <a:gd name="T21" fmla="*/ 0 w 1454"/>
              <a:gd name="T22" fmla="*/ 0 h 954"/>
              <a:gd name="T23" fmla="*/ 1454 w 1454"/>
              <a:gd name="T24" fmla="*/ 954 h 9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54" h="954">
                <a:moveTo>
                  <a:pt x="1454" y="0"/>
                </a:moveTo>
                <a:lnTo>
                  <a:pt x="1454" y="954"/>
                </a:lnTo>
                <a:lnTo>
                  <a:pt x="951" y="954"/>
                </a:lnTo>
                <a:lnTo>
                  <a:pt x="848" y="850"/>
                </a:lnTo>
                <a:lnTo>
                  <a:pt x="0" y="850"/>
                </a:lnTo>
                <a:lnTo>
                  <a:pt x="0" y="0"/>
                </a:lnTo>
                <a:lnTo>
                  <a:pt x="1454" y="0"/>
                </a:lnTo>
                <a:close/>
              </a:path>
            </a:pathLst>
          </a:custGeom>
          <a:blipFill>
            <a:blip r:embed="rId5" cstate="print"/>
            <a:stretch>
              <a:fillRect/>
            </a:stretch>
          </a:blip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lt1"/>
              </a:solidFill>
            </a:endParaRPr>
          </a:p>
        </p:txBody>
      </p:sp>
      <p:sp>
        <p:nvSpPr>
          <p:cNvPr id="2" name="CuadroTexto 1"/>
          <p:cNvSpPr txBox="1"/>
          <p:nvPr/>
        </p:nvSpPr>
        <p:spPr>
          <a:xfrm>
            <a:off x="551329" y="1798578"/>
            <a:ext cx="5674659" cy="923330"/>
          </a:xfrm>
          <a:prstGeom prst="rect">
            <a:avLst/>
          </a:prstGeom>
          <a:noFill/>
        </p:spPr>
        <p:txBody>
          <a:bodyPr wrap="square" rtlCol="0">
            <a:spAutoFit/>
          </a:bodyPr>
          <a:lstStyle/>
          <a:p>
            <a:pPr algn="just">
              <a:lnSpc>
                <a:spcPct val="150000"/>
              </a:lnSpc>
            </a:pPr>
            <a:r>
              <a:rPr lang="es-MX" b="1" dirty="0" smtClean="0">
                <a:latin typeface="Arial" panose="020B0604020202020204" pitchFamily="34" charset="0"/>
                <a:cs typeface="Arial" panose="020B0604020202020204" pitchFamily="34" charset="0"/>
              </a:rPr>
              <a:t>Las fuentes del nuevo poder son la información libre.</a:t>
            </a:r>
          </a:p>
        </p:txBody>
      </p:sp>
      <p:sp>
        <p:nvSpPr>
          <p:cNvPr id="8" name="CuadroTexto 7"/>
          <p:cNvSpPr txBox="1"/>
          <p:nvPr/>
        </p:nvSpPr>
        <p:spPr>
          <a:xfrm>
            <a:off x="551329" y="3131241"/>
            <a:ext cx="5674659" cy="1338828"/>
          </a:xfrm>
          <a:prstGeom prst="rect">
            <a:avLst/>
          </a:prstGeom>
          <a:noFill/>
        </p:spPr>
        <p:txBody>
          <a:bodyPr wrap="square" rtlCol="0">
            <a:spAutoFit/>
          </a:bodyPr>
          <a:lstStyle/>
          <a:p>
            <a:pPr algn="just">
              <a:lnSpc>
                <a:spcPct val="150000"/>
              </a:lnSpc>
            </a:pPr>
            <a:r>
              <a:rPr lang="es-MX" b="1" dirty="0" smtClean="0">
                <a:latin typeface="Arial" panose="020B0604020202020204" pitchFamily="34" charset="0"/>
                <a:cs typeface="Arial" panose="020B0604020202020204" pitchFamily="34" charset="0"/>
              </a:rPr>
              <a:t>La información comercial, tiene un precio y está en el principio del comercio electrónico; la información estratégica. </a:t>
            </a:r>
          </a:p>
        </p:txBody>
      </p:sp>
      <p:sp>
        <p:nvSpPr>
          <p:cNvPr id="9" name="CuadroTexto 8"/>
          <p:cNvSpPr txBox="1"/>
          <p:nvPr/>
        </p:nvSpPr>
        <p:spPr>
          <a:xfrm>
            <a:off x="551329" y="4879402"/>
            <a:ext cx="5674659" cy="923330"/>
          </a:xfrm>
          <a:prstGeom prst="rect">
            <a:avLst/>
          </a:prstGeom>
          <a:noFill/>
        </p:spPr>
        <p:txBody>
          <a:bodyPr wrap="square" rtlCol="0">
            <a:spAutoFit/>
          </a:bodyPr>
          <a:lstStyle/>
          <a:p>
            <a:pPr algn="just">
              <a:lnSpc>
                <a:spcPct val="150000"/>
              </a:lnSpc>
            </a:pPr>
            <a:r>
              <a:rPr lang="es-MX" b="1" dirty="0" smtClean="0">
                <a:latin typeface="Arial" panose="020B0604020202020204" pitchFamily="34" charset="0"/>
                <a:cs typeface="Arial" panose="020B0604020202020204" pitchFamily="34" charset="0"/>
              </a:rPr>
              <a:t>El web se convierte en el vector de la ampliación de una comunidad pacífica de democracias.</a:t>
            </a:r>
          </a:p>
        </p:txBody>
      </p:sp>
    </p:spTree>
    <p:extLst>
      <p:ext uri="{BB962C8B-B14F-4D97-AF65-F5344CB8AC3E}">
        <p14:creationId xmlns:p14="http://schemas.microsoft.com/office/powerpoint/2010/main" xmlns="" val="26494586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8" name="Freeform 17" descr="TEMP01"/>
          <p:cNvSpPr>
            <a:spLocks/>
          </p:cNvSpPr>
          <p:nvPr/>
        </p:nvSpPr>
        <p:spPr bwMode="auto">
          <a:xfrm>
            <a:off x="6446838" y="1119188"/>
            <a:ext cx="2305050" cy="1438275"/>
          </a:xfrm>
          <a:custGeom>
            <a:avLst/>
            <a:gdLst>
              <a:gd name="T0" fmla="*/ 0 w 1452"/>
              <a:gd name="T1" fmla="*/ 0 h 906"/>
              <a:gd name="T2" fmla="*/ 2147483647 w 1452"/>
              <a:gd name="T3" fmla="*/ 0 h 906"/>
              <a:gd name="T4" fmla="*/ 2147483647 w 1452"/>
              <a:gd name="T5" fmla="*/ 362902501 h 906"/>
              <a:gd name="T6" fmla="*/ 2147483647 w 1452"/>
              <a:gd name="T7" fmla="*/ 2147483647 h 906"/>
              <a:gd name="T8" fmla="*/ 0 w 1452"/>
              <a:gd name="T9" fmla="*/ 2147483647 h 906"/>
              <a:gd name="T10" fmla="*/ 0 w 1452"/>
              <a:gd name="T11" fmla="*/ 0 h 906"/>
              <a:gd name="T12" fmla="*/ 0 60000 65536"/>
              <a:gd name="T13" fmla="*/ 0 60000 65536"/>
              <a:gd name="T14" fmla="*/ 0 60000 65536"/>
              <a:gd name="T15" fmla="*/ 0 60000 65536"/>
              <a:gd name="T16" fmla="*/ 0 60000 65536"/>
              <a:gd name="T17" fmla="*/ 0 60000 65536"/>
              <a:gd name="T18" fmla="*/ 0 w 1452"/>
              <a:gd name="T19" fmla="*/ 0 h 906"/>
              <a:gd name="T20" fmla="*/ 1452 w 1452"/>
              <a:gd name="T21" fmla="*/ 906 h 906"/>
            </a:gdLst>
            <a:ahLst/>
            <a:cxnLst>
              <a:cxn ang="T12">
                <a:pos x="T0" y="T1"/>
              </a:cxn>
              <a:cxn ang="T13">
                <a:pos x="T2" y="T3"/>
              </a:cxn>
              <a:cxn ang="T14">
                <a:pos x="T4" y="T5"/>
              </a:cxn>
              <a:cxn ang="T15">
                <a:pos x="T6" y="T7"/>
              </a:cxn>
              <a:cxn ang="T16">
                <a:pos x="T8" y="T9"/>
              </a:cxn>
              <a:cxn ang="T17">
                <a:pos x="T10" y="T11"/>
              </a:cxn>
            </a:cxnLst>
            <a:rect l="T18" t="T19" r="T20" b="T21"/>
            <a:pathLst>
              <a:path w="1452" h="906">
                <a:moveTo>
                  <a:pt x="0" y="0"/>
                </a:moveTo>
                <a:lnTo>
                  <a:pt x="1315" y="0"/>
                </a:lnTo>
                <a:lnTo>
                  <a:pt x="1452" y="144"/>
                </a:lnTo>
                <a:lnTo>
                  <a:pt x="1452" y="906"/>
                </a:lnTo>
                <a:lnTo>
                  <a:pt x="0" y="906"/>
                </a:lnTo>
                <a:lnTo>
                  <a:pt x="0" y="0"/>
                </a:lnTo>
                <a:close/>
              </a:path>
            </a:pathLst>
          </a:custGeom>
          <a:blipFill>
            <a:blip r:embed="rId3" cstate="print"/>
            <a:stretch>
              <a:fillRect t="-17000" b="-4000"/>
            </a:stretch>
          </a:blip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9" name="Freeform 18" descr="TEMP02"/>
          <p:cNvSpPr>
            <a:spLocks/>
          </p:cNvSpPr>
          <p:nvPr/>
        </p:nvSpPr>
        <p:spPr bwMode="auto">
          <a:xfrm>
            <a:off x="6446838" y="2755900"/>
            <a:ext cx="2305050" cy="2079625"/>
          </a:xfrm>
          <a:custGeom>
            <a:avLst/>
            <a:gdLst>
              <a:gd name="T0" fmla="*/ 2147483647 w 1452"/>
              <a:gd name="T1" fmla="*/ 0 h 1310"/>
              <a:gd name="T2" fmla="*/ 2147483647 w 1452"/>
              <a:gd name="T3" fmla="*/ 2147483647 h 1310"/>
              <a:gd name="T4" fmla="*/ 0 w 1452"/>
              <a:gd name="T5" fmla="*/ 2147483647 h 1310"/>
              <a:gd name="T6" fmla="*/ 0 w 1452"/>
              <a:gd name="T7" fmla="*/ 2147483647 h 1310"/>
              <a:gd name="T8" fmla="*/ 322579991 w 1452"/>
              <a:gd name="T9" fmla="*/ 2147483647 h 1310"/>
              <a:gd name="T10" fmla="*/ 322579991 w 1452"/>
              <a:gd name="T11" fmla="*/ 312499358 h 1310"/>
              <a:gd name="T12" fmla="*/ 0 w 1452"/>
              <a:gd name="T13" fmla="*/ 27720927 h 1310"/>
              <a:gd name="T14" fmla="*/ 0 w 1452"/>
              <a:gd name="T15" fmla="*/ 0 h 1310"/>
              <a:gd name="T16" fmla="*/ 2147483647 w 1452"/>
              <a:gd name="T17" fmla="*/ 0 h 13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52"/>
              <a:gd name="T28" fmla="*/ 0 h 1310"/>
              <a:gd name="T29" fmla="*/ 1452 w 1452"/>
              <a:gd name="T30" fmla="*/ 1310 h 13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52" h="1310">
                <a:moveTo>
                  <a:pt x="1452" y="0"/>
                </a:moveTo>
                <a:lnTo>
                  <a:pt x="1452" y="1310"/>
                </a:lnTo>
                <a:lnTo>
                  <a:pt x="0" y="1310"/>
                </a:lnTo>
                <a:lnTo>
                  <a:pt x="0" y="1299"/>
                </a:lnTo>
                <a:lnTo>
                  <a:pt x="128" y="1186"/>
                </a:lnTo>
                <a:lnTo>
                  <a:pt x="128" y="124"/>
                </a:lnTo>
                <a:lnTo>
                  <a:pt x="0" y="11"/>
                </a:lnTo>
                <a:lnTo>
                  <a:pt x="0" y="0"/>
                </a:lnTo>
                <a:lnTo>
                  <a:pt x="1452" y="0"/>
                </a:lnTo>
                <a:close/>
              </a:path>
            </a:pathLst>
          </a:custGeom>
          <a:blipFill dpi="0" rotWithShape="1">
            <a:blip r:embed="rId4" cstate="print"/>
            <a:srcRect/>
            <a:stretch>
              <a:fillRect t="-17000" b="-4000"/>
            </a:stretch>
          </a:blip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10" name="Freeform 19" descr="TEMP03"/>
          <p:cNvSpPr>
            <a:spLocks/>
          </p:cNvSpPr>
          <p:nvPr/>
        </p:nvSpPr>
        <p:spPr bwMode="auto">
          <a:xfrm>
            <a:off x="6446838" y="5033963"/>
            <a:ext cx="2305050" cy="1438275"/>
          </a:xfrm>
          <a:custGeom>
            <a:avLst/>
            <a:gdLst>
              <a:gd name="T0" fmla="*/ 2147483647 w 1452"/>
              <a:gd name="T1" fmla="*/ 0 h 906"/>
              <a:gd name="T2" fmla="*/ 2147483647 w 1452"/>
              <a:gd name="T3" fmla="*/ 1920359339 h 906"/>
              <a:gd name="T4" fmla="*/ 2147483647 w 1452"/>
              <a:gd name="T5" fmla="*/ 2147483647 h 906"/>
              <a:gd name="T6" fmla="*/ 0 w 1452"/>
              <a:gd name="T7" fmla="*/ 2147483647 h 906"/>
              <a:gd name="T8" fmla="*/ 0 w 1452"/>
              <a:gd name="T9" fmla="*/ 0 h 906"/>
              <a:gd name="T10" fmla="*/ 2147483647 w 1452"/>
              <a:gd name="T11" fmla="*/ 0 h 906"/>
              <a:gd name="T12" fmla="*/ 0 60000 65536"/>
              <a:gd name="T13" fmla="*/ 0 60000 65536"/>
              <a:gd name="T14" fmla="*/ 0 60000 65536"/>
              <a:gd name="T15" fmla="*/ 0 60000 65536"/>
              <a:gd name="T16" fmla="*/ 0 60000 65536"/>
              <a:gd name="T17" fmla="*/ 0 60000 65536"/>
              <a:gd name="T18" fmla="*/ 0 w 1452"/>
              <a:gd name="T19" fmla="*/ 0 h 906"/>
              <a:gd name="T20" fmla="*/ 1452 w 1452"/>
              <a:gd name="T21" fmla="*/ 906 h 906"/>
            </a:gdLst>
            <a:ahLst/>
            <a:cxnLst>
              <a:cxn ang="T12">
                <a:pos x="T0" y="T1"/>
              </a:cxn>
              <a:cxn ang="T13">
                <a:pos x="T2" y="T3"/>
              </a:cxn>
              <a:cxn ang="T14">
                <a:pos x="T4" y="T5"/>
              </a:cxn>
              <a:cxn ang="T15">
                <a:pos x="T6" y="T7"/>
              </a:cxn>
              <a:cxn ang="T16">
                <a:pos x="T8" y="T9"/>
              </a:cxn>
              <a:cxn ang="T17">
                <a:pos x="T10" y="T11"/>
              </a:cxn>
            </a:cxnLst>
            <a:rect l="T18" t="T19" r="T20" b="T21"/>
            <a:pathLst>
              <a:path w="1452" h="906">
                <a:moveTo>
                  <a:pt x="1452" y="0"/>
                </a:moveTo>
                <a:lnTo>
                  <a:pt x="1452" y="762"/>
                </a:lnTo>
                <a:lnTo>
                  <a:pt x="1315" y="906"/>
                </a:lnTo>
                <a:lnTo>
                  <a:pt x="0" y="906"/>
                </a:lnTo>
                <a:lnTo>
                  <a:pt x="0" y="0"/>
                </a:lnTo>
                <a:lnTo>
                  <a:pt x="1452" y="0"/>
                </a:lnTo>
                <a:close/>
              </a:path>
            </a:pathLst>
          </a:custGeom>
          <a:blipFill>
            <a:blip r:embed="rId5" cstate="print"/>
            <a:stretch>
              <a:fillRect/>
            </a:stretch>
          </a:blip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11" name="Freeform 20"/>
          <p:cNvSpPr>
            <a:spLocks/>
          </p:cNvSpPr>
          <p:nvPr/>
        </p:nvSpPr>
        <p:spPr bwMode="auto">
          <a:xfrm>
            <a:off x="366713" y="1119188"/>
            <a:ext cx="6096000" cy="5353050"/>
          </a:xfrm>
          <a:custGeom>
            <a:avLst/>
            <a:gdLst>
              <a:gd name="T0" fmla="*/ 345262211 w 3840"/>
              <a:gd name="T1" fmla="*/ 0 h 3372"/>
              <a:gd name="T2" fmla="*/ 2147483647 w 3840"/>
              <a:gd name="T3" fmla="*/ 0 h 3372"/>
              <a:gd name="T4" fmla="*/ 2147483647 w 3840"/>
              <a:gd name="T5" fmla="*/ 2147483647 h 3372"/>
              <a:gd name="T6" fmla="*/ 2147483647 w 3840"/>
              <a:gd name="T7" fmla="*/ 2147483647 h 3372"/>
              <a:gd name="T8" fmla="*/ 2147483647 w 3840"/>
              <a:gd name="T9" fmla="*/ 2147483647 h 3372"/>
              <a:gd name="T10" fmla="*/ 2147483647 w 3840"/>
              <a:gd name="T11" fmla="*/ 2147483647 h 3372"/>
              <a:gd name="T12" fmla="*/ 2147483647 w 3840"/>
              <a:gd name="T13" fmla="*/ 2147483647 h 3372"/>
              <a:gd name="T14" fmla="*/ 345262211 w 3840"/>
              <a:gd name="T15" fmla="*/ 2147483647 h 3372"/>
              <a:gd name="T16" fmla="*/ 0 w 3840"/>
              <a:gd name="T17" fmla="*/ 2147483647 h 3372"/>
              <a:gd name="T18" fmla="*/ 0 w 3840"/>
              <a:gd name="T19" fmla="*/ 362902494 h 3372"/>
              <a:gd name="T20" fmla="*/ 345262211 w 3840"/>
              <a:gd name="T21" fmla="*/ 0 h 33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40"/>
              <a:gd name="T34" fmla="*/ 0 h 3372"/>
              <a:gd name="T35" fmla="*/ 3840 w 3840"/>
              <a:gd name="T36" fmla="*/ 3372 h 337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40" h="3372">
                <a:moveTo>
                  <a:pt x="137" y="0"/>
                </a:moveTo>
                <a:lnTo>
                  <a:pt x="3713" y="0"/>
                </a:lnTo>
                <a:lnTo>
                  <a:pt x="3713" y="1098"/>
                </a:lnTo>
                <a:lnTo>
                  <a:pt x="3840" y="1211"/>
                </a:lnTo>
                <a:lnTo>
                  <a:pt x="3840" y="2161"/>
                </a:lnTo>
                <a:lnTo>
                  <a:pt x="3713" y="2274"/>
                </a:lnTo>
                <a:lnTo>
                  <a:pt x="3713" y="3372"/>
                </a:lnTo>
                <a:lnTo>
                  <a:pt x="137" y="3372"/>
                </a:lnTo>
                <a:lnTo>
                  <a:pt x="0" y="3228"/>
                </a:lnTo>
                <a:lnTo>
                  <a:pt x="0" y="144"/>
                </a:lnTo>
                <a:lnTo>
                  <a:pt x="137" y="0"/>
                </a:lnTo>
                <a:close/>
              </a:path>
            </a:pathLst>
          </a:custGeom>
          <a:solidFill>
            <a:srgbClr val="E2F0D9">
              <a:alpha val="65098"/>
            </a:srgb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17" name="Line 26"/>
          <p:cNvSpPr>
            <a:spLocks noChangeShapeType="1"/>
          </p:cNvSpPr>
          <p:nvPr/>
        </p:nvSpPr>
        <p:spPr bwMode="auto">
          <a:xfrm>
            <a:off x="484188" y="2371727"/>
            <a:ext cx="5753100" cy="1588"/>
          </a:xfrm>
          <a:prstGeom prst="line">
            <a:avLst/>
          </a:prstGeom>
          <a:noFill/>
          <a:ln w="12700">
            <a:solidFill>
              <a:srgbClr val="000000">
                <a:alpha val="45097"/>
              </a:srgbClr>
            </a:solidFill>
            <a:round/>
            <a:headEnd/>
            <a:tailEnd/>
          </a:ln>
          <a:effectLst>
            <a:prstShdw prst="shdw13" dist="28398" dir="9206097">
              <a:srgbClr val="FFFFFF">
                <a:alpha val="39998"/>
              </a:srgbClr>
            </a:prstShdw>
          </a:effectLst>
        </p:spPr>
        <p:txBody>
          <a:bodyPr anchor="ctr"/>
          <a:lstStyle/>
          <a:p>
            <a:endParaRPr lang="es-MX"/>
          </a:p>
        </p:txBody>
      </p:sp>
      <p:sp>
        <p:nvSpPr>
          <p:cNvPr id="18" name="Line 27"/>
          <p:cNvSpPr>
            <a:spLocks noChangeShapeType="1"/>
          </p:cNvSpPr>
          <p:nvPr/>
        </p:nvSpPr>
        <p:spPr bwMode="auto">
          <a:xfrm>
            <a:off x="484188" y="3114212"/>
            <a:ext cx="5753100" cy="1587"/>
          </a:xfrm>
          <a:prstGeom prst="line">
            <a:avLst/>
          </a:prstGeom>
          <a:noFill/>
          <a:ln w="12700">
            <a:solidFill>
              <a:srgbClr val="000000">
                <a:alpha val="45097"/>
              </a:srgbClr>
            </a:solidFill>
            <a:round/>
            <a:headEnd/>
            <a:tailEnd/>
          </a:ln>
          <a:effectLst>
            <a:prstShdw prst="shdw13" dist="28398" dir="9206097">
              <a:srgbClr val="FFFFFF">
                <a:alpha val="39998"/>
              </a:srgbClr>
            </a:prstShdw>
          </a:effectLst>
        </p:spPr>
        <p:txBody>
          <a:bodyPr anchor="ctr"/>
          <a:lstStyle/>
          <a:p>
            <a:endParaRPr lang="es-MX"/>
          </a:p>
        </p:txBody>
      </p:sp>
      <p:sp>
        <p:nvSpPr>
          <p:cNvPr id="19" name="Line 28"/>
          <p:cNvSpPr>
            <a:spLocks noChangeShapeType="1"/>
          </p:cNvSpPr>
          <p:nvPr/>
        </p:nvSpPr>
        <p:spPr bwMode="auto">
          <a:xfrm>
            <a:off x="484188" y="4562475"/>
            <a:ext cx="5753100" cy="1588"/>
          </a:xfrm>
          <a:prstGeom prst="line">
            <a:avLst/>
          </a:prstGeom>
          <a:noFill/>
          <a:ln w="12700">
            <a:solidFill>
              <a:srgbClr val="000000">
                <a:alpha val="45097"/>
              </a:srgbClr>
            </a:solidFill>
            <a:round/>
            <a:headEnd/>
            <a:tailEnd/>
          </a:ln>
          <a:effectLst>
            <a:prstShdw prst="shdw13" dist="28398" dir="9206097">
              <a:srgbClr val="FFFFFF">
                <a:alpha val="39998"/>
              </a:srgbClr>
            </a:prstShdw>
          </a:effectLst>
        </p:spPr>
        <p:txBody>
          <a:bodyPr anchor="ctr"/>
          <a:lstStyle/>
          <a:p>
            <a:endParaRPr lang="es-MX"/>
          </a:p>
        </p:txBody>
      </p:sp>
      <p:sp>
        <p:nvSpPr>
          <p:cNvPr id="2" name="CuadroTexto 1"/>
          <p:cNvSpPr txBox="1"/>
          <p:nvPr/>
        </p:nvSpPr>
        <p:spPr>
          <a:xfrm>
            <a:off x="591669" y="1479180"/>
            <a:ext cx="5459507" cy="4736168"/>
          </a:xfrm>
          <a:prstGeom prst="rect">
            <a:avLst/>
          </a:prstGeom>
          <a:noFill/>
        </p:spPr>
        <p:txBody>
          <a:bodyPr wrap="square" rtlCol="0">
            <a:spAutoFit/>
          </a:bodyPr>
          <a:lstStyle/>
          <a:p>
            <a:pPr marL="363538" indent="-363538" algn="just">
              <a:lnSpc>
                <a:spcPct val="130000"/>
              </a:lnSpc>
            </a:pPr>
            <a:r>
              <a:rPr lang="es-MX" b="1" dirty="0" smtClean="0">
                <a:latin typeface="Arial" panose="020B0604020202020204" pitchFamily="34" charset="0"/>
                <a:cs typeface="Arial" panose="020B0604020202020204" pitchFamily="34" charset="0"/>
              </a:rPr>
              <a:t>1.	Capacidad de engendrar en otro el deseo de aquello que usted quiere que desee.</a:t>
            </a:r>
          </a:p>
          <a:p>
            <a:pPr marL="363538" indent="-363538" algn="just">
              <a:lnSpc>
                <a:spcPct val="130000"/>
              </a:lnSpc>
            </a:pPr>
            <a:endParaRPr lang="es-MX" b="1" dirty="0" smtClean="0">
              <a:latin typeface="Arial" panose="020B0604020202020204" pitchFamily="34" charset="0"/>
              <a:cs typeface="Arial" panose="020B0604020202020204" pitchFamily="34" charset="0"/>
            </a:endParaRPr>
          </a:p>
          <a:p>
            <a:pPr marL="363538" indent="-363538" algn="just">
              <a:lnSpc>
                <a:spcPct val="130000"/>
              </a:lnSpc>
            </a:pPr>
            <a:r>
              <a:rPr lang="es-MX" b="1" dirty="0" smtClean="0">
                <a:latin typeface="Arial" panose="020B0604020202020204" pitchFamily="34" charset="0"/>
                <a:cs typeface="Arial" panose="020B0604020202020204" pitchFamily="34" charset="0"/>
              </a:rPr>
              <a:t>2. 	Alcanzar objetivos mediante la seducción.</a:t>
            </a:r>
          </a:p>
          <a:p>
            <a:pPr marL="363538" indent="-363538" algn="just">
              <a:lnSpc>
                <a:spcPct val="130000"/>
              </a:lnSpc>
            </a:pPr>
            <a:endParaRPr lang="es-MX" b="1" dirty="0" smtClean="0">
              <a:latin typeface="Arial" panose="020B0604020202020204" pitchFamily="34" charset="0"/>
              <a:cs typeface="Arial" panose="020B0604020202020204" pitchFamily="34" charset="0"/>
            </a:endParaRPr>
          </a:p>
          <a:p>
            <a:pPr marL="363538" indent="-363538" algn="just">
              <a:lnSpc>
                <a:spcPct val="130000"/>
              </a:lnSpc>
            </a:pPr>
            <a:r>
              <a:rPr lang="es-MX" b="1" dirty="0" smtClean="0">
                <a:latin typeface="Arial" panose="020B0604020202020204" pitchFamily="34" charset="0"/>
                <a:cs typeface="Arial" panose="020B0604020202020204" pitchFamily="34" charset="0"/>
              </a:rPr>
              <a:t>3. 	Aptitud para fijar el orden del día de tal forma que modela las preferencias de los demás.</a:t>
            </a:r>
          </a:p>
          <a:p>
            <a:pPr marL="363538" indent="-363538" algn="just">
              <a:lnSpc>
                <a:spcPct val="130000"/>
              </a:lnSpc>
            </a:pPr>
            <a:endParaRPr lang="es-MX" b="1" dirty="0" smtClean="0">
              <a:latin typeface="Arial" panose="020B0604020202020204" pitchFamily="34" charset="0"/>
              <a:cs typeface="Arial" panose="020B0604020202020204" pitchFamily="34" charset="0"/>
            </a:endParaRPr>
          </a:p>
          <a:p>
            <a:pPr marL="363538" indent="-363538" algn="just">
              <a:lnSpc>
                <a:spcPct val="130000"/>
              </a:lnSpc>
            </a:pPr>
            <a:r>
              <a:rPr lang="es-MX" b="1" dirty="0" smtClean="0">
                <a:latin typeface="Arial" panose="020B0604020202020204" pitchFamily="34" charset="0"/>
                <a:cs typeface="Arial" panose="020B0604020202020204" pitchFamily="34" charset="0"/>
              </a:rPr>
              <a:t>4. 	Si un Estado consigue que su poder sea legítimo y logra instaurar instituciones, ya no hay necesidad de gastar recursos económicos y militares.</a:t>
            </a:r>
          </a:p>
        </p:txBody>
      </p:sp>
      <p:sp>
        <p:nvSpPr>
          <p:cNvPr id="3" name="CuadroTexto 2"/>
          <p:cNvSpPr txBox="1"/>
          <p:nvPr/>
        </p:nvSpPr>
        <p:spPr>
          <a:xfrm>
            <a:off x="161365" y="443755"/>
            <a:ext cx="8821270" cy="369332"/>
          </a:xfrm>
          <a:prstGeom prst="rect">
            <a:avLst/>
          </a:prstGeom>
          <a:noFill/>
        </p:spPr>
        <p:txBody>
          <a:bodyPr wrap="square" rtlCol="0">
            <a:spAutoFit/>
          </a:bodyPr>
          <a:lstStyle/>
          <a:p>
            <a:pPr algn="ctr"/>
            <a:r>
              <a:rPr lang="es-MX" b="1" dirty="0" err="1" smtClean="0">
                <a:latin typeface="Arial" panose="020B0604020202020204" pitchFamily="34" charset="0"/>
                <a:cs typeface="Arial" panose="020B0604020202020204" pitchFamily="34" charset="0"/>
              </a:rPr>
              <a:t>Soft</a:t>
            </a:r>
            <a:r>
              <a:rPr lang="es-MX" b="1" dirty="0" smtClean="0">
                <a:latin typeface="Arial" panose="020B0604020202020204" pitchFamily="34" charset="0"/>
                <a:cs typeface="Arial" panose="020B0604020202020204" pitchFamily="34" charset="0"/>
              </a:rPr>
              <a:t> </a:t>
            </a:r>
            <a:r>
              <a:rPr lang="es-MX" b="1" dirty="0" err="1" smtClean="0">
                <a:latin typeface="Arial" panose="020B0604020202020204" pitchFamily="34" charset="0"/>
                <a:cs typeface="Arial" panose="020B0604020202020204" pitchFamily="34" charset="0"/>
              </a:rPr>
              <a:t>Power</a:t>
            </a:r>
            <a:endParaRPr lang="es-MX"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9499688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16" name="Freeform 21" descr="2634280802_d2ab2f85c2"/>
          <p:cNvSpPr>
            <a:spLocks/>
          </p:cNvSpPr>
          <p:nvPr/>
        </p:nvSpPr>
        <p:spPr bwMode="auto">
          <a:xfrm>
            <a:off x="1897795" y="3298249"/>
            <a:ext cx="2160028" cy="1521171"/>
          </a:xfrm>
          <a:custGeom>
            <a:avLst/>
            <a:gdLst>
              <a:gd name="T0" fmla="*/ 0 w 1420"/>
              <a:gd name="T1" fmla="*/ 0 h 950"/>
              <a:gd name="T2" fmla="*/ 2147483647 w 1420"/>
              <a:gd name="T3" fmla="*/ 0 h 950"/>
              <a:gd name="T4" fmla="*/ 2147483647 w 1420"/>
              <a:gd name="T5" fmla="*/ 2147483647 h 950"/>
              <a:gd name="T6" fmla="*/ 2147483647 w 1420"/>
              <a:gd name="T7" fmla="*/ 2147483647 h 950"/>
              <a:gd name="T8" fmla="*/ 2147483647 w 1420"/>
              <a:gd name="T9" fmla="*/ 2147483647 h 950"/>
              <a:gd name="T10" fmla="*/ 2147483647 w 1420"/>
              <a:gd name="T11" fmla="*/ 2147483647 h 950"/>
              <a:gd name="T12" fmla="*/ 2147483647 w 1420"/>
              <a:gd name="T13" fmla="*/ 2147483647 h 950"/>
              <a:gd name="T14" fmla="*/ 0 w 1420"/>
              <a:gd name="T15" fmla="*/ 2147483647 h 950"/>
              <a:gd name="T16" fmla="*/ 0 w 1420"/>
              <a:gd name="T17" fmla="*/ 0 h 9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0"/>
              <a:gd name="T28" fmla="*/ 0 h 950"/>
              <a:gd name="T29" fmla="*/ 1420 w 1420"/>
              <a:gd name="T30" fmla="*/ 950 h 9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0" h="950">
                <a:moveTo>
                  <a:pt x="0" y="0"/>
                </a:moveTo>
                <a:lnTo>
                  <a:pt x="464" y="0"/>
                </a:lnTo>
                <a:lnTo>
                  <a:pt x="593" y="152"/>
                </a:lnTo>
                <a:lnTo>
                  <a:pt x="1420" y="152"/>
                </a:lnTo>
                <a:lnTo>
                  <a:pt x="1420" y="950"/>
                </a:lnTo>
                <a:lnTo>
                  <a:pt x="1051" y="950"/>
                </a:lnTo>
                <a:lnTo>
                  <a:pt x="976" y="862"/>
                </a:lnTo>
                <a:lnTo>
                  <a:pt x="0" y="862"/>
                </a:lnTo>
                <a:lnTo>
                  <a:pt x="0" y="0"/>
                </a:lnTo>
                <a:close/>
              </a:path>
            </a:pathLst>
          </a:custGeom>
          <a:blipFill>
            <a:blip r:embed="rId3" cstate="print"/>
            <a:stretch>
              <a:fillRect/>
            </a:stretch>
          </a:blip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17" name="Freeform 22" descr="gps_map_296"/>
          <p:cNvSpPr>
            <a:spLocks/>
          </p:cNvSpPr>
          <p:nvPr/>
        </p:nvSpPr>
        <p:spPr bwMode="auto">
          <a:xfrm>
            <a:off x="222705" y="3298249"/>
            <a:ext cx="1675090" cy="1512867"/>
          </a:xfrm>
          <a:custGeom>
            <a:avLst/>
            <a:gdLst>
              <a:gd name="T0" fmla="*/ 0 w 1100"/>
              <a:gd name="T1" fmla="*/ 0 h 946"/>
              <a:gd name="T2" fmla="*/ 2147483647 w 1100"/>
              <a:gd name="T3" fmla="*/ 0 h 946"/>
              <a:gd name="T4" fmla="*/ 2147483647 w 1100"/>
              <a:gd name="T5" fmla="*/ 2147483647 h 946"/>
              <a:gd name="T6" fmla="*/ 2147483647 w 1100"/>
              <a:gd name="T7" fmla="*/ 2147483647 h 946"/>
              <a:gd name="T8" fmla="*/ 2147483647 w 1100"/>
              <a:gd name="T9" fmla="*/ 2147483647 h 946"/>
              <a:gd name="T10" fmla="*/ 0 w 1100"/>
              <a:gd name="T11" fmla="*/ 2147483647 h 946"/>
              <a:gd name="T12" fmla="*/ 0 w 1100"/>
              <a:gd name="T13" fmla="*/ 0 h 946"/>
              <a:gd name="T14" fmla="*/ 0 60000 65536"/>
              <a:gd name="T15" fmla="*/ 0 60000 65536"/>
              <a:gd name="T16" fmla="*/ 0 60000 65536"/>
              <a:gd name="T17" fmla="*/ 0 60000 65536"/>
              <a:gd name="T18" fmla="*/ 0 60000 65536"/>
              <a:gd name="T19" fmla="*/ 0 60000 65536"/>
              <a:gd name="T20" fmla="*/ 0 60000 65536"/>
              <a:gd name="T21" fmla="*/ 0 w 1100"/>
              <a:gd name="T22" fmla="*/ 0 h 946"/>
              <a:gd name="T23" fmla="*/ 1100 w 1100"/>
              <a:gd name="T24" fmla="*/ 946 h 94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0" h="946">
                <a:moveTo>
                  <a:pt x="0" y="0"/>
                </a:moveTo>
                <a:lnTo>
                  <a:pt x="1100" y="0"/>
                </a:lnTo>
                <a:lnTo>
                  <a:pt x="1100" y="862"/>
                </a:lnTo>
                <a:lnTo>
                  <a:pt x="734" y="862"/>
                </a:lnTo>
                <a:lnTo>
                  <a:pt x="664" y="946"/>
                </a:lnTo>
                <a:lnTo>
                  <a:pt x="0" y="946"/>
                </a:lnTo>
                <a:lnTo>
                  <a:pt x="0" y="0"/>
                </a:lnTo>
                <a:close/>
              </a:path>
            </a:pathLst>
          </a:custGeom>
          <a:blipFill>
            <a:blip r:embed="rId4" cstate="print"/>
            <a:stretch>
              <a:fillRect/>
            </a:stretch>
          </a:blip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18" name="Freeform 23" descr="62101941_1-Fotos-de-CIRCUITO-CERRADO-DE-TV-ALARMAS-vigile-por-internet-videovigilanciacamaras-ip"/>
          <p:cNvSpPr>
            <a:spLocks/>
          </p:cNvSpPr>
          <p:nvPr/>
        </p:nvSpPr>
        <p:spPr bwMode="auto">
          <a:xfrm>
            <a:off x="222705" y="4678262"/>
            <a:ext cx="2156741" cy="1654024"/>
          </a:xfrm>
          <a:custGeom>
            <a:avLst/>
            <a:gdLst>
              <a:gd name="T0" fmla="*/ 2147483647 w 1417"/>
              <a:gd name="T1" fmla="*/ 2147483647 h 1034"/>
              <a:gd name="T2" fmla="*/ 2147483647 w 1417"/>
              <a:gd name="T3" fmla="*/ 2147483647 h 1034"/>
              <a:gd name="T4" fmla="*/ 2147483647 w 1417"/>
              <a:gd name="T5" fmla="*/ 2147483647 h 1034"/>
              <a:gd name="T6" fmla="*/ 2147483647 w 1417"/>
              <a:gd name="T7" fmla="*/ 2147483647 h 1034"/>
              <a:gd name="T8" fmla="*/ 2147483647 w 1417"/>
              <a:gd name="T9" fmla="*/ 2147483647 h 1034"/>
              <a:gd name="T10" fmla="*/ 2147483647 w 1417"/>
              <a:gd name="T11" fmla="*/ 2147483647 h 1034"/>
              <a:gd name="T12" fmla="*/ 2147483647 w 1417"/>
              <a:gd name="T13" fmla="*/ 2147483647 h 1034"/>
              <a:gd name="T14" fmla="*/ 2147483647 w 1417"/>
              <a:gd name="T15" fmla="*/ 2147483647 h 1034"/>
              <a:gd name="T16" fmla="*/ 2147483647 w 1417"/>
              <a:gd name="T17" fmla="*/ 2147483647 h 1034"/>
              <a:gd name="T18" fmla="*/ 2147483647 w 1417"/>
              <a:gd name="T19" fmla="*/ 2147483647 h 1034"/>
              <a:gd name="T20" fmla="*/ 0 w 1417"/>
              <a:gd name="T21" fmla="*/ 2147483647 h 1034"/>
              <a:gd name="T22" fmla="*/ 0 w 1417"/>
              <a:gd name="T23" fmla="*/ 2147483647 h 1034"/>
              <a:gd name="T24" fmla="*/ 2147483647 w 1417"/>
              <a:gd name="T25" fmla="*/ 2147483647 h 1034"/>
              <a:gd name="T26" fmla="*/ 2147483647 w 1417"/>
              <a:gd name="T27" fmla="*/ 0 h 1034"/>
              <a:gd name="T28" fmla="*/ 2147483647 w 1417"/>
              <a:gd name="T29" fmla="*/ 0 h 1034"/>
              <a:gd name="T30" fmla="*/ 2147483647 w 1417"/>
              <a:gd name="T31" fmla="*/ 2147483647 h 1034"/>
              <a:gd name="T32" fmla="*/ 2147483647 w 1417"/>
              <a:gd name="T33" fmla="*/ 2147483647 h 1034"/>
              <a:gd name="T34" fmla="*/ 2147483647 w 1417"/>
              <a:gd name="T35" fmla="*/ 2147483647 h 10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17"/>
              <a:gd name="T55" fmla="*/ 0 h 1034"/>
              <a:gd name="T56" fmla="*/ 1417 w 1417"/>
              <a:gd name="T57" fmla="*/ 1034 h 10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17" h="1034">
                <a:moveTo>
                  <a:pt x="1417" y="1034"/>
                </a:moveTo>
                <a:lnTo>
                  <a:pt x="184" y="1034"/>
                </a:lnTo>
                <a:lnTo>
                  <a:pt x="184" y="943"/>
                </a:lnTo>
                <a:lnTo>
                  <a:pt x="184" y="871"/>
                </a:lnTo>
                <a:lnTo>
                  <a:pt x="184" y="810"/>
                </a:lnTo>
                <a:lnTo>
                  <a:pt x="184" y="755"/>
                </a:lnTo>
                <a:lnTo>
                  <a:pt x="184" y="703"/>
                </a:lnTo>
                <a:lnTo>
                  <a:pt x="184" y="642"/>
                </a:lnTo>
                <a:lnTo>
                  <a:pt x="184" y="570"/>
                </a:lnTo>
                <a:lnTo>
                  <a:pt x="184" y="477"/>
                </a:lnTo>
                <a:lnTo>
                  <a:pt x="0" y="323"/>
                </a:lnTo>
                <a:lnTo>
                  <a:pt x="0" y="84"/>
                </a:lnTo>
                <a:lnTo>
                  <a:pt x="664" y="84"/>
                </a:lnTo>
                <a:lnTo>
                  <a:pt x="734" y="0"/>
                </a:lnTo>
                <a:lnTo>
                  <a:pt x="1306" y="0"/>
                </a:lnTo>
                <a:lnTo>
                  <a:pt x="1306" y="595"/>
                </a:lnTo>
                <a:lnTo>
                  <a:pt x="1417" y="685"/>
                </a:lnTo>
                <a:lnTo>
                  <a:pt x="1417" y="1034"/>
                </a:lnTo>
                <a:close/>
              </a:path>
            </a:pathLst>
          </a:custGeom>
          <a:blipFill dpi="0" rotWithShape="1">
            <a:blip r:embed="rId5" cstate="print"/>
            <a:srcRect/>
            <a:stretch>
              <a:fillRect t="-10000"/>
            </a:stretch>
          </a:blip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19" name="Freeform 24" descr="nuevo-iphone-4"/>
          <p:cNvSpPr>
            <a:spLocks/>
          </p:cNvSpPr>
          <p:nvPr/>
        </p:nvSpPr>
        <p:spPr bwMode="auto">
          <a:xfrm>
            <a:off x="2210128" y="4678262"/>
            <a:ext cx="1847696" cy="1654024"/>
          </a:xfrm>
          <a:custGeom>
            <a:avLst/>
            <a:gdLst>
              <a:gd name="T0" fmla="*/ 2147483647 w 1214"/>
              <a:gd name="T1" fmla="*/ 2147483647 h 1034"/>
              <a:gd name="T2" fmla="*/ 2147483647 w 1214"/>
              <a:gd name="T3" fmla="*/ 2147483647 h 1034"/>
              <a:gd name="T4" fmla="*/ 2147483647 w 1214"/>
              <a:gd name="T5" fmla="*/ 2147483647 h 1034"/>
              <a:gd name="T6" fmla="*/ 2147483647 w 1214"/>
              <a:gd name="T7" fmla="*/ 2147483647 h 1034"/>
              <a:gd name="T8" fmla="*/ 2147483647 w 1214"/>
              <a:gd name="T9" fmla="*/ 2147483647 h 1034"/>
              <a:gd name="T10" fmla="*/ 2147483647 w 1214"/>
              <a:gd name="T11" fmla="*/ 2147483647 h 1034"/>
              <a:gd name="T12" fmla="*/ 0 w 1214"/>
              <a:gd name="T13" fmla="*/ 2147483647 h 1034"/>
              <a:gd name="T14" fmla="*/ 0 w 1214"/>
              <a:gd name="T15" fmla="*/ 0 h 1034"/>
              <a:gd name="T16" fmla="*/ 2147483647 w 1214"/>
              <a:gd name="T17" fmla="*/ 0 h 1034"/>
              <a:gd name="T18" fmla="*/ 2147483647 w 1214"/>
              <a:gd name="T19" fmla="*/ 2147483647 h 1034"/>
              <a:gd name="T20" fmla="*/ 2147483647 w 1214"/>
              <a:gd name="T21" fmla="*/ 2147483647 h 10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14"/>
              <a:gd name="T34" fmla="*/ 0 h 1034"/>
              <a:gd name="T35" fmla="*/ 1214 w 1214"/>
              <a:gd name="T36" fmla="*/ 1034 h 10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14" h="1034">
                <a:moveTo>
                  <a:pt x="1214" y="88"/>
                </a:moveTo>
                <a:lnTo>
                  <a:pt x="1214" y="943"/>
                </a:lnTo>
                <a:lnTo>
                  <a:pt x="684" y="943"/>
                </a:lnTo>
                <a:lnTo>
                  <a:pt x="605" y="1034"/>
                </a:lnTo>
                <a:lnTo>
                  <a:pt x="111" y="1034"/>
                </a:lnTo>
                <a:lnTo>
                  <a:pt x="111" y="685"/>
                </a:lnTo>
                <a:lnTo>
                  <a:pt x="0" y="595"/>
                </a:lnTo>
                <a:lnTo>
                  <a:pt x="0" y="0"/>
                </a:lnTo>
                <a:lnTo>
                  <a:pt x="770" y="0"/>
                </a:lnTo>
                <a:lnTo>
                  <a:pt x="845" y="88"/>
                </a:lnTo>
                <a:lnTo>
                  <a:pt x="1214" y="88"/>
                </a:lnTo>
                <a:close/>
              </a:path>
            </a:pathLst>
          </a:custGeom>
          <a:blipFill dpi="0" rotWithShape="1">
            <a:blip r:embed="rId6" cstate="print"/>
            <a:srcRect/>
            <a:stretch>
              <a:fillRect/>
            </a:stretch>
          </a:blip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54" name="Freeform 15"/>
          <p:cNvSpPr>
            <a:spLocks/>
          </p:cNvSpPr>
          <p:nvPr/>
        </p:nvSpPr>
        <p:spPr bwMode="auto">
          <a:xfrm>
            <a:off x="1200800" y="3470958"/>
            <a:ext cx="7625854" cy="3120393"/>
          </a:xfrm>
          <a:custGeom>
            <a:avLst/>
            <a:gdLst>
              <a:gd name="T0" fmla="*/ 2147483647 w 4610"/>
              <a:gd name="T1" fmla="*/ 2147483647 h 1793"/>
              <a:gd name="T2" fmla="*/ 0 w 4610"/>
              <a:gd name="T3" fmla="*/ 2147483647 h 1793"/>
              <a:gd name="T4" fmla="*/ 2147483647 w 4610"/>
              <a:gd name="T5" fmla="*/ 2147483647 h 1793"/>
              <a:gd name="T6" fmla="*/ 2147483647 w 4610"/>
              <a:gd name="T7" fmla="*/ 2147483647 h 1793"/>
              <a:gd name="T8" fmla="*/ 2147483647 w 4610"/>
              <a:gd name="T9" fmla="*/ 2147483647 h 1793"/>
              <a:gd name="T10" fmla="*/ 2147483647 w 4610"/>
              <a:gd name="T11" fmla="*/ 0 h 1793"/>
              <a:gd name="T12" fmla="*/ 2147483647 w 4610"/>
              <a:gd name="T13" fmla="*/ 0 h 1793"/>
              <a:gd name="T14" fmla="*/ 2147483647 w 4610"/>
              <a:gd name="T15" fmla="*/ 2147483647 h 1793"/>
              <a:gd name="T16" fmla="*/ 2147483647 w 4610"/>
              <a:gd name="T17" fmla="*/ 2147483647 h 17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10"/>
              <a:gd name="T28" fmla="*/ 0 h 1793"/>
              <a:gd name="T29" fmla="*/ 4610 w 4610"/>
              <a:gd name="T30" fmla="*/ 1793 h 17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10" h="1793">
                <a:moveTo>
                  <a:pt x="47" y="1793"/>
                </a:moveTo>
                <a:lnTo>
                  <a:pt x="0" y="1719"/>
                </a:lnTo>
                <a:lnTo>
                  <a:pt x="1199" y="1719"/>
                </a:lnTo>
                <a:lnTo>
                  <a:pt x="1269" y="1635"/>
                </a:lnTo>
                <a:lnTo>
                  <a:pt x="1801" y="1635"/>
                </a:lnTo>
                <a:lnTo>
                  <a:pt x="1801" y="0"/>
                </a:lnTo>
                <a:lnTo>
                  <a:pt x="4610" y="0"/>
                </a:lnTo>
                <a:lnTo>
                  <a:pt x="4610" y="1793"/>
                </a:lnTo>
                <a:lnTo>
                  <a:pt x="47" y="1793"/>
                </a:lnTo>
                <a:close/>
              </a:path>
            </a:pathLst>
          </a:custGeom>
          <a:solidFill>
            <a:srgbClr val="BDD7EE">
              <a:alpha val="65098"/>
            </a:srgb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11" name="Freeform 2" descr="combate-en-tamaulipas"/>
          <p:cNvSpPr>
            <a:spLocks/>
          </p:cNvSpPr>
          <p:nvPr/>
        </p:nvSpPr>
        <p:spPr bwMode="auto">
          <a:xfrm flipH="1">
            <a:off x="6157509" y="1056333"/>
            <a:ext cx="2731612" cy="1936929"/>
          </a:xfrm>
          <a:custGeom>
            <a:avLst/>
            <a:gdLst>
              <a:gd name="T0" fmla="*/ 1538845052 w 1692"/>
              <a:gd name="T1" fmla="*/ 0 h 1136"/>
              <a:gd name="T2" fmla="*/ 2147483647 w 1692"/>
              <a:gd name="T3" fmla="*/ 0 h 1136"/>
              <a:gd name="T4" fmla="*/ 2147483647 w 1692"/>
              <a:gd name="T5" fmla="*/ 188896461 h 1136"/>
              <a:gd name="T6" fmla="*/ 2147483647 w 1692"/>
              <a:gd name="T7" fmla="*/ 1535808339 h 1136"/>
              <a:gd name="T8" fmla="*/ 2147483647 w 1692"/>
              <a:gd name="T9" fmla="*/ 1669951494 h 1136"/>
              <a:gd name="T10" fmla="*/ 2147483647 w 1692"/>
              <a:gd name="T11" fmla="*/ 2147483647 h 1136"/>
              <a:gd name="T12" fmla="*/ 1811087509 w 1692"/>
              <a:gd name="T13" fmla="*/ 2147483647 h 1136"/>
              <a:gd name="T14" fmla="*/ 1731925932 w 1692"/>
              <a:gd name="T15" fmla="*/ 2147483647 h 1136"/>
              <a:gd name="T16" fmla="*/ 133225489 w 1692"/>
              <a:gd name="T17" fmla="*/ 2147483647 h 1136"/>
              <a:gd name="T18" fmla="*/ 0 w 1692"/>
              <a:gd name="T19" fmla="*/ 2147483647 h 1136"/>
              <a:gd name="T20" fmla="*/ 0 w 1692"/>
              <a:gd name="T21" fmla="*/ 1574134955 h 1136"/>
              <a:gd name="T22" fmla="*/ 94609035 w 1692"/>
              <a:gd name="T23" fmla="*/ 1439991799 h 1136"/>
              <a:gd name="T24" fmla="*/ 94609035 w 1692"/>
              <a:gd name="T25" fmla="*/ 114979899 h 1136"/>
              <a:gd name="T26" fmla="*/ 1457752028 w 1692"/>
              <a:gd name="T27" fmla="*/ 114979899 h 1136"/>
              <a:gd name="T28" fmla="*/ 1538845052 w 1692"/>
              <a:gd name="T29" fmla="*/ 0 h 11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92"/>
              <a:gd name="T46" fmla="*/ 0 h 1136"/>
              <a:gd name="T47" fmla="*/ 1692 w 1692"/>
              <a:gd name="T48" fmla="*/ 1136 h 11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92" h="1136">
                <a:moveTo>
                  <a:pt x="797" y="0"/>
                </a:moveTo>
                <a:lnTo>
                  <a:pt x="1624" y="0"/>
                </a:lnTo>
                <a:lnTo>
                  <a:pt x="1692" y="69"/>
                </a:lnTo>
                <a:lnTo>
                  <a:pt x="1692" y="561"/>
                </a:lnTo>
                <a:lnTo>
                  <a:pt x="1644" y="610"/>
                </a:lnTo>
                <a:lnTo>
                  <a:pt x="1644" y="1095"/>
                </a:lnTo>
                <a:lnTo>
                  <a:pt x="938" y="1095"/>
                </a:lnTo>
                <a:lnTo>
                  <a:pt x="897" y="1136"/>
                </a:lnTo>
                <a:lnTo>
                  <a:pt x="69" y="1136"/>
                </a:lnTo>
                <a:lnTo>
                  <a:pt x="0" y="1069"/>
                </a:lnTo>
                <a:lnTo>
                  <a:pt x="0" y="575"/>
                </a:lnTo>
                <a:lnTo>
                  <a:pt x="49" y="526"/>
                </a:lnTo>
                <a:lnTo>
                  <a:pt x="49" y="42"/>
                </a:lnTo>
                <a:lnTo>
                  <a:pt x="755" y="42"/>
                </a:lnTo>
                <a:lnTo>
                  <a:pt x="797" y="0"/>
                </a:lnTo>
                <a:close/>
              </a:path>
            </a:pathLst>
          </a:custGeom>
          <a:blipFill dpi="0" rotWithShape="0">
            <a:blip r:embed="rId7" cstate="print"/>
            <a:srcRect/>
            <a:stretch>
              <a:fillRect/>
            </a:stretch>
          </a:blip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12" name="Freeform 3" descr="Bloques B 01"/>
          <p:cNvSpPr>
            <a:spLocks/>
          </p:cNvSpPr>
          <p:nvPr/>
        </p:nvSpPr>
        <p:spPr bwMode="auto">
          <a:xfrm flipH="1">
            <a:off x="192597" y="1105410"/>
            <a:ext cx="7217285" cy="1984370"/>
          </a:xfrm>
          <a:custGeom>
            <a:avLst/>
            <a:gdLst>
              <a:gd name="T0" fmla="*/ 1620774650 w 4472"/>
              <a:gd name="T1" fmla="*/ 0 h 1164"/>
              <a:gd name="T2" fmla="*/ 2147483647 w 4472"/>
              <a:gd name="T3" fmla="*/ 0 h 1164"/>
              <a:gd name="T4" fmla="*/ 2147483647 w 4472"/>
              <a:gd name="T5" fmla="*/ 207996884 h 1164"/>
              <a:gd name="T6" fmla="*/ 2147483647 w 4472"/>
              <a:gd name="T7" fmla="*/ 2147483647 h 1164"/>
              <a:gd name="T8" fmla="*/ 30871909 w 4472"/>
              <a:gd name="T9" fmla="*/ 2147483647 h 1164"/>
              <a:gd name="T10" fmla="*/ 0 w 4472"/>
              <a:gd name="T11" fmla="*/ 2147483647 h 1164"/>
              <a:gd name="T12" fmla="*/ 79109868 w 4472"/>
              <a:gd name="T13" fmla="*/ 2147483647 h 1164"/>
              <a:gd name="T14" fmla="*/ 1586043938 w 4472"/>
              <a:gd name="T15" fmla="*/ 2147483647 h 1164"/>
              <a:gd name="T16" fmla="*/ 1586043938 w 4472"/>
              <a:gd name="T17" fmla="*/ 54736731 h 1164"/>
              <a:gd name="T18" fmla="*/ 1620774650 w 4472"/>
              <a:gd name="T19" fmla="*/ 0 h 1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72"/>
              <a:gd name="T31" fmla="*/ 0 h 1164"/>
              <a:gd name="T32" fmla="*/ 4472 w 4472"/>
              <a:gd name="T33" fmla="*/ 1164 h 1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72" h="1164">
                <a:moveTo>
                  <a:pt x="840" y="0"/>
                </a:moveTo>
                <a:lnTo>
                  <a:pt x="4395" y="0"/>
                </a:lnTo>
                <a:lnTo>
                  <a:pt x="4472" y="76"/>
                </a:lnTo>
                <a:lnTo>
                  <a:pt x="4472" y="1164"/>
                </a:lnTo>
                <a:lnTo>
                  <a:pt x="16" y="1164"/>
                </a:lnTo>
                <a:lnTo>
                  <a:pt x="0" y="1154"/>
                </a:lnTo>
                <a:lnTo>
                  <a:pt x="41" y="1113"/>
                </a:lnTo>
                <a:lnTo>
                  <a:pt x="822" y="1113"/>
                </a:lnTo>
                <a:lnTo>
                  <a:pt x="822" y="20"/>
                </a:lnTo>
                <a:lnTo>
                  <a:pt x="840" y="0"/>
                </a:lnTo>
                <a:close/>
              </a:path>
            </a:pathLst>
          </a:custGeom>
          <a:solidFill>
            <a:srgbClr val="E2F0D9">
              <a:alpha val="65098"/>
            </a:srgb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2" name="CuadroTexto 1"/>
          <p:cNvSpPr txBox="1"/>
          <p:nvPr/>
        </p:nvSpPr>
        <p:spPr>
          <a:xfrm>
            <a:off x="161365" y="255497"/>
            <a:ext cx="8821270" cy="507831"/>
          </a:xfrm>
          <a:prstGeom prst="rect">
            <a:avLst/>
          </a:prstGeom>
          <a:noFill/>
        </p:spPr>
        <p:txBody>
          <a:bodyPr wrap="square" rtlCol="0">
            <a:spAutoFit/>
          </a:bodyPr>
          <a:lstStyle/>
          <a:p>
            <a:pPr algn="ctr">
              <a:lnSpc>
                <a:spcPct val="150000"/>
              </a:lnSpc>
            </a:pPr>
            <a:r>
              <a:rPr lang="es-MX" b="1" dirty="0" err="1" smtClean="0">
                <a:latin typeface="Arial" panose="020B0604020202020204" pitchFamily="34" charset="0"/>
                <a:cs typeface="Arial" panose="020B0604020202020204" pitchFamily="34" charset="0"/>
              </a:rPr>
              <a:t>Netwar</a:t>
            </a:r>
            <a:r>
              <a:rPr lang="es-MX" b="1" dirty="0" smtClean="0">
                <a:latin typeface="Arial" panose="020B0604020202020204" pitchFamily="34" charset="0"/>
                <a:cs typeface="Arial" panose="020B0604020202020204" pitchFamily="34" charset="0"/>
              </a:rPr>
              <a:t>.</a:t>
            </a:r>
          </a:p>
        </p:txBody>
      </p:sp>
      <p:sp>
        <p:nvSpPr>
          <p:cNvPr id="3" name="CuadroTexto 2"/>
          <p:cNvSpPr txBox="1"/>
          <p:nvPr/>
        </p:nvSpPr>
        <p:spPr>
          <a:xfrm>
            <a:off x="336797" y="1211481"/>
            <a:ext cx="5526742" cy="1754326"/>
          </a:xfrm>
          <a:prstGeom prst="rect">
            <a:avLst/>
          </a:prstGeom>
          <a:noFill/>
        </p:spPr>
        <p:txBody>
          <a:bodyPr wrap="square" rtlCol="0">
            <a:spAutoFit/>
          </a:bodyPr>
          <a:lstStyle/>
          <a:p>
            <a:pPr algn="just">
              <a:lnSpc>
                <a:spcPct val="150000"/>
              </a:lnSpc>
            </a:pPr>
            <a:r>
              <a:rPr lang="es-MX" b="1" dirty="0" smtClean="0">
                <a:latin typeface="Arial" panose="020B0604020202020204" pitchFamily="34" charset="0"/>
                <a:cs typeface="Arial" panose="020B0604020202020204" pitchFamily="34" charset="0"/>
              </a:rPr>
              <a:t>Se aplica a las nuevas formas de conflictos de baja intensidad protagonizados por actores no estatales que cortocircuitan las jerarquías gubernamentales a través de las redes.</a:t>
            </a:r>
          </a:p>
        </p:txBody>
      </p:sp>
      <p:sp>
        <p:nvSpPr>
          <p:cNvPr id="4" name="CuadroTexto 3"/>
          <p:cNvSpPr txBox="1"/>
          <p:nvPr/>
        </p:nvSpPr>
        <p:spPr>
          <a:xfrm>
            <a:off x="3966883" y="3375216"/>
            <a:ext cx="4787152" cy="507831"/>
          </a:xfrm>
          <a:prstGeom prst="rect">
            <a:avLst/>
          </a:prstGeom>
          <a:noFill/>
        </p:spPr>
        <p:txBody>
          <a:bodyPr wrap="square" rtlCol="0">
            <a:spAutoFit/>
          </a:bodyPr>
          <a:lstStyle/>
          <a:p>
            <a:pPr algn="ctr">
              <a:lnSpc>
                <a:spcPct val="150000"/>
              </a:lnSpc>
            </a:pPr>
            <a:r>
              <a:rPr lang="es-MX" b="1" dirty="0" smtClean="0">
                <a:latin typeface="Arial" panose="020B0604020202020204" pitchFamily="34" charset="0"/>
                <a:cs typeface="Arial" panose="020B0604020202020204" pitchFamily="34" charset="0"/>
              </a:rPr>
              <a:t>«Actores no estatales»</a:t>
            </a:r>
          </a:p>
        </p:txBody>
      </p:sp>
      <p:sp>
        <p:nvSpPr>
          <p:cNvPr id="9" name="CuadroTexto 8"/>
          <p:cNvSpPr txBox="1"/>
          <p:nvPr/>
        </p:nvSpPr>
        <p:spPr>
          <a:xfrm>
            <a:off x="4249268" y="4124760"/>
            <a:ext cx="4585449" cy="2169825"/>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
            </a:pPr>
            <a:r>
              <a:rPr lang="es-MX" b="1" dirty="0" smtClean="0">
                <a:latin typeface="Arial" panose="020B0604020202020204" pitchFamily="34" charset="0"/>
                <a:cs typeface="Arial" panose="020B0604020202020204" pitchFamily="34" charset="0"/>
              </a:rPr>
              <a:t>Activistas. </a:t>
            </a:r>
          </a:p>
          <a:p>
            <a:pPr marL="285750" indent="-285750" algn="just">
              <a:lnSpc>
                <a:spcPct val="150000"/>
              </a:lnSpc>
              <a:buFont typeface="Wingdings" panose="05000000000000000000" pitchFamily="2" charset="2"/>
              <a:buChar char="§"/>
            </a:pPr>
            <a:r>
              <a:rPr lang="es-MX" b="1" dirty="0" smtClean="0">
                <a:latin typeface="Arial" panose="020B0604020202020204" pitchFamily="34" charset="0"/>
                <a:cs typeface="Arial" panose="020B0604020202020204" pitchFamily="34" charset="0"/>
              </a:rPr>
              <a:t>Organizaciones no gubernamentales.</a:t>
            </a:r>
          </a:p>
          <a:p>
            <a:pPr marL="285750" indent="-285750" algn="just">
              <a:lnSpc>
                <a:spcPct val="150000"/>
              </a:lnSpc>
              <a:buFont typeface="Wingdings" panose="05000000000000000000" pitchFamily="2" charset="2"/>
              <a:buChar char="§"/>
            </a:pPr>
            <a:r>
              <a:rPr lang="es-MX" b="1" dirty="0" smtClean="0">
                <a:latin typeface="Arial" panose="020B0604020202020204" pitchFamily="34" charset="0"/>
                <a:cs typeface="Arial" panose="020B0604020202020204" pitchFamily="34" charset="0"/>
              </a:rPr>
              <a:t>Movimientos guerrilleros.</a:t>
            </a:r>
          </a:p>
          <a:p>
            <a:pPr marL="285750" indent="-285750" algn="just">
              <a:lnSpc>
                <a:spcPct val="150000"/>
              </a:lnSpc>
              <a:buFont typeface="Wingdings" panose="05000000000000000000" pitchFamily="2" charset="2"/>
              <a:buChar char="§"/>
            </a:pPr>
            <a:r>
              <a:rPr lang="es-MX" b="1" dirty="0" smtClean="0">
                <a:latin typeface="Arial" panose="020B0604020202020204" pitchFamily="34" charset="0"/>
                <a:cs typeface="Arial" panose="020B0604020202020204" pitchFamily="34" charset="0"/>
              </a:rPr>
              <a:t>Terroristas. </a:t>
            </a:r>
          </a:p>
          <a:p>
            <a:pPr marL="285750" indent="-285750" algn="just">
              <a:lnSpc>
                <a:spcPct val="150000"/>
              </a:lnSpc>
              <a:buFont typeface="Wingdings" panose="05000000000000000000" pitchFamily="2" charset="2"/>
              <a:buChar char="§"/>
            </a:pPr>
            <a:r>
              <a:rPr lang="es-MX" b="1" dirty="0" smtClean="0">
                <a:latin typeface="Arial" panose="020B0604020202020204" pitchFamily="34" charset="0"/>
                <a:cs typeface="Arial" panose="020B0604020202020204" pitchFamily="34" charset="0"/>
              </a:rPr>
              <a:t>Cárteles de la droga.</a:t>
            </a:r>
          </a:p>
        </p:txBody>
      </p:sp>
    </p:spTree>
    <p:extLst>
      <p:ext uri="{BB962C8B-B14F-4D97-AF65-F5344CB8AC3E}">
        <p14:creationId xmlns:p14="http://schemas.microsoft.com/office/powerpoint/2010/main" xmlns="" val="8447094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20" name="Freeform 63" descr="aaf"/>
          <p:cNvSpPr>
            <a:spLocks/>
          </p:cNvSpPr>
          <p:nvPr/>
        </p:nvSpPr>
        <p:spPr bwMode="auto">
          <a:xfrm>
            <a:off x="3698350" y="1295896"/>
            <a:ext cx="5212641" cy="2078480"/>
          </a:xfrm>
          <a:custGeom>
            <a:avLst/>
            <a:gdLst>
              <a:gd name="T0" fmla="*/ 2147474277 w 3145"/>
              <a:gd name="T1" fmla="*/ 0 h 1307"/>
              <a:gd name="T2" fmla="*/ 2147474277 w 3145"/>
              <a:gd name="T3" fmla="*/ 2147483647 h 1307"/>
              <a:gd name="T4" fmla="*/ 2147474277 w 3145"/>
              <a:gd name="T5" fmla="*/ 2147483647 h 1307"/>
              <a:gd name="T6" fmla="*/ 2147474277 w 3145"/>
              <a:gd name="T7" fmla="*/ 2147483647 h 1307"/>
              <a:gd name="T8" fmla="*/ 2147474277 w 3145"/>
              <a:gd name="T9" fmla="*/ 2147483647 h 1307"/>
              <a:gd name="T10" fmla="*/ 2147474277 w 3145"/>
              <a:gd name="T11" fmla="*/ 2147483647 h 1307"/>
              <a:gd name="T12" fmla="*/ 0 w 3145"/>
              <a:gd name="T13" fmla="*/ 2147483647 h 1307"/>
              <a:gd name="T14" fmla="*/ 0 w 3145"/>
              <a:gd name="T15" fmla="*/ 0 h 1307"/>
              <a:gd name="T16" fmla="*/ 2147474277 w 3145"/>
              <a:gd name="T17" fmla="*/ 0 h 130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45"/>
              <a:gd name="T28" fmla="*/ 0 h 1307"/>
              <a:gd name="T29" fmla="*/ 3145 w 3145"/>
              <a:gd name="T30" fmla="*/ 1307 h 130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45" h="1307">
                <a:moveTo>
                  <a:pt x="3145" y="0"/>
                </a:moveTo>
                <a:lnTo>
                  <a:pt x="3145" y="1217"/>
                </a:lnTo>
                <a:lnTo>
                  <a:pt x="2367" y="1217"/>
                </a:lnTo>
                <a:lnTo>
                  <a:pt x="2282" y="1307"/>
                </a:lnTo>
                <a:lnTo>
                  <a:pt x="88" y="1307"/>
                </a:lnTo>
                <a:lnTo>
                  <a:pt x="88" y="587"/>
                </a:lnTo>
                <a:lnTo>
                  <a:pt x="0" y="499"/>
                </a:lnTo>
                <a:lnTo>
                  <a:pt x="0" y="0"/>
                </a:lnTo>
                <a:lnTo>
                  <a:pt x="3145" y="0"/>
                </a:lnTo>
                <a:close/>
              </a:path>
            </a:pathLst>
          </a:custGeom>
          <a:solidFill>
            <a:schemeClr val="bg1">
              <a:lumMod val="85000"/>
              <a:alpha val="65098"/>
            </a:scheme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21" name="Freeform 62" descr="bmy"/>
          <p:cNvSpPr>
            <a:spLocks/>
          </p:cNvSpPr>
          <p:nvPr/>
        </p:nvSpPr>
        <p:spPr bwMode="auto">
          <a:xfrm>
            <a:off x="259168" y="1241342"/>
            <a:ext cx="3465702" cy="2133033"/>
          </a:xfrm>
          <a:custGeom>
            <a:avLst/>
            <a:gdLst>
              <a:gd name="T0" fmla="*/ 2147473941 w 2091"/>
              <a:gd name="T1" fmla="*/ 2147483647 h 1342"/>
              <a:gd name="T2" fmla="*/ 2147473941 w 2091"/>
              <a:gd name="T3" fmla="*/ 2147483647 h 1342"/>
              <a:gd name="T4" fmla="*/ 0 w 2091"/>
              <a:gd name="T5" fmla="*/ 2147483647 h 1342"/>
              <a:gd name="T6" fmla="*/ 0 w 2091"/>
              <a:gd name="T7" fmla="*/ 0 h 1342"/>
              <a:gd name="T8" fmla="*/ 2147473941 w 2091"/>
              <a:gd name="T9" fmla="*/ 0 h 1342"/>
              <a:gd name="T10" fmla="*/ 2147473941 w 2091"/>
              <a:gd name="T11" fmla="*/ 2147483647 h 1342"/>
              <a:gd name="T12" fmla="*/ 2147473941 w 2091"/>
              <a:gd name="T13" fmla="*/ 2147483647 h 1342"/>
              <a:gd name="T14" fmla="*/ 2147473941 w 2091"/>
              <a:gd name="T15" fmla="*/ 2147483647 h 1342"/>
              <a:gd name="T16" fmla="*/ 2147473941 w 2091"/>
              <a:gd name="T17" fmla="*/ 2147483647 h 1342"/>
              <a:gd name="T18" fmla="*/ 2147473941 w 2091"/>
              <a:gd name="T19" fmla="*/ 2147483647 h 13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91"/>
              <a:gd name="T31" fmla="*/ 0 h 1342"/>
              <a:gd name="T32" fmla="*/ 2091 w 2091"/>
              <a:gd name="T33" fmla="*/ 1342 h 134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91" h="1342">
                <a:moveTo>
                  <a:pt x="2091" y="1342"/>
                </a:moveTo>
                <a:lnTo>
                  <a:pt x="25" y="1342"/>
                </a:lnTo>
                <a:lnTo>
                  <a:pt x="0" y="1315"/>
                </a:lnTo>
                <a:lnTo>
                  <a:pt x="0" y="0"/>
                </a:lnTo>
                <a:lnTo>
                  <a:pt x="474" y="0"/>
                </a:lnTo>
                <a:lnTo>
                  <a:pt x="510" y="35"/>
                </a:lnTo>
                <a:lnTo>
                  <a:pt x="2048" y="35"/>
                </a:lnTo>
                <a:lnTo>
                  <a:pt x="2048" y="858"/>
                </a:lnTo>
                <a:lnTo>
                  <a:pt x="2091" y="901"/>
                </a:lnTo>
                <a:lnTo>
                  <a:pt x="2091" y="1342"/>
                </a:lnTo>
                <a:close/>
              </a:path>
            </a:pathLst>
          </a:custGeom>
          <a:blipFill>
            <a:blip r:embed="rId3" cstate="print"/>
            <a:stretch>
              <a:fillRect/>
            </a:stretch>
          </a:blip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2" name="CuadroTexto 1"/>
          <p:cNvSpPr txBox="1"/>
          <p:nvPr/>
        </p:nvSpPr>
        <p:spPr>
          <a:xfrm>
            <a:off x="484094" y="145437"/>
            <a:ext cx="8175812" cy="872034"/>
          </a:xfrm>
          <a:prstGeom prst="rect">
            <a:avLst/>
          </a:prstGeom>
          <a:noFill/>
        </p:spPr>
        <p:txBody>
          <a:bodyPr wrap="square" rtlCol="0">
            <a:spAutoFit/>
          </a:bodyPr>
          <a:lstStyle/>
          <a:p>
            <a:pPr algn="ctr">
              <a:lnSpc>
                <a:spcPct val="150000"/>
              </a:lnSpc>
            </a:pPr>
            <a:r>
              <a:rPr lang="es-MX" b="1" dirty="0" smtClean="0">
                <a:latin typeface="Arial" panose="020B0604020202020204" pitchFamily="34" charset="0"/>
                <a:cs typeface="Arial" panose="020B0604020202020204" pitchFamily="34" charset="0"/>
              </a:rPr>
              <a:t>Movimiento </a:t>
            </a:r>
            <a:r>
              <a:rPr lang="es-MX" b="1" dirty="0" err="1" smtClean="0">
                <a:latin typeface="Arial" panose="020B0604020202020204" pitchFamily="34" charset="0"/>
                <a:cs typeface="Arial" panose="020B0604020202020204" pitchFamily="34" charset="0"/>
              </a:rPr>
              <a:t>Neozapatista</a:t>
            </a:r>
            <a:r>
              <a:rPr lang="es-MX" b="1" dirty="0" smtClean="0">
                <a:latin typeface="Arial" panose="020B0604020202020204" pitchFamily="34" charset="0"/>
                <a:cs typeface="Arial" panose="020B0604020202020204" pitchFamily="34" charset="0"/>
              </a:rPr>
              <a:t> </a:t>
            </a:r>
          </a:p>
          <a:p>
            <a:pPr algn="ctr">
              <a:lnSpc>
                <a:spcPct val="150000"/>
              </a:lnSpc>
            </a:pPr>
            <a:r>
              <a:rPr lang="es-MX" b="1" dirty="0" smtClean="0">
                <a:latin typeface="Arial" panose="020B0604020202020204" pitchFamily="34" charset="0"/>
                <a:cs typeface="Arial" panose="020B0604020202020204" pitchFamily="34" charset="0"/>
              </a:rPr>
              <a:t>diciembre de 1994</a:t>
            </a:r>
          </a:p>
        </p:txBody>
      </p:sp>
      <p:sp>
        <p:nvSpPr>
          <p:cNvPr id="9" name="CuadroTexto 8"/>
          <p:cNvSpPr txBox="1"/>
          <p:nvPr/>
        </p:nvSpPr>
        <p:spPr>
          <a:xfrm>
            <a:off x="4208928" y="1688131"/>
            <a:ext cx="4450977" cy="1172629"/>
          </a:xfrm>
          <a:prstGeom prst="rect">
            <a:avLst/>
          </a:prstGeom>
          <a:noFill/>
        </p:spPr>
        <p:txBody>
          <a:bodyPr wrap="square" rtlCol="0">
            <a:spAutoFit/>
          </a:bodyPr>
          <a:lstStyle/>
          <a:p>
            <a:pPr algn="just">
              <a:lnSpc>
                <a:spcPct val="130000"/>
              </a:lnSpc>
            </a:pPr>
            <a:r>
              <a:rPr lang="es-MX" b="1" dirty="0" smtClean="0">
                <a:latin typeface="Arial" panose="020B0604020202020204" pitchFamily="34" charset="0"/>
                <a:cs typeface="Arial" panose="020B0604020202020204" pitchFamily="34" charset="0"/>
              </a:rPr>
              <a:t>Primera campaña de información internacional. Retransmitida por Internet a través de una red de </a:t>
            </a:r>
            <a:r>
              <a:rPr lang="es-MX" b="1" dirty="0" err="1" smtClean="0">
                <a:latin typeface="Arial" panose="020B0604020202020204" pitchFamily="34" charset="0"/>
                <a:cs typeface="Arial" panose="020B0604020202020204" pitchFamily="34" charset="0"/>
              </a:rPr>
              <a:t>ONG´s</a:t>
            </a:r>
            <a:r>
              <a:rPr lang="es-MX" b="1" dirty="0" smtClean="0">
                <a:latin typeface="Arial" panose="020B0604020202020204" pitchFamily="34" charset="0"/>
                <a:cs typeface="Arial" panose="020B0604020202020204" pitchFamily="34" charset="0"/>
              </a:rPr>
              <a:t>.</a:t>
            </a:r>
          </a:p>
        </p:txBody>
      </p:sp>
      <p:sp>
        <p:nvSpPr>
          <p:cNvPr id="48" name="Freeform 3" descr="CIMG2322"/>
          <p:cNvSpPr>
            <a:spLocks/>
          </p:cNvSpPr>
          <p:nvPr/>
        </p:nvSpPr>
        <p:spPr bwMode="auto">
          <a:xfrm rot="10800000" flipV="1">
            <a:off x="6084047" y="3565397"/>
            <a:ext cx="2809875" cy="2941853"/>
          </a:xfrm>
          <a:custGeom>
            <a:avLst/>
            <a:gdLst/>
            <a:ahLst/>
            <a:cxnLst>
              <a:cxn ang="0">
                <a:pos x="109" y="0"/>
              </a:cxn>
              <a:cxn ang="0">
                <a:pos x="1663" y="0"/>
              </a:cxn>
              <a:cxn ang="0">
                <a:pos x="1663" y="1446"/>
              </a:cxn>
              <a:cxn ang="0">
                <a:pos x="1534" y="1575"/>
              </a:cxn>
              <a:cxn ang="0">
                <a:pos x="413" y="1575"/>
              </a:cxn>
              <a:cxn ang="0">
                <a:pos x="378" y="1511"/>
              </a:cxn>
              <a:cxn ang="0">
                <a:pos x="0" y="1511"/>
              </a:cxn>
              <a:cxn ang="0">
                <a:pos x="0" y="109"/>
              </a:cxn>
              <a:cxn ang="0">
                <a:pos x="109" y="0"/>
              </a:cxn>
            </a:cxnLst>
            <a:rect l="0" t="0" r="r" b="b"/>
            <a:pathLst>
              <a:path w="1663" h="1575">
                <a:moveTo>
                  <a:pt x="109" y="0"/>
                </a:moveTo>
                <a:lnTo>
                  <a:pt x="1663" y="0"/>
                </a:lnTo>
                <a:lnTo>
                  <a:pt x="1663" y="1446"/>
                </a:lnTo>
                <a:lnTo>
                  <a:pt x="1534" y="1575"/>
                </a:lnTo>
                <a:lnTo>
                  <a:pt x="413" y="1575"/>
                </a:lnTo>
                <a:lnTo>
                  <a:pt x="378" y="1511"/>
                </a:lnTo>
                <a:lnTo>
                  <a:pt x="0" y="1511"/>
                </a:lnTo>
                <a:lnTo>
                  <a:pt x="0" y="109"/>
                </a:lnTo>
                <a:lnTo>
                  <a:pt x="109" y="0"/>
                </a:lnTo>
                <a:close/>
              </a:path>
            </a:pathLst>
          </a:custGeom>
          <a:blipFill dpi="0" rotWithShape="0">
            <a:blip r:embed="rId4" cstate="print"/>
            <a:srcRect/>
            <a:stretch>
              <a:fillRect/>
            </a:stretch>
          </a:blipFill>
          <a:ln w="9525" cap="flat" cmpd="sng">
            <a:solidFill>
              <a:srgbClr val="000000"/>
            </a:solidFill>
            <a:prstDash val="solid"/>
            <a:round/>
            <a:headEnd type="none" w="med" len="med"/>
            <a:tailEnd type="none" w="med" len="med"/>
          </a:ln>
          <a:effectLst/>
        </p:spPr>
        <p:txBody>
          <a:bodyPr wrap="none" anchor="ctr"/>
          <a:lstStyle/>
          <a:p>
            <a:endParaRPr lang="es-MX"/>
          </a:p>
        </p:txBody>
      </p:sp>
      <p:sp>
        <p:nvSpPr>
          <p:cNvPr id="43" name="Rectangle 5"/>
          <p:cNvSpPr>
            <a:spLocks noChangeArrowheads="1"/>
          </p:cNvSpPr>
          <p:nvPr/>
        </p:nvSpPr>
        <p:spPr bwMode="auto">
          <a:xfrm rot="10800000" flipV="1">
            <a:off x="276972" y="3565397"/>
            <a:ext cx="5621337" cy="864821"/>
          </a:xfrm>
          <a:prstGeom prst="rect">
            <a:avLst/>
          </a:prstGeom>
          <a:solidFill>
            <a:srgbClr val="BDD7EE">
              <a:alpha val="65098"/>
            </a:srgb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44" name="Freeform 6"/>
          <p:cNvSpPr>
            <a:spLocks/>
          </p:cNvSpPr>
          <p:nvPr/>
        </p:nvSpPr>
        <p:spPr bwMode="auto">
          <a:xfrm rot="10800000" flipV="1">
            <a:off x="276972" y="4625853"/>
            <a:ext cx="5781675" cy="2022181"/>
          </a:xfrm>
          <a:custGeom>
            <a:avLst/>
            <a:gdLst/>
            <a:ahLst/>
            <a:cxnLst>
              <a:cxn ang="0">
                <a:pos x="3422" y="0"/>
              </a:cxn>
              <a:cxn ang="0">
                <a:pos x="3422" y="1082"/>
              </a:cxn>
              <a:cxn ang="0">
                <a:pos x="85" y="1082"/>
              </a:cxn>
              <a:cxn ang="0">
                <a:pos x="0" y="1012"/>
              </a:cxn>
              <a:cxn ang="0">
                <a:pos x="95" y="923"/>
              </a:cxn>
              <a:cxn ang="0">
                <a:pos x="95" y="0"/>
              </a:cxn>
              <a:cxn ang="0">
                <a:pos x="3422" y="0"/>
              </a:cxn>
            </a:cxnLst>
            <a:rect l="0" t="0" r="r" b="b"/>
            <a:pathLst>
              <a:path w="3422" h="1082">
                <a:moveTo>
                  <a:pt x="3422" y="0"/>
                </a:moveTo>
                <a:lnTo>
                  <a:pt x="3422" y="1082"/>
                </a:lnTo>
                <a:lnTo>
                  <a:pt x="85" y="1082"/>
                </a:lnTo>
                <a:lnTo>
                  <a:pt x="0" y="1012"/>
                </a:lnTo>
                <a:lnTo>
                  <a:pt x="95" y="923"/>
                </a:lnTo>
                <a:lnTo>
                  <a:pt x="95" y="0"/>
                </a:lnTo>
                <a:lnTo>
                  <a:pt x="3422" y="0"/>
                </a:lnTo>
                <a:close/>
              </a:path>
            </a:pathLst>
          </a:custGeom>
          <a:solidFill>
            <a:srgbClr val="BDD7EE">
              <a:alpha val="65098"/>
            </a:srgb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8" name="CuadroTexto 7"/>
          <p:cNvSpPr txBox="1"/>
          <p:nvPr/>
        </p:nvSpPr>
        <p:spPr>
          <a:xfrm>
            <a:off x="524434" y="4916433"/>
            <a:ext cx="5097678" cy="1532727"/>
          </a:xfrm>
          <a:prstGeom prst="rect">
            <a:avLst/>
          </a:prstGeom>
          <a:noFill/>
        </p:spPr>
        <p:txBody>
          <a:bodyPr wrap="square" rtlCol="0">
            <a:spAutoFit/>
          </a:bodyPr>
          <a:lstStyle/>
          <a:p>
            <a:pPr algn="just">
              <a:lnSpc>
                <a:spcPct val="130000"/>
              </a:lnSpc>
            </a:pPr>
            <a:r>
              <a:rPr lang="es-MX" b="1" dirty="0" smtClean="0">
                <a:latin typeface="Arial" panose="020B0604020202020204" pitchFamily="34" charset="0"/>
                <a:cs typeface="Arial" panose="020B0604020202020204" pitchFamily="34" charset="0"/>
              </a:rPr>
              <a:t>Desde entonces, las revistas del ejército norteamericano y los asesores militares han incluido esta experiencia entre los casos prácticos.</a:t>
            </a:r>
          </a:p>
        </p:txBody>
      </p:sp>
      <p:sp>
        <p:nvSpPr>
          <p:cNvPr id="3" name="CuadroTexto 2"/>
          <p:cNvSpPr txBox="1"/>
          <p:nvPr/>
        </p:nvSpPr>
        <p:spPr>
          <a:xfrm>
            <a:off x="524435" y="3600438"/>
            <a:ext cx="5097678" cy="812530"/>
          </a:xfrm>
          <a:prstGeom prst="rect">
            <a:avLst/>
          </a:prstGeom>
          <a:noFill/>
        </p:spPr>
        <p:txBody>
          <a:bodyPr wrap="square" rtlCol="0">
            <a:spAutoFit/>
          </a:bodyPr>
          <a:lstStyle/>
          <a:p>
            <a:pPr algn="just">
              <a:lnSpc>
                <a:spcPct val="130000"/>
              </a:lnSpc>
            </a:pPr>
            <a:r>
              <a:rPr lang="es-MX" b="1" dirty="0" smtClean="0">
                <a:latin typeface="Arial" panose="020B0604020202020204" pitchFamily="34" charset="0"/>
                <a:cs typeface="Arial" panose="020B0604020202020204" pitchFamily="34" charset="0"/>
              </a:rPr>
              <a:t>Presión internacional contra la ofensiva programada por el ejército. </a:t>
            </a:r>
          </a:p>
        </p:txBody>
      </p:sp>
    </p:spTree>
    <p:extLst>
      <p:ext uri="{BB962C8B-B14F-4D97-AF65-F5344CB8AC3E}">
        <p14:creationId xmlns:p14="http://schemas.microsoft.com/office/powerpoint/2010/main" xmlns="" val="3345483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5" name="Freeform 10"/>
          <p:cNvSpPr>
            <a:spLocks/>
          </p:cNvSpPr>
          <p:nvPr/>
        </p:nvSpPr>
        <p:spPr bwMode="auto">
          <a:xfrm>
            <a:off x="148340" y="3479099"/>
            <a:ext cx="6178550" cy="3168404"/>
          </a:xfrm>
          <a:custGeom>
            <a:avLst/>
            <a:gdLst>
              <a:gd name="T0" fmla="*/ 3892 w 3892"/>
              <a:gd name="T1" fmla="*/ 1931 h 1931"/>
              <a:gd name="T2" fmla="*/ 278 w 3892"/>
              <a:gd name="T3" fmla="*/ 1931 h 1931"/>
              <a:gd name="T4" fmla="*/ 0 w 3892"/>
              <a:gd name="T5" fmla="*/ 1653 h 1931"/>
              <a:gd name="T6" fmla="*/ 0 w 3892"/>
              <a:gd name="T7" fmla="*/ 0 h 1931"/>
              <a:gd name="T8" fmla="*/ 3892 w 3892"/>
              <a:gd name="T9" fmla="*/ 0 h 1931"/>
              <a:gd name="T10" fmla="*/ 3892 w 3892"/>
              <a:gd name="T11" fmla="*/ 1931 h 1931"/>
            </a:gdLst>
            <a:ahLst/>
            <a:cxnLst>
              <a:cxn ang="0">
                <a:pos x="T0" y="T1"/>
              </a:cxn>
              <a:cxn ang="0">
                <a:pos x="T2" y="T3"/>
              </a:cxn>
              <a:cxn ang="0">
                <a:pos x="T4" y="T5"/>
              </a:cxn>
              <a:cxn ang="0">
                <a:pos x="T6" y="T7"/>
              </a:cxn>
              <a:cxn ang="0">
                <a:pos x="T8" y="T9"/>
              </a:cxn>
              <a:cxn ang="0">
                <a:pos x="T10" y="T11"/>
              </a:cxn>
            </a:cxnLst>
            <a:rect l="0" t="0" r="r" b="b"/>
            <a:pathLst>
              <a:path w="3892" h="1931">
                <a:moveTo>
                  <a:pt x="3892" y="1931"/>
                </a:moveTo>
                <a:lnTo>
                  <a:pt x="278" y="1931"/>
                </a:lnTo>
                <a:lnTo>
                  <a:pt x="0" y="1653"/>
                </a:lnTo>
                <a:lnTo>
                  <a:pt x="0" y="0"/>
                </a:lnTo>
                <a:lnTo>
                  <a:pt x="3892" y="0"/>
                </a:lnTo>
                <a:lnTo>
                  <a:pt x="3892" y="1931"/>
                </a:lnTo>
                <a:close/>
              </a:path>
            </a:pathLst>
          </a:custGeom>
          <a:solidFill>
            <a:srgbClr val="E2F0D9">
              <a:alpha val="65098"/>
            </a:srgbClr>
          </a:solidFill>
          <a:ln>
            <a:solidFill>
              <a:srgbClr val="000000"/>
            </a:solidFill>
          </a:ln>
          <a:scene3d>
            <a:camera prst="orthographicFront"/>
            <a:lightRig rig="threePt" dir="t"/>
          </a:scene3d>
          <a:sp3d>
            <a:bevelT/>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6" name="Freeform 11"/>
          <p:cNvSpPr>
            <a:spLocks/>
          </p:cNvSpPr>
          <p:nvPr/>
        </p:nvSpPr>
        <p:spPr bwMode="auto">
          <a:xfrm>
            <a:off x="148340" y="796375"/>
            <a:ext cx="2017713" cy="2505517"/>
          </a:xfrm>
          <a:custGeom>
            <a:avLst/>
            <a:gdLst>
              <a:gd name="T0" fmla="*/ 194 w 1271"/>
              <a:gd name="T1" fmla="*/ 0 h 1527"/>
              <a:gd name="T2" fmla="*/ 1271 w 1271"/>
              <a:gd name="T3" fmla="*/ 0 h 1527"/>
              <a:gd name="T4" fmla="*/ 1271 w 1271"/>
              <a:gd name="T5" fmla="*/ 460 h 1527"/>
              <a:gd name="T6" fmla="*/ 1217 w 1271"/>
              <a:gd name="T7" fmla="*/ 520 h 1527"/>
              <a:gd name="T8" fmla="*/ 1217 w 1271"/>
              <a:gd name="T9" fmla="*/ 1007 h 1527"/>
              <a:gd name="T10" fmla="*/ 1271 w 1271"/>
              <a:gd name="T11" fmla="*/ 1070 h 1527"/>
              <a:gd name="T12" fmla="*/ 1271 w 1271"/>
              <a:gd name="T13" fmla="*/ 1527 h 1527"/>
              <a:gd name="T14" fmla="*/ 0 w 1271"/>
              <a:gd name="T15" fmla="*/ 1527 h 1527"/>
              <a:gd name="T16" fmla="*/ 0 w 1271"/>
              <a:gd name="T17" fmla="*/ 194 h 1527"/>
              <a:gd name="T18" fmla="*/ 194 w 1271"/>
              <a:gd name="T19" fmla="*/ 0 h 1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1" h="1527">
                <a:moveTo>
                  <a:pt x="194" y="0"/>
                </a:moveTo>
                <a:lnTo>
                  <a:pt x="1271" y="0"/>
                </a:lnTo>
                <a:lnTo>
                  <a:pt x="1271" y="460"/>
                </a:lnTo>
                <a:lnTo>
                  <a:pt x="1217" y="520"/>
                </a:lnTo>
                <a:lnTo>
                  <a:pt x="1217" y="1007"/>
                </a:lnTo>
                <a:lnTo>
                  <a:pt x="1271" y="1070"/>
                </a:lnTo>
                <a:lnTo>
                  <a:pt x="1271" y="1527"/>
                </a:lnTo>
                <a:lnTo>
                  <a:pt x="0" y="1527"/>
                </a:lnTo>
                <a:lnTo>
                  <a:pt x="0" y="194"/>
                </a:lnTo>
                <a:lnTo>
                  <a:pt x="194" y="0"/>
                </a:lnTo>
                <a:close/>
              </a:path>
            </a:pathLst>
          </a:custGeom>
          <a:blipFill dpi="0" rotWithShape="0">
            <a:blip r:embed="rId3" cstate="print"/>
            <a:srcRect/>
            <a:stretch>
              <a:fillRect/>
            </a:stretch>
          </a:blipFill>
          <a:ln w="6350">
            <a:solidFill>
              <a:srgbClr val="000000"/>
            </a:solidFill>
            <a:round/>
            <a:headEnd/>
            <a:tailEnd/>
          </a:ln>
          <a:scene3d>
            <a:camera prst="orthographicFront"/>
            <a:lightRig rig="threePt" dir="t"/>
          </a:scene3d>
          <a:sp3d>
            <a:bevelT/>
          </a:sp3d>
        </p:spPr>
        <p:txBody>
          <a:bodyPr/>
          <a:lstStyle/>
          <a:p>
            <a:endParaRPr lang="es-MX" kern="0">
              <a:solidFill>
                <a:sysClr val="windowText" lastClr="000000"/>
              </a:solidFill>
              <a:cs typeface="Arial" pitchFamily="34" charset="0"/>
            </a:endParaRPr>
          </a:p>
        </p:txBody>
      </p:sp>
      <p:sp>
        <p:nvSpPr>
          <p:cNvPr id="7" name="Freeform 12"/>
          <p:cNvSpPr>
            <a:spLocks/>
          </p:cNvSpPr>
          <p:nvPr/>
        </p:nvSpPr>
        <p:spPr bwMode="auto">
          <a:xfrm>
            <a:off x="2247015" y="796375"/>
            <a:ext cx="6762750" cy="2505517"/>
          </a:xfrm>
          <a:custGeom>
            <a:avLst/>
            <a:gdLst>
              <a:gd name="T0" fmla="*/ 57 w 4260"/>
              <a:gd name="T1" fmla="*/ 0 h 1527"/>
              <a:gd name="T2" fmla="*/ 4260 w 4260"/>
              <a:gd name="T3" fmla="*/ 0 h 1527"/>
              <a:gd name="T4" fmla="*/ 4260 w 4260"/>
              <a:gd name="T5" fmla="*/ 1483 h 1527"/>
              <a:gd name="T6" fmla="*/ 3590 w 4260"/>
              <a:gd name="T7" fmla="*/ 1483 h 1527"/>
              <a:gd name="T8" fmla="*/ 3539 w 4260"/>
              <a:gd name="T9" fmla="*/ 1527 h 1527"/>
              <a:gd name="T10" fmla="*/ 57 w 4260"/>
              <a:gd name="T11" fmla="*/ 1527 h 1527"/>
              <a:gd name="T12" fmla="*/ 57 w 4260"/>
              <a:gd name="T13" fmla="*/ 1028 h 1527"/>
              <a:gd name="T14" fmla="*/ 0 w 4260"/>
              <a:gd name="T15" fmla="*/ 965 h 1527"/>
              <a:gd name="T16" fmla="*/ 0 w 4260"/>
              <a:gd name="T17" fmla="*/ 562 h 1527"/>
              <a:gd name="T18" fmla="*/ 57 w 4260"/>
              <a:gd name="T19" fmla="*/ 499 h 1527"/>
              <a:gd name="T20" fmla="*/ 57 w 4260"/>
              <a:gd name="T21" fmla="*/ 0 h 1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60" h="1527">
                <a:moveTo>
                  <a:pt x="57" y="0"/>
                </a:moveTo>
                <a:lnTo>
                  <a:pt x="4260" y="0"/>
                </a:lnTo>
                <a:lnTo>
                  <a:pt x="4260" y="1483"/>
                </a:lnTo>
                <a:lnTo>
                  <a:pt x="3590" y="1483"/>
                </a:lnTo>
                <a:lnTo>
                  <a:pt x="3539" y="1527"/>
                </a:lnTo>
                <a:lnTo>
                  <a:pt x="57" y="1527"/>
                </a:lnTo>
                <a:lnTo>
                  <a:pt x="57" y="1028"/>
                </a:lnTo>
                <a:lnTo>
                  <a:pt x="0" y="965"/>
                </a:lnTo>
                <a:lnTo>
                  <a:pt x="0" y="562"/>
                </a:lnTo>
                <a:lnTo>
                  <a:pt x="57" y="499"/>
                </a:lnTo>
                <a:lnTo>
                  <a:pt x="57" y="0"/>
                </a:lnTo>
                <a:close/>
              </a:path>
            </a:pathLst>
          </a:custGeom>
          <a:solidFill>
            <a:schemeClr val="bg1">
              <a:lumMod val="85000"/>
              <a:alpha val="65098"/>
            </a:schemeClr>
          </a:solidFill>
          <a:ln>
            <a:solidFill>
              <a:srgbClr val="000000"/>
            </a:solidFill>
          </a:ln>
          <a:scene3d>
            <a:camera prst="orthographicFront"/>
            <a:lightRig rig="threePt" dir="t"/>
          </a:scene3d>
          <a:sp3d>
            <a:bevelT/>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8" name="Freeform 13"/>
          <p:cNvSpPr>
            <a:spLocks/>
          </p:cNvSpPr>
          <p:nvPr/>
        </p:nvSpPr>
        <p:spPr bwMode="auto">
          <a:xfrm>
            <a:off x="6493578" y="3400340"/>
            <a:ext cx="2516188" cy="3247162"/>
          </a:xfrm>
          <a:custGeom>
            <a:avLst/>
            <a:gdLst>
              <a:gd name="T0" fmla="*/ 1585 w 1585"/>
              <a:gd name="T1" fmla="*/ 1785 h 1979"/>
              <a:gd name="T2" fmla="*/ 1391 w 1585"/>
              <a:gd name="T3" fmla="*/ 1979 h 1979"/>
              <a:gd name="T4" fmla="*/ 0 w 1585"/>
              <a:gd name="T5" fmla="*/ 1979 h 1979"/>
              <a:gd name="T6" fmla="*/ 0 w 1585"/>
              <a:gd name="T7" fmla="*/ 48 h 1979"/>
              <a:gd name="T8" fmla="*/ 903 w 1585"/>
              <a:gd name="T9" fmla="*/ 48 h 1979"/>
              <a:gd name="T10" fmla="*/ 954 w 1585"/>
              <a:gd name="T11" fmla="*/ 0 h 1979"/>
              <a:gd name="T12" fmla="*/ 1585 w 1585"/>
              <a:gd name="T13" fmla="*/ 0 h 1979"/>
              <a:gd name="T14" fmla="*/ 1585 w 1585"/>
              <a:gd name="T15" fmla="*/ 1785 h 19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5" h="1979">
                <a:moveTo>
                  <a:pt x="1585" y="1785"/>
                </a:moveTo>
                <a:lnTo>
                  <a:pt x="1391" y="1979"/>
                </a:lnTo>
                <a:lnTo>
                  <a:pt x="0" y="1979"/>
                </a:lnTo>
                <a:lnTo>
                  <a:pt x="0" y="48"/>
                </a:lnTo>
                <a:lnTo>
                  <a:pt x="903" y="48"/>
                </a:lnTo>
                <a:lnTo>
                  <a:pt x="954" y="0"/>
                </a:lnTo>
                <a:lnTo>
                  <a:pt x="1585" y="0"/>
                </a:lnTo>
                <a:lnTo>
                  <a:pt x="1585" y="1785"/>
                </a:lnTo>
                <a:close/>
              </a:path>
            </a:pathLst>
          </a:custGeom>
          <a:blipFill dpi="0" rotWithShape="0">
            <a:blip r:embed="rId4" cstate="print"/>
            <a:srcRect/>
            <a:stretch>
              <a:fillRect l="-1000" t="-2000"/>
            </a:stretch>
          </a:blipFill>
          <a:ln w="6350">
            <a:solidFill>
              <a:srgbClr val="000000"/>
            </a:solidFill>
            <a:round/>
            <a:headEnd/>
            <a:tailEnd/>
          </a:ln>
          <a:scene3d>
            <a:camera prst="orthographicFront"/>
            <a:lightRig rig="threePt" dir="t"/>
          </a:scene3d>
          <a:sp3d>
            <a:bevelT/>
          </a:sp3d>
        </p:spPr>
        <p:txBody>
          <a:bodyPr/>
          <a:lstStyle/>
          <a:p>
            <a:endParaRPr lang="es-MX" kern="0">
              <a:solidFill>
                <a:sysClr val="windowText" lastClr="000000"/>
              </a:solidFill>
              <a:cs typeface="Arial" pitchFamily="34" charset="0"/>
            </a:endParaRPr>
          </a:p>
        </p:txBody>
      </p:sp>
      <p:sp>
        <p:nvSpPr>
          <p:cNvPr id="2" name="CuadroTexto 1"/>
          <p:cNvSpPr txBox="1"/>
          <p:nvPr/>
        </p:nvSpPr>
        <p:spPr>
          <a:xfrm>
            <a:off x="2897752" y="1420597"/>
            <a:ext cx="5547002" cy="1338828"/>
          </a:xfrm>
          <a:prstGeom prst="rect">
            <a:avLst/>
          </a:prstGeom>
          <a:noFill/>
        </p:spPr>
        <p:txBody>
          <a:bodyPr wrap="square" rtlCol="0">
            <a:spAutoFit/>
          </a:bodyPr>
          <a:lstStyle/>
          <a:p>
            <a:pPr algn="ctr">
              <a:lnSpc>
                <a:spcPct val="150000"/>
              </a:lnSpc>
            </a:pPr>
            <a:r>
              <a:rPr lang="es-MX" b="1" dirty="0" smtClean="0">
                <a:latin typeface="Arial" panose="020B0604020202020204" pitchFamily="34" charset="0"/>
                <a:cs typeface="Arial" panose="020B0604020202020204" pitchFamily="34" charset="0"/>
              </a:rPr>
              <a:t>La </a:t>
            </a:r>
            <a:r>
              <a:rPr lang="es-MX" b="1" dirty="0" err="1" smtClean="0">
                <a:latin typeface="Arial" panose="020B0604020202020204" pitchFamily="34" charset="0"/>
                <a:cs typeface="Arial" panose="020B0604020202020204" pitchFamily="34" charset="0"/>
              </a:rPr>
              <a:t>Research</a:t>
            </a:r>
            <a:r>
              <a:rPr lang="es-MX" b="1" dirty="0" smtClean="0">
                <a:latin typeface="Arial" panose="020B0604020202020204" pitchFamily="34" charset="0"/>
                <a:cs typeface="Arial" panose="020B0604020202020204" pitchFamily="34" charset="0"/>
              </a:rPr>
              <a:t> and </a:t>
            </a:r>
            <a:r>
              <a:rPr lang="es-MX" b="1" dirty="0" err="1" smtClean="0">
                <a:latin typeface="Arial" panose="020B0604020202020204" pitchFamily="34" charset="0"/>
                <a:cs typeface="Arial" panose="020B0604020202020204" pitchFamily="34" charset="0"/>
              </a:rPr>
              <a:t>Development</a:t>
            </a:r>
            <a:r>
              <a:rPr lang="es-MX" b="1" dirty="0" smtClean="0">
                <a:latin typeface="Arial" panose="020B0604020202020204" pitchFamily="34" charset="0"/>
                <a:cs typeface="Arial" panose="020B0604020202020204" pitchFamily="34" charset="0"/>
              </a:rPr>
              <a:t> </a:t>
            </a:r>
            <a:r>
              <a:rPr lang="es-MX" b="1" dirty="0" err="1" smtClean="0">
                <a:latin typeface="Arial" panose="020B0604020202020204" pitchFamily="34" charset="0"/>
                <a:cs typeface="Arial" panose="020B0604020202020204" pitchFamily="34" charset="0"/>
              </a:rPr>
              <a:t>Corporation</a:t>
            </a:r>
            <a:r>
              <a:rPr lang="es-MX" b="1" dirty="0" smtClean="0">
                <a:latin typeface="Arial" panose="020B0604020202020204" pitchFamily="34" charset="0"/>
                <a:cs typeface="Arial" panose="020B0604020202020204" pitchFamily="34" charset="0"/>
              </a:rPr>
              <a:t> ha producido un informe titulado </a:t>
            </a:r>
            <a:r>
              <a:rPr lang="es-MX" b="1" dirty="0" err="1" smtClean="0">
                <a:latin typeface="Arial" panose="020B0604020202020204" pitchFamily="34" charset="0"/>
                <a:cs typeface="Arial" panose="020B0604020202020204" pitchFamily="34" charset="0"/>
              </a:rPr>
              <a:t>The</a:t>
            </a:r>
            <a:r>
              <a:rPr lang="es-MX" b="1" dirty="0" smtClean="0">
                <a:latin typeface="Arial" panose="020B0604020202020204" pitchFamily="34" charset="0"/>
                <a:cs typeface="Arial" panose="020B0604020202020204" pitchFamily="34" charset="0"/>
              </a:rPr>
              <a:t> Zapatista Social </a:t>
            </a:r>
            <a:r>
              <a:rPr lang="es-MX" b="1" dirty="0" err="1" smtClean="0">
                <a:latin typeface="Arial" panose="020B0604020202020204" pitchFamily="34" charset="0"/>
                <a:cs typeface="Arial" panose="020B0604020202020204" pitchFamily="34" charset="0"/>
              </a:rPr>
              <a:t>Netwar</a:t>
            </a:r>
            <a:r>
              <a:rPr lang="es-MX" b="1" dirty="0" smtClean="0">
                <a:latin typeface="Arial" panose="020B0604020202020204" pitchFamily="34" charset="0"/>
                <a:cs typeface="Arial" panose="020B0604020202020204" pitchFamily="34" charset="0"/>
              </a:rPr>
              <a:t> in México.</a:t>
            </a:r>
          </a:p>
        </p:txBody>
      </p:sp>
      <p:sp>
        <p:nvSpPr>
          <p:cNvPr id="3" name="CuadroTexto 2"/>
          <p:cNvSpPr txBox="1"/>
          <p:nvPr/>
        </p:nvSpPr>
        <p:spPr>
          <a:xfrm>
            <a:off x="389966" y="3653910"/>
            <a:ext cx="5849470" cy="2721001"/>
          </a:xfrm>
          <a:prstGeom prst="rect">
            <a:avLst/>
          </a:prstGeom>
          <a:noFill/>
        </p:spPr>
        <p:txBody>
          <a:bodyPr wrap="square" rtlCol="0">
            <a:spAutoFit/>
          </a:bodyPr>
          <a:lstStyle/>
          <a:p>
            <a:pPr algn="just">
              <a:lnSpc>
                <a:spcPct val="120000"/>
              </a:lnSpc>
            </a:pPr>
            <a:r>
              <a:rPr lang="es-MX" b="1" dirty="0" smtClean="0">
                <a:latin typeface="Arial" panose="020B0604020202020204" pitchFamily="34" charset="0"/>
                <a:cs typeface="Arial" panose="020B0604020202020204" pitchFamily="34" charset="0"/>
              </a:rPr>
              <a:t>La formalización de la doctrina está aguijoneada por el diagnóstico sobre la vulnerabilidad de las redes frente a los ataques de grupos terroristas o de piratas informáticos organizados. </a:t>
            </a:r>
          </a:p>
          <a:p>
            <a:pPr algn="just">
              <a:lnSpc>
                <a:spcPct val="120000"/>
              </a:lnSpc>
            </a:pPr>
            <a:endParaRPr lang="es-MX" b="1" dirty="0" smtClean="0">
              <a:latin typeface="Arial" panose="020B0604020202020204" pitchFamily="34" charset="0"/>
              <a:cs typeface="Arial" panose="020B0604020202020204" pitchFamily="34" charset="0"/>
            </a:endParaRPr>
          </a:p>
          <a:p>
            <a:pPr algn="just">
              <a:lnSpc>
                <a:spcPct val="120000"/>
              </a:lnSpc>
            </a:pPr>
            <a:r>
              <a:rPr lang="es-MX" b="1" dirty="0" smtClean="0">
                <a:latin typeface="Arial" panose="020B0604020202020204" pitchFamily="34" charset="0"/>
                <a:cs typeface="Arial" panose="020B0604020202020204" pitchFamily="34" charset="0"/>
              </a:rPr>
              <a:t>El temor ha suscitado numerosas iniciativas tanto del FBI como del Pentágono con el fin de organizar la defensa de la nación.</a:t>
            </a:r>
          </a:p>
        </p:txBody>
      </p:sp>
    </p:spTree>
    <p:extLst>
      <p:ext uri="{BB962C8B-B14F-4D97-AF65-F5344CB8AC3E}">
        <p14:creationId xmlns:p14="http://schemas.microsoft.com/office/powerpoint/2010/main" xmlns="" val="28899417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14" name="Freeform 7"/>
          <p:cNvSpPr>
            <a:spLocks/>
          </p:cNvSpPr>
          <p:nvPr/>
        </p:nvSpPr>
        <p:spPr bwMode="auto">
          <a:xfrm>
            <a:off x="5788659" y="3690587"/>
            <a:ext cx="3175558" cy="2993815"/>
          </a:xfrm>
          <a:custGeom>
            <a:avLst/>
            <a:gdLst>
              <a:gd name="T0" fmla="*/ 152 w 2002"/>
              <a:gd name="T1" fmla="*/ 2150 h 2150"/>
              <a:gd name="T2" fmla="*/ 152 w 2002"/>
              <a:gd name="T3" fmla="*/ 993 h 2150"/>
              <a:gd name="T4" fmla="*/ 0 w 2002"/>
              <a:gd name="T5" fmla="*/ 782 h 2150"/>
              <a:gd name="T6" fmla="*/ 0 w 2002"/>
              <a:gd name="T7" fmla="*/ 125 h 2150"/>
              <a:gd name="T8" fmla="*/ 174 w 2002"/>
              <a:gd name="T9" fmla="*/ 0 h 2150"/>
              <a:gd name="T10" fmla="*/ 2002 w 2002"/>
              <a:gd name="T11" fmla="*/ 0 h 2150"/>
              <a:gd name="T12" fmla="*/ 2002 w 2002"/>
              <a:gd name="T13" fmla="*/ 2150 h 2150"/>
              <a:gd name="T14" fmla="*/ 152 w 2002"/>
              <a:gd name="T15" fmla="*/ 2150 h 21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2" h="2150">
                <a:moveTo>
                  <a:pt x="152" y="2150"/>
                </a:moveTo>
                <a:lnTo>
                  <a:pt x="152" y="993"/>
                </a:lnTo>
                <a:lnTo>
                  <a:pt x="0" y="782"/>
                </a:lnTo>
                <a:lnTo>
                  <a:pt x="0" y="125"/>
                </a:lnTo>
                <a:lnTo>
                  <a:pt x="174" y="0"/>
                </a:lnTo>
                <a:lnTo>
                  <a:pt x="2002" y="0"/>
                </a:lnTo>
                <a:lnTo>
                  <a:pt x="2002" y="2150"/>
                </a:lnTo>
                <a:lnTo>
                  <a:pt x="152" y="2150"/>
                </a:lnTo>
                <a:close/>
              </a:path>
            </a:pathLst>
          </a:custGeom>
          <a:solidFill>
            <a:schemeClr val="tx1">
              <a:lumMod val="50000"/>
            </a:schemeClr>
          </a:solidFill>
          <a:ln w="3175" cap="flat" cmpd="sng">
            <a:solidFill>
              <a:srgbClr val="000000"/>
            </a:solidFill>
            <a:prstDash val="solid"/>
            <a:round/>
            <a:headEnd/>
            <a:tailEnd/>
          </a:ln>
          <a:effectLst>
            <a:outerShdw dist="35921" dir="2700000" algn="ctr" rotWithShape="0">
              <a:srgbClr val="000000">
                <a:alpha val="45000"/>
              </a:srgbClr>
            </a:outerShdw>
          </a:effectLst>
          <a:scene3d>
            <a:camera prst="orthographicFront"/>
            <a:lightRig rig="threePt" dir="t"/>
          </a:scene3d>
          <a:sp3d>
            <a:bevelT w="152400" h="139700" prst="divot"/>
          </a:sp3d>
          <a:extLst/>
        </p:spPr>
        <p:txBody>
          <a:bodyPr/>
          <a:lstStyle/>
          <a:p>
            <a:pPr fontAlgn="auto">
              <a:spcBef>
                <a:spcPts val="0"/>
              </a:spcBef>
              <a:spcAft>
                <a:spcPts val="0"/>
              </a:spcAft>
            </a:pPr>
            <a:endParaRPr lang="es-MX" kern="0">
              <a:solidFill>
                <a:sysClr val="windowText" lastClr="000000"/>
              </a:solidFill>
            </a:endParaRPr>
          </a:p>
        </p:txBody>
      </p:sp>
      <p:sp>
        <p:nvSpPr>
          <p:cNvPr id="15" name="Freeform 12"/>
          <p:cNvSpPr>
            <a:spLocks/>
          </p:cNvSpPr>
          <p:nvPr/>
        </p:nvSpPr>
        <p:spPr bwMode="auto">
          <a:xfrm>
            <a:off x="6029760" y="5187495"/>
            <a:ext cx="2934456" cy="1496908"/>
          </a:xfrm>
          <a:custGeom>
            <a:avLst/>
            <a:gdLst>
              <a:gd name="T0" fmla="*/ 0 w 1850"/>
              <a:gd name="T1" fmla="*/ 1075 h 1075"/>
              <a:gd name="T2" fmla="*/ 0 w 1850"/>
              <a:gd name="T3" fmla="*/ 119 h 1075"/>
              <a:gd name="T4" fmla="*/ 754 w 1850"/>
              <a:gd name="T5" fmla="*/ 119 h 1075"/>
              <a:gd name="T6" fmla="*/ 846 w 1850"/>
              <a:gd name="T7" fmla="*/ 0 h 1075"/>
              <a:gd name="T8" fmla="*/ 1850 w 1850"/>
              <a:gd name="T9" fmla="*/ 0 h 1075"/>
              <a:gd name="T10" fmla="*/ 1850 w 1850"/>
              <a:gd name="T11" fmla="*/ 1075 h 1075"/>
              <a:gd name="T12" fmla="*/ 0 w 1850"/>
              <a:gd name="T13" fmla="*/ 1075 h 1075"/>
            </a:gdLst>
            <a:ahLst/>
            <a:cxnLst>
              <a:cxn ang="0">
                <a:pos x="T0" y="T1"/>
              </a:cxn>
              <a:cxn ang="0">
                <a:pos x="T2" y="T3"/>
              </a:cxn>
              <a:cxn ang="0">
                <a:pos x="T4" y="T5"/>
              </a:cxn>
              <a:cxn ang="0">
                <a:pos x="T6" y="T7"/>
              </a:cxn>
              <a:cxn ang="0">
                <a:pos x="T8" y="T9"/>
              </a:cxn>
              <a:cxn ang="0">
                <a:pos x="T10" y="T11"/>
              </a:cxn>
              <a:cxn ang="0">
                <a:pos x="T12" y="T13"/>
              </a:cxn>
            </a:cxnLst>
            <a:rect l="0" t="0" r="r" b="b"/>
            <a:pathLst>
              <a:path w="1850" h="1075">
                <a:moveTo>
                  <a:pt x="0" y="1075"/>
                </a:moveTo>
                <a:lnTo>
                  <a:pt x="0" y="119"/>
                </a:lnTo>
                <a:lnTo>
                  <a:pt x="754" y="119"/>
                </a:lnTo>
                <a:lnTo>
                  <a:pt x="846" y="0"/>
                </a:lnTo>
                <a:lnTo>
                  <a:pt x="1850" y="0"/>
                </a:lnTo>
                <a:lnTo>
                  <a:pt x="1850" y="1075"/>
                </a:lnTo>
                <a:lnTo>
                  <a:pt x="0" y="1075"/>
                </a:lnTo>
                <a:close/>
              </a:path>
            </a:pathLst>
          </a:custGeom>
          <a:blipFill dpi="0" rotWithShape="1">
            <a:blip r:embed="rId3" cstate="print"/>
            <a:srcRect/>
            <a:stretch>
              <a:fillRect l="-1000" t="-2000" b="-8000"/>
            </a:stretch>
          </a:blipFill>
          <a:ln w="3175" cap="flat" cmpd="sng">
            <a:solidFill>
              <a:srgbClr val="000000"/>
            </a:solidFill>
            <a:prstDash val="solid"/>
            <a:round/>
            <a:headEnd/>
            <a:tailEnd/>
          </a:ln>
          <a:effectLst>
            <a:outerShdw dist="35921" dir="2700000" algn="ctr" rotWithShape="0">
              <a:srgbClr val="000000">
                <a:alpha val="45000"/>
              </a:srgbClr>
            </a:outerShdw>
          </a:effectLst>
          <a:scene3d>
            <a:camera prst="orthographicFront"/>
            <a:lightRig rig="threePt" dir="t"/>
          </a:scene3d>
          <a:sp3d>
            <a:bevelT w="152400" h="139700" prst="divot"/>
          </a:sp3d>
          <a:extLst/>
        </p:spPr>
        <p:txBody>
          <a:bodyPr/>
          <a:lstStyle/>
          <a:p>
            <a:pPr fontAlgn="auto">
              <a:spcBef>
                <a:spcPts val="0"/>
              </a:spcBef>
              <a:spcAft>
                <a:spcPts val="0"/>
              </a:spcAft>
            </a:pPr>
            <a:endParaRPr lang="es-MX" kern="0">
              <a:solidFill>
                <a:sysClr val="windowText" lastClr="000000"/>
              </a:solidFill>
            </a:endParaRPr>
          </a:p>
        </p:txBody>
      </p:sp>
      <p:sp>
        <p:nvSpPr>
          <p:cNvPr id="16" name="Freeform 13"/>
          <p:cNvSpPr>
            <a:spLocks/>
          </p:cNvSpPr>
          <p:nvPr/>
        </p:nvSpPr>
        <p:spPr bwMode="auto">
          <a:xfrm>
            <a:off x="5788659" y="3690587"/>
            <a:ext cx="3175558" cy="1662612"/>
          </a:xfrm>
          <a:custGeom>
            <a:avLst/>
            <a:gdLst>
              <a:gd name="T0" fmla="*/ 152 w 2002"/>
              <a:gd name="T1" fmla="*/ 1194 h 1194"/>
              <a:gd name="T2" fmla="*/ 152 w 2002"/>
              <a:gd name="T3" fmla="*/ 993 h 1194"/>
              <a:gd name="T4" fmla="*/ 0 w 2002"/>
              <a:gd name="T5" fmla="*/ 782 h 1194"/>
              <a:gd name="T6" fmla="*/ 0 w 2002"/>
              <a:gd name="T7" fmla="*/ 125 h 1194"/>
              <a:gd name="T8" fmla="*/ 174 w 2002"/>
              <a:gd name="T9" fmla="*/ 0 h 1194"/>
              <a:gd name="T10" fmla="*/ 2002 w 2002"/>
              <a:gd name="T11" fmla="*/ 0 h 1194"/>
              <a:gd name="T12" fmla="*/ 2002 w 2002"/>
              <a:gd name="T13" fmla="*/ 1075 h 1194"/>
              <a:gd name="T14" fmla="*/ 998 w 2002"/>
              <a:gd name="T15" fmla="*/ 1075 h 1194"/>
              <a:gd name="T16" fmla="*/ 906 w 2002"/>
              <a:gd name="T17" fmla="*/ 1194 h 1194"/>
              <a:gd name="T18" fmla="*/ 152 w 2002"/>
              <a:gd name="T19" fmla="*/ 1194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2" h="1194">
                <a:moveTo>
                  <a:pt x="152" y="1194"/>
                </a:moveTo>
                <a:lnTo>
                  <a:pt x="152" y="993"/>
                </a:lnTo>
                <a:lnTo>
                  <a:pt x="0" y="782"/>
                </a:lnTo>
                <a:lnTo>
                  <a:pt x="0" y="125"/>
                </a:lnTo>
                <a:lnTo>
                  <a:pt x="174" y="0"/>
                </a:lnTo>
                <a:lnTo>
                  <a:pt x="2002" y="0"/>
                </a:lnTo>
                <a:lnTo>
                  <a:pt x="2002" y="1075"/>
                </a:lnTo>
                <a:lnTo>
                  <a:pt x="998" y="1075"/>
                </a:lnTo>
                <a:lnTo>
                  <a:pt x="906" y="1194"/>
                </a:lnTo>
                <a:lnTo>
                  <a:pt x="152" y="1194"/>
                </a:lnTo>
                <a:close/>
              </a:path>
            </a:pathLst>
          </a:custGeom>
          <a:blipFill>
            <a:blip r:embed="rId4" cstate="print"/>
            <a:stretch>
              <a:fillRect l="-1000" t="-2000"/>
            </a:stretch>
          </a:blipFill>
          <a:ln w="3175" cap="flat" cmpd="sng">
            <a:solidFill>
              <a:srgbClr val="000000"/>
            </a:solidFill>
            <a:prstDash val="solid"/>
            <a:round/>
            <a:headEnd/>
            <a:tailEnd/>
          </a:ln>
          <a:effectLst>
            <a:outerShdw dist="35921" dir="2700000" algn="ctr" rotWithShape="0">
              <a:srgbClr val="000000">
                <a:alpha val="45000"/>
              </a:srgbClr>
            </a:outerShdw>
          </a:effectLst>
          <a:scene3d>
            <a:camera prst="orthographicFront"/>
            <a:lightRig rig="threePt" dir="t"/>
          </a:scene3d>
          <a:sp3d>
            <a:bevelT w="152400" h="139700" prst="divot"/>
          </a:sp3d>
          <a:extLst/>
        </p:spPr>
        <p:txBody>
          <a:bodyPr/>
          <a:lstStyle/>
          <a:p>
            <a:pPr fontAlgn="auto">
              <a:spcBef>
                <a:spcPts val="0"/>
              </a:spcBef>
              <a:spcAft>
                <a:spcPts val="0"/>
              </a:spcAft>
            </a:pPr>
            <a:endParaRPr lang="es-MX" kern="0">
              <a:solidFill>
                <a:sysClr val="windowText" lastClr="000000"/>
              </a:solidFill>
            </a:endParaRPr>
          </a:p>
        </p:txBody>
      </p:sp>
      <p:sp>
        <p:nvSpPr>
          <p:cNvPr id="17" name="Freeform 8"/>
          <p:cNvSpPr>
            <a:spLocks/>
          </p:cNvSpPr>
          <p:nvPr/>
        </p:nvSpPr>
        <p:spPr bwMode="auto">
          <a:xfrm>
            <a:off x="300432" y="3902243"/>
            <a:ext cx="5548502" cy="2782159"/>
          </a:xfrm>
          <a:custGeom>
            <a:avLst/>
            <a:gdLst>
              <a:gd name="T0" fmla="*/ 3498 w 3498"/>
              <a:gd name="T1" fmla="*/ 1998 h 1998"/>
              <a:gd name="T2" fmla="*/ 0 w 3498"/>
              <a:gd name="T3" fmla="*/ 1998 h 1998"/>
              <a:gd name="T4" fmla="*/ 0 w 3498"/>
              <a:gd name="T5" fmla="*/ 0 h 1998"/>
              <a:gd name="T6" fmla="*/ 3347 w 3498"/>
              <a:gd name="T7" fmla="*/ 0 h 1998"/>
              <a:gd name="T8" fmla="*/ 3347 w 3498"/>
              <a:gd name="T9" fmla="*/ 662 h 1998"/>
              <a:gd name="T10" fmla="*/ 3498 w 3498"/>
              <a:gd name="T11" fmla="*/ 874 h 1998"/>
              <a:gd name="T12" fmla="*/ 3498 w 3498"/>
              <a:gd name="T13" fmla="*/ 1998 h 1998"/>
            </a:gdLst>
            <a:ahLst/>
            <a:cxnLst>
              <a:cxn ang="0">
                <a:pos x="T0" y="T1"/>
              </a:cxn>
              <a:cxn ang="0">
                <a:pos x="T2" y="T3"/>
              </a:cxn>
              <a:cxn ang="0">
                <a:pos x="T4" y="T5"/>
              </a:cxn>
              <a:cxn ang="0">
                <a:pos x="T6" y="T7"/>
              </a:cxn>
              <a:cxn ang="0">
                <a:pos x="T8" y="T9"/>
              </a:cxn>
              <a:cxn ang="0">
                <a:pos x="T10" y="T11"/>
              </a:cxn>
              <a:cxn ang="0">
                <a:pos x="T12" y="T13"/>
              </a:cxn>
            </a:cxnLst>
            <a:rect l="0" t="0" r="r" b="b"/>
            <a:pathLst>
              <a:path w="3498" h="1998">
                <a:moveTo>
                  <a:pt x="3498" y="1998"/>
                </a:moveTo>
                <a:lnTo>
                  <a:pt x="0" y="1998"/>
                </a:lnTo>
                <a:lnTo>
                  <a:pt x="0" y="0"/>
                </a:lnTo>
                <a:lnTo>
                  <a:pt x="3347" y="0"/>
                </a:lnTo>
                <a:lnTo>
                  <a:pt x="3347" y="662"/>
                </a:lnTo>
                <a:lnTo>
                  <a:pt x="3498" y="874"/>
                </a:lnTo>
                <a:lnTo>
                  <a:pt x="3498" y="1998"/>
                </a:lnTo>
                <a:close/>
              </a:path>
            </a:pathLst>
          </a:custGeom>
          <a:solidFill>
            <a:srgbClr val="BDD7EE">
              <a:alpha val="65098"/>
            </a:srgbClr>
          </a:solidFill>
          <a:ln>
            <a:solidFill>
              <a:srgbClr val="000000"/>
            </a:solidFill>
          </a:ln>
          <a:scene3d>
            <a:camera prst="orthographicFront"/>
            <a:lightRig rig="threePt" dir="t"/>
          </a:scene3d>
          <a:sp3d>
            <a:bevelT/>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8" name="Freeform 10"/>
          <p:cNvSpPr>
            <a:spLocks/>
          </p:cNvSpPr>
          <p:nvPr/>
        </p:nvSpPr>
        <p:spPr bwMode="auto">
          <a:xfrm rot="10800000">
            <a:off x="2920954" y="834068"/>
            <a:ext cx="6049644" cy="2668506"/>
          </a:xfrm>
          <a:custGeom>
            <a:avLst/>
            <a:gdLst>
              <a:gd name="T0" fmla="*/ 3892 w 3892"/>
              <a:gd name="T1" fmla="*/ 1931 h 1931"/>
              <a:gd name="T2" fmla="*/ 278 w 3892"/>
              <a:gd name="T3" fmla="*/ 1931 h 1931"/>
              <a:gd name="T4" fmla="*/ 0 w 3892"/>
              <a:gd name="T5" fmla="*/ 1653 h 1931"/>
              <a:gd name="T6" fmla="*/ 0 w 3892"/>
              <a:gd name="T7" fmla="*/ 0 h 1931"/>
              <a:gd name="T8" fmla="*/ 3892 w 3892"/>
              <a:gd name="T9" fmla="*/ 0 h 1931"/>
              <a:gd name="T10" fmla="*/ 3892 w 3892"/>
              <a:gd name="T11" fmla="*/ 1931 h 1931"/>
            </a:gdLst>
            <a:ahLst/>
            <a:cxnLst>
              <a:cxn ang="0">
                <a:pos x="T0" y="T1"/>
              </a:cxn>
              <a:cxn ang="0">
                <a:pos x="T2" y="T3"/>
              </a:cxn>
              <a:cxn ang="0">
                <a:pos x="T4" y="T5"/>
              </a:cxn>
              <a:cxn ang="0">
                <a:pos x="T6" y="T7"/>
              </a:cxn>
              <a:cxn ang="0">
                <a:pos x="T8" y="T9"/>
              </a:cxn>
              <a:cxn ang="0">
                <a:pos x="T10" y="T11"/>
              </a:cxn>
            </a:cxnLst>
            <a:rect l="0" t="0" r="r" b="b"/>
            <a:pathLst>
              <a:path w="3892" h="1931">
                <a:moveTo>
                  <a:pt x="3892" y="1931"/>
                </a:moveTo>
                <a:lnTo>
                  <a:pt x="278" y="1931"/>
                </a:lnTo>
                <a:lnTo>
                  <a:pt x="0" y="1653"/>
                </a:lnTo>
                <a:lnTo>
                  <a:pt x="0" y="0"/>
                </a:lnTo>
                <a:lnTo>
                  <a:pt x="3892" y="0"/>
                </a:lnTo>
                <a:lnTo>
                  <a:pt x="3892" y="1931"/>
                </a:lnTo>
                <a:close/>
              </a:path>
            </a:pathLst>
          </a:custGeom>
          <a:solidFill>
            <a:srgbClr val="E2F0D9">
              <a:alpha val="65098"/>
            </a:srgbClr>
          </a:solidFill>
          <a:ln>
            <a:solidFill>
              <a:srgbClr val="000000"/>
            </a:solidFill>
          </a:ln>
          <a:scene3d>
            <a:camera prst="orthographicFront"/>
            <a:lightRig rig="threePt" dir="t"/>
          </a:scene3d>
          <a:sp3d>
            <a:bevelT/>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9" name="Freeform 13"/>
          <p:cNvSpPr>
            <a:spLocks/>
          </p:cNvSpPr>
          <p:nvPr/>
        </p:nvSpPr>
        <p:spPr bwMode="auto">
          <a:xfrm rot="10800000">
            <a:off x="294052" y="834069"/>
            <a:ext cx="2463692" cy="2734839"/>
          </a:xfrm>
          <a:custGeom>
            <a:avLst/>
            <a:gdLst>
              <a:gd name="T0" fmla="*/ 1585 w 1585"/>
              <a:gd name="T1" fmla="*/ 1785 h 1979"/>
              <a:gd name="T2" fmla="*/ 1391 w 1585"/>
              <a:gd name="T3" fmla="*/ 1979 h 1979"/>
              <a:gd name="T4" fmla="*/ 0 w 1585"/>
              <a:gd name="T5" fmla="*/ 1979 h 1979"/>
              <a:gd name="T6" fmla="*/ 0 w 1585"/>
              <a:gd name="T7" fmla="*/ 48 h 1979"/>
              <a:gd name="T8" fmla="*/ 903 w 1585"/>
              <a:gd name="T9" fmla="*/ 48 h 1979"/>
              <a:gd name="T10" fmla="*/ 954 w 1585"/>
              <a:gd name="T11" fmla="*/ 0 h 1979"/>
              <a:gd name="T12" fmla="*/ 1585 w 1585"/>
              <a:gd name="T13" fmla="*/ 0 h 1979"/>
              <a:gd name="T14" fmla="*/ 1585 w 1585"/>
              <a:gd name="T15" fmla="*/ 1785 h 19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5" h="1979">
                <a:moveTo>
                  <a:pt x="1585" y="1785"/>
                </a:moveTo>
                <a:lnTo>
                  <a:pt x="1391" y="1979"/>
                </a:lnTo>
                <a:lnTo>
                  <a:pt x="0" y="1979"/>
                </a:lnTo>
                <a:lnTo>
                  <a:pt x="0" y="48"/>
                </a:lnTo>
                <a:lnTo>
                  <a:pt x="903" y="48"/>
                </a:lnTo>
                <a:lnTo>
                  <a:pt x="954" y="0"/>
                </a:lnTo>
                <a:lnTo>
                  <a:pt x="1585" y="0"/>
                </a:lnTo>
                <a:lnTo>
                  <a:pt x="1585" y="1785"/>
                </a:lnTo>
                <a:close/>
              </a:path>
            </a:pathLst>
          </a:custGeom>
          <a:blipFill dpi="0" rotWithShape="0">
            <a:blip r:embed="rId5" cstate="print"/>
            <a:srcRect/>
            <a:stretch>
              <a:fillRect l="-1000" t="-2000"/>
            </a:stretch>
          </a:blipFill>
          <a:ln w="6350">
            <a:solidFill>
              <a:srgbClr val="000000"/>
            </a:solidFill>
            <a:round/>
            <a:headEnd/>
            <a:tailEnd/>
          </a:ln>
          <a:scene3d>
            <a:camera prst="orthographicFront"/>
            <a:lightRig rig="threePt" dir="t"/>
          </a:scene3d>
          <a:sp3d>
            <a:bevelT/>
          </a:sp3d>
        </p:spPr>
        <p:txBody>
          <a:bodyPr/>
          <a:lstStyle/>
          <a:p>
            <a:endParaRPr lang="es-MX" kern="0">
              <a:solidFill>
                <a:sysClr val="windowText" lastClr="000000"/>
              </a:solidFill>
              <a:cs typeface="Arial" pitchFamily="34" charset="0"/>
            </a:endParaRPr>
          </a:p>
        </p:txBody>
      </p:sp>
      <p:sp>
        <p:nvSpPr>
          <p:cNvPr id="2" name="CuadroTexto 1"/>
          <p:cNvSpPr txBox="1"/>
          <p:nvPr/>
        </p:nvSpPr>
        <p:spPr>
          <a:xfrm>
            <a:off x="3294528" y="1118649"/>
            <a:ext cx="5365377" cy="2169825"/>
          </a:xfrm>
          <a:prstGeom prst="rect">
            <a:avLst/>
          </a:prstGeom>
          <a:noFill/>
        </p:spPr>
        <p:txBody>
          <a:bodyPr wrap="square" rtlCol="0">
            <a:spAutoFit/>
          </a:bodyPr>
          <a:lstStyle/>
          <a:p>
            <a:pPr algn="just">
              <a:lnSpc>
                <a:spcPct val="150000"/>
              </a:lnSpc>
            </a:pPr>
            <a:r>
              <a:rPr lang="es-MX" b="1" dirty="0" smtClean="0">
                <a:latin typeface="Arial" panose="020B0604020202020204" pitchFamily="34" charset="0"/>
                <a:cs typeface="Arial" panose="020B0604020202020204" pitchFamily="34" charset="0"/>
              </a:rPr>
              <a:t>El díptico </a:t>
            </a:r>
            <a:r>
              <a:rPr lang="es-MX" b="1" dirty="0" err="1" smtClean="0">
                <a:latin typeface="Arial" panose="020B0604020202020204" pitchFamily="34" charset="0"/>
                <a:cs typeface="Arial" panose="020B0604020202020204" pitchFamily="34" charset="0"/>
              </a:rPr>
              <a:t>Netwar</a:t>
            </a:r>
            <a:r>
              <a:rPr lang="es-MX" b="1" dirty="0" smtClean="0">
                <a:latin typeface="Arial" panose="020B0604020202020204" pitchFamily="34" charset="0"/>
                <a:cs typeface="Arial" panose="020B0604020202020204" pitchFamily="34" charset="0"/>
              </a:rPr>
              <a:t> y </a:t>
            </a:r>
            <a:r>
              <a:rPr lang="es-MX" b="1" dirty="0" err="1" smtClean="0">
                <a:latin typeface="Arial" panose="020B0604020202020204" pitchFamily="34" charset="0"/>
                <a:cs typeface="Arial" panose="020B0604020202020204" pitchFamily="34" charset="0"/>
              </a:rPr>
              <a:t>Cyberwar</a:t>
            </a:r>
            <a:r>
              <a:rPr lang="es-MX" b="1" dirty="0" smtClean="0">
                <a:latin typeface="Arial" panose="020B0604020202020204" pitchFamily="34" charset="0"/>
                <a:cs typeface="Arial" panose="020B0604020202020204" pitchFamily="34" charset="0"/>
              </a:rPr>
              <a:t> expresa los dos componentes de la guerra del conocimiento, la «</a:t>
            </a:r>
            <a:r>
              <a:rPr lang="es-MX" b="1" dirty="0" err="1" smtClean="0">
                <a:latin typeface="Arial" panose="020B0604020202020204" pitchFamily="34" charset="0"/>
                <a:cs typeface="Arial" panose="020B0604020202020204" pitchFamily="34" charset="0"/>
              </a:rPr>
              <a:t>noopolítica</a:t>
            </a:r>
            <a:r>
              <a:rPr lang="es-MX" b="1" dirty="0" smtClean="0">
                <a:latin typeface="Arial" panose="020B0604020202020204" pitchFamily="34" charset="0"/>
                <a:cs typeface="Arial" panose="020B0604020202020204" pitchFamily="34" charset="0"/>
              </a:rPr>
              <a:t>», neologismo derivado explícitamente de la noción de noosfera elaborada por el padre </a:t>
            </a:r>
            <a:r>
              <a:rPr lang="es-MX" b="1" dirty="0" err="1" smtClean="0">
                <a:latin typeface="Arial" panose="020B0604020202020204" pitchFamily="34" charset="0"/>
                <a:cs typeface="Arial" panose="020B0604020202020204" pitchFamily="34" charset="0"/>
              </a:rPr>
              <a:t>Teilhard</a:t>
            </a:r>
            <a:r>
              <a:rPr lang="es-MX" b="1" dirty="0" smtClean="0">
                <a:latin typeface="Arial" panose="020B0604020202020204" pitchFamily="34" charset="0"/>
                <a:cs typeface="Arial" panose="020B0604020202020204" pitchFamily="34" charset="0"/>
              </a:rPr>
              <a:t> de </a:t>
            </a:r>
            <a:r>
              <a:rPr lang="es-MX" b="1" dirty="0" err="1" smtClean="0">
                <a:latin typeface="Arial" panose="020B0604020202020204" pitchFamily="34" charset="0"/>
                <a:cs typeface="Arial" panose="020B0604020202020204" pitchFamily="34" charset="0"/>
              </a:rPr>
              <a:t>Chardin</a:t>
            </a:r>
            <a:r>
              <a:rPr lang="es-MX" b="1" dirty="0" smtClean="0">
                <a:latin typeface="Arial" panose="020B0604020202020204" pitchFamily="34" charset="0"/>
                <a:cs typeface="Arial" panose="020B0604020202020204" pitchFamily="34" charset="0"/>
              </a:rPr>
              <a:t>.</a:t>
            </a:r>
          </a:p>
        </p:txBody>
      </p:sp>
      <p:sp>
        <p:nvSpPr>
          <p:cNvPr id="3" name="CuadroTexto 2"/>
          <p:cNvSpPr txBox="1"/>
          <p:nvPr/>
        </p:nvSpPr>
        <p:spPr>
          <a:xfrm>
            <a:off x="586855" y="4465621"/>
            <a:ext cx="4606756" cy="1754326"/>
          </a:xfrm>
          <a:prstGeom prst="rect">
            <a:avLst/>
          </a:prstGeom>
          <a:noFill/>
        </p:spPr>
        <p:txBody>
          <a:bodyPr wrap="square" rtlCol="0">
            <a:spAutoFit/>
          </a:bodyPr>
          <a:lstStyle/>
          <a:p>
            <a:pPr algn="just">
              <a:lnSpc>
                <a:spcPct val="150000"/>
              </a:lnSpc>
            </a:pPr>
            <a:r>
              <a:rPr lang="es-MX" b="1" dirty="0" smtClean="0">
                <a:latin typeface="Arial" panose="020B0604020202020204" pitchFamily="34" charset="0"/>
                <a:cs typeface="Arial" panose="020B0604020202020204" pitchFamily="34" charset="0"/>
              </a:rPr>
              <a:t>El término </a:t>
            </a:r>
            <a:r>
              <a:rPr lang="es-MX" b="1" dirty="0" err="1" smtClean="0">
                <a:latin typeface="Arial" panose="020B0604020202020204" pitchFamily="34" charset="0"/>
                <a:cs typeface="Arial" panose="020B0604020202020204" pitchFamily="34" charset="0"/>
              </a:rPr>
              <a:t>cyberwar</a:t>
            </a:r>
            <a:r>
              <a:rPr lang="es-MX" b="1" dirty="0" smtClean="0">
                <a:latin typeface="Arial" panose="020B0604020202020204" pitchFamily="34" charset="0"/>
                <a:cs typeface="Arial" panose="020B0604020202020204" pitchFamily="34" charset="0"/>
              </a:rPr>
              <a:t> se aplica a los conflictos de tipo militar, a gran escala, pero modificados en sus formas por las tecnologías de la inteligencia.</a:t>
            </a:r>
          </a:p>
        </p:txBody>
      </p:sp>
    </p:spTree>
    <p:extLst>
      <p:ext uri="{BB962C8B-B14F-4D97-AF65-F5344CB8AC3E}">
        <p14:creationId xmlns:p14="http://schemas.microsoft.com/office/powerpoint/2010/main" xmlns="" val="20302136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7" name="Freeform 7"/>
          <p:cNvSpPr>
            <a:spLocks/>
          </p:cNvSpPr>
          <p:nvPr/>
        </p:nvSpPr>
        <p:spPr bwMode="auto">
          <a:xfrm>
            <a:off x="202360" y="1111329"/>
            <a:ext cx="8767763" cy="1062946"/>
          </a:xfrm>
          <a:custGeom>
            <a:avLst/>
            <a:gdLst>
              <a:gd name="T0" fmla="*/ 5370 w 5523"/>
              <a:gd name="T1" fmla="*/ 0 h 694"/>
              <a:gd name="T2" fmla="*/ 144 w 5523"/>
              <a:gd name="T3" fmla="*/ 1 h 694"/>
              <a:gd name="T4" fmla="*/ 121 w 5523"/>
              <a:gd name="T5" fmla="*/ 3 h 694"/>
              <a:gd name="T6" fmla="*/ 100 w 5523"/>
              <a:gd name="T7" fmla="*/ 10 h 694"/>
              <a:gd name="T8" fmla="*/ 81 w 5523"/>
              <a:gd name="T9" fmla="*/ 19 h 694"/>
              <a:gd name="T10" fmla="*/ 61 w 5523"/>
              <a:gd name="T11" fmla="*/ 31 h 694"/>
              <a:gd name="T12" fmla="*/ 51 w 5523"/>
              <a:gd name="T13" fmla="*/ 42 h 694"/>
              <a:gd name="T14" fmla="*/ 38 w 5523"/>
              <a:gd name="T15" fmla="*/ 56 h 694"/>
              <a:gd name="T16" fmla="*/ 26 w 5523"/>
              <a:gd name="T17" fmla="*/ 72 h 694"/>
              <a:gd name="T18" fmla="*/ 17 w 5523"/>
              <a:gd name="T19" fmla="*/ 88 h 694"/>
              <a:gd name="T20" fmla="*/ 10 w 5523"/>
              <a:gd name="T21" fmla="*/ 105 h 694"/>
              <a:gd name="T22" fmla="*/ 5 w 5523"/>
              <a:gd name="T23" fmla="*/ 121 h 694"/>
              <a:gd name="T24" fmla="*/ 1 w 5523"/>
              <a:gd name="T25" fmla="*/ 137 h 694"/>
              <a:gd name="T26" fmla="*/ 1 w 5523"/>
              <a:gd name="T27" fmla="*/ 149 h 694"/>
              <a:gd name="T28" fmla="*/ 0 w 5523"/>
              <a:gd name="T29" fmla="*/ 162 h 694"/>
              <a:gd name="T30" fmla="*/ 0 w 5523"/>
              <a:gd name="T31" fmla="*/ 694 h 694"/>
              <a:gd name="T32" fmla="*/ 1575 w 5523"/>
              <a:gd name="T33" fmla="*/ 694 h 694"/>
              <a:gd name="T34" fmla="*/ 1575 w 5523"/>
              <a:gd name="T35" fmla="*/ 674 h 694"/>
              <a:gd name="T36" fmla="*/ 1575 w 5523"/>
              <a:gd name="T37" fmla="*/ 655 h 694"/>
              <a:gd name="T38" fmla="*/ 1577 w 5523"/>
              <a:gd name="T39" fmla="*/ 636 h 694"/>
              <a:gd name="T40" fmla="*/ 1577 w 5523"/>
              <a:gd name="T41" fmla="*/ 618 h 694"/>
              <a:gd name="T42" fmla="*/ 1578 w 5523"/>
              <a:gd name="T43" fmla="*/ 604 h 694"/>
              <a:gd name="T44" fmla="*/ 1582 w 5523"/>
              <a:gd name="T45" fmla="*/ 590 h 694"/>
              <a:gd name="T46" fmla="*/ 1585 w 5523"/>
              <a:gd name="T47" fmla="*/ 576 h 694"/>
              <a:gd name="T48" fmla="*/ 1589 w 5523"/>
              <a:gd name="T49" fmla="*/ 562 h 694"/>
              <a:gd name="T50" fmla="*/ 1598 w 5523"/>
              <a:gd name="T51" fmla="*/ 542 h 694"/>
              <a:gd name="T52" fmla="*/ 1606 w 5523"/>
              <a:gd name="T53" fmla="*/ 523 h 694"/>
              <a:gd name="T54" fmla="*/ 1619 w 5523"/>
              <a:gd name="T55" fmla="*/ 505 h 694"/>
              <a:gd name="T56" fmla="*/ 1631 w 5523"/>
              <a:gd name="T57" fmla="*/ 488 h 694"/>
              <a:gd name="T58" fmla="*/ 1647 w 5523"/>
              <a:gd name="T59" fmla="*/ 472 h 694"/>
              <a:gd name="T60" fmla="*/ 1663 w 5523"/>
              <a:gd name="T61" fmla="*/ 458 h 694"/>
              <a:gd name="T62" fmla="*/ 1675 w 5523"/>
              <a:gd name="T63" fmla="*/ 449 h 694"/>
              <a:gd name="T64" fmla="*/ 1689 w 5523"/>
              <a:gd name="T65" fmla="*/ 440 h 694"/>
              <a:gd name="T66" fmla="*/ 1714 w 5523"/>
              <a:gd name="T67" fmla="*/ 428 h 694"/>
              <a:gd name="T68" fmla="*/ 1739 w 5523"/>
              <a:gd name="T69" fmla="*/ 419 h 694"/>
              <a:gd name="T70" fmla="*/ 1760 w 5523"/>
              <a:gd name="T71" fmla="*/ 415 h 694"/>
              <a:gd name="T72" fmla="*/ 1783 w 5523"/>
              <a:gd name="T73" fmla="*/ 412 h 694"/>
              <a:gd name="T74" fmla="*/ 5523 w 5523"/>
              <a:gd name="T75" fmla="*/ 412 h 694"/>
              <a:gd name="T76" fmla="*/ 5522 w 5523"/>
              <a:gd name="T77" fmla="*/ 153 h 694"/>
              <a:gd name="T78" fmla="*/ 5522 w 5523"/>
              <a:gd name="T79" fmla="*/ 137 h 694"/>
              <a:gd name="T80" fmla="*/ 5516 w 5523"/>
              <a:gd name="T81" fmla="*/ 119 h 694"/>
              <a:gd name="T82" fmla="*/ 5511 w 5523"/>
              <a:gd name="T83" fmla="*/ 103 h 694"/>
              <a:gd name="T84" fmla="*/ 5506 w 5523"/>
              <a:gd name="T85" fmla="*/ 88 h 694"/>
              <a:gd name="T86" fmla="*/ 5497 w 5523"/>
              <a:gd name="T87" fmla="*/ 72 h 694"/>
              <a:gd name="T88" fmla="*/ 5488 w 5523"/>
              <a:gd name="T89" fmla="*/ 59 h 694"/>
              <a:gd name="T90" fmla="*/ 5474 w 5523"/>
              <a:gd name="T91" fmla="*/ 45 h 694"/>
              <a:gd name="T92" fmla="*/ 5462 w 5523"/>
              <a:gd name="T93" fmla="*/ 33 h 694"/>
              <a:gd name="T94" fmla="*/ 5446 w 5523"/>
              <a:gd name="T95" fmla="*/ 22 h 694"/>
              <a:gd name="T96" fmla="*/ 5430 w 5523"/>
              <a:gd name="T97" fmla="*/ 12 h 694"/>
              <a:gd name="T98" fmla="*/ 5412 w 5523"/>
              <a:gd name="T99" fmla="*/ 7 h 694"/>
              <a:gd name="T100" fmla="*/ 5393 w 5523"/>
              <a:gd name="T101" fmla="*/ 1 h 694"/>
              <a:gd name="T102" fmla="*/ 5383 w 5523"/>
              <a:gd name="T103" fmla="*/ 1 h 694"/>
              <a:gd name="T104" fmla="*/ 5370 w 5523"/>
              <a:gd name="T105" fmla="*/ 0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523" h="694">
                <a:moveTo>
                  <a:pt x="5370" y="0"/>
                </a:moveTo>
                <a:lnTo>
                  <a:pt x="144" y="1"/>
                </a:lnTo>
                <a:lnTo>
                  <a:pt x="121" y="3"/>
                </a:lnTo>
                <a:lnTo>
                  <a:pt x="100" y="10"/>
                </a:lnTo>
                <a:lnTo>
                  <a:pt x="81" y="19"/>
                </a:lnTo>
                <a:lnTo>
                  <a:pt x="61" y="31"/>
                </a:lnTo>
                <a:lnTo>
                  <a:pt x="51" y="42"/>
                </a:lnTo>
                <a:lnTo>
                  <a:pt x="38" y="56"/>
                </a:lnTo>
                <a:lnTo>
                  <a:pt x="26" y="72"/>
                </a:lnTo>
                <a:lnTo>
                  <a:pt x="17" y="88"/>
                </a:lnTo>
                <a:lnTo>
                  <a:pt x="10" y="105"/>
                </a:lnTo>
                <a:lnTo>
                  <a:pt x="5" y="121"/>
                </a:lnTo>
                <a:lnTo>
                  <a:pt x="1" y="137"/>
                </a:lnTo>
                <a:lnTo>
                  <a:pt x="1" y="149"/>
                </a:lnTo>
                <a:lnTo>
                  <a:pt x="0" y="162"/>
                </a:lnTo>
                <a:lnTo>
                  <a:pt x="0" y="694"/>
                </a:lnTo>
                <a:lnTo>
                  <a:pt x="1575" y="694"/>
                </a:lnTo>
                <a:lnTo>
                  <a:pt x="1575" y="674"/>
                </a:lnTo>
                <a:lnTo>
                  <a:pt x="1575" y="655"/>
                </a:lnTo>
                <a:lnTo>
                  <a:pt x="1577" y="636"/>
                </a:lnTo>
                <a:lnTo>
                  <a:pt x="1577" y="618"/>
                </a:lnTo>
                <a:lnTo>
                  <a:pt x="1578" y="604"/>
                </a:lnTo>
                <a:lnTo>
                  <a:pt x="1582" y="590"/>
                </a:lnTo>
                <a:lnTo>
                  <a:pt x="1585" y="576"/>
                </a:lnTo>
                <a:lnTo>
                  <a:pt x="1589" y="562"/>
                </a:lnTo>
                <a:lnTo>
                  <a:pt x="1598" y="542"/>
                </a:lnTo>
                <a:lnTo>
                  <a:pt x="1606" y="523"/>
                </a:lnTo>
                <a:lnTo>
                  <a:pt x="1619" y="505"/>
                </a:lnTo>
                <a:lnTo>
                  <a:pt x="1631" y="488"/>
                </a:lnTo>
                <a:lnTo>
                  <a:pt x="1647" y="472"/>
                </a:lnTo>
                <a:lnTo>
                  <a:pt x="1663" y="458"/>
                </a:lnTo>
                <a:lnTo>
                  <a:pt x="1675" y="449"/>
                </a:lnTo>
                <a:lnTo>
                  <a:pt x="1689" y="440"/>
                </a:lnTo>
                <a:lnTo>
                  <a:pt x="1714" y="428"/>
                </a:lnTo>
                <a:lnTo>
                  <a:pt x="1739" y="419"/>
                </a:lnTo>
                <a:lnTo>
                  <a:pt x="1760" y="415"/>
                </a:lnTo>
                <a:lnTo>
                  <a:pt x="1783" y="412"/>
                </a:lnTo>
                <a:lnTo>
                  <a:pt x="5523" y="412"/>
                </a:lnTo>
                <a:lnTo>
                  <a:pt x="5522" y="153"/>
                </a:lnTo>
                <a:lnTo>
                  <a:pt x="5522" y="137"/>
                </a:lnTo>
                <a:lnTo>
                  <a:pt x="5516" y="119"/>
                </a:lnTo>
                <a:lnTo>
                  <a:pt x="5511" y="103"/>
                </a:lnTo>
                <a:lnTo>
                  <a:pt x="5506" y="88"/>
                </a:lnTo>
                <a:lnTo>
                  <a:pt x="5497" y="72"/>
                </a:lnTo>
                <a:lnTo>
                  <a:pt x="5488" y="59"/>
                </a:lnTo>
                <a:lnTo>
                  <a:pt x="5474" y="45"/>
                </a:lnTo>
                <a:lnTo>
                  <a:pt x="5462" y="33"/>
                </a:lnTo>
                <a:lnTo>
                  <a:pt x="5446" y="22"/>
                </a:lnTo>
                <a:lnTo>
                  <a:pt x="5430" y="12"/>
                </a:lnTo>
                <a:lnTo>
                  <a:pt x="5412" y="7"/>
                </a:lnTo>
                <a:lnTo>
                  <a:pt x="5393" y="1"/>
                </a:lnTo>
                <a:lnTo>
                  <a:pt x="5383" y="1"/>
                </a:lnTo>
                <a:lnTo>
                  <a:pt x="5370" y="0"/>
                </a:lnTo>
                <a:close/>
              </a:path>
            </a:pathLst>
          </a:custGeom>
          <a:solidFill>
            <a:srgbClr val="E2F0D9">
              <a:alpha val="65098"/>
            </a:srgb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Rectangle 8"/>
          <p:cNvSpPr>
            <a:spLocks noChangeArrowheads="1"/>
          </p:cNvSpPr>
          <p:nvPr/>
        </p:nvSpPr>
        <p:spPr bwMode="auto">
          <a:xfrm>
            <a:off x="202360" y="2276893"/>
            <a:ext cx="2500313" cy="2182562"/>
          </a:xfrm>
          <a:prstGeom prst="rect">
            <a:avLst/>
          </a:prstGeom>
          <a:blipFill dpi="0" rotWithShape="1">
            <a:blip r:embed="rId3" cstate="print"/>
            <a:srcRect/>
            <a:stretch>
              <a:fillRect t="-3000"/>
            </a:stretch>
          </a:blip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Freeform 9"/>
          <p:cNvSpPr>
            <a:spLocks/>
          </p:cNvSpPr>
          <p:nvPr/>
        </p:nvSpPr>
        <p:spPr bwMode="auto">
          <a:xfrm>
            <a:off x="202360" y="4562073"/>
            <a:ext cx="2500313" cy="2125891"/>
          </a:xfrm>
          <a:custGeom>
            <a:avLst/>
            <a:gdLst>
              <a:gd name="T0" fmla="*/ 0 w 1575"/>
              <a:gd name="T1" fmla="*/ 1226 h 1388"/>
              <a:gd name="T2" fmla="*/ 1 w 1575"/>
              <a:gd name="T3" fmla="*/ 1242 h 1388"/>
              <a:gd name="T4" fmla="*/ 5 w 1575"/>
              <a:gd name="T5" fmla="*/ 1262 h 1388"/>
              <a:gd name="T6" fmla="*/ 8 w 1575"/>
              <a:gd name="T7" fmla="*/ 1277 h 1388"/>
              <a:gd name="T8" fmla="*/ 15 w 1575"/>
              <a:gd name="T9" fmla="*/ 1293 h 1388"/>
              <a:gd name="T10" fmla="*/ 22 w 1575"/>
              <a:gd name="T11" fmla="*/ 1311 h 1388"/>
              <a:gd name="T12" fmla="*/ 31 w 1575"/>
              <a:gd name="T13" fmla="*/ 1323 h 1388"/>
              <a:gd name="T14" fmla="*/ 44 w 1575"/>
              <a:gd name="T15" fmla="*/ 1337 h 1388"/>
              <a:gd name="T16" fmla="*/ 56 w 1575"/>
              <a:gd name="T17" fmla="*/ 1351 h 1388"/>
              <a:gd name="T18" fmla="*/ 70 w 1575"/>
              <a:gd name="T19" fmla="*/ 1362 h 1388"/>
              <a:gd name="T20" fmla="*/ 88 w 1575"/>
              <a:gd name="T21" fmla="*/ 1373 h 1388"/>
              <a:gd name="T22" fmla="*/ 107 w 1575"/>
              <a:gd name="T23" fmla="*/ 1380 h 1388"/>
              <a:gd name="T24" fmla="*/ 130 w 1575"/>
              <a:gd name="T25" fmla="*/ 1387 h 1388"/>
              <a:gd name="T26" fmla="*/ 140 w 1575"/>
              <a:gd name="T27" fmla="*/ 1387 h 1388"/>
              <a:gd name="T28" fmla="*/ 153 w 1575"/>
              <a:gd name="T29" fmla="*/ 1388 h 1388"/>
              <a:gd name="T30" fmla="*/ 1575 w 1575"/>
              <a:gd name="T31" fmla="*/ 1388 h 1388"/>
              <a:gd name="T32" fmla="*/ 1575 w 1575"/>
              <a:gd name="T33" fmla="*/ 0 h 1388"/>
              <a:gd name="T34" fmla="*/ 0 w 1575"/>
              <a:gd name="T35" fmla="*/ 0 h 1388"/>
              <a:gd name="T36" fmla="*/ 0 w 1575"/>
              <a:gd name="T37" fmla="*/ 1226 h 1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75" h="1388">
                <a:moveTo>
                  <a:pt x="0" y="1226"/>
                </a:moveTo>
                <a:lnTo>
                  <a:pt x="1" y="1242"/>
                </a:lnTo>
                <a:lnTo>
                  <a:pt x="5" y="1262"/>
                </a:lnTo>
                <a:lnTo>
                  <a:pt x="8" y="1277"/>
                </a:lnTo>
                <a:lnTo>
                  <a:pt x="15" y="1293"/>
                </a:lnTo>
                <a:lnTo>
                  <a:pt x="22" y="1311"/>
                </a:lnTo>
                <a:lnTo>
                  <a:pt x="31" y="1323"/>
                </a:lnTo>
                <a:lnTo>
                  <a:pt x="44" y="1337"/>
                </a:lnTo>
                <a:lnTo>
                  <a:pt x="56" y="1351"/>
                </a:lnTo>
                <a:lnTo>
                  <a:pt x="70" y="1362"/>
                </a:lnTo>
                <a:lnTo>
                  <a:pt x="88" y="1373"/>
                </a:lnTo>
                <a:lnTo>
                  <a:pt x="107" y="1380"/>
                </a:lnTo>
                <a:lnTo>
                  <a:pt x="130" y="1387"/>
                </a:lnTo>
                <a:lnTo>
                  <a:pt x="140" y="1387"/>
                </a:lnTo>
                <a:lnTo>
                  <a:pt x="153" y="1388"/>
                </a:lnTo>
                <a:lnTo>
                  <a:pt x="1575" y="1388"/>
                </a:lnTo>
                <a:lnTo>
                  <a:pt x="1575" y="0"/>
                </a:lnTo>
                <a:lnTo>
                  <a:pt x="0" y="0"/>
                </a:lnTo>
                <a:lnTo>
                  <a:pt x="0" y="1226"/>
                </a:lnTo>
                <a:close/>
              </a:path>
            </a:pathLst>
          </a:custGeom>
          <a:blipFill dpi="0" rotWithShape="1">
            <a:blip r:embed="rId4" cstate="print"/>
            <a:srcRect/>
            <a:stretch>
              <a:fillRect l="-2000" r="-6000"/>
            </a:stretch>
          </a:blip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Freeform 10"/>
          <p:cNvSpPr>
            <a:spLocks/>
          </p:cNvSpPr>
          <p:nvPr/>
        </p:nvSpPr>
        <p:spPr bwMode="auto">
          <a:xfrm>
            <a:off x="2809035" y="1844975"/>
            <a:ext cx="6161088" cy="4842989"/>
          </a:xfrm>
          <a:custGeom>
            <a:avLst/>
            <a:gdLst>
              <a:gd name="T0" fmla="*/ 0 w 3881"/>
              <a:gd name="T1" fmla="*/ 3162 h 3162"/>
              <a:gd name="T2" fmla="*/ 3059 w 3881"/>
              <a:gd name="T3" fmla="*/ 3161 h 3162"/>
              <a:gd name="T4" fmla="*/ 3078 w 3881"/>
              <a:gd name="T5" fmla="*/ 3133 h 3162"/>
              <a:gd name="T6" fmla="*/ 3089 w 3881"/>
              <a:gd name="T7" fmla="*/ 3122 h 3162"/>
              <a:gd name="T8" fmla="*/ 3101 w 3881"/>
              <a:gd name="T9" fmla="*/ 3111 h 3162"/>
              <a:gd name="T10" fmla="*/ 3108 w 3881"/>
              <a:gd name="T11" fmla="*/ 3108 h 3162"/>
              <a:gd name="T12" fmla="*/ 3115 w 3881"/>
              <a:gd name="T13" fmla="*/ 3104 h 3162"/>
              <a:gd name="T14" fmla="*/ 3122 w 3881"/>
              <a:gd name="T15" fmla="*/ 3103 h 3162"/>
              <a:gd name="T16" fmla="*/ 3129 w 3881"/>
              <a:gd name="T17" fmla="*/ 3103 h 3162"/>
              <a:gd name="T18" fmla="*/ 3846 w 3881"/>
              <a:gd name="T19" fmla="*/ 3103 h 3162"/>
              <a:gd name="T20" fmla="*/ 3853 w 3881"/>
              <a:gd name="T21" fmla="*/ 3092 h 3162"/>
              <a:gd name="T22" fmla="*/ 3860 w 3881"/>
              <a:gd name="T23" fmla="*/ 3081 h 3162"/>
              <a:gd name="T24" fmla="*/ 3866 w 3881"/>
              <a:gd name="T25" fmla="*/ 3069 h 3162"/>
              <a:gd name="T26" fmla="*/ 3871 w 3881"/>
              <a:gd name="T27" fmla="*/ 3057 h 3162"/>
              <a:gd name="T28" fmla="*/ 3876 w 3881"/>
              <a:gd name="T29" fmla="*/ 3041 h 3162"/>
              <a:gd name="T30" fmla="*/ 3880 w 3881"/>
              <a:gd name="T31" fmla="*/ 3025 h 3162"/>
              <a:gd name="T32" fmla="*/ 3880 w 3881"/>
              <a:gd name="T33" fmla="*/ 3013 h 3162"/>
              <a:gd name="T34" fmla="*/ 3881 w 3881"/>
              <a:gd name="T35" fmla="*/ 3000 h 3162"/>
              <a:gd name="T36" fmla="*/ 3881 w 3881"/>
              <a:gd name="T37" fmla="*/ 0 h 3162"/>
              <a:gd name="T38" fmla="*/ 823 w 3881"/>
              <a:gd name="T39" fmla="*/ 0 h 3162"/>
              <a:gd name="T40" fmla="*/ 803 w 3881"/>
              <a:gd name="T41" fmla="*/ 28 h 3162"/>
              <a:gd name="T42" fmla="*/ 793 w 3881"/>
              <a:gd name="T43" fmla="*/ 40 h 3162"/>
              <a:gd name="T44" fmla="*/ 779 w 3881"/>
              <a:gd name="T45" fmla="*/ 49 h 3162"/>
              <a:gd name="T46" fmla="*/ 773 w 3881"/>
              <a:gd name="T47" fmla="*/ 53 h 3162"/>
              <a:gd name="T48" fmla="*/ 766 w 3881"/>
              <a:gd name="T49" fmla="*/ 56 h 3162"/>
              <a:gd name="T50" fmla="*/ 759 w 3881"/>
              <a:gd name="T51" fmla="*/ 58 h 3162"/>
              <a:gd name="T52" fmla="*/ 752 w 3881"/>
              <a:gd name="T53" fmla="*/ 58 h 3162"/>
              <a:gd name="T54" fmla="*/ 35 w 3881"/>
              <a:gd name="T55" fmla="*/ 58 h 3162"/>
              <a:gd name="T56" fmla="*/ 33 w 3881"/>
              <a:gd name="T57" fmla="*/ 61 h 3162"/>
              <a:gd name="T58" fmla="*/ 31 w 3881"/>
              <a:gd name="T59" fmla="*/ 63 h 3162"/>
              <a:gd name="T60" fmla="*/ 19 w 3881"/>
              <a:gd name="T61" fmla="*/ 84 h 3162"/>
              <a:gd name="T62" fmla="*/ 10 w 3881"/>
              <a:gd name="T63" fmla="*/ 105 h 3162"/>
              <a:gd name="T64" fmla="*/ 5 w 3881"/>
              <a:gd name="T65" fmla="*/ 121 h 3162"/>
              <a:gd name="T66" fmla="*/ 1 w 3881"/>
              <a:gd name="T67" fmla="*/ 137 h 3162"/>
              <a:gd name="T68" fmla="*/ 1 w 3881"/>
              <a:gd name="T69" fmla="*/ 150 h 3162"/>
              <a:gd name="T70" fmla="*/ 0 w 3881"/>
              <a:gd name="T71" fmla="*/ 162 h 3162"/>
              <a:gd name="T72" fmla="*/ 0 w 3881"/>
              <a:gd name="T73" fmla="*/ 3162 h 3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881" h="3162">
                <a:moveTo>
                  <a:pt x="0" y="3162"/>
                </a:moveTo>
                <a:lnTo>
                  <a:pt x="3059" y="3161"/>
                </a:lnTo>
                <a:lnTo>
                  <a:pt x="3078" y="3133"/>
                </a:lnTo>
                <a:lnTo>
                  <a:pt x="3089" y="3122"/>
                </a:lnTo>
                <a:lnTo>
                  <a:pt x="3101" y="3111"/>
                </a:lnTo>
                <a:lnTo>
                  <a:pt x="3108" y="3108"/>
                </a:lnTo>
                <a:lnTo>
                  <a:pt x="3115" y="3104"/>
                </a:lnTo>
                <a:lnTo>
                  <a:pt x="3122" y="3103"/>
                </a:lnTo>
                <a:lnTo>
                  <a:pt x="3129" y="3103"/>
                </a:lnTo>
                <a:lnTo>
                  <a:pt x="3846" y="3103"/>
                </a:lnTo>
                <a:lnTo>
                  <a:pt x="3853" y="3092"/>
                </a:lnTo>
                <a:lnTo>
                  <a:pt x="3860" y="3081"/>
                </a:lnTo>
                <a:lnTo>
                  <a:pt x="3866" y="3069"/>
                </a:lnTo>
                <a:lnTo>
                  <a:pt x="3871" y="3057"/>
                </a:lnTo>
                <a:lnTo>
                  <a:pt x="3876" y="3041"/>
                </a:lnTo>
                <a:lnTo>
                  <a:pt x="3880" y="3025"/>
                </a:lnTo>
                <a:lnTo>
                  <a:pt x="3880" y="3013"/>
                </a:lnTo>
                <a:lnTo>
                  <a:pt x="3881" y="3000"/>
                </a:lnTo>
                <a:lnTo>
                  <a:pt x="3881" y="0"/>
                </a:lnTo>
                <a:lnTo>
                  <a:pt x="823" y="0"/>
                </a:lnTo>
                <a:lnTo>
                  <a:pt x="803" y="28"/>
                </a:lnTo>
                <a:lnTo>
                  <a:pt x="793" y="40"/>
                </a:lnTo>
                <a:lnTo>
                  <a:pt x="779" y="49"/>
                </a:lnTo>
                <a:lnTo>
                  <a:pt x="773" y="53"/>
                </a:lnTo>
                <a:lnTo>
                  <a:pt x="766" y="56"/>
                </a:lnTo>
                <a:lnTo>
                  <a:pt x="759" y="58"/>
                </a:lnTo>
                <a:lnTo>
                  <a:pt x="752" y="58"/>
                </a:lnTo>
                <a:lnTo>
                  <a:pt x="35" y="58"/>
                </a:lnTo>
                <a:lnTo>
                  <a:pt x="33" y="61"/>
                </a:lnTo>
                <a:lnTo>
                  <a:pt x="31" y="63"/>
                </a:lnTo>
                <a:lnTo>
                  <a:pt x="19" y="84"/>
                </a:lnTo>
                <a:lnTo>
                  <a:pt x="10" y="105"/>
                </a:lnTo>
                <a:lnTo>
                  <a:pt x="5" y="121"/>
                </a:lnTo>
                <a:lnTo>
                  <a:pt x="1" y="137"/>
                </a:lnTo>
                <a:lnTo>
                  <a:pt x="1" y="150"/>
                </a:lnTo>
                <a:lnTo>
                  <a:pt x="0" y="162"/>
                </a:lnTo>
                <a:lnTo>
                  <a:pt x="0" y="3162"/>
                </a:lnTo>
                <a:close/>
              </a:path>
            </a:pathLst>
          </a:custGeom>
          <a:solidFill>
            <a:schemeClr val="bg1">
              <a:lumMod val="85000"/>
              <a:alpha val="65098"/>
            </a:scheme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CuadroTexto 1"/>
          <p:cNvSpPr txBox="1"/>
          <p:nvPr/>
        </p:nvSpPr>
        <p:spPr>
          <a:xfrm>
            <a:off x="753035" y="36618"/>
            <a:ext cx="7637930" cy="923330"/>
          </a:xfrm>
          <a:prstGeom prst="rect">
            <a:avLst/>
          </a:prstGeom>
          <a:noFill/>
        </p:spPr>
        <p:txBody>
          <a:bodyPr wrap="square" rtlCol="0">
            <a:spAutoFit/>
          </a:bodyPr>
          <a:lstStyle/>
          <a:p>
            <a:pPr algn="ctr">
              <a:lnSpc>
                <a:spcPct val="150000"/>
              </a:lnSpc>
            </a:pPr>
            <a:r>
              <a:rPr lang="es-MX" b="1" dirty="0" smtClean="0">
                <a:latin typeface="Arial" panose="020B0604020202020204" pitchFamily="34" charset="0"/>
                <a:cs typeface="Arial" panose="020B0604020202020204" pitchFamily="34" charset="0"/>
              </a:rPr>
              <a:t>REVOLUCIÓN EN LOS ASUNTOS MILITARES:</a:t>
            </a:r>
          </a:p>
          <a:p>
            <a:pPr algn="ctr">
              <a:lnSpc>
                <a:spcPct val="150000"/>
              </a:lnSpc>
            </a:pPr>
            <a:r>
              <a:rPr lang="es-MX" b="1" dirty="0" smtClean="0">
                <a:latin typeface="Arial" panose="020B0604020202020204" pitchFamily="34" charset="0"/>
                <a:cs typeface="Arial" panose="020B0604020202020204" pitchFamily="34" charset="0"/>
              </a:rPr>
              <a:t>DOMINIO DE LA INFORMACIÓN</a:t>
            </a:r>
          </a:p>
        </p:txBody>
      </p:sp>
      <p:sp>
        <p:nvSpPr>
          <p:cNvPr id="3" name="CuadroTexto 2"/>
          <p:cNvSpPr txBox="1"/>
          <p:nvPr/>
        </p:nvSpPr>
        <p:spPr>
          <a:xfrm>
            <a:off x="484095" y="1339536"/>
            <a:ext cx="1676536" cy="507831"/>
          </a:xfrm>
          <a:prstGeom prst="rect">
            <a:avLst/>
          </a:prstGeom>
          <a:noFill/>
        </p:spPr>
        <p:txBody>
          <a:bodyPr wrap="square" rtlCol="0">
            <a:spAutoFit/>
          </a:bodyPr>
          <a:lstStyle/>
          <a:p>
            <a:pPr algn="ctr">
              <a:lnSpc>
                <a:spcPct val="150000"/>
              </a:lnSpc>
            </a:pPr>
            <a:r>
              <a:rPr lang="es-MX" sz="2000" b="1" dirty="0" smtClean="0">
                <a:latin typeface="Arial" panose="020B0604020202020204" pitchFamily="34" charset="0"/>
                <a:cs typeface="Arial" panose="020B0604020202020204" pitchFamily="34" charset="0"/>
              </a:rPr>
              <a:t>1995</a:t>
            </a:r>
          </a:p>
        </p:txBody>
      </p:sp>
      <p:sp>
        <p:nvSpPr>
          <p:cNvPr id="4" name="CuadroTexto 3"/>
          <p:cNvSpPr txBox="1"/>
          <p:nvPr/>
        </p:nvSpPr>
        <p:spPr>
          <a:xfrm>
            <a:off x="2328616" y="1184790"/>
            <a:ext cx="7364023" cy="456535"/>
          </a:xfrm>
          <a:prstGeom prst="rect">
            <a:avLst/>
          </a:prstGeom>
          <a:noFill/>
        </p:spPr>
        <p:txBody>
          <a:bodyPr wrap="square" rtlCol="0">
            <a:spAutoFit/>
          </a:bodyPr>
          <a:lstStyle/>
          <a:p>
            <a:pPr algn="ctr">
              <a:lnSpc>
                <a:spcPct val="150000"/>
              </a:lnSpc>
            </a:pPr>
            <a:r>
              <a:rPr lang="es-MX" b="1" dirty="0" smtClean="0">
                <a:latin typeface="Arial" panose="020B0604020202020204" pitchFamily="34" charset="0"/>
                <a:cs typeface="Arial" panose="020B0604020202020204" pitchFamily="34" charset="0"/>
              </a:rPr>
              <a:t>Discusiones de un acuerdo de paz en Dayton.</a:t>
            </a:r>
          </a:p>
        </p:txBody>
      </p:sp>
      <p:sp>
        <p:nvSpPr>
          <p:cNvPr id="6" name="CuadroTexto 5"/>
          <p:cNvSpPr txBox="1"/>
          <p:nvPr/>
        </p:nvSpPr>
        <p:spPr>
          <a:xfrm>
            <a:off x="3601329" y="3097997"/>
            <a:ext cx="4903004" cy="2169825"/>
          </a:xfrm>
          <a:prstGeom prst="rect">
            <a:avLst/>
          </a:prstGeom>
          <a:noFill/>
        </p:spPr>
        <p:txBody>
          <a:bodyPr wrap="square" rtlCol="0">
            <a:spAutoFit/>
          </a:bodyPr>
          <a:lstStyle/>
          <a:p>
            <a:pPr algn="just">
              <a:lnSpc>
                <a:spcPct val="150000"/>
              </a:lnSpc>
            </a:pPr>
            <a:r>
              <a:rPr lang="es-MX" b="1" dirty="0" smtClean="0">
                <a:latin typeface="Arial" panose="020B0604020202020204" pitchFamily="34" charset="0"/>
                <a:cs typeface="Arial" panose="020B0604020202020204" pitchFamily="34" charset="0"/>
              </a:rPr>
              <a:t>La cartografía virtual de Bosnia, proyectada en una gran pantalla, logró poner de acuerdo a los presidentes de Bosnia, Croacia y Serbia sobre las líneas de alto el fuego.</a:t>
            </a:r>
          </a:p>
        </p:txBody>
      </p:sp>
    </p:spTree>
    <p:extLst>
      <p:ext uri="{BB962C8B-B14F-4D97-AF65-F5344CB8AC3E}">
        <p14:creationId xmlns:p14="http://schemas.microsoft.com/office/powerpoint/2010/main" xmlns="" val="27937143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8" name="Freeform 37" descr="Blind-1"/>
          <p:cNvSpPr>
            <a:spLocks/>
          </p:cNvSpPr>
          <p:nvPr/>
        </p:nvSpPr>
        <p:spPr bwMode="auto">
          <a:xfrm>
            <a:off x="5883275" y="1001048"/>
            <a:ext cx="3100388" cy="2501869"/>
          </a:xfrm>
          <a:custGeom>
            <a:avLst/>
            <a:gdLst>
              <a:gd name="T0" fmla="*/ 30241885 w 1953"/>
              <a:gd name="T1" fmla="*/ 52922483 h 1467"/>
              <a:gd name="T2" fmla="*/ 17641892 w 1953"/>
              <a:gd name="T3" fmla="*/ 73083722 h 1467"/>
              <a:gd name="T4" fmla="*/ 12601577 w 1953"/>
              <a:gd name="T5" fmla="*/ 90725600 h 1467"/>
              <a:gd name="T6" fmla="*/ 5040314 w 1953"/>
              <a:gd name="T7" fmla="*/ 118446535 h 1467"/>
              <a:gd name="T8" fmla="*/ 0 w 1953"/>
              <a:gd name="T9" fmla="*/ 143648083 h 1467"/>
              <a:gd name="T10" fmla="*/ 0 w 1953"/>
              <a:gd name="T11" fmla="*/ 693041994 h 1467"/>
              <a:gd name="T12" fmla="*/ 30241885 w 1953"/>
              <a:gd name="T13" fmla="*/ 705643562 h 1467"/>
              <a:gd name="T14" fmla="*/ 57964407 w 1953"/>
              <a:gd name="T15" fmla="*/ 725804801 h 1467"/>
              <a:gd name="T16" fmla="*/ 75604706 w 1953"/>
              <a:gd name="T17" fmla="*/ 743445091 h 1467"/>
              <a:gd name="T18" fmla="*/ 95765954 w 1953"/>
              <a:gd name="T19" fmla="*/ 771167589 h 1467"/>
              <a:gd name="T20" fmla="*/ 108367552 w 1953"/>
              <a:gd name="T21" fmla="*/ 808969118 h 1467"/>
              <a:gd name="T22" fmla="*/ 115927227 w 1953"/>
              <a:gd name="T23" fmla="*/ 846772433 h 1467"/>
              <a:gd name="T24" fmla="*/ 120967539 w 1953"/>
              <a:gd name="T25" fmla="*/ 2147483647 h 1467"/>
              <a:gd name="T26" fmla="*/ 115927227 w 1953"/>
              <a:gd name="T27" fmla="*/ 2147483647 h 1467"/>
              <a:gd name="T28" fmla="*/ 103327216 w 1953"/>
              <a:gd name="T29" fmla="*/ 2147483647 h 1467"/>
              <a:gd name="T30" fmla="*/ 83165967 w 1953"/>
              <a:gd name="T31" fmla="*/ 2147483647 h 1467"/>
              <a:gd name="T32" fmla="*/ 57964407 w 1953"/>
              <a:gd name="T33" fmla="*/ 2147483647 h 1467"/>
              <a:gd name="T34" fmla="*/ 30241885 w 1953"/>
              <a:gd name="T35" fmla="*/ 2147483647 h 1467"/>
              <a:gd name="T36" fmla="*/ 0 w 1953"/>
              <a:gd name="T37" fmla="*/ 2147483647 h 1467"/>
              <a:gd name="T38" fmla="*/ 0 w 1953"/>
              <a:gd name="T39" fmla="*/ 2147483647 h 1467"/>
              <a:gd name="T40" fmla="*/ 5040314 w 1953"/>
              <a:gd name="T41" fmla="*/ 2147483647 h 1467"/>
              <a:gd name="T42" fmla="*/ 12601577 w 1953"/>
              <a:gd name="T43" fmla="*/ 2147483647 h 1467"/>
              <a:gd name="T44" fmla="*/ 25201566 w 1953"/>
              <a:gd name="T45" fmla="*/ 2147483647 h 1467"/>
              <a:gd name="T46" fmla="*/ 37803147 w 1953"/>
              <a:gd name="T47" fmla="*/ 2147483647 h 1467"/>
              <a:gd name="T48" fmla="*/ 57964407 w 1953"/>
              <a:gd name="T49" fmla="*/ 2147483647 h 1467"/>
              <a:gd name="T50" fmla="*/ 83165967 w 1953"/>
              <a:gd name="T51" fmla="*/ 2147483647 h 1467"/>
              <a:gd name="T52" fmla="*/ 103327216 w 1953"/>
              <a:gd name="T53" fmla="*/ 2147483647 h 1467"/>
              <a:gd name="T54" fmla="*/ 128528801 w 1953"/>
              <a:gd name="T55" fmla="*/ 2147483647 h 1467"/>
              <a:gd name="T56" fmla="*/ 2147483647 w 1953"/>
              <a:gd name="T57" fmla="*/ 2147483647 h 1467"/>
              <a:gd name="T58" fmla="*/ 2147483647 w 1953"/>
              <a:gd name="T59" fmla="*/ 2147483647 h 1467"/>
              <a:gd name="T60" fmla="*/ 2147483647 w 1953"/>
              <a:gd name="T61" fmla="*/ 2147483647 h 1467"/>
              <a:gd name="T62" fmla="*/ 2147483647 w 1953"/>
              <a:gd name="T63" fmla="*/ 2147483647 h 1467"/>
              <a:gd name="T64" fmla="*/ 2147483647 w 1953"/>
              <a:gd name="T65" fmla="*/ 2147483647 h 1467"/>
              <a:gd name="T66" fmla="*/ 2147483647 w 1953"/>
              <a:gd name="T67" fmla="*/ 2147483647 h 1467"/>
              <a:gd name="T68" fmla="*/ 2147483647 w 1953"/>
              <a:gd name="T69" fmla="*/ 2147483647 h 1467"/>
              <a:gd name="T70" fmla="*/ 2147483647 w 1953"/>
              <a:gd name="T71" fmla="*/ 2147483647 h 1467"/>
              <a:gd name="T72" fmla="*/ 2147483647 w 1953"/>
              <a:gd name="T73" fmla="*/ 2147483647 h 1467"/>
              <a:gd name="T74" fmla="*/ 2147483647 w 1953"/>
              <a:gd name="T75" fmla="*/ 2147483647 h 1467"/>
              <a:gd name="T76" fmla="*/ 2147483647 w 1953"/>
              <a:gd name="T77" fmla="*/ 2147483647 h 1467"/>
              <a:gd name="T78" fmla="*/ 2147483647 w 1953"/>
              <a:gd name="T79" fmla="*/ 136088413 h 1467"/>
              <a:gd name="T80" fmla="*/ 2147483647 w 1953"/>
              <a:gd name="T81" fmla="*/ 103325581 h 1467"/>
              <a:gd name="T82" fmla="*/ 2147483647 w 1953"/>
              <a:gd name="T83" fmla="*/ 85685290 h 1467"/>
              <a:gd name="T84" fmla="*/ 2147483647 w 1953"/>
              <a:gd name="T85" fmla="*/ 57962793 h 1467"/>
              <a:gd name="T86" fmla="*/ 2147483647 w 1953"/>
              <a:gd name="T87" fmla="*/ 40322490 h 1467"/>
              <a:gd name="T88" fmla="*/ 2147483647 w 1953"/>
              <a:gd name="T89" fmla="*/ 27720922 h 1467"/>
              <a:gd name="T90" fmla="*/ 2147483647 w 1953"/>
              <a:gd name="T91" fmla="*/ 15120935 h 1467"/>
              <a:gd name="T92" fmla="*/ 2147483647 w 1953"/>
              <a:gd name="T93" fmla="*/ 7559674 h 1467"/>
              <a:gd name="T94" fmla="*/ 2147483647 w 1953"/>
              <a:gd name="T95" fmla="*/ 0 h 1467"/>
              <a:gd name="T96" fmla="*/ 141128787 w 1953"/>
              <a:gd name="T97" fmla="*/ 0 h 1467"/>
              <a:gd name="T98" fmla="*/ 108367552 w 1953"/>
              <a:gd name="T99" fmla="*/ 7559674 h 1467"/>
              <a:gd name="T100" fmla="*/ 83165967 w 1953"/>
              <a:gd name="T101" fmla="*/ 15120935 h 1467"/>
              <a:gd name="T102" fmla="*/ 57964407 w 1953"/>
              <a:gd name="T103" fmla="*/ 27720922 h 1467"/>
              <a:gd name="T104" fmla="*/ 30241885 w 1953"/>
              <a:gd name="T105" fmla="*/ 52922483 h 146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53"/>
              <a:gd name="T160" fmla="*/ 0 h 1467"/>
              <a:gd name="T161" fmla="*/ 1953 w 1953"/>
              <a:gd name="T162" fmla="*/ 1467 h 146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53" h="1467">
                <a:moveTo>
                  <a:pt x="12" y="21"/>
                </a:moveTo>
                <a:lnTo>
                  <a:pt x="7" y="29"/>
                </a:lnTo>
                <a:lnTo>
                  <a:pt x="5" y="36"/>
                </a:lnTo>
                <a:lnTo>
                  <a:pt x="2" y="47"/>
                </a:lnTo>
                <a:lnTo>
                  <a:pt x="0" y="57"/>
                </a:lnTo>
                <a:lnTo>
                  <a:pt x="0" y="275"/>
                </a:lnTo>
                <a:lnTo>
                  <a:pt x="12" y="280"/>
                </a:lnTo>
                <a:lnTo>
                  <a:pt x="23" y="288"/>
                </a:lnTo>
                <a:lnTo>
                  <a:pt x="30" y="295"/>
                </a:lnTo>
                <a:lnTo>
                  <a:pt x="38" y="306"/>
                </a:lnTo>
                <a:lnTo>
                  <a:pt x="43" y="321"/>
                </a:lnTo>
                <a:lnTo>
                  <a:pt x="46" y="336"/>
                </a:lnTo>
                <a:lnTo>
                  <a:pt x="48" y="1124"/>
                </a:lnTo>
                <a:lnTo>
                  <a:pt x="46" y="1139"/>
                </a:lnTo>
                <a:lnTo>
                  <a:pt x="41" y="1154"/>
                </a:lnTo>
                <a:lnTo>
                  <a:pt x="33" y="1167"/>
                </a:lnTo>
                <a:lnTo>
                  <a:pt x="23" y="1177"/>
                </a:lnTo>
                <a:lnTo>
                  <a:pt x="12" y="1185"/>
                </a:lnTo>
                <a:lnTo>
                  <a:pt x="0" y="1193"/>
                </a:lnTo>
                <a:lnTo>
                  <a:pt x="0" y="1413"/>
                </a:lnTo>
                <a:lnTo>
                  <a:pt x="2" y="1424"/>
                </a:lnTo>
                <a:lnTo>
                  <a:pt x="5" y="1434"/>
                </a:lnTo>
                <a:lnTo>
                  <a:pt x="10" y="1442"/>
                </a:lnTo>
                <a:lnTo>
                  <a:pt x="15" y="1449"/>
                </a:lnTo>
                <a:lnTo>
                  <a:pt x="23" y="1457"/>
                </a:lnTo>
                <a:lnTo>
                  <a:pt x="33" y="1462"/>
                </a:lnTo>
                <a:lnTo>
                  <a:pt x="41" y="1465"/>
                </a:lnTo>
                <a:lnTo>
                  <a:pt x="51" y="1467"/>
                </a:lnTo>
                <a:lnTo>
                  <a:pt x="1896" y="1467"/>
                </a:lnTo>
                <a:lnTo>
                  <a:pt x="1906" y="1465"/>
                </a:lnTo>
                <a:lnTo>
                  <a:pt x="1917" y="1462"/>
                </a:lnTo>
                <a:lnTo>
                  <a:pt x="1924" y="1459"/>
                </a:lnTo>
                <a:lnTo>
                  <a:pt x="1932" y="1454"/>
                </a:lnTo>
                <a:lnTo>
                  <a:pt x="1940" y="1447"/>
                </a:lnTo>
                <a:lnTo>
                  <a:pt x="1945" y="1439"/>
                </a:lnTo>
                <a:lnTo>
                  <a:pt x="1947" y="1429"/>
                </a:lnTo>
                <a:lnTo>
                  <a:pt x="1953" y="1418"/>
                </a:lnTo>
                <a:lnTo>
                  <a:pt x="1953" y="1416"/>
                </a:lnTo>
                <a:lnTo>
                  <a:pt x="1953" y="1411"/>
                </a:lnTo>
                <a:lnTo>
                  <a:pt x="1953" y="54"/>
                </a:lnTo>
                <a:lnTo>
                  <a:pt x="1950" y="41"/>
                </a:lnTo>
                <a:lnTo>
                  <a:pt x="1947" y="34"/>
                </a:lnTo>
                <a:lnTo>
                  <a:pt x="1942" y="23"/>
                </a:lnTo>
                <a:lnTo>
                  <a:pt x="1937" y="16"/>
                </a:lnTo>
                <a:lnTo>
                  <a:pt x="1930" y="11"/>
                </a:lnTo>
                <a:lnTo>
                  <a:pt x="1919" y="6"/>
                </a:lnTo>
                <a:lnTo>
                  <a:pt x="1912" y="3"/>
                </a:lnTo>
                <a:lnTo>
                  <a:pt x="1899" y="0"/>
                </a:lnTo>
                <a:lnTo>
                  <a:pt x="56" y="0"/>
                </a:lnTo>
                <a:lnTo>
                  <a:pt x="43" y="3"/>
                </a:lnTo>
                <a:lnTo>
                  <a:pt x="33" y="6"/>
                </a:lnTo>
                <a:lnTo>
                  <a:pt x="23" y="11"/>
                </a:lnTo>
                <a:lnTo>
                  <a:pt x="12" y="21"/>
                </a:lnTo>
                <a:close/>
              </a:path>
            </a:pathLst>
          </a:custGeom>
          <a:blipFill dpi="0" rotWithShape="1">
            <a:blip r:embed="rId3" cstate="print"/>
            <a:srcRect/>
            <a:stretch>
              <a:fillRect/>
            </a:stretch>
          </a:blip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9" name="Freeform 38" descr="001esquivel"/>
          <p:cNvSpPr>
            <a:spLocks/>
          </p:cNvSpPr>
          <p:nvPr/>
        </p:nvSpPr>
        <p:spPr bwMode="auto">
          <a:xfrm>
            <a:off x="177800" y="1059033"/>
            <a:ext cx="5635625" cy="2793498"/>
          </a:xfrm>
          <a:custGeom>
            <a:avLst/>
            <a:gdLst>
              <a:gd name="T0" fmla="*/ 7561264 w 3550"/>
              <a:gd name="T1" fmla="*/ 2147483647 h 1638"/>
              <a:gd name="T2" fmla="*/ 7561264 w 3550"/>
              <a:gd name="T3" fmla="*/ 2147483647 h 1638"/>
              <a:gd name="T4" fmla="*/ 0 w 3550"/>
              <a:gd name="T5" fmla="*/ 2147483647 h 1638"/>
              <a:gd name="T6" fmla="*/ 0 w 3550"/>
              <a:gd name="T7" fmla="*/ 2147483647 h 1638"/>
              <a:gd name="T8" fmla="*/ 0 w 3550"/>
              <a:gd name="T9" fmla="*/ 2147483647 h 1638"/>
              <a:gd name="T10" fmla="*/ 0 w 3550"/>
              <a:gd name="T11" fmla="*/ 2147483647 h 1638"/>
              <a:gd name="T12" fmla="*/ 7561264 w 3550"/>
              <a:gd name="T13" fmla="*/ 2066528303 h 1638"/>
              <a:gd name="T14" fmla="*/ 7561264 w 3550"/>
              <a:gd name="T15" fmla="*/ 1595259621 h 1638"/>
              <a:gd name="T16" fmla="*/ 7561264 w 3550"/>
              <a:gd name="T17" fmla="*/ 1123989749 h 1638"/>
              <a:gd name="T18" fmla="*/ 7561264 w 3550"/>
              <a:gd name="T19" fmla="*/ 652721266 h 1638"/>
              <a:gd name="T20" fmla="*/ 7561264 w 3550"/>
              <a:gd name="T21" fmla="*/ 181451246 h 1638"/>
              <a:gd name="T22" fmla="*/ 15120940 w 3550"/>
              <a:gd name="T23" fmla="*/ 128528774 h 1638"/>
              <a:gd name="T24" fmla="*/ 27722517 w 3550"/>
              <a:gd name="T25" fmla="*/ 90725623 h 1638"/>
              <a:gd name="T26" fmla="*/ 57964396 w 3550"/>
              <a:gd name="T27" fmla="*/ 50403122 h 1638"/>
              <a:gd name="T28" fmla="*/ 98286885 w 3550"/>
              <a:gd name="T29" fmla="*/ 25201561 h 1638"/>
              <a:gd name="T30" fmla="*/ 136088450 w 3550"/>
              <a:gd name="T31" fmla="*/ 5040313 h 1638"/>
              <a:gd name="T32" fmla="*/ 181451250 w 3550"/>
              <a:gd name="T33" fmla="*/ 0 h 1638"/>
              <a:gd name="T34" fmla="*/ 2147483647 w 3550"/>
              <a:gd name="T35" fmla="*/ 0 h 1638"/>
              <a:gd name="T36" fmla="*/ 2147483647 w 3550"/>
              <a:gd name="T37" fmla="*/ 25201561 h 1638"/>
              <a:gd name="T38" fmla="*/ 2147483647 w 3550"/>
              <a:gd name="T39" fmla="*/ 57964395 h 1638"/>
              <a:gd name="T40" fmla="*/ 2147483647 w 3550"/>
              <a:gd name="T41" fmla="*/ 814011218 h 1638"/>
              <a:gd name="T42" fmla="*/ 2147483647 w 3550"/>
              <a:gd name="T43" fmla="*/ 819051529 h 1638"/>
              <a:gd name="T44" fmla="*/ 2147483647 w 3550"/>
              <a:gd name="T45" fmla="*/ 2147483647 h 1638"/>
              <a:gd name="T46" fmla="*/ 2147483647 w 3550"/>
              <a:gd name="T47" fmla="*/ 2147483647 h 1638"/>
              <a:gd name="T48" fmla="*/ 2147483647 w 3550"/>
              <a:gd name="T49" fmla="*/ 2147483647 h 1638"/>
              <a:gd name="T50" fmla="*/ 2147483647 w 3550"/>
              <a:gd name="T51" fmla="*/ 2147483647 h 1638"/>
              <a:gd name="T52" fmla="*/ 2147483647 w 3550"/>
              <a:gd name="T53" fmla="*/ 2147483647 h 1638"/>
              <a:gd name="T54" fmla="*/ 2147483647 w 3550"/>
              <a:gd name="T55" fmla="*/ 2147483647 h 1638"/>
              <a:gd name="T56" fmla="*/ 2147483647 w 3550"/>
              <a:gd name="T57" fmla="*/ 2147483647 h 1638"/>
              <a:gd name="T58" fmla="*/ 2147483647 w 3550"/>
              <a:gd name="T59" fmla="*/ 2147483647 h 1638"/>
              <a:gd name="T60" fmla="*/ 2147483647 w 3550"/>
              <a:gd name="T61" fmla="*/ 2147483647 h 1638"/>
              <a:gd name="T62" fmla="*/ 161290005 w 3550"/>
              <a:gd name="T63" fmla="*/ 2147483647 h 1638"/>
              <a:gd name="T64" fmla="*/ 136088450 w 3550"/>
              <a:gd name="T65" fmla="*/ 2147483647 h 1638"/>
              <a:gd name="T66" fmla="*/ 110886894 w 3550"/>
              <a:gd name="T67" fmla="*/ 2147483647 h 1638"/>
              <a:gd name="T68" fmla="*/ 90725625 w 3550"/>
              <a:gd name="T69" fmla="*/ 2147483647 h 1638"/>
              <a:gd name="T70" fmla="*/ 65524069 w 3550"/>
              <a:gd name="T71" fmla="*/ 2147483647 h 1638"/>
              <a:gd name="T72" fmla="*/ 52924085 w 3550"/>
              <a:gd name="T73" fmla="*/ 2147483647 h 1638"/>
              <a:gd name="T74" fmla="*/ 32762828 w 3550"/>
              <a:gd name="T75" fmla="*/ 2147483647 h 1638"/>
              <a:gd name="T76" fmla="*/ 20161251 w 3550"/>
              <a:gd name="T77" fmla="*/ 2147483647 h 1638"/>
              <a:gd name="T78" fmla="*/ 7561264 w 3550"/>
              <a:gd name="T79" fmla="*/ 2147483647 h 163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550"/>
              <a:gd name="T121" fmla="*/ 0 h 1638"/>
              <a:gd name="T122" fmla="*/ 3550 w 3550"/>
              <a:gd name="T123" fmla="*/ 1638 h 163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550" h="1638">
                <a:moveTo>
                  <a:pt x="3" y="1592"/>
                </a:moveTo>
                <a:lnTo>
                  <a:pt x="3" y="1582"/>
                </a:lnTo>
                <a:lnTo>
                  <a:pt x="0" y="1572"/>
                </a:lnTo>
                <a:lnTo>
                  <a:pt x="0" y="1382"/>
                </a:lnTo>
                <a:lnTo>
                  <a:pt x="0" y="1195"/>
                </a:lnTo>
                <a:lnTo>
                  <a:pt x="0" y="1007"/>
                </a:lnTo>
                <a:lnTo>
                  <a:pt x="3" y="820"/>
                </a:lnTo>
                <a:lnTo>
                  <a:pt x="3" y="633"/>
                </a:lnTo>
                <a:lnTo>
                  <a:pt x="3" y="446"/>
                </a:lnTo>
                <a:lnTo>
                  <a:pt x="3" y="259"/>
                </a:lnTo>
                <a:lnTo>
                  <a:pt x="3" y="72"/>
                </a:lnTo>
                <a:lnTo>
                  <a:pt x="6" y="51"/>
                </a:lnTo>
                <a:lnTo>
                  <a:pt x="11" y="36"/>
                </a:lnTo>
                <a:lnTo>
                  <a:pt x="23" y="20"/>
                </a:lnTo>
                <a:lnTo>
                  <a:pt x="39" y="10"/>
                </a:lnTo>
                <a:lnTo>
                  <a:pt x="54" y="2"/>
                </a:lnTo>
                <a:lnTo>
                  <a:pt x="72" y="0"/>
                </a:lnTo>
                <a:lnTo>
                  <a:pt x="3507" y="0"/>
                </a:lnTo>
                <a:lnTo>
                  <a:pt x="3504" y="10"/>
                </a:lnTo>
                <a:lnTo>
                  <a:pt x="3504" y="23"/>
                </a:lnTo>
                <a:lnTo>
                  <a:pt x="3504" y="323"/>
                </a:lnTo>
                <a:lnTo>
                  <a:pt x="3550" y="325"/>
                </a:lnTo>
                <a:lnTo>
                  <a:pt x="3550" y="1074"/>
                </a:lnTo>
                <a:lnTo>
                  <a:pt x="3504" y="1077"/>
                </a:lnTo>
                <a:lnTo>
                  <a:pt x="3504" y="1384"/>
                </a:lnTo>
                <a:lnTo>
                  <a:pt x="3507" y="1400"/>
                </a:lnTo>
                <a:lnTo>
                  <a:pt x="2827" y="1400"/>
                </a:lnTo>
                <a:lnTo>
                  <a:pt x="2686" y="1597"/>
                </a:lnTo>
                <a:lnTo>
                  <a:pt x="2645" y="1631"/>
                </a:lnTo>
                <a:lnTo>
                  <a:pt x="2635" y="1638"/>
                </a:lnTo>
                <a:lnTo>
                  <a:pt x="2622" y="1638"/>
                </a:lnTo>
                <a:lnTo>
                  <a:pt x="64" y="1638"/>
                </a:lnTo>
                <a:lnTo>
                  <a:pt x="54" y="1638"/>
                </a:lnTo>
                <a:lnTo>
                  <a:pt x="44" y="1636"/>
                </a:lnTo>
                <a:lnTo>
                  <a:pt x="36" y="1631"/>
                </a:lnTo>
                <a:lnTo>
                  <a:pt x="26" y="1625"/>
                </a:lnTo>
                <a:lnTo>
                  <a:pt x="21" y="1618"/>
                </a:lnTo>
                <a:lnTo>
                  <a:pt x="13" y="1610"/>
                </a:lnTo>
                <a:lnTo>
                  <a:pt x="8" y="1602"/>
                </a:lnTo>
                <a:lnTo>
                  <a:pt x="3" y="1592"/>
                </a:lnTo>
                <a:close/>
              </a:path>
            </a:pathLst>
          </a:custGeom>
          <a:solidFill>
            <a:srgbClr val="BDD7EE">
              <a:alpha val="65098"/>
            </a:srgb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12" name="Freeform 41" descr="Blind-1"/>
          <p:cNvSpPr>
            <a:spLocks/>
          </p:cNvSpPr>
          <p:nvPr/>
        </p:nvSpPr>
        <p:spPr bwMode="auto">
          <a:xfrm>
            <a:off x="177800" y="4128811"/>
            <a:ext cx="3100388" cy="2501869"/>
          </a:xfrm>
          <a:custGeom>
            <a:avLst/>
            <a:gdLst>
              <a:gd name="T0" fmla="*/ 2147483647 w 1953"/>
              <a:gd name="T1" fmla="*/ 2147483647 h 1467"/>
              <a:gd name="T2" fmla="*/ 2147483647 w 1953"/>
              <a:gd name="T3" fmla="*/ 2147483647 h 1467"/>
              <a:gd name="T4" fmla="*/ 2147483647 w 1953"/>
              <a:gd name="T5" fmla="*/ 2147483647 h 1467"/>
              <a:gd name="T6" fmla="*/ 2147483647 w 1953"/>
              <a:gd name="T7" fmla="*/ 2147483647 h 1467"/>
              <a:gd name="T8" fmla="*/ 2147483647 w 1953"/>
              <a:gd name="T9" fmla="*/ 2147483647 h 1467"/>
              <a:gd name="T10" fmla="*/ 2147483647 w 1953"/>
              <a:gd name="T11" fmla="*/ 2147483647 h 1467"/>
              <a:gd name="T12" fmla="*/ 2147483647 w 1953"/>
              <a:gd name="T13" fmla="*/ 2147483647 h 1467"/>
              <a:gd name="T14" fmla="*/ 2147483647 w 1953"/>
              <a:gd name="T15" fmla="*/ 2147483647 h 1467"/>
              <a:gd name="T16" fmla="*/ 2147483647 w 1953"/>
              <a:gd name="T17" fmla="*/ 2147483647 h 1467"/>
              <a:gd name="T18" fmla="*/ 2147483647 w 1953"/>
              <a:gd name="T19" fmla="*/ 2147483647 h 1467"/>
              <a:gd name="T20" fmla="*/ 2147483647 w 1953"/>
              <a:gd name="T21" fmla="*/ 2147483647 h 1467"/>
              <a:gd name="T22" fmla="*/ 2147483647 w 1953"/>
              <a:gd name="T23" fmla="*/ 2147483647 h 1467"/>
              <a:gd name="T24" fmla="*/ 2147483647 w 1953"/>
              <a:gd name="T25" fmla="*/ 864412724 h 1467"/>
              <a:gd name="T26" fmla="*/ 2147483647 w 1953"/>
              <a:gd name="T27" fmla="*/ 826610996 h 1467"/>
              <a:gd name="T28" fmla="*/ 2147483647 w 1953"/>
              <a:gd name="T29" fmla="*/ 788807879 h 1467"/>
              <a:gd name="T30" fmla="*/ 2147483647 w 1953"/>
              <a:gd name="T31" fmla="*/ 756046659 h 1467"/>
              <a:gd name="T32" fmla="*/ 2147483647 w 1953"/>
              <a:gd name="T33" fmla="*/ 730845111 h 1467"/>
              <a:gd name="T34" fmla="*/ 2147483647 w 1953"/>
              <a:gd name="T35" fmla="*/ 710683872 h 1467"/>
              <a:gd name="T36" fmla="*/ 2147483647 w 1953"/>
              <a:gd name="T37" fmla="*/ 690522633 h 1467"/>
              <a:gd name="T38" fmla="*/ 2147483647 w 1953"/>
              <a:gd name="T39" fmla="*/ 136088413 h 1467"/>
              <a:gd name="T40" fmla="*/ 2147483647 w 1953"/>
              <a:gd name="T41" fmla="*/ 108365915 h 1467"/>
              <a:gd name="T42" fmla="*/ 2147483647 w 1953"/>
              <a:gd name="T43" fmla="*/ 83164342 h 1467"/>
              <a:gd name="T44" fmla="*/ 2147483647 w 1953"/>
              <a:gd name="T45" fmla="*/ 63003103 h 1467"/>
              <a:gd name="T46" fmla="*/ 2147483647 w 1953"/>
              <a:gd name="T47" fmla="*/ 45362800 h 1467"/>
              <a:gd name="T48" fmla="*/ 2147483647 w 1953"/>
              <a:gd name="T49" fmla="*/ 25201555 h 1467"/>
              <a:gd name="T50" fmla="*/ 2147483647 w 1953"/>
              <a:gd name="T51" fmla="*/ 12599984 h 1467"/>
              <a:gd name="T52" fmla="*/ 2147483647 w 1953"/>
              <a:gd name="T53" fmla="*/ 5040311 h 1467"/>
              <a:gd name="T54" fmla="*/ 2147483647 w 1953"/>
              <a:gd name="T55" fmla="*/ 0 h 1467"/>
              <a:gd name="T56" fmla="*/ 143649737 w 1953"/>
              <a:gd name="T57" fmla="*/ 0 h 1467"/>
              <a:gd name="T58" fmla="*/ 118448177 w 1953"/>
              <a:gd name="T59" fmla="*/ 5040311 h 1467"/>
              <a:gd name="T60" fmla="*/ 90725642 w 1953"/>
              <a:gd name="T61" fmla="*/ 12599984 h 1467"/>
              <a:gd name="T62" fmla="*/ 73085343 w 1953"/>
              <a:gd name="T63" fmla="*/ 20161245 h 1467"/>
              <a:gd name="T64" fmla="*/ 52924095 w 1953"/>
              <a:gd name="T65" fmla="*/ 32761232 h 1467"/>
              <a:gd name="T66" fmla="*/ 32762834 w 1953"/>
              <a:gd name="T67" fmla="*/ 50403110 h 1467"/>
              <a:gd name="T68" fmla="*/ 20161254 w 1953"/>
              <a:gd name="T69" fmla="*/ 70564361 h 1467"/>
              <a:gd name="T70" fmla="*/ 15120942 w 1953"/>
              <a:gd name="T71" fmla="*/ 95765910 h 1467"/>
              <a:gd name="T72" fmla="*/ 0 w 1953"/>
              <a:gd name="T73" fmla="*/ 123486844 h 1467"/>
              <a:gd name="T74" fmla="*/ 0 w 1953"/>
              <a:gd name="T75" fmla="*/ 128527154 h 1467"/>
              <a:gd name="T76" fmla="*/ 0 w 1953"/>
              <a:gd name="T77" fmla="*/ 141128722 h 1467"/>
              <a:gd name="T78" fmla="*/ 0 w 1953"/>
              <a:gd name="T79" fmla="*/ 2147483647 h 1467"/>
              <a:gd name="T80" fmla="*/ 7561265 w 1953"/>
              <a:gd name="T81" fmla="*/ 2147483647 h 1467"/>
              <a:gd name="T82" fmla="*/ 15120942 w 1953"/>
              <a:gd name="T83" fmla="*/ 2147483647 h 1467"/>
              <a:gd name="T84" fmla="*/ 27722522 w 1953"/>
              <a:gd name="T85" fmla="*/ 2147483647 h 1467"/>
              <a:gd name="T86" fmla="*/ 40322509 w 1953"/>
              <a:gd name="T87" fmla="*/ 2147483647 h 1467"/>
              <a:gd name="T88" fmla="*/ 57964407 w 1953"/>
              <a:gd name="T89" fmla="*/ 2147483647 h 1467"/>
              <a:gd name="T90" fmla="*/ 85685330 w 1953"/>
              <a:gd name="T91" fmla="*/ 2147483647 h 1467"/>
              <a:gd name="T92" fmla="*/ 103327216 w 1953"/>
              <a:gd name="T93" fmla="*/ 2147483647 h 1467"/>
              <a:gd name="T94" fmla="*/ 136088475 w 1953"/>
              <a:gd name="T95" fmla="*/ 2147483647 h 1467"/>
              <a:gd name="T96" fmla="*/ 2147483647 w 1953"/>
              <a:gd name="T97" fmla="*/ 2147483647 h 1467"/>
              <a:gd name="T98" fmla="*/ 2147483647 w 1953"/>
              <a:gd name="T99" fmla="*/ 2147483647 h 1467"/>
              <a:gd name="T100" fmla="*/ 2147483647 w 1953"/>
              <a:gd name="T101" fmla="*/ 2147483647 h 1467"/>
              <a:gd name="T102" fmla="*/ 2147483647 w 1953"/>
              <a:gd name="T103" fmla="*/ 2147483647 h 1467"/>
              <a:gd name="T104" fmla="*/ 2147483647 w 1953"/>
              <a:gd name="T105" fmla="*/ 2147483647 h 146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53"/>
              <a:gd name="T160" fmla="*/ 0 h 1467"/>
              <a:gd name="T161" fmla="*/ 1953 w 1953"/>
              <a:gd name="T162" fmla="*/ 1467 h 146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53" h="1467">
                <a:moveTo>
                  <a:pt x="1941" y="1446"/>
                </a:moveTo>
                <a:lnTo>
                  <a:pt x="1946" y="1438"/>
                </a:lnTo>
                <a:lnTo>
                  <a:pt x="1948" y="1431"/>
                </a:lnTo>
                <a:lnTo>
                  <a:pt x="1951" y="1420"/>
                </a:lnTo>
                <a:lnTo>
                  <a:pt x="1953" y="1410"/>
                </a:lnTo>
                <a:lnTo>
                  <a:pt x="1953" y="1192"/>
                </a:lnTo>
                <a:lnTo>
                  <a:pt x="1941" y="1187"/>
                </a:lnTo>
                <a:lnTo>
                  <a:pt x="1930" y="1179"/>
                </a:lnTo>
                <a:lnTo>
                  <a:pt x="1923" y="1172"/>
                </a:lnTo>
                <a:lnTo>
                  <a:pt x="1915" y="1161"/>
                </a:lnTo>
                <a:lnTo>
                  <a:pt x="1910" y="1146"/>
                </a:lnTo>
                <a:lnTo>
                  <a:pt x="1907" y="1131"/>
                </a:lnTo>
                <a:lnTo>
                  <a:pt x="1905" y="343"/>
                </a:lnTo>
                <a:lnTo>
                  <a:pt x="1907" y="328"/>
                </a:lnTo>
                <a:lnTo>
                  <a:pt x="1912" y="313"/>
                </a:lnTo>
                <a:lnTo>
                  <a:pt x="1920" y="300"/>
                </a:lnTo>
                <a:lnTo>
                  <a:pt x="1930" y="290"/>
                </a:lnTo>
                <a:lnTo>
                  <a:pt x="1941" y="282"/>
                </a:lnTo>
                <a:lnTo>
                  <a:pt x="1953" y="274"/>
                </a:lnTo>
                <a:lnTo>
                  <a:pt x="1953" y="54"/>
                </a:lnTo>
                <a:lnTo>
                  <a:pt x="1951" y="43"/>
                </a:lnTo>
                <a:lnTo>
                  <a:pt x="1948" y="33"/>
                </a:lnTo>
                <a:lnTo>
                  <a:pt x="1943" y="25"/>
                </a:lnTo>
                <a:lnTo>
                  <a:pt x="1938" y="18"/>
                </a:lnTo>
                <a:lnTo>
                  <a:pt x="1930" y="10"/>
                </a:lnTo>
                <a:lnTo>
                  <a:pt x="1920" y="5"/>
                </a:lnTo>
                <a:lnTo>
                  <a:pt x="1912" y="2"/>
                </a:lnTo>
                <a:lnTo>
                  <a:pt x="1902" y="0"/>
                </a:lnTo>
                <a:lnTo>
                  <a:pt x="57" y="0"/>
                </a:lnTo>
                <a:lnTo>
                  <a:pt x="47" y="2"/>
                </a:lnTo>
                <a:lnTo>
                  <a:pt x="36" y="5"/>
                </a:lnTo>
                <a:lnTo>
                  <a:pt x="29" y="8"/>
                </a:lnTo>
                <a:lnTo>
                  <a:pt x="21" y="13"/>
                </a:lnTo>
                <a:lnTo>
                  <a:pt x="13" y="20"/>
                </a:lnTo>
                <a:lnTo>
                  <a:pt x="8" y="28"/>
                </a:lnTo>
                <a:lnTo>
                  <a:pt x="6" y="38"/>
                </a:lnTo>
                <a:lnTo>
                  <a:pt x="0" y="49"/>
                </a:lnTo>
                <a:lnTo>
                  <a:pt x="0" y="51"/>
                </a:lnTo>
                <a:lnTo>
                  <a:pt x="0" y="56"/>
                </a:lnTo>
                <a:lnTo>
                  <a:pt x="0" y="1413"/>
                </a:lnTo>
                <a:lnTo>
                  <a:pt x="3" y="1426"/>
                </a:lnTo>
                <a:lnTo>
                  <a:pt x="6" y="1433"/>
                </a:lnTo>
                <a:lnTo>
                  <a:pt x="11" y="1444"/>
                </a:lnTo>
                <a:lnTo>
                  <a:pt x="16" y="1451"/>
                </a:lnTo>
                <a:lnTo>
                  <a:pt x="23" y="1456"/>
                </a:lnTo>
                <a:lnTo>
                  <a:pt x="34" y="1461"/>
                </a:lnTo>
                <a:lnTo>
                  <a:pt x="41" y="1464"/>
                </a:lnTo>
                <a:lnTo>
                  <a:pt x="54" y="1467"/>
                </a:lnTo>
                <a:lnTo>
                  <a:pt x="1897" y="1467"/>
                </a:lnTo>
                <a:lnTo>
                  <a:pt x="1910" y="1464"/>
                </a:lnTo>
                <a:lnTo>
                  <a:pt x="1920" y="1461"/>
                </a:lnTo>
                <a:lnTo>
                  <a:pt x="1930" y="1456"/>
                </a:lnTo>
                <a:lnTo>
                  <a:pt x="1941" y="1446"/>
                </a:lnTo>
                <a:close/>
              </a:path>
            </a:pathLst>
          </a:custGeom>
          <a:blipFill>
            <a:blip r:embed="rId4" cstate="print"/>
            <a:stretch>
              <a:fillRect/>
            </a:stretch>
          </a:blip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13" name="Freeform 42" descr="001esquivel"/>
          <p:cNvSpPr>
            <a:spLocks/>
          </p:cNvSpPr>
          <p:nvPr/>
        </p:nvSpPr>
        <p:spPr bwMode="auto">
          <a:xfrm>
            <a:off x="3348038" y="3779197"/>
            <a:ext cx="5635625" cy="2793498"/>
          </a:xfrm>
          <a:custGeom>
            <a:avLst/>
            <a:gdLst>
              <a:gd name="T0" fmla="*/ 2147483647 w 3550"/>
              <a:gd name="T1" fmla="*/ 115927203 h 1638"/>
              <a:gd name="T2" fmla="*/ 2147483647 w 3550"/>
              <a:gd name="T3" fmla="*/ 141128758 h 1638"/>
              <a:gd name="T4" fmla="*/ 2147483647 w 3550"/>
              <a:gd name="T5" fmla="*/ 166330313 h 1638"/>
              <a:gd name="T6" fmla="*/ 2147483647 w 3550"/>
              <a:gd name="T7" fmla="*/ 645160006 h 1638"/>
              <a:gd name="T8" fmla="*/ 2147483647 w 3550"/>
              <a:gd name="T9" fmla="*/ 1116428489 h 1638"/>
              <a:gd name="T10" fmla="*/ 2147483647 w 3550"/>
              <a:gd name="T11" fmla="*/ 1590219310 h 1638"/>
              <a:gd name="T12" fmla="*/ 2147483647 w 3550"/>
              <a:gd name="T13" fmla="*/ 2061487992 h 1638"/>
              <a:gd name="T14" fmla="*/ 2147483647 w 3550"/>
              <a:gd name="T15" fmla="*/ 2147483647 h 1638"/>
              <a:gd name="T16" fmla="*/ 2147483647 w 3550"/>
              <a:gd name="T17" fmla="*/ 2147483647 h 1638"/>
              <a:gd name="T18" fmla="*/ 2147483647 w 3550"/>
              <a:gd name="T19" fmla="*/ 2147483647 h 1638"/>
              <a:gd name="T20" fmla="*/ 2147483647 w 3550"/>
              <a:gd name="T21" fmla="*/ 2147483647 h 1638"/>
              <a:gd name="T22" fmla="*/ 2147483647 w 3550"/>
              <a:gd name="T23" fmla="*/ 2147483647 h 1638"/>
              <a:gd name="T24" fmla="*/ 2147483647 w 3550"/>
              <a:gd name="T25" fmla="*/ 2147483647 h 1638"/>
              <a:gd name="T26" fmla="*/ 2147483647 w 3550"/>
              <a:gd name="T27" fmla="*/ 2147483647 h 1638"/>
              <a:gd name="T28" fmla="*/ 2147483647 w 3550"/>
              <a:gd name="T29" fmla="*/ 2147483647 h 1638"/>
              <a:gd name="T30" fmla="*/ 2147483647 w 3550"/>
              <a:gd name="T31" fmla="*/ 2147483647 h 1638"/>
              <a:gd name="T32" fmla="*/ 2147483647 w 3550"/>
              <a:gd name="T33" fmla="*/ 2147483647 h 1638"/>
              <a:gd name="T34" fmla="*/ 108367532 w 3550"/>
              <a:gd name="T35" fmla="*/ 2147483647 h 1638"/>
              <a:gd name="T36" fmla="*/ 115927205 w 3550"/>
              <a:gd name="T37" fmla="*/ 2147483647 h 1638"/>
              <a:gd name="T38" fmla="*/ 115927205 w 3550"/>
              <a:gd name="T39" fmla="*/ 2147483647 h 1638"/>
              <a:gd name="T40" fmla="*/ 115927205 w 3550"/>
              <a:gd name="T41" fmla="*/ 2147483647 h 1638"/>
              <a:gd name="T42" fmla="*/ 0 w 3550"/>
              <a:gd name="T43" fmla="*/ 2147483647 h 1638"/>
              <a:gd name="T44" fmla="*/ 0 w 3550"/>
              <a:gd name="T45" fmla="*/ 1421368098 h 1638"/>
              <a:gd name="T46" fmla="*/ 115927205 w 3550"/>
              <a:gd name="T47" fmla="*/ 1413808425 h 1638"/>
              <a:gd name="T48" fmla="*/ 115927205 w 3550"/>
              <a:gd name="T49" fmla="*/ 640119695 h 1638"/>
              <a:gd name="T50" fmla="*/ 108367532 w 3550"/>
              <a:gd name="T51" fmla="*/ 599797207 h 1638"/>
              <a:gd name="T52" fmla="*/ 1822074055 w 3550"/>
              <a:gd name="T53" fmla="*/ 599797207 h 1638"/>
              <a:gd name="T54" fmla="*/ 2147483647 w 3550"/>
              <a:gd name="T55" fmla="*/ 103327194 h 1638"/>
              <a:gd name="T56" fmla="*/ 2147483647 w 3550"/>
              <a:gd name="T57" fmla="*/ 17640301 h 1638"/>
              <a:gd name="T58" fmla="*/ 2147483647 w 3550"/>
              <a:gd name="T59" fmla="*/ 0 h 1638"/>
              <a:gd name="T60" fmla="*/ 2147483647 w 3550"/>
              <a:gd name="T61" fmla="*/ 0 h 1638"/>
              <a:gd name="T62" fmla="*/ 2147483647 w 3550"/>
              <a:gd name="T63" fmla="*/ 0 h 1638"/>
              <a:gd name="T64" fmla="*/ 2147483647 w 3550"/>
              <a:gd name="T65" fmla="*/ 0 h 1638"/>
              <a:gd name="T66" fmla="*/ 2147483647 w 3550"/>
              <a:gd name="T67" fmla="*/ 12601574 h 1638"/>
              <a:gd name="T68" fmla="*/ 2147483647 w 3550"/>
              <a:gd name="T69" fmla="*/ 17640301 h 1638"/>
              <a:gd name="T70" fmla="*/ 2147483647 w 3550"/>
              <a:gd name="T71" fmla="*/ 32761240 h 1638"/>
              <a:gd name="T72" fmla="*/ 2147483647 w 3550"/>
              <a:gd name="T73" fmla="*/ 50403122 h 1638"/>
              <a:gd name="T74" fmla="*/ 2147483647 w 3550"/>
              <a:gd name="T75" fmla="*/ 70564379 h 1638"/>
              <a:gd name="T76" fmla="*/ 2147483647 w 3550"/>
              <a:gd name="T77" fmla="*/ 90725623 h 1638"/>
              <a:gd name="T78" fmla="*/ 2147483647 w 3550"/>
              <a:gd name="T79" fmla="*/ 115927203 h 163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550"/>
              <a:gd name="T121" fmla="*/ 0 h 1638"/>
              <a:gd name="T122" fmla="*/ 3550 w 3550"/>
              <a:gd name="T123" fmla="*/ 1638 h 163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550" h="1638">
                <a:moveTo>
                  <a:pt x="3547" y="46"/>
                </a:moveTo>
                <a:lnTo>
                  <a:pt x="3547" y="56"/>
                </a:lnTo>
                <a:lnTo>
                  <a:pt x="3550" y="66"/>
                </a:lnTo>
                <a:lnTo>
                  <a:pt x="3550" y="256"/>
                </a:lnTo>
                <a:lnTo>
                  <a:pt x="3550" y="443"/>
                </a:lnTo>
                <a:lnTo>
                  <a:pt x="3550" y="631"/>
                </a:lnTo>
                <a:lnTo>
                  <a:pt x="3547" y="818"/>
                </a:lnTo>
                <a:lnTo>
                  <a:pt x="3547" y="1005"/>
                </a:lnTo>
                <a:lnTo>
                  <a:pt x="3547" y="1192"/>
                </a:lnTo>
                <a:lnTo>
                  <a:pt x="3547" y="1379"/>
                </a:lnTo>
                <a:lnTo>
                  <a:pt x="3547" y="1566"/>
                </a:lnTo>
                <a:lnTo>
                  <a:pt x="3544" y="1587"/>
                </a:lnTo>
                <a:lnTo>
                  <a:pt x="3539" y="1602"/>
                </a:lnTo>
                <a:lnTo>
                  <a:pt x="3527" y="1618"/>
                </a:lnTo>
                <a:lnTo>
                  <a:pt x="3511" y="1628"/>
                </a:lnTo>
                <a:lnTo>
                  <a:pt x="3496" y="1636"/>
                </a:lnTo>
                <a:lnTo>
                  <a:pt x="3478" y="1638"/>
                </a:lnTo>
                <a:lnTo>
                  <a:pt x="43" y="1638"/>
                </a:lnTo>
                <a:lnTo>
                  <a:pt x="46" y="1628"/>
                </a:lnTo>
                <a:lnTo>
                  <a:pt x="46" y="1615"/>
                </a:lnTo>
                <a:lnTo>
                  <a:pt x="46" y="1315"/>
                </a:lnTo>
                <a:lnTo>
                  <a:pt x="0" y="1313"/>
                </a:lnTo>
                <a:lnTo>
                  <a:pt x="0" y="564"/>
                </a:lnTo>
                <a:lnTo>
                  <a:pt x="46" y="561"/>
                </a:lnTo>
                <a:lnTo>
                  <a:pt x="46" y="254"/>
                </a:lnTo>
                <a:lnTo>
                  <a:pt x="43" y="238"/>
                </a:lnTo>
                <a:lnTo>
                  <a:pt x="723" y="238"/>
                </a:lnTo>
                <a:lnTo>
                  <a:pt x="864" y="41"/>
                </a:lnTo>
                <a:lnTo>
                  <a:pt x="905" y="7"/>
                </a:lnTo>
                <a:lnTo>
                  <a:pt x="915" y="0"/>
                </a:lnTo>
                <a:lnTo>
                  <a:pt x="928" y="0"/>
                </a:lnTo>
                <a:lnTo>
                  <a:pt x="3486" y="0"/>
                </a:lnTo>
                <a:lnTo>
                  <a:pt x="3496" y="0"/>
                </a:lnTo>
                <a:lnTo>
                  <a:pt x="3506" y="5"/>
                </a:lnTo>
                <a:lnTo>
                  <a:pt x="3514" y="7"/>
                </a:lnTo>
                <a:lnTo>
                  <a:pt x="3524" y="13"/>
                </a:lnTo>
                <a:lnTo>
                  <a:pt x="3529" y="20"/>
                </a:lnTo>
                <a:lnTo>
                  <a:pt x="3537" y="28"/>
                </a:lnTo>
                <a:lnTo>
                  <a:pt x="3542" y="36"/>
                </a:lnTo>
                <a:lnTo>
                  <a:pt x="3547" y="46"/>
                </a:lnTo>
                <a:close/>
              </a:path>
            </a:pathLst>
          </a:custGeom>
          <a:solidFill>
            <a:srgbClr val="BDD7EE">
              <a:alpha val="65098"/>
            </a:srgb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2" name="CuadroTexto 1"/>
          <p:cNvSpPr txBox="1"/>
          <p:nvPr/>
        </p:nvSpPr>
        <p:spPr>
          <a:xfrm>
            <a:off x="647114" y="1403876"/>
            <a:ext cx="4586067" cy="2169825"/>
          </a:xfrm>
          <a:prstGeom prst="rect">
            <a:avLst/>
          </a:prstGeom>
          <a:noFill/>
        </p:spPr>
        <p:txBody>
          <a:bodyPr wrap="square" rtlCol="0">
            <a:spAutoFit/>
          </a:bodyPr>
          <a:lstStyle/>
          <a:p>
            <a:pPr algn="just">
              <a:lnSpc>
                <a:spcPct val="150000"/>
              </a:lnSpc>
            </a:pPr>
            <a:r>
              <a:rPr lang="es-MX" b="1" dirty="0" smtClean="0">
                <a:latin typeface="Arial" panose="020B0604020202020204" pitchFamily="34" charset="0"/>
                <a:cs typeface="Arial" panose="020B0604020202020204" pitchFamily="34" charset="0"/>
              </a:rPr>
              <a:t>El software de simulación </a:t>
            </a:r>
            <a:r>
              <a:rPr lang="es-MX" b="1" dirty="0" err="1" smtClean="0">
                <a:latin typeface="Arial" panose="020B0604020202020204" pitchFamily="34" charset="0"/>
                <a:cs typeface="Arial" panose="020B0604020202020204" pitchFamily="34" charset="0"/>
              </a:rPr>
              <a:t>Powerscene</a:t>
            </a:r>
            <a:r>
              <a:rPr lang="es-MX" b="1" dirty="0" smtClean="0">
                <a:latin typeface="Arial" panose="020B0604020202020204" pitchFamily="34" charset="0"/>
                <a:cs typeface="Arial" panose="020B0604020202020204" pitchFamily="34" charset="0"/>
              </a:rPr>
              <a:t> fue utilizado para demostrar cómo los aviones de la OTAN podían alcanzar sus objetivos con una precisión insospechable. </a:t>
            </a:r>
          </a:p>
        </p:txBody>
      </p:sp>
      <p:sp>
        <p:nvSpPr>
          <p:cNvPr id="7" name="CuadroTexto 6"/>
          <p:cNvSpPr txBox="1"/>
          <p:nvPr/>
        </p:nvSpPr>
        <p:spPr>
          <a:xfrm>
            <a:off x="3995224" y="4273683"/>
            <a:ext cx="4586067" cy="2169825"/>
          </a:xfrm>
          <a:prstGeom prst="rect">
            <a:avLst/>
          </a:prstGeom>
          <a:noFill/>
        </p:spPr>
        <p:txBody>
          <a:bodyPr wrap="square" rtlCol="0">
            <a:spAutoFit/>
          </a:bodyPr>
          <a:lstStyle/>
          <a:p>
            <a:pPr algn="just">
              <a:lnSpc>
                <a:spcPct val="150000"/>
              </a:lnSpc>
            </a:pPr>
            <a:r>
              <a:rPr lang="es-MX" b="1" dirty="0" smtClean="0">
                <a:latin typeface="Arial" panose="020B0604020202020204" pitchFamily="34" charset="0"/>
                <a:cs typeface="Arial" panose="020B0604020202020204" pitchFamily="34" charset="0"/>
              </a:rPr>
              <a:t>Estas herramientas ponen de relieve una de las dimensiones de la «revolución en los asuntos militares» que han hecho un ejemplo de administración virtual de una crisis.</a:t>
            </a:r>
          </a:p>
        </p:txBody>
      </p:sp>
    </p:spTree>
    <p:extLst>
      <p:ext uri="{BB962C8B-B14F-4D97-AF65-F5344CB8AC3E}">
        <p14:creationId xmlns:p14="http://schemas.microsoft.com/office/powerpoint/2010/main" xmlns="" val="37197814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5" name="Freeform 4" descr="EMT CLASES"/>
          <p:cNvSpPr>
            <a:spLocks/>
          </p:cNvSpPr>
          <p:nvPr/>
        </p:nvSpPr>
        <p:spPr bwMode="auto">
          <a:xfrm>
            <a:off x="5011084" y="1168605"/>
            <a:ext cx="3829050" cy="2554288"/>
          </a:xfrm>
          <a:custGeom>
            <a:avLst/>
            <a:gdLst/>
            <a:ahLst/>
            <a:cxnLst>
              <a:cxn ang="0">
                <a:pos x="2266" y="64"/>
              </a:cxn>
              <a:cxn ang="0">
                <a:pos x="2266" y="1466"/>
              </a:cxn>
              <a:cxn ang="0">
                <a:pos x="2157" y="1575"/>
              </a:cxn>
              <a:cxn ang="0">
                <a:pos x="0" y="1575"/>
              </a:cxn>
              <a:cxn ang="0">
                <a:pos x="0" y="129"/>
              </a:cxn>
              <a:cxn ang="0">
                <a:pos x="129" y="0"/>
              </a:cxn>
              <a:cxn ang="0">
                <a:pos x="1853" y="0"/>
              </a:cxn>
              <a:cxn ang="0">
                <a:pos x="1888" y="64"/>
              </a:cxn>
              <a:cxn ang="0">
                <a:pos x="2266" y="64"/>
              </a:cxn>
            </a:cxnLst>
            <a:rect l="0" t="0" r="r" b="b"/>
            <a:pathLst>
              <a:path w="2266" h="1575">
                <a:moveTo>
                  <a:pt x="2266" y="64"/>
                </a:moveTo>
                <a:lnTo>
                  <a:pt x="2266" y="1466"/>
                </a:lnTo>
                <a:lnTo>
                  <a:pt x="2157" y="1575"/>
                </a:lnTo>
                <a:lnTo>
                  <a:pt x="0" y="1575"/>
                </a:lnTo>
                <a:lnTo>
                  <a:pt x="0" y="129"/>
                </a:lnTo>
                <a:lnTo>
                  <a:pt x="129" y="0"/>
                </a:lnTo>
                <a:lnTo>
                  <a:pt x="1853" y="0"/>
                </a:lnTo>
                <a:lnTo>
                  <a:pt x="1888" y="64"/>
                </a:lnTo>
                <a:lnTo>
                  <a:pt x="2266" y="64"/>
                </a:lnTo>
                <a:close/>
              </a:path>
            </a:pathLst>
          </a:custGeom>
          <a:blipFill>
            <a:blip r:embed="rId3" cstate="print"/>
            <a:stretch>
              <a:fillRect/>
            </a:stretch>
          </a:blip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6" name="Freeform 7"/>
          <p:cNvSpPr>
            <a:spLocks/>
          </p:cNvSpPr>
          <p:nvPr/>
        </p:nvSpPr>
        <p:spPr bwMode="auto">
          <a:xfrm>
            <a:off x="223184" y="1046368"/>
            <a:ext cx="4797425" cy="2676525"/>
          </a:xfrm>
          <a:custGeom>
            <a:avLst/>
            <a:gdLst/>
            <a:ahLst/>
            <a:cxnLst>
              <a:cxn ang="0">
                <a:pos x="2739" y="0"/>
              </a:cxn>
              <a:cxn ang="0">
                <a:pos x="2839" y="50"/>
              </a:cxn>
              <a:cxn ang="0">
                <a:pos x="2729" y="159"/>
              </a:cxn>
              <a:cxn ang="0">
                <a:pos x="2729" y="1650"/>
              </a:cxn>
              <a:cxn ang="0">
                <a:pos x="0" y="1650"/>
              </a:cxn>
              <a:cxn ang="0">
                <a:pos x="0" y="0"/>
              </a:cxn>
              <a:cxn ang="0">
                <a:pos x="2739" y="0"/>
              </a:cxn>
            </a:cxnLst>
            <a:rect l="0" t="0" r="r" b="b"/>
            <a:pathLst>
              <a:path w="2839" h="1650">
                <a:moveTo>
                  <a:pt x="2739" y="0"/>
                </a:moveTo>
                <a:lnTo>
                  <a:pt x="2839" y="50"/>
                </a:lnTo>
                <a:lnTo>
                  <a:pt x="2729" y="159"/>
                </a:lnTo>
                <a:lnTo>
                  <a:pt x="2729" y="1650"/>
                </a:lnTo>
                <a:lnTo>
                  <a:pt x="0" y="1650"/>
                </a:lnTo>
                <a:lnTo>
                  <a:pt x="0" y="0"/>
                </a:lnTo>
                <a:lnTo>
                  <a:pt x="2739" y="0"/>
                </a:lnTo>
                <a:close/>
              </a:path>
            </a:pathLst>
          </a:custGeom>
          <a:solidFill>
            <a:schemeClr val="bg1">
              <a:lumMod val="85000"/>
              <a:alpha val="65098"/>
            </a:scheme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11" name="Freeform 4" descr="EMT CLASES"/>
          <p:cNvSpPr>
            <a:spLocks/>
          </p:cNvSpPr>
          <p:nvPr/>
        </p:nvSpPr>
        <p:spPr bwMode="auto">
          <a:xfrm rot="10800000" flipV="1">
            <a:off x="223185" y="4032830"/>
            <a:ext cx="3829050" cy="2554288"/>
          </a:xfrm>
          <a:custGeom>
            <a:avLst/>
            <a:gdLst/>
            <a:ahLst/>
            <a:cxnLst>
              <a:cxn ang="0">
                <a:pos x="2266" y="64"/>
              </a:cxn>
              <a:cxn ang="0">
                <a:pos x="2266" y="1466"/>
              </a:cxn>
              <a:cxn ang="0">
                <a:pos x="2157" y="1575"/>
              </a:cxn>
              <a:cxn ang="0">
                <a:pos x="0" y="1575"/>
              </a:cxn>
              <a:cxn ang="0">
                <a:pos x="0" y="129"/>
              </a:cxn>
              <a:cxn ang="0">
                <a:pos x="129" y="0"/>
              </a:cxn>
              <a:cxn ang="0">
                <a:pos x="1853" y="0"/>
              </a:cxn>
              <a:cxn ang="0">
                <a:pos x="1888" y="64"/>
              </a:cxn>
              <a:cxn ang="0">
                <a:pos x="2266" y="64"/>
              </a:cxn>
            </a:cxnLst>
            <a:rect l="0" t="0" r="r" b="b"/>
            <a:pathLst>
              <a:path w="2266" h="1575">
                <a:moveTo>
                  <a:pt x="2266" y="64"/>
                </a:moveTo>
                <a:lnTo>
                  <a:pt x="2266" y="1466"/>
                </a:lnTo>
                <a:lnTo>
                  <a:pt x="2157" y="1575"/>
                </a:lnTo>
                <a:lnTo>
                  <a:pt x="0" y="1575"/>
                </a:lnTo>
                <a:lnTo>
                  <a:pt x="0" y="129"/>
                </a:lnTo>
                <a:lnTo>
                  <a:pt x="129" y="0"/>
                </a:lnTo>
                <a:lnTo>
                  <a:pt x="1853" y="0"/>
                </a:lnTo>
                <a:lnTo>
                  <a:pt x="1888" y="64"/>
                </a:lnTo>
                <a:lnTo>
                  <a:pt x="2266" y="64"/>
                </a:lnTo>
                <a:close/>
              </a:path>
            </a:pathLst>
          </a:custGeom>
          <a:blipFill dpi="0" rotWithShape="0">
            <a:blip r:embed="rId4" cstate="print"/>
            <a:srcRect/>
            <a:stretch>
              <a:fillRect/>
            </a:stretch>
          </a:blip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12" name="Freeform 7"/>
          <p:cNvSpPr>
            <a:spLocks/>
          </p:cNvSpPr>
          <p:nvPr/>
        </p:nvSpPr>
        <p:spPr bwMode="auto">
          <a:xfrm rot="10800000" flipV="1">
            <a:off x="4042710" y="3910593"/>
            <a:ext cx="4797425" cy="2676525"/>
          </a:xfrm>
          <a:custGeom>
            <a:avLst/>
            <a:gdLst/>
            <a:ahLst/>
            <a:cxnLst>
              <a:cxn ang="0">
                <a:pos x="2739" y="0"/>
              </a:cxn>
              <a:cxn ang="0">
                <a:pos x="2839" y="50"/>
              </a:cxn>
              <a:cxn ang="0">
                <a:pos x="2729" y="159"/>
              </a:cxn>
              <a:cxn ang="0">
                <a:pos x="2729" y="1650"/>
              </a:cxn>
              <a:cxn ang="0">
                <a:pos x="0" y="1650"/>
              </a:cxn>
              <a:cxn ang="0">
                <a:pos x="0" y="0"/>
              </a:cxn>
              <a:cxn ang="0">
                <a:pos x="2739" y="0"/>
              </a:cxn>
            </a:cxnLst>
            <a:rect l="0" t="0" r="r" b="b"/>
            <a:pathLst>
              <a:path w="2839" h="1650">
                <a:moveTo>
                  <a:pt x="2739" y="0"/>
                </a:moveTo>
                <a:lnTo>
                  <a:pt x="2839" y="50"/>
                </a:lnTo>
                <a:lnTo>
                  <a:pt x="2729" y="159"/>
                </a:lnTo>
                <a:lnTo>
                  <a:pt x="2729" y="1650"/>
                </a:lnTo>
                <a:lnTo>
                  <a:pt x="0" y="1650"/>
                </a:lnTo>
                <a:lnTo>
                  <a:pt x="0" y="0"/>
                </a:lnTo>
                <a:lnTo>
                  <a:pt x="2739" y="0"/>
                </a:lnTo>
                <a:close/>
              </a:path>
            </a:pathLst>
          </a:custGeom>
          <a:solidFill>
            <a:schemeClr val="bg1">
              <a:lumMod val="85000"/>
              <a:alpha val="65098"/>
            </a:scheme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lt1"/>
              </a:solidFill>
            </a:endParaRPr>
          </a:p>
        </p:txBody>
      </p:sp>
      <p:sp>
        <p:nvSpPr>
          <p:cNvPr id="2" name="CuadroTexto 1"/>
          <p:cNvSpPr txBox="1"/>
          <p:nvPr/>
        </p:nvSpPr>
        <p:spPr>
          <a:xfrm>
            <a:off x="564777" y="1667438"/>
            <a:ext cx="3993778" cy="1338828"/>
          </a:xfrm>
          <a:prstGeom prst="rect">
            <a:avLst/>
          </a:prstGeom>
          <a:noFill/>
        </p:spPr>
        <p:txBody>
          <a:bodyPr wrap="square" rtlCol="0">
            <a:spAutoFit/>
          </a:bodyPr>
          <a:lstStyle/>
          <a:p>
            <a:pPr algn="just">
              <a:lnSpc>
                <a:spcPct val="150000"/>
              </a:lnSpc>
            </a:pPr>
            <a:r>
              <a:rPr lang="es-MX" b="1" dirty="0" smtClean="0">
                <a:latin typeface="Arial" panose="020B0604020202020204" pitchFamily="34" charset="0"/>
                <a:cs typeface="Arial" panose="020B0604020202020204" pitchFamily="34" charset="0"/>
              </a:rPr>
              <a:t>Los conflictos en la ex-Yugoslavia y el del Golfo han precipitado la mutación geoestratégica. </a:t>
            </a:r>
          </a:p>
        </p:txBody>
      </p:sp>
      <p:sp>
        <p:nvSpPr>
          <p:cNvPr id="4" name="CuadroTexto 3"/>
          <p:cNvSpPr txBox="1"/>
          <p:nvPr/>
        </p:nvSpPr>
        <p:spPr>
          <a:xfrm>
            <a:off x="4531659" y="4410637"/>
            <a:ext cx="3993778" cy="1754326"/>
          </a:xfrm>
          <a:prstGeom prst="rect">
            <a:avLst/>
          </a:prstGeom>
          <a:noFill/>
        </p:spPr>
        <p:txBody>
          <a:bodyPr wrap="square" rtlCol="0">
            <a:spAutoFit/>
          </a:bodyPr>
          <a:lstStyle/>
          <a:p>
            <a:pPr algn="just">
              <a:lnSpc>
                <a:spcPct val="150000"/>
              </a:lnSpc>
            </a:pPr>
            <a:r>
              <a:rPr lang="es-MX" b="1" dirty="0" smtClean="0">
                <a:latin typeface="Arial" panose="020B0604020202020204" pitchFamily="34" charset="0"/>
                <a:cs typeface="Arial" panose="020B0604020202020204" pitchFamily="34" charset="0"/>
              </a:rPr>
              <a:t>La supremacía norteamericana en el ámbito de las tecnologías de la información se ha confirmado sobre el terreno.</a:t>
            </a:r>
          </a:p>
        </p:txBody>
      </p:sp>
      <p:sp>
        <p:nvSpPr>
          <p:cNvPr id="15" name="Rectángulo redondeado 14"/>
          <p:cNvSpPr/>
          <p:nvPr/>
        </p:nvSpPr>
        <p:spPr>
          <a:xfrm>
            <a:off x="-1996581" y="2040671"/>
            <a:ext cx="1086271" cy="546051"/>
          </a:xfrm>
          <a:prstGeom prst="roundRect">
            <a:avLst/>
          </a:prstGeom>
          <a:solidFill>
            <a:srgbClr val="BDD7EE">
              <a:alpha val="65098"/>
            </a:srgb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Rectángulo redondeado 15"/>
          <p:cNvSpPr/>
          <p:nvPr/>
        </p:nvSpPr>
        <p:spPr>
          <a:xfrm>
            <a:off x="-1996581" y="2769150"/>
            <a:ext cx="1086271" cy="546051"/>
          </a:xfrm>
          <a:prstGeom prst="roundRect">
            <a:avLst/>
          </a:prstGeom>
          <a:solidFill>
            <a:srgbClr val="E2F0D9">
              <a:alpha val="65098"/>
            </a:srgb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7" name="Rectángulo redondeado 16"/>
          <p:cNvSpPr/>
          <p:nvPr/>
        </p:nvSpPr>
        <p:spPr>
          <a:xfrm>
            <a:off x="-1996581" y="1330314"/>
            <a:ext cx="1086271" cy="546051"/>
          </a:xfrm>
          <a:prstGeom prst="roundRect">
            <a:avLst/>
          </a:prstGeom>
          <a:solidFill>
            <a:schemeClr val="bg1">
              <a:lumMod val="85000"/>
              <a:alpha val="65098"/>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8" name="Rectángulo redondeado 17"/>
          <p:cNvSpPr/>
          <p:nvPr/>
        </p:nvSpPr>
        <p:spPr>
          <a:xfrm>
            <a:off x="-1996581" y="731521"/>
            <a:ext cx="1086271" cy="196192"/>
          </a:xfrm>
          <a:prstGeom prst="roundRect">
            <a:avLst/>
          </a:prstGeom>
          <a:solidFill>
            <a:srgbClr val="022998">
              <a:alpha val="64706"/>
            </a:srgb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xmlns="" val="37102335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16" name="Freeform 5"/>
          <p:cNvSpPr>
            <a:spLocks/>
          </p:cNvSpPr>
          <p:nvPr/>
        </p:nvSpPr>
        <p:spPr bwMode="auto">
          <a:xfrm>
            <a:off x="193675" y="4586195"/>
            <a:ext cx="6297613" cy="2163763"/>
          </a:xfrm>
          <a:custGeom>
            <a:avLst/>
            <a:gdLst>
              <a:gd name="T0" fmla="*/ 32 w 3967"/>
              <a:gd name="T1" fmla="*/ 0 h 1363"/>
              <a:gd name="T2" fmla="*/ 0 w 3967"/>
              <a:gd name="T3" fmla="*/ 37 h 1363"/>
              <a:gd name="T4" fmla="*/ 0 w 3967"/>
              <a:gd name="T5" fmla="*/ 1133 h 1363"/>
              <a:gd name="T6" fmla="*/ 230 w 3967"/>
              <a:gd name="T7" fmla="*/ 1363 h 1363"/>
              <a:gd name="T8" fmla="*/ 2187 w 3967"/>
              <a:gd name="T9" fmla="*/ 1363 h 1363"/>
              <a:gd name="T10" fmla="*/ 2304 w 3967"/>
              <a:gd name="T11" fmla="*/ 1162 h 1363"/>
              <a:gd name="T12" fmla="*/ 3865 w 3967"/>
              <a:gd name="T13" fmla="*/ 1162 h 1363"/>
              <a:gd name="T14" fmla="*/ 3967 w 3967"/>
              <a:gd name="T15" fmla="*/ 1062 h 1363"/>
              <a:gd name="T16" fmla="*/ 3967 w 3967"/>
              <a:gd name="T17" fmla="*/ 163 h 1363"/>
              <a:gd name="T18" fmla="*/ 3454 w 3967"/>
              <a:gd name="T19" fmla="*/ 163 h 1363"/>
              <a:gd name="T20" fmla="*/ 3444 w 3967"/>
              <a:gd name="T21" fmla="*/ 162 h 1363"/>
              <a:gd name="T22" fmla="*/ 3325 w 3967"/>
              <a:gd name="T23" fmla="*/ 92 h 1363"/>
              <a:gd name="T24" fmla="*/ 512 w 3967"/>
              <a:gd name="T25" fmla="*/ 92 h 1363"/>
              <a:gd name="T26" fmla="*/ 503 w 3967"/>
              <a:gd name="T27" fmla="*/ 91 h 1363"/>
              <a:gd name="T28" fmla="*/ 347 w 3967"/>
              <a:gd name="T29" fmla="*/ 0 h 1363"/>
              <a:gd name="T30" fmla="*/ 32 w 3967"/>
              <a:gd name="T31" fmla="*/ 0 h 1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67" h="1363">
                <a:moveTo>
                  <a:pt x="32" y="0"/>
                </a:moveTo>
                <a:lnTo>
                  <a:pt x="0" y="37"/>
                </a:lnTo>
                <a:lnTo>
                  <a:pt x="0" y="1133"/>
                </a:lnTo>
                <a:lnTo>
                  <a:pt x="230" y="1363"/>
                </a:lnTo>
                <a:lnTo>
                  <a:pt x="2187" y="1363"/>
                </a:lnTo>
                <a:lnTo>
                  <a:pt x="2304" y="1162"/>
                </a:lnTo>
                <a:lnTo>
                  <a:pt x="3865" y="1162"/>
                </a:lnTo>
                <a:lnTo>
                  <a:pt x="3967" y="1062"/>
                </a:lnTo>
                <a:lnTo>
                  <a:pt x="3967" y="163"/>
                </a:lnTo>
                <a:lnTo>
                  <a:pt x="3454" y="163"/>
                </a:lnTo>
                <a:lnTo>
                  <a:pt x="3444" y="162"/>
                </a:lnTo>
                <a:lnTo>
                  <a:pt x="3325" y="92"/>
                </a:lnTo>
                <a:lnTo>
                  <a:pt x="512" y="92"/>
                </a:lnTo>
                <a:lnTo>
                  <a:pt x="503" y="91"/>
                </a:lnTo>
                <a:lnTo>
                  <a:pt x="347" y="0"/>
                </a:lnTo>
                <a:lnTo>
                  <a:pt x="32" y="0"/>
                </a:lnTo>
                <a:close/>
              </a:path>
            </a:pathLst>
          </a:custGeom>
          <a:solidFill>
            <a:schemeClr val="bg1">
              <a:lumMod val="95000"/>
              <a:alpha val="65000"/>
            </a:scheme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prstClr val="white"/>
              </a:solidFill>
            </a:endParaRPr>
          </a:p>
        </p:txBody>
      </p:sp>
      <p:sp>
        <p:nvSpPr>
          <p:cNvPr id="17" name="Freeform 6"/>
          <p:cNvSpPr>
            <a:spLocks/>
          </p:cNvSpPr>
          <p:nvPr/>
        </p:nvSpPr>
        <p:spPr bwMode="auto">
          <a:xfrm>
            <a:off x="300038" y="4025807"/>
            <a:ext cx="6145213" cy="755650"/>
          </a:xfrm>
          <a:custGeom>
            <a:avLst/>
            <a:gdLst>
              <a:gd name="T0" fmla="*/ 582 w 3871"/>
              <a:gd name="T1" fmla="*/ 0 h 476"/>
              <a:gd name="T2" fmla="*/ 390 w 3871"/>
              <a:gd name="T3" fmla="*/ 219 h 476"/>
              <a:gd name="T4" fmla="*/ 84 w 3871"/>
              <a:gd name="T5" fmla="*/ 219 h 476"/>
              <a:gd name="T6" fmla="*/ 0 w 3871"/>
              <a:gd name="T7" fmla="*/ 313 h 476"/>
              <a:gd name="T8" fmla="*/ 286 w 3871"/>
              <a:gd name="T9" fmla="*/ 313 h 476"/>
              <a:gd name="T10" fmla="*/ 296 w 3871"/>
              <a:gd name="T11" fmla="*/ 315 h 476"/>
              <a:gd name="T12" fmla="*/ 451 w 3871"/>
              <a:gd name="T13" fmla="*/ 405 h 476"/>
              <a:gd name="T14" fmla="*/ 3264 w 3871"/>
              <a:gd name="T15" fmla="*/ 405 h 476"/>
              <a:gd name="T16" fmla="*/ 3274 w 3871"/>
              <a:gd name="T17" fmla="*/ 409 h 476"/>
              <a:gd name="T18" fmla="*/ 3393 w 3871"/>
              <a:gd name="T19" fmla="*/ 476 h 476"/>
              <a:gd name="T20" fmla="*/ 3871 w 3871"/>
              <a:gd name="T21" fmla="*/ 476 h 476"/>
              <a:gd name="T22" fmla="*/ 3690 w 3871"/>
              <a:gd name="T23" fmla="*/ 372 h 476"/>
              <a:gd name="T24" fmla="*/ 3690 w 3871"/>
              <a:gd name="T25" fmla="*/ 209 h 476"/>
              <a:gd name="T26" fmla="*/ 3481 w 3871"/>
              <a:gd name="T27" fmla="*/ 0 h 476"/>
              <a:gd name="T28" fmla="*/ 582 w 3871"/>
              <a:gd name="T29" fmla="*/ 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71" h="476">
                <a:moveTo>
                  <a:pt x="582" y="0"/>
                </a:moveTo>
                <a:lnTo>
                  <a:pt x="390" y="219"/>
                </a:lnTo>
                <a:lnTo>
                  <a:pt x="84" y="219"/>
                </a:lnTo>
                <a:lnTo>
                  <a:pt x="0" y="313"/>
                </a:lnTo>
                <a:lnTo>
                  <a:pt x="286" y="313"/>
                </a:lnTo>
                <a:lnTo>
                  <a:pt x="296" y="315"/>
                </a:lnTo>
                <a:lnTo>
                  <a:pt x="451" y="405"/>
                </a:lnTo>
                <a:lnTo>
                  <a:pt x="3264" y="405"/>
                </a:lnTo>
                <a:lnTo>
                  <a:pt x="3274" y="409"/>
                </a:lnTo>
                <a:lnTo>
                  <a:pt x="3393" y="476"/>
                </a:lnTo>
                <a:lnTo>
                  <a:pt x="3871" y="476"/>
                </a:lnTo>
                <a:lnTo>
                  <a:pt x="3690" y="372"/>
                </a:lnTo>
                <a:lnTo>
                  <a:pt x="3690" y="209"/>
                </a:lnTo>
                <a:lnTo>
                  <a:pt x="3481" y="0"/>
                </a:lnTo>
                <a:lnTo>
                  <a:pt x="582" y="0"/>
                </a:lnTo>
                <a:close/>
              </a:path>
            </a:pathLst>
          </a:custGeom>
          <a:solidFill>
            <a:schemeClr val="accent1">
              <a:lumMod val="20000"/>
              <a:lumOff val="80000"/>
              <a:alpha val="65000"/>
            </a:scheme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prstClr val="white"/>
              </a:solidFill>
            </a:endParaRPr>
          </a:p>
        </p:txBody>
      </p:sp>
      <p:sp>
        <p:nvSpPr>
          <p:cNvPr id="19" name="Freeform 8"/>
          <p:cNvSpPr>
            <a:spLocks/>
          </p:cNvSpPr>
          <p:nvPr/>
        </p:nvSpPr>
        <p:spPr bwMode="auto">
          <a:xfrm>
            <a:off x="842963" y="2695202"/>
            <a:ext cx="3213100" cy="698500"/>
          </a:xfrm>
          <a:custGeom>
            <a:avLst/>
            <a:gdLst>
              <a:gd name="T0" fmla="*/ 1885 w 2024"/>
              <a:gd name="T1" fmla="*/ 0 h 440"/>
              <a:gd name="T2" fmla="*/ 1914 w 2024"/>
              <a:gd name="T3" fmla="*/ 2 h 440"/>
              <a:gd name="T4" fmla="*/ 1939 w 2024"/>
              <a:gd name="T5" fmla="*/ 10 h 440"/>
              <a:gd name="T6" fmla="*/ 1964 w 2024"/>
              <a:gd name="T7" fmla="*/ 21 h 440"/>
              <a:gd name="T8" fmla="*/ 1983 w 2024"/>
              <a:gd name="T9" fmla="*/ 37 h 440"/>
              <a:gd name="T10" fmla="*/ 2000 w 2024"/>
              <a:gd name="T11" fmla="*/ 56 h 440"/>
              <a:gd name="T12" fmla="*/ 2014 w 2024"/>
              <a:gd name="T13" fmla="*/ 77 h 440"/>
              <a:gd name="T14" fmla="*/ 2022 w 2024"/>
              <a:gd name="T15" fmla="*/ 100 h 440"/>
              <a:gd name="T16" fmla="*/ 2024 w 2024"/>
              <a:gd name="T17" fmla="*/ 125 h 440"/>
              <a:gd name="T18" fmla="*/ 2024 w 2024"/>
              <a:gd name="T19" fmla="*/ 328 h 440"/>
              <a:gd name="T20" fmla="*/ 2018 w 2024"/>
              <a:gd name="T21" fmla="*/ 351 h 440"/>
              <a:gd name="T22" fmla="*/ 2008 w 2024"/>
              <a:gd name="T23" fmla="*/ 374 h 440"/>
              <a:gd name="T24" fmla="*/ 1993 w 2024"/>
              <a:gd name="T25" fmla="*/ 394 h 440"/>
              <a:gd name="T26" fmla="*/ 1974 w 2024"/>
              <a:gd name="T27" fmla="*/ 411 h 440"/>
              <a:gd name="T28" fmla="*/ 1952 w 2024"/>
              <a:gd name="T29" fmla="*/ 424 h 440"/>
              <a:gd name="T30" fmla="*/ 1928 w 2024"/>
              <a:gd name="T31" fmla="*/ 434 h 440"/>
              <a:gd name="T32" fmla="*/ 1901 w 2024"/>
              <a:gd name="T33" fmla="*/ 438 h 440"/>
              <a:gd name="T34" fmla="*/ 138 w 2024"/>
              <a:gd name="T35" fmla="*/ 440 h 440"/>
              <a:gd name="T36" fmla="*/ 111 w 2024"/>
              <a:gd name="T37" fmla="*/ 436 h 440"/>
              <a:gd name="T38" fmla="*/ 84 w 2024"/>
              <a:gd name="T39" fmla="*/ 430 h 440"/>
              <a:gd name="T40" fmla="*/ 61 w 2024"/>
              <a:gd name="T41" fmla="*/ 419 h 440"/>
              <a:gd name="T42" fmla="*/ 40 w 2024"/>
              <a:gd name="T43" fmla="*/ 403 h 440"/>
              <a:gd name="T44" fmla="*/ 25 w 2024"/>
              <a:gd name="T45" fmla="*/ 384 h 440"/>
              <a:gd name="T46" fmla="*/ 11 w 2024"/>
              <a:gd name="T47" fmla="*/ 363 h 440"/>
              <a:gd name="T48" fmla="*/ 3 w 2024"/>
              <a:gd name="T49" fmla="*/ 340 h 440"/>
              <a:gd name="T50" fmla="*/ 0 w 2024"/>
              <a:gd name="T51" fmla="*/ 315 h 440"/>
              <a:gd name="T52" fmla="*/ 2 w 2024"/>
              <a:gd name="T53" fmla="*/ 111 h 440"/>
              <a:gd name="T54" fmla="*/ 7 w 2024"/>
              <a:gd name="T55" fmla="*/ 88 h 440"/>
              <a:gd name="T56" fmla="*/ 17 w 2024"/>
              <a:gd name="T57" fmla="*/ 65 h 440"/>
              <a:gd name="T58" fmla="*/ 32 w 2024"/>
              <a:gd name="T59" fmla="*/ 46 h 440"/>
              <a:gd name="T60" fmla="*/ 51 w 2024"/>
              <a:gd name="T61" fmla="*/ 29 h 440"/>
              <a:gd name="T62" fmla="*/ 73 w 2024"/>
              <a:gd name="T63" fmla="*/ 15 h 440"/>
              <a:gd name="T64" fmla="*/ 98 w 2024"/>
              <a:gd name="T65" fmla="*/ 6 h 440"/>
              <a:gd name="T66" fmla="*/ 124 w 2024"/>
              <a:gd name="T67"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24" h="440">
                <a:moveTo>
                  <a:pt x="138" y="0"/>
                </a:moveTo>
                <a:lnTo>
                  <a:pt x="1885" y="0"/>
                </a:lnTo>
                <a:lnTo>
                  <a:pt x="1901" y="0"/>
                </a:lnTo>
                <a:lnTo>
                  <a:pt x="1914" y="2"/>
                </a:lnTo>
                <a:lnTo>
                  <a:pt x="1928" y="6"/>
                </a:lnTo>
                <a:lnTo>
                  <a:pt x="1939" y="10"/>
                </a:lnTo>
                <a:lnTo>
                  <a:pt x="1952" y="15"/>
                </a:lnTo>
                <a:lnTo>
                  <a:pt x="1964" y="21"/>
                </a:lnTo>
                <a:lnTo>
                  <a:pt x="1974" y="29"/>
                </a:lnTo>
                <a:lnTo>
                  <a:pt x="1983" y="37"/>
                </a:lnTo>
                <a:lnTo>
                  <a:pt x="1993" y="46"/>
                </a:lnTo>
                <a:lnTo>
                  <a:pt x="2000" y="56"/>
                </a:lnTo>
                <a:lnTo>
                  <a:pt x="2008" y="65"/>
                </a:lnTo>
                <a:lnTo>
                  <a:pt x="2014" y="77"/>
                </a:lnTo>
                <a:lnTo>
                  <a:pt x="2018" y="88"/>
                </a:lnTo>
                <a:lnTo>
                  <a:pt x="2022" y="100"/>
                </a:lnTo>
                <a:lnTo>
                  <a:pt x="2024" y="111"/>
                </a:lnTo>
                <a:lnTo>
                  <a:pt x="2024" y="125"/>
                </a:lnTo>
                <a:lnTo>
                  <a:pt x="2024" y="315"/>
                </a:lnTo>
                <a:lnTo>
                  <a:pt x="2024" y="328"/>
                </a:lnTo>
                <a:lnTo>
                  <a:pt x="2022" y="340"/>
                </a:lnTo>
                <a:lnTo>
                  <a:pt x="2018" y="351"/>
                </a:lnTo>
                <a:lnTo>
                  <a:pt x="2014" y="363"/>
                </a:lnTo>
                <a:lnTo>
                  <a:pt x="2008" y="374"/>
                </a:lnTo>
                <a:lnTo>
                  <a:pt x="2000" y="384"/>
                </a:lnTo>
                <a:lnTo>
                  <a:pt x="1993" y="394"/>
                </a:lnTo>
                <a:lnTo>
                  <a:pt x="1983" y="403"/>
                </a:lnTo>
                <a:lnTo>
                  <a:pt x="1974" y="411"/>
                </a:lnTo>
                <a:lnTo>
                  <a:pt x="1964" y="419"/>
                </a:lnTo>
                <a:lnTo>
                  <a:pt x="1952" y="424"/>
                </a:lnTo>
                <a:lnTo>
                  <a:pt x="1939" y="430"/>
                </a:lnTo>
                <a:lnTo>
                  <a:pt x="1928" y="434"/>
                </a:lnTo>
                <a:lnTo>
                  <a:pt x="1914" y="436"/>
                </a:lnTo>
                <a:lnTo>
                  <a:pt x="1901" y="438"/>
                </a:lnTo>
                <a:lnTo>
                  <a:pt x="1885" y="440"/>
                </a:lnTo>
                <a:lnTo>
                  <a:pt x="138" y="440"/>
                </a:lnTo>
                <a:lnTo>
                  <a:pt x="124" y="438"/>
                </a:lnTo>
                <a:lnTo>
                  <a:pt x="111" y="436"/>
                </a:lnTo>
                <a:lnTo>
                  <a:pt x="98" y="434"/>
                </a:lnTo>
                <a:lnTo>
                  <a:pt x="84" y="430"/>
                </a:lnTo>
                <a:lnTo>
                  <a:pt x="73" y="424"/>
                </a:lnTo>
                <a:lnTo>
                  <a:pt x="61" y="419"/>
                </a:lnTo>
                <a:lnTo>
                  <a:pt x="51" y="411"/>
                </a:lnTo>
                <a:lnTo>
                  <a:pt x="40" y="403"/>
                </a:lnTo>
                <a:lnTo>
                  <a:pt x="32" y="394"/>
                </a:lnTo>
                <a:lnTo>
                  <a:pt x="25" y="384"/>
                </a:lnTo>
                <a:lnTo>
                  <a:pt x="17" y="374"/>
                </a:lnTo>
                <a:lnTo>
                  <a:pt x="11" y="363"/>
                </a:lnTo>
                <a:lnTo>
                  <a:pt x="7" y="351"/>
                </a:lnTo>
                <a:lnTo>
                  <a:pt x="3" y="340"/>
                </a:lnTo>
                <a:lnTo>
                  <a:pt x="2" y="328"/>
                </a:lnTo>
                <a:lnTo>
                  <a:pt x="0" y="315"/>
                </a:lnTo>
                <a:lnTo>
                  <a:pt x="0" y="125"/>
                </a:lnTo>
                <a:lnTo>
                  <a:pt x="2" y="111"/>
                </a:lnTo>
                <a:lnTo>
                  <a:pt x="3" y="100"/>
                </a:lnTo>
                <a:lnTo>
                  <a:pt x="7" y="88"/>
                </a:lnTo>
                <a:lnTo>
                  <a:pt x="11" y="77"/>
                </a:lnTo>
                <a:lnTo>
                  <a:pt x="17" y="65"/>
                </a:lnTo>
                <a:lnTo>
                  <a:pt x="25" y="56"/>
                </a:lnTo>
                <a:lnTo>
                  <a:pt x="32" y="46"/>
                </a:lnTo>
                <a:lnTo>
                  <a:pt x="40" y="37"/>
                </a:lnTo>
                <a:lnTo>
                  <a:pt x="51" y="29"/>
                </a:lnTo>
                <a:lnTo>
                  <a:pt x="61" y="21"/>
                </a:lnTo>
                <a:lnTo>
                  <a:pt x="73" y="15"/>
                </a:lnTo>
                <a:lnTo>
                  <a:pt x="84" y="10"/>
                </a:lnTo>
                <a:lnTo>
                  <a:pt x="98" y="6"/>
                </a:lnTo>
                <a:lnTo>
                  <a:pt x="111" y="2"/>
                </a:lnTo>
                <a:lnTo>
                  <a:pt x="124" y="0"/>
                </a:lnTo>
                <a:lnTo>
                  <a:pt x="138" y="0"/>
                </a:lnTo>
                <a:close/>
              </a:path>
            </a:pathLst>
          </a:custGeom>
          <a:solidFill>
            <a:srgbClr val="EAF4E4">
              <a:alpha val="65000"/>
            </a:srgb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prstClr val="white"/>
              </a:solidFill>
            </a:endParaRPr>
          </a:p>
        </p:txBody>
      </p:sp>
      <p:sp>
        <p:nvSpPr>
          <p:cNvPr id="20" name="Freeform 9"/>
          <p:cNvSpPr>
            <a:spLocks/>
          </p:cNvSpPr>
          <p:nvPr/>
        </p:nvSpPr>
        <p:spPr bwMode="auto">
          <a:xfrm>
            <a:off x="3327400" y="3033339"/>
            <a:ext cx="5614988" cy="704850"/>
          </a:xfrm>
          <a:custGeom>
            <a:avLst/>
            <a:gdLst>
              <a:gd name="T0" fmla="*/ 3537 w 3537"/>
              <a:gd name="T1" fmla="*/ 54 h 444"/>
              <a:gd name="T2" fmla="*/ 3537 w 3537"/>
              <a:gd name="T3" fmla="*/ 386 h 444"/>
              <a:gd name="T4" fmla="*/ 3535 w 3537"/>
              <a:gd name="T5" fmla="*/ 400 h 444"/>
              <a:gd name="T6" fmla="*/ 3531 w 3537"/>
              <a:gd name="T7" fmla="*/ 409 h 444"/>
              <a:gd name="T8" fmla="*/ 3525 w 3537"/>
              <a:gd name="T9" fmla="*/ 419 h 444"/>
              <a:gd name="T10" fmla="*/ 3517 w 3537"/>
              <a:gd name="T11" fmla="*/ 426 h 444"/>
              <a:gd name="T12" fmla="*/ 3508 w 3537"/>
              <a:gd name="T13" fmla="*/ 434 h 444"/>
              <a:gd name="T14" fmla="*/ 3498 w 3537"/>
              <a:gd name="T15" fmla="*/ 438 h 444"/>
              <a:gd name="T16" fmla="*/ 3489 w 3537"/>
              <a:gd name="T17" fmla="*/ 442 h 444"/>
              <a:gd name="T18" fmla="*/ 3475 w 3537"/>
              <a:gd name="T19" fmla="*/ 444 h 444"/>
              <a:gd name="T20" fmla="*/ 55 w 3537"/>
              <a:gd name="T21" fmla="*/ 444 h 444"/>
              <a:gd name="T22" fmla="*/ 44 w 3537"/>
              <a:gd name="T23" fmla="*/ 442 h 444"/>
              <a:gd name="T24" fmla="*/ 34 w 3537"/>
              <a:gd name="T25" fmla="*/ 438 h 444"/>
              <a:gd name="T26" fmla="*/ 25 w 3537"/>
              <a:gd name="T27" fmla="*/ 432 h 444"/>
              <a:gd name="T28" fmla="*/ 17 w 3537"/>
              <a:gd name="T29" fmla="*/ 426 h 444"/>
              <a:gd name="T30" fmla="*/ 9 w 3537"/>
              <a:gd name="T31" fmla="*/ 417 h 444"/>
              <a:gd name="T32" fmla="*/ 3 w 3537"/>
              <a:gd name="T33" fmla="*/ 409 h 444"/>
              <a:gd name="T34" fmla="*/ 2 w 3537"/>
              <a:gd name="T35" fmla="*/ 398 h 444"/>
              <a:gd name="T36" fmla="*/ 0 w 3537"/>
              <a:gd name="T37" fmla="*/ 386 h 444"/>
              <a:gd name="T38" fmla="*/ 0 w 3537"/>
              <a:gd name="T39" fmla="*/ 271 h 444"/>
              <a:gd name="T40" fmla="*/ 330 w 3537"/>
              <a:gd name="T41" fmla="*/ 271 h 444"/>
              <a:gd name="T42" fmla="*/ 347 w 3537"/>
              <a:gd name="T43" fmla="*/ 269 h 444"/>
              <a:gd name="T44" fmla="*/ 376 w 3537"/>
              <a:gd name="T45" fmla="*/ 263 h 444"/>
              <a:gd name="T46" fmla="*/ 403 w 3537"/>
              <a:gd name="T47" fmla="*/ 254 h 444"/>
              <a:gd name="T48" fmla="*/ 414 w 3537"/>
              <a:gd name="T49" fmla="*/ 248 h 444"/>
              <a:gd name="T50" fmla="*/ 426 w 3537"/>
              <a:gd name="T51" fmla="*/ 240 h 444"/>
              <a:gd name="T52" fmla="*/ 437 w 3537"/>
              <a:gd name="T53" fmla="*/ 233 h 444"/>
              <a:gd name="T54" fmla="*/ 449 w 3537"/>
              <a:gd name="T55" fmla="*/ 223 h 444"/>
              <a:gd name="T56" fmla="*/ 460 w 3537"/>
              <a:gd name="T57" fmla="*/ 211 h 444"/>
              <a:gd name="T58" fmla="*/ 478 w 3537"/>
              <a:gd name="T59" fmla="*/ 190 h 444"/>
              <a:gd name="T60" fmla="*/ 489 w 3537"/>
              <a:gd name="T61" fmla="*/ 169 h 444"/>
              <a:gd name="T62" fmla="*/ 495 w 3537"/>
              <a:gd name="T63" fmla="*/ 158 h 444"/>
              <a:gd name="T64" fmla="*/ 499 w 3537"/>
              <a:gd name="T65" fmla="*/ 146 h 444"/>
              <a:gd name="T66" fmla="*/ 501 w 3537"/>
              <a:gd name="T67" fmla="*/ 133 h 444"/>
              <a:gd name="T68" fmla="*/ 505 w 3537"/>
              <a:gd name="T69" fmla="*/ 119 h 444"/>
              <a:gd name="T70" fmla="*/ 505 w 3537"/>
              <a:gd name="T71" fmla="*/ 102 h 444"/>
              <a:gd name="T72" fmla="*/ 505 w 3537"/>
              <a:gd name="T73" fmla="*/ 0 h 444"/>
              <a:gd name="T74" fmla="*/ 1864 w 3537"/>
              <a:gd name="T75" fmla="*/ 0 h 444"/>
              <a:gd name="T76" fmla="*/ 1916 w 3537"/>
              <a:gd name="T77" fmla="*/ 54 h 444"/>
              <a:gd name="T78" fmla="*/ 3537 w 3537"/>
              <a:gd name="T79" fmla="*/ 54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537" h="444">
                <a:moveTo>
                  <a:pt x="3537" y="54"/>
                </a:moveTo>
                <a:lnTo>
                  <a:pt x="3537" y="386"/>
                </a:lnTo>
                <a:lnTo>
                  <a:pt x="3535" y="400"/>
                </a:lnTo>
                <a:lnTo>
                  <a:pt x="3531" y="409"/>
                </a:lnTo>
                <a:lnTo>
                  <a:pt x="3525" y="419"/>
                </a:lnTo>
                <a:lnTo>
                  <a:pt x="3517" y="426"/>
                </a:lnTo>
                <a:lnTo>
                  <a:pt x="3508" y="434"/>
                </a:lnTo>
                <a:lnTo>
                  <a:pt x="3498" y="438"/>
                </a:lnTo>
                <a:lnTo>
                  <a:pt x="3489" y="442"/>
                </a:lnTo>
                <a:lnTo>
                  <a:pt x="3475" y="444"/>
                </a:lnTo>
                <a:lnTo>
                  <a:pt x="55" y="444"/>
                </a:lnTo>
                <a:lnTo>
                  <a:pt x="44" y="442"/>
                </a:lnTo>
                <a:lnTo>
                  <a:pt x="34" y="438"/>
                </a:lnTo>
                <a:lnTo>
                  <a:pt x="25" y="432"/>
                </a:lnTo>
                <a:lnTo>
                  <a:pt x="17" y="426"/>
                </a:lnTo>
                <a:lnTo>
                  <a:pt x="9" y="417"/>
                </a:lnTo>
                <a:lnTo>
                  <a:pt x="3" y="409"/>
                </a:lnTo>
                <a:lnTo>
                  <a:pt x="2" y="398"/>
                </a:lnTo>
                <a:lnTo>
                  <a:pt x="0" y="386"/>
                </a:lnTo>
                <a:lnTo>
                  <a:pt x="0" y="271"/>
                </a:lnTo>
                <a:lnTo>
                  <a:pt x="330" y="271"/>
                </a:lnTo>
                <a:lnTo>
                  <a:pt x="347" y="269"/>
                </a:lnTo>
                <a:lnTo>
                  <a:pt x="376" y="263"/>
                </a:lnTo>
                <a:lnTo>
                  <a:pt x="403" y="254"/>
                </a:lnTo>
                <a:lnTo>
                  <a:pt x="414" y="248"/>
                </a:lnTo>
                <a:lnTo>
                  <a:pt x="426" y="240"/>
                </a:lnTo>
                <a:lnTo>
                  <a:pt x="437" y="233"/>
                </a:lnTo>
                <a:lnTo>
                  <a:pt x="449" y="223"/>
                </a:lnTo>
                <a:lnTo>
                  <a:pt x="460" y="211"/>
                </a:lnTo>
                <a:lnTo>
                  <a:pt x="478" y="190"/>
                </a:lnTo>
                <a:lnTo>
                  <a:pt x="489" y="169"/>
                </a:lnTo>
                <a:lnTo>
                  <a:pt x="495" y="158"/>
                </a:lnTo>
                <a:lnTo>
                  <a:pt x="499" y="146"/>
                </a:lnTo>
                <a:lnTo>
                  <a:pt x="501" y="133"/>
                </a:lnTo>
                <a:lnTo>
                  <a:pt x="505" y="119"/>
                </a:lnTo>
                <a:lnTo>
                  <a:pt x="505" y="102"/>
                </a:lnTo>
                <a:lnTo>
                  <a:pt x="505" y="0"/>
                </a:lnTo>
                <a:lnTo>
                  <a:pt x="1864" y="0"/>
                </a:lnTo>
                <a:lnTo>
                  <a:pt x="1916" y="54"/>
                </a:lnTo>
                <a:lnTo>
                  <a:pt x="3537" y="54"/>
                </a:lnTo>
                <a:close/>
              </a:path>
            </a:pathLst>
          </a:custGeom>
          <a:solidFill>
            <a:schemeClr val="accent1">
              <a:lumMod val="20000"/>
              <a:lumOff val="80000"/>
              <a:alpha val="65000"/>
            </a:scheme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prstClr val="white"/>
              </a:solidFill>
            </a:endParaRPr>
          </a:p>
        </p:txBody>
      </p:sp>
      <p:sp>
        <p:nvSpPr>
          <p:cNvPr id="21" name="Freeform 10"/>
          <p:cNvSpPr>
            <a:spLocks/>
          </p:cNvSpPr>
          <p:nvPr/>
        </p:nvSpPr>
        <p:spPr bwMode="auto">
          <a:xfrm>
            <a:off x="3327400" y="2350714"/>
            <a:ext cx="5614988" cy="704850"/>
          </a:xfrm>
          <a:custGeom>
            <a:avLst/>
            <a:gdLst>
              <a:gd name="T0" fmla="*/ 59 w 3537"/>
              <a:gd name="T1" fmla="*/ 0 h 444"/>
              <a:gd name="T2" fmla="*/ 3479 w 3537"/>
              <a:gd name="T3" fmla="*/ 0 h 444"/>
              <a:gd name="T4" fmla="*/ 3491 w 3537"/>
              <a:gd name="T5" fmla="*/ 2 h 444"/>
              <a:gd name="T6" fmla="*/ 3502 w 3537"/>
              <a:gd name="T7" fmla="*/ 6 h 444"/>
              <a:gd name="T8" fmla="*/ 3512 w 3537"/>
              <a:gd name="T9" fmla="*/ 12 h 444"/>
              <a:gd name="T10" fmla="*/ 3519 w 3537"/>
              <a:gd name="T11" fmla="*/ 19 h 444"/>
              <a:gd name="T12" fmla="*/ 3527 w 3537"/>
              <a:gd name="T13" fmla="*/ 27 h 444"/>
              <a:gd name="T14" fmla="*/ 3531 w 3537"/>
              <a:gd name="T15" fmla="*/ 39 h 444"/>
              <a:gd name="T16" fmla="*/ 3535 w 3537"/>
              <a:gd name="T17" fmla="*/ 48 h 444"/>
              <a:gd name="T18" fmla="*/ 3537 w 3537"/>
              <a:gd name="T19" fmla="*/ 60 h 444"/>
              <a:gd name="T20" fmla="*/ 3537 w 3537"/>
              <a:gd name="T21" fmla="*/ 444 h 444"/>
              <a:gd name="T22" fmla="*/ 1933 w 3537"/>
              <a:gd name="T23" fmla="*/ 444 h 444"/>
              <a:gd name="T24" fmla="*/ 1881 w 3537"/>
              <a:gd name="T25" fmla="*/ 390 h 444"/>
              <a:gd name="T26" fmla="*/ 505 w 3537"/>
              <a:gd name="T27" fmla="*/ 390 h 444"/>
              <a:gd name="T28" fmla="*/ 505 w 3537"/>
              <a:gd name="T29" fmla="*/ 332 h 444"/>
              <a:gd name="T30" fmla="*/ 503 w 3537"/>
              <a:gd name="T31" fmla="*/ 315 h 444"/>
              <a:gd name="T32" fmla="*/ 497 w 3537"/>
              <a:gd name="T33" fmla="*/ 292 h 444"/>
              <a:gd name="T34" fmla="*/ 487 w 3537"/>
              <a:gd name="T35" fmla="*/ 271 h 444"/>
              <a:gd name="T36" fmla="*/ 476 w 3537"/>
              <a:gd name="T37" fmla="*/ 252 h 444"/>
              <a:gd name="T38" fmla="*/ 460 w 3537"/>
              <a:gd name="T39" fmla="*/ 232 h 444"/>
              <a:gd name="T40" fmla="*/ 449 w 3537"/>
              <a:gd name="T41" fmla="*/ 219 h 444"/>
              <a:gd name="T42" fmla="*/ 437 w 3537"/>
              <a:gd name="T43" fmla="*/ 211 h 444"/>
              <a:gd name="T44" fmla="*/ 426 w 3537"/>
              <a:gd name="T45" fmla="*/ 204 h 444"/>
              <a:gd name="T46" fmla="*/ 414 w 3537"/>
              <a:gd name="T47" fmla="*/ 196 h 444"/>
              <a:gd name="T48" fmla="*/ 403 w 3537"/>
              <a:gd name="T49" fmla="*/ 190 h 444"/>
              <a:gd name="T50" fmla="*/ 376 w 3537"/>
              <a:gd name="T51" fmla="*/ 181 h 444"/>
              <a:gd name="T52" fmla="*/ 347 w 3537"/>
              <a:gd name="T53" fmla="*/ 173 h 444"/>
              <a:gd name="T54" fmla="*/ 336 w 3537"/>
              <a:gd name="T55" fmla="*/ 173 h 444"/>
              <a:gd name="T56" fmla="*/ 322 w 3537"/>
              <a:gd name="T57" fmla="*/ 171 h 444"/>
              <a:gd name="T58" fmla="*/ 0 w 3537"/>
              <a:gd name="T59" fmla="*/ 171 h 444"/>
              <a:gd name="T60" fmla="*/ 0 w 3537"/>
              <a:gd name="T61" fmla="*/ 58 h 444"/>
              <a:gd name="T62" fmla="*/ 2 w 3537"/>
              <a:gd name="T63" fmla="*/ 44 h 444"/>
              <a:gd name="T64" fmla="*/ 5 w 3537"/>
              <a:gd name="T65" fmla="*/ 35 h 444"/>
              <a:gd name="T66" fmla="*/ 11 w 3537"/>
              <a:gd name="T67" fmla="*/ 25 h 444"/>
              <a:gd name="T68" fmla="*/ 17 w 3537"/>
              <a:gd name="T69" fmla="*/ 17 h 444"/>
              <a:gd name="T70" fmla="*/ 26 w 3537"/>
              <a:gd name="T71" fmla="*/ 10 h 444"/>
              <a:gd name="T72" fmla="*/ 36 w 3537"/>
              <a:gd name="T73" fmla="*/ 4 h 444"/>
              <a:gd name="T74" fmla="*/ 48 w 3537"/>
              <a:gd name="T75" fmla="*/ 2 h 444"/>
              <a:gd name="T76" fmla="*/ 59 w 3537"/>
              <a:gd name="T77"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37" h="444">
                <a:moveTo>
                  <a:pt x="59" y="0"/>
                </a:moveTo>
                <a:lnTo>
                  <a:pt x="3479" y="0"/>
                </a:lnTo>
                <a:lnTo>
                  <a:pt x="3491" y="2"/>
                </a:lnTo>
                <a:lnTo>
                  <a:pt x="3502" y="6"/>
                </a:lnTo>
                <a:lnTo>
                  <a:pt x="3512" y="12"/>
                </a:lnTo>
                <a:lnTo>
                  <a:pt x="3519" y="19"/>
                </a:lnTo>
                <a:lnTo>
                  <a:pt x="3527" y="27"/>
                </a:lnTo>
                <a:lnTo>
                  <a:pt x="3531" y="39"/>
                </a:lnTo>
                <a:lnTo>
                  <a:pt x="3535" y="48"/>
                </a:lnTo>
                <a:lnTo>
                  <a:pt x="3537" y="60"/>
                </a:lnTo>
                <a:lnTo>
                  <a:pt x="3537" y="444"/>
                </a:lnTo>
                <a:lnTo>
                  <a:pt x="1933" y="444"/>
                </a:lnTo>
                <a:lnTo>
                  <a:pt x="1881" y="390"/>
                </a:lnTo>
                <a:lnTo>
                  <a:pt x="505" y="390"/>
                </a:lnTo>
                <a:lnTo>
                  <a:pt x="505" y="332"/>
                </a:lnTo>
                <a:lnTo>
                  <a:pt x="503" y="315"/>
                </a:lnTo>
                <a:lnTo>
                  <a:pt x="497" y="292"/>
                </a:lnTo>
                <a:lnTo>
                  <a:pt x="487" y="271"/>
                </a:lnTo>
                <a:lnTo>
                  <a:pt x="476" y="252"/>
                </a:lnTo>
                <a:lnTo>
                  <a:pt x="460" y="232"/>
                </a:lnTo>
                <a:lnTo>
                  <a:pt x="449" y="219"/>
                </a:lnTo>
                <a:lnTo>
                  <a:pt x="437" y="211"/>
                </a:lnTo>
                <a:lnTo>
                  <a:pt x="426" y="204"/>
                </a:lnTo>
                <a:lnTo>
                  <a:pt x="414" y="196"/>
                </a:lnTo>
                <a:lnTo>
                  <a:pt x="403" y="190"/>
                </a:lnTo>
                <a:lnTo>
                  <a:pt x="376" y="181"/>
                </a:lnTo>
                <a:lnTo>
                  <a:pt x="347" y="173"/>
                </a:lnTo>
                <a:lnTo>
                  <a:pt x="336" y="173"/>
                </a:lnTo>
                <a:lnTo>
                  <a:pt x="322" y="171"/>
                </a:lnTo>
                <a:lnTo>
                  <a:pt x="0" y="171"/>
                </a:lnTo>
                <a:lnTo>
                  <a:pt x="0" y="58"/>
                </a:lnTo>
                <a:lnTo>
                  <a:pt x="2" y="44"/>
                </a:lnTo>
                <a:lnTo>
                  <a:pt x="5" y="35"/>
                </a:lnTo>
                <a:lnTo>
                  <a:pt x="11" y="25"/>
                </a:lnTo>
                <a:lnTo>
                  <a:pt x="17" y="17"/>
                </a:lnTo>
                <a:lnTo>
                  <a:pt x="26" y="10"/>
                </a:lnTo>
                <a:lnTo>
                  <a:pt x="36" y="4"/>
                </a:lnTo>
                <a:lnTo>
                  <a:pt x="48" y="2"/>
                </a:lnTo>
                <a:lnTo>
                  <a:pt x="59" y="0"/>
                </a:lnTo>
                <a:close/>
              </a:path>
            </a:pathLst>
          </a:custGeom>
          <a:solidFill>
            <a:schemeClr val="accent1">
              <a:lumMod val="20000"/>
              <a:lumOff val="80000"/>
              <a:alpha val="65000"/>
            </a:scheme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prstClr val="white"/>
              </a:solidFill>
            </a:endParaRPr>
          </a:p>
        </p:txBody>
      </p:sp>
      <p:sp>
        <p:nvSpPr>
          <p:cNvPr id="22" name="Freeform 11"/>
          <p:cNvSpPr>
            <a:spLocks/>
          </p:cNvSpPr>
          <p:nvPr/>
        </p:nvSpPr>
        <p:spPr bwMode="auto">
          <a:xfrm>
            <a:off x="366713" y="631918"/>
            <a:ext cx="2347913" cy="1255713"/>
          </a:xfrm>
          <a:custGeom>
            <a:avLst/>
            <a:gdLst>
              <a:gd name="T0" fmla="*/ 388 w 1479"/>
              <a:gd name="T1" fmla="*/ 0 h 791"/>
              <a:gd name="T2" fmla="*/ 1433 w 1479"/>
              <a:gd name="T3" fmla="*/ 0 h 791"/>
              <a:gd name="T4" fmla="*/ 1450 w 1479"/>
              <a:gd name="T5" fmla="*/ 9 h 791"/>
              <a:gd name="T6" fmla="*/ 1450 w 1479"/>
              <a:gd name="T7" fmla="*/ 163 h 791"/>
              <a:gd name="T8" fmla="*/ 1479 w 1479"/>
              <a:gd name="T9" fmla="*/ 180 h 791"/>
              <a:gd name="T10" fmla="*/ 1479 w 1479"/>
              <a:gd name="T11" fmla="*/ 712 h 791"/>
              <a:gd name="T12" fmla="*/ 1446 w 1479"/>
              <a:gd name="T13" fmla="*/ 747 h 791"/>
              <a:gd name="T14" fmla="*/ 1154 w 1479"/>
              <a:gd name="T15" fmla="*/ 747 h 791"/>
              <a:gd name="T16" fmla="*/ 1102 w 1479"/>
              <a:gd name="T17" fmla="*/ 791 h 791"/>
              <a:gd name="T18" fmla="*/ 60 w 1479"/>
              <a:gd name="T19" fmla="*/ 791 h 791"/>
              <a:gd name="T20" fmla="*/ 46 w 1479"/>
              <a:gd name="T21" fmla="*/ 783 h 791"/>
              <a:gd name="T22" fmla="*/ 46 w 1479"/>
              <a:gd name="T23" fmla="*/ 631 h 791"/>
              <a:gd name="T24" fmla="*/ 0 w 1479"/>
              <a:gd name="T25" fmla="*/ 605 h 791"/>
              <a:gd name="T26" fmla="*/ 0 w 1479"/>
              <a:gd name="T27" fmla="*/ 73 h 791"/>
              <a:gd name="T28" fmla="*/ 25 w 1479"/>
              <a:gd name="T29" fmla="*/ 46 h 791"/>
              <a:gd name="T30" fmla="*/ 334 w 1479"/>
              <a:gd name="T31" fmla="*/ 46 h 791"/>
              <a:gd name="T32" fmla="*/ 388 w 1479"/>
              <a:gd name="T33" fmla="*/ 0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79" h="791">
                <a:moveTo>
                  <a:pt x="388" y="0"/>
                </a:moveTo>
                <a:lnTo>
                  <a:pt x="1433" y="0"/>
                </a:lnTo>
                <a:lnTo>
                  <a:pt x="1450" y="9"/>
                </a:lnTo>
                <a:lnTo>
                  <a:pt x="1450" y="163"/>
                </a:lnTo>
                <a:lnTo>
                  <a:pt x="1479" y="180"/>
                </a:lnTo>
                <a:lnTo>
                  <a:pt x="1479" y="712"/>
                </a:lnTo>
                <a:lnTo>
                  <a:pt x="1446" y="747"/>
                </a:lnTo>
                <a:lnTo>
                  <a:pt x="1154" y="747"/>
                </a:lnTo>
                <a:lnTo>
                  <a:pt x="1102" y="791"/>
                </a:lnTo>
                <a:lnTo>
                  <a:pt x="60" y="791"/>
                </a:lnTo>
                <a:lnTo>
                  <a:pt x="46" y="783"/>
                </a:lnTo>
                <a:lnTo>
                  <a:pt x="46" y="631"/>
                </a:lnTo>
                <a:lnTo>
                  <a:pt x="0" y="605"/>
                </a:lnTo>
                <a:lnTo>
                  <a:pt x="0" y="73"/>
                </a:lnTo>
                <a:lnTo>
                  <a:pt x="25" y="46"/>
                </a:lnTo>
                <a:lnTo>
                  <a:pt x="334" y="46"/>
                </a:lnTo>
                <a:lnTo>
                  <a:pt x="388" y="0"/>
                </a:lnTo>
                <a:close/>
              </a:path>
            </a:pathLst>
          </a:custGeom>
          <a:blipFill>
            <a:blip r:embed="rId3" cstate="print"/>
            <a:stretch>
              <a:fillRect/>
            </a:stretch>
          </a:blip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solidFill>
                <a:prstClr val="white"/>
              </a:solidFill>
            </a:endParaRPr>
          </a:p>
        </p:txBody>
      </p:sp>
      <p:sp>
        <p:nvSpPr>
          <p:cNvPr id="23" name="Freeform 12"/>
          <p:cNvSpPr>
            <a:spLocks/>
          </p:cNvSpPr>
          <p:nvPr/>
        </p:nvSpPr>
        <p:spPr bwMode="auto">
          <a:xfrm>
            <a:off x="2427288" y="1073243"/>
            <a:ext cx="6511925" cy="1182688"/>
          </a:xfrm>
          <a:custGeom>
            <a:avLst/>
            <a:gdLst>
              <a:gd name="T0" fmla="*/ 4102 w 4102"/>
              <a:gd name="T1" fmla="*/ 0 h 745"/>
              <a:gd name="T2" fmla="*/ 4102 w 4102"/>
              <a:gd name="T3" fmla="*/ 357 h 745"/>
              <a:gd name="T4" fmla="*/ 3931 w 4102"/>
              <a:gd name="T5" fmla="*/ 455 h 745"/>
              <a:gd name="T6" fmla="*/ 3931 w 4102"/>
              <a:gd name="T7" fmla="*/ 615 h 745"/>
              <a:gd name="T8" fmla="*/ 3856 w 4102"/>
              <a:gd name="T9" fmla="*/ 745 h 745"/>
              <a:gd name="T10" fmla="*/ 958 w 4102"/>
              <a:gd name="T11" fmla="*/ 745 h 745"/>
              <a:gd name="T12" fmla="*/ 864 w 4102"/>
              <a:gd name="T13" fmla="*/ 624 h 745"/>
              <a:gd name="T14" fmla="*/ 110 w 4102"/>
              <a:gd name="T15" fmla="*/ 624 h 745"/>
              <a:gd name="T16" fmla="*/ 0 w 4102"/>
              <a:gd name="T17" fmla="*/ 513 h 745"/>
              <a:gd name="T18" fmla="*/ 167 w 4102"/>
              <a:gd name="T19" fmla="*/ 513 h 745"/>
              <a:gd name="T20" fmla="*/ 227 w 4102"/>
              <a:gd name="T21" fmla="*/ 453 h 745"/>
              <a:gd name="T22" fmla="*/ 227 w 4102"/>
              <a:gd name="T23" fmla="*/ 4 h 745"/>
              <a:gd name="T24" fmla="*/ 1792 w 4102"/>
              <a:gd name="T25" fmla="*/ 4 h 745"/>
              <a:gd name="T26" fmla="*/ 1853 w 4102"/>
              <a:gd name="T27" fmla="*/ 65 h 745"/>
              <a:gd name="T28" fmla="*/ 3729 w 4102"/>
              <a:gd name="T29" fmla="*/ 65 h 745"/>
              <a:gd name="T30" fmla="*/ 3739 w 4102"/>
              <a:gd name="T31" fmla="*/ 64 h 745"/>
              <a:gd name="T32" fmla="*/ 3846 w 4102"/>
              <a:gd name="T33" fmla="*/ 0 h 745"/>
              <a:gd name="T34" fmla="*/ 4102 w 4102"/>
              <a:gd name="T35" fmla="*/ 0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02" h="745">
                <a:moveTo>
                  <a:pt x="4102" y="0"/>
                </a:moveTo>
                <a:lnTo>
                  <a:pt x="4102" y="357"/>
                </a:lnTo>
                <a:lnTo>
                  <a:pt x="3931" y="455"/>
                </a:lnTo>
                <a:lnTo>
                  <a:pt x="3931" y="615"/>
                </a:lnTo>
                <a:lnTo>
                  <a:pt x="3856" y="745"/>
                </a:lnTo>
                <a:lnTo>
                  <a:pt x="958" y="745"/>
                </a:lnTo>
                <a:lnTo>
                  <a:pt x="864" y="624"/>
                </a:lnTo>
                <a:lnTo>
                  <a:pt x="110" y="624"/>
                </a:lnTo>
                <a:lnTo>
                  <a:pt x="0" y="513"/>
                </a:lnTo>
                <a:lnTo>
                  <a:pt x="167" y="513"/>
                </a:lnTo>
                <a:lnTo>
                  <a:pt x="227" y="453"/>
                </a:lnTo>
                <a:lnTo>
                  <a:pt x="227" y="4"/>
                </a:lnTo>
                <a:lnTo>
                  <a:pt x="1792" y="4"/>
                </a:lnTo>
                <a:lnTo>
                  <a:pt x="1853" y="65"/>
                </a:lnTo>
                <a:lnTo>
                  <a:pt x="3729" y="65"/>
                </a:lnTo>
                <a:lnTo>
                  <a:pt x="3739" y="64"/>
                </a:lnTo>
                <a:lnTo>
                  <a:pt x="3846" y="0"/>
                </a:lnTo>
                <a:lnTo>
                  <a:pt x="4102" y="0"/>
                </a:lnTo>
                <a:close/>
              </a:path>
            </a:pathLst>
          </a:custGeom>
          <a:solidFill>
            <a:schemeClr val="bg1">
              <a:lumMod val="95000"/>
              <a:alpha val="65000"/>
            </a:scheme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prstClr val="white"/>
              </a:solidFill>
            </a:endParaRPr>
          </a:p>
        </p:txBody>
      </p:sp>
      <p:sp>
        <p:nvSpPr>
          <p:cNvPr id="24" name="Freeform 13"/>
          <p:cNvSpPr>
            <a:spLocks/>
          </p:cNvSpPr>
          <p:nvPr/>
        </p:nvSpPr>
        <p:spPr bwMode="auto">
          <a:xfrm>
            <a:off x="2317750" y="336643"/>
            <a:ext cx="6621463" cy="776288"/>
          </a:xfrm>
          <a:custGeom>
            <a:avLst/>
            <a:gdLst>
              <a:gd name="T0" fmla="*/ 0 w 4171"/>
              <a:gd name="T1" fmla="*/ 140 h 489"/>
              <a:gd name="T2" fmla="*/ 142 w 4171"/>
              <a:gd name="T3" fmla="*/ 0 h 489"/>
              <a:gd name="T4" fmla="*/ 3291 w 4171"/>
              <a:gd name="T5" fmla="*/ 0 h 489"/>
              <a:gd name="T6" fmla="*/ 3399 w 4171"/>
              <a:gd name="T7" fmla="*/ 61 h 489"/>
              <a:gd name="T8" fmla="*/ 4084 w 4171"/>
              <a:gd name="T9" fmla="*/ 61 h 489"/>
              <a:gd name="T10" fmla="*/ 4171 w 4171"/>
              <a:gd name="T11" fmla="*/ 211 h 489"/>
              <a:gd name="T12" fmla="*/ 4171 w 4171"/>
              <a:gd name="T13" fmla="*/ 426 h 489"/>
              <a:gd name="T14" fmla="*/ 3910 w 4171"/>
              <a:gd name="T15" fmla="*/ 426 h 489"/>
              <a:gd name="T16" fmla="*/ 3900 w 4171"/>
              <a:gd name="T17" fmla="*/ 428 h 489"/>
              <a:gd name="T18" fmla="*/ 3792 w 4171"/>
              <a:gd name="T19" fmla="*/ 489 h 489"/>
              <a:gd name="T20" fmla="*/ 1939 w 4171"/>
              <a:gd name="T21" fmla="*/ 489 h 489"/>
              <a:gd name="T22" fmla="*/ 1878 w 4171"/>
              <a:gd name="T23" fmla="*/ 428 h 489"/>
              <a:gd name="T24" fmla="*/ 296 w 4171"/>
              <a:gd name="T25" fmla="*/ 428 h 489"/>
              <a:gd name="T26" fmla="*/ 296 w 4171"/>
              <a:gd name="T27" fmla="*/ 339 h 489"/>
              <a:gd name="T28" fmla="*/ 265 w 4171"/>
              <a:gd name="T29" fmla="*/ 322 h 489"/>
              <a:gd name="T30" fmla="*/ 265 w 4171"/>
              <a:gd name="T31" fmla="*/ 169 h 489"/>
              <a:gd name="T32" fmla="*/ 215 w 4171"/>
              <a:gd name="T33" fmla="*/ 140 h 489"/>
              <a:gd name="T34" fmla="*/ 0 w 4171"/>
              <a:gd name="T35" fmla="*/ 14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71" h="489">
                <a:moveTo>
                  <a:pt x="0" y="140"/>
                </a:moveTo>
                <a:lnTo>
                  <a:pt x="142" y="0"/>
                </a:lnTo>
                <a:lnTo>
                  <a:pt x="3291" y="0"/>
                </a:lnTo>
                <a:lnTo>
                  <a:pt x="3399" y="61"/>
                </a:lnTo>
                <a:lnTo>
                  <a:pt x="4084" y="61"/>
                </a:lnTo>
                <a:lnTo>
                  <a:pt x="4171" y="211"/>
                </a:lnTo>
                <a:lnTo>
                  <a:pt x="4171" y="426"/>
                </a:lnTo>
                <a:lnTo>
                  <a:pt x="3910" y="426"/>
                </a:lnTo>
                <a:lnTo>
                  <a:pt x="3900" y="428"/>
                </a:lnTo>
                <a:lnTo>
                  <a:pt x="3792" y="489"/>
                </a:lnTo>
                <a:lnTo>
                  <a:pt x="1939" y="489"/>
                </a:lnTo>
                <a:lnTo>
                  <a:pt x="1878" y="428"/>
                </a:lnTo>
                <a:lnTo>
                  <a:pt x="296" y="428"/>
                </a:lnTo>
                <a:lnTo>
                  <a:pt x="296" y="339"/>
                </a:lnTo>
                <a:lnTo>
                  <a:pt x="265" y="322"/>
                </a:lnTo>
                <a:lnTo>
                  <a:pt x="265" y="169"/>
                </a:lnTo>
                <a:lnTo>
                  <a:pt x="215" y="140"/>
                </a:lnTo>
                <a:lnTo>
                  <a:pt x="0" y="140"/>
                </a:lnTo>
                <a:close/>
              </a:path>
            </a:pathLst>
          </a:custGeom>
          <a:solidFill>
            <a:schemeClr val="accent1">
              <a:lumMod val="20000"/>
              <a:lumOff val="80000"/>
              <a:alpha val="65000"/>
            </a:scheme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prstClr val="white"/>
              </a:solidFill>
            </a:endParaRPr>
          </a:p>
        </p:txBody>
      </p:sp>
      <p:sp>
        <p:nvSpPr>
          <p:cNvPr id="2" name="CuadroTexto 1"/>
          <p:cNvSpPr txBox="1"/>
          <p:nvPr/>
        </p:nvSpPr>
        <p:spPr>
          <a:xfrm>
            <a:off x="1477683" y="4088310"/>
            <a:ext cx="4165880" cy="507831"/>
          </a:xfrm>
          <a:prstGeom prst="rect">
            <a:avLst/>
          </a:prstGeom>
          <a:noFill/>
        </p:spPr>
        <p:txBody>
          <a:bodyPr wrap="square" rtlCol="0">
            <a:spAutoFit/>
          </a:bodyPr>
          <a:lstStyle/>
          <a:p>
            <a:pPr algn="ctr">
              <a:lnSpc>
                <a:spcPct val="150000"/>
              </a:lnSpc>
            </a:pPr>
            <a:r>
              <a:rPr lang="es-MX" b="1" dirty="0" smtClean="0">
                <a:solidFill>
                  <a:prstClr val="black"/>
                </a:solidFill>
                <a:latin typeface="Arial" panose="020B0604020202020204" pitchFamily="34" charset="0"/>
                <a:cs typeface="Arial" panose="020B0604020202020204" pitchFamily="34" charset="0"/>
              </a:rPr>
              <a:t>Interés Nacional Norteamericano</a:t>
            </a:r>
          </a:p>
        </p:txBody>
      </p:sp>
      <p:sp>
        <p:nvSpPr>
          <p:cNvPr id="6" name="CuadroTexto 5"/>
          <p:cNvSpPr txBox="1"/>
          <p:nvPr/>
        </p:nvSpPr>
        <p:spPr>
          <a:xfrm>
            <a:off x="4639678" y="1225897"/>
            <a:ext cx="2507082" cy="507831"/>
          </a:xfrm>
          <a:prstGeom prst="rect">
            <a:avLst/>
          </a:prstGeom>
          <a:noFill/>
        </p:spPr>
        <p:txBody>
          <a:bodyPr wrap="square" rtlCol="0">
            <a:spAutoFit/>
          </a:bodyPr>
          <a:lstStyle/>
          <a:p>
            <a:pPr algn="ctr">
              <a:lnSpc>
                <a:spcPct val="150000"/>
              </a:lnSpc>
            </a:pPr>
            <a:r>
              <a:rPr lang="es-MX" b="1" dirty="0" smtClean="0">
                <a:solidFill>
                  <a:prstClr val="black"/>
                </a:solidFill>
                <a:latin typeface="Arial" panose="020B0604020202020204" pitchFamily="34" charset="0"/>
                <a:cs typeface="Arial" panose="020B0604020202020204" pitchFamily="34" charset="0"/>
              </a:rPr>
              <a:t>Guerra perfecta</a:t>
            </a:r>
          </a:p>
        </p:txBody>
      </p:sp>
      <p:sp>
        <p:nvSpPr>
          <p:cNvPr id="7" name="CuadroTexto 6"/>
          <p:cNvSpPr txBox="1"/>
          <p:nvPr/>
        </p:nvSpPr>
        <p:spPr>
          <a:xfrm>
            <a:off x="2984584" y="426393"/>
            <a:ext cx="5731542" cy="507831"/>
          </a:xfrm>
          <a:prstGeom prst="rect">
            <a:avLst/>
          </a:prstGeom>
          <a:noFill/>
        </p:spPr>
        <p:txBody>
          <a:bodyPr wrap="square" rtlCol="0">
            <a:spAutoFit/>
          </a:bodyPr>
          <a:lstStyle/>
          <a:p>
            <a:pPr algn="ctr">
              <a:lnSpc>
                <a:spcPct val="150000"/>
              </a:lnSpc>
            </a:pPr>
            <a:r>
              <a:rPr lang="es-MX" b="1" dirty="0" smtClean="0">
                <a:solidFill>
                  <a:prstClr val="black"/>
                </a:solidFill>
                <a:latin typeface="Arial" panose="020B0604020202020204" pitchFamily="34" charset="0"/>
                <a:cs typeface="Arial" panose="020B0604020202020204" pitchFamily="34" charset="0"/>
              </a:rPr>
              <a:t>El dominio de la información moldea el discurso</a:t>
            </a:r>
          </a:p>
        </p:txBody>
      </p:sp>
      <p:sp>
        <p:nvSpPr>
          <p:cNvPr id="8" name="CuadroTexto 7"/>
          <p:cNvSpPr txBox="1"/>
          <p:nvPr/>
        </p:nvSpPr>
        <p:spPr>
          <a:xfrm>
            <a:off x="1424986" y="2768658"/>
            <a:ext cx="2049882" cy="507831"/>
          </a:xfrm>
          <a:prstGeom prst="rect">
            <a:avLst/>
          </a:prstGeom>
          <a:noFill/>
        </p:spPr>
        <p:txBody>
          <a:bodyPr wrap="square" rtlCol="0">
            <a:spAutoFit/>
          </a:bodyPr>
          <a:lstStyle/>
          <a:p>
            <a:pPr algn="ctr">
              <a:lnSpc>
                <a:spcPct val="150000"/>
              </a:lnSpc>
            </a:pPr>
            <a:r>
              <a:rPr lang="es-MX" b="1" dirty="0" smtClean="0">
                <a:solidFill>
                  <a:prstClr val="black"/>
                </a:solidFill>
                <a:latin typeface="Arial" panose="020B0604020202020204" pitchFamily="34" charset="0"/>
                <a:cs typeface="Arial" panose="020B0604020202020204" pitchFamily="34" charset="0"/>
              </a:rPr>
              <a:t>La guerra de:</a:t>
            </a:r>
          </a:p>
        </p:txBody>
      </p:sp>
      <p:sp>
        <p:nvSpPr>
          <p:cNvPr id="9" name="CuadroTexto 8"/>
          <p:cNvSpPr txBox="1"/>
          <p:nvPr/>
        </p:nvSpPr>
        <p:spPr>
          <a:xfrm>
            <a:off x="4639678" y="1645493"/>
            <a:ext cx="2507082" cy="507831"/>
          </a:xfrm>
          <a:prstGeom prst="rect">
            <a:avLst/>
          </a:prstGeom>
          <a:noFill/>
        </p:spPr>
        <p:txBody>
          <a:bodyPr wrap="square" rtlCol="0">
            <a:spAutoFit/>
          </a:bodyPr>
          <a:lstStyle/>
          <a:p>
            <a:pPr algn="ctr">
              <a:lnSpc>
                <a:spcPct val="150000"/>
              </a:lnSpc>
            </a:pPr>
            <a:r>
              <a:rPr lang="es-MX" b="1" dirty="0" smtClean="0">
                <a:solidFill>
                  <a:prstClr val="black"/>
                </a:solidFill>
                <a:latin typeface="Arial" panose="020B0604020202020204" pitchFamily="34" charset="0"/>
                <a:cs typeface="Arial" panose="020B0604020202020204" pitchFamily="34" charset="0"/>
              </a:rPr>
              <a:t>Limpia</a:t>
            </a:r>
          </a:p>
        </p:txBody>
      </p:sp>
      <p:sp>
        <p:nvSpPr>
          <p:cNvPr id="10" name="CuadroTexto 9"/>
          <p:cNvSpPr txBox="1"/>
          <p:nvPr/>
        </p:nvSpPr>
        <p:spPr>
          <a:xfrm>
            <a:off x="4891695" y="2368258"/>
            <a:ext cx="3107112" cy="507831"/>
          </a:xfrm>
          <a:prstGeom prst="rect">
            <a:avLst/>
          </a:prstGeom>
          <a:noFill/>
        </p:spPr>
        <p:txBody>
          <a:bodyPr wrap="square" rtlCol="0">
            <a:spAutoFit/>
          </a:bodyPr>
          <a:lstStyle/>
          <a:p>
            <a:pPr algn="ctr">
              <a:lnSpc>
                <a:spcPct val="150000"/>
              </a:lnSpc>
            </a:pPr>
            <a:r>
              <a:rPr lang="es-MX" b="1" dirty="0">
                <a:solidFill>
                  <a:prstClr val="black"/>
                </a:solidFill>
                <a:latin typeface="Arial" panose="020B0604020202020204" pitchFamily="34" charset="0"/>
                <a:cs typeface="Arial" panose="020B0604020202020204" pitchFamily="34" charset="0"/>
              </a:rPr>
              <a:t>I</a:t>
            </a:r>
            <a:r>
              <a:rPr lang="es-MX" b="1" dirty="0" smtClean="0">
                <a:solidFill>
                  <a:prstClr val="black"/>
                </a:solidFill>
                <a:latin typeface="Arial" panose="020B0604020202020204" pitchFamily="34" charset="0"/>
                <a:cs typeface="Arial" panose="020B0604020202020204" pitchFamily="34" charset="0"/>
              </a:rPr>
              <a:t>ntervenciones quirúrgicas</a:t>
            </a:r>
          </a:p>
        </p:txBody>
      </p:sp>
      <p:sp>
        <p:nvSpPr>
          <p:cNvPr id="11" name="CuadroTexto 10"/>
          <p:cNvSpPr txBox="1"/>
          <p:nvPr/>
        </p:nvSpPr>
        <p:spPr>
          <a:xfrm>
            <a:off x="4797635" y="3146432"/>
            <a:ext cx="3107112" cy="507831"/>
          </a:xfrm>
          <a:prstGeom prst="rect">
            <a:avLst/>
          </a:prstGeom>
          <a:noFill/>
        </p:spPr>
        <p:txBody>
          <a:bodyPr wrap="square" rtlCol="0">
            <a:spAutoFit/>
          </a:bodyPr>
          <a:lstStyle/>
          <a:p>
            <a:pPr algn="ctr">
              <a:lnSpc>
                <a:spcPct val="150000"/>
              </a:lnSpc>
            </a:pPr>
            <a:r>
              <a:rPr lang="es-MX" b="1" dirty="0" smtClean="0">
                <a:solidFill>
                  <a:prstClr val="black"/>
                </a:solidFill>
                <a:latin typeface="Arial" panose="020B0604020202020204" pitchFamily="34" charset="0"/>
                <a:cs typeface="Arial" panose="020B0604020202020204" pitchFamily="34" charset="0"/>
              </a:rPr>
              <a:t>Daños colaterales</a:t>
            </a:r>
          </a:p>
        </p:txBody>
      </p:sp>
      <p:sp>
        <p:nvSpPr>
          <p:cNvPr id="12" name="CuadroTexto 11"/>
          <p:cNvSpPr txBox="1"/>
          <p:nvPr/>
        </p:nvSpPr>
        <p:spPr>
          <a:xfrm>
            <a:off x="484094" y="4839781"/>
            <a:ext cx="5768790" cy="1754326"/>
          </a:xfrm>
          <a:prstGeom prst="rect">
            <a:avLst/>
          </a:prstGeom>
          <a:noFill/>
        </p:spPr>
        <p:txBody>
          <a:bodyPr wrap="square" rtlCol="0">
            <a:spAutoFit/>
          </a:bodyPr>
          <a:lstStyle/>
          <a:p>
            <a:pPr algn="just">
              <a:lnSpc>
                <a:spcPct val="150000"/>
              </a:lnSpc>
            </a:pPr>
            <a:r>
              <a:rPr lang="es-MX" b="1" dirty="0" smtClean="0">
                <a:solidFill>
                  <a:prstClr val="black"/>
                </a:solidFill>
                <a:latin typeface="Arial" panose="020B0604020202020204" pitchFamily="34" charset="0"/>
                <a:cs typeface="Arial" panose="020B0604020202020204" pitchFamily="34" charset="0"/>
              </a:rPr>
              <a:t>Se actualiza en función de la nueva posición de Estados Unidos como superpotencia solitaria, según la expresión de S. Huntington, cabeza del “sistema de sistemas”.</a:t>
            </a:r>
          </a:p>
        </p:txBody>
      </p:sp>
      <p:sp>
        <p:nvSpPr>
          <p:cNvPr id="25" name="Rectángulo redondeado 24"/>
          <p:cNvSpPr/>
          <p:nvPr/>
        </p:nvSpPr>
        <p:spPr>
          <a:xfrm>
            <a:off x="6829425" y="4025807"/>
            <a:ext cx="2109788" cy="2724151"/>
          </a:xfrm>
          <a:prstGeom prst="roundRect">
            <a:avLst>
              <a:gd name="adj" fmla="val 7232"/>
            </a:avLst>
          </a:prstGeom>
          <a:blipFill dpi="0" rotWithShape="1">
            <a:blip r:embed="rId4" cstate="print"/>
            <a:srcRect/>
            <a:stretch>
              <a:fillRect/>
            </a:stretch>
          </a:blip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prstClr val="white"/>
              </a:solidFill>
            </a:endParaRPr>
          </a:p>
        </p:txBody>
      </p:sp>
    </p:spTree>
    <p:extLst>
      <p:ext uri="{BB962C8B-B14F-4D97-AF65-F5344CB8AC3E}">
        <p14:creationId xmlns:p14="http://schemas.microsoft.com/office/powerpoint/2010/main" xmlns="" val="6294306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9" name="Freeform 2" descr="Diapositiva35"/>
          <p:cNvSpPr>
            <a:spLocks/>
          </p:cNvSpPr>
          <p:nvPr/>
        </p:nvSpPr>
        <p:spPr bwMode="auto">
          <a:xfrm>
            <a:off x="6327775" y="1004098"/>
            <a:ext cx="2355850" cy="2494354"/>
          </a:xfrm>
          <a:custGeom>
            <a:avLst/>
            <a:gdLst>
              <a:gd name="T0" fmla="*/ 2147483647 w 1484"/>
              <a:gd name="T1" fmla="*/ 2147483647 h 1363"/>
              <a:gd name="T2" fmla="*/ 2147483647 w 1484"/>
              <a:gd name="T3" fmla="*/ 2081649592 h 1363"/>
              <a:gd name="T4" fmla="*/ 2147483647 w 1484"/>
              <a:gd name="T5" fmla="*/ 1990923978 h 1363"/>
              <a:gd name="T6" fmla="*/ 2147483647 w 1484"/>
              <a:gd name="T7" fmla="*/ 133569108 h 1363"/>
              <a:gd name="T8" fmla="*/ 2147483647 w 1484"/>
              <a:gd name="T9" fmla="*/ 0 h 1363"/>
              <a:gd name="T10" fmla="*/ 2147483647 w 1484"/>
              <a:gd name="T11" fmla="*/ 0 h 1363"/>
              <a:gd name="T12" fmla="*/ 2147483647 w 1484"/>
              <a:gd name="T13" fmla="*/ 115927222 h 1363"/>
              <a:gd name="T14" fmla="*/ 1202113739 w 1484"/>
              <a:gd name="T15" fmla="*/ 115927222 h 1363"/>
              <a:gd name="T16" fmla="*/ 1101307522 w 1484"/>
              <a:gd name="T17" fmla="*/ 0 h 1363"/>
              <a:gd name="T18" fmla="*/ 138607804 w 1484"/>
              <a:gd name="T19" fmla="*/ 0 h 1363"/>
              <a:gd name="T20" fmla="*/ 0 w 1484"/>
              <a:gd name="T21" fmla="*/ 133569108 h 1363"/>
              <a:gd name="T22" fmla="*/ 0 w 1484"/>
              <a:gd name="T23" fmla="*/ 1990923978 h 1363"/>
              <a:gd name="T24" fmla="*/ 110886888 w 1484"/>
              <a:gd name="T25" fmla="*/ 2081649592 h 1363"/>
              <a:gd name="T26" fmla="*/ 110886888 w 1484"/>
              <a:gd name="T27" fmla="*/ 2147483647 h 1363"/>
              <a:gd name="T28" fmla="*/ 2147483647 w 1484"/>
              <a:gd name="T29" fmla="*/ 2147483647 h 136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84"/>
              <a:gd name="T46" fmla="*/ 0 h 1363"/>
              <a:gd name="T47" fmla="*/ 1484 w 1484"/>
              <a:gd name="T48" fmla="*/ 1363 h 136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84" h="1363">
                <a:moveTo>
                  <a:pt x="1440" y="1363"/>
                </a:moveTo>
                <a:lnTo>
                  <a:pt x="1440" y="826"/>
                </a:lnTo>
                <a:lnTo>
                  <a:pt x="1484" y="790"/>
                </a:lnTo>
                <a:lnTo>
                  <a:pt x="1484" y="53"/>
                </a:lnTo>
                <a:lnTo>
                  <a:pt x="1429" y="0"/>
                </a:lnTo>
                <a:lnTo>
                  <a:pt x="1049" y="0"/>
                </a:lnTo>
                <a:lnTo>
                  <a:pt x="1008" y="46"/>
                </a:lnTo>
                <a:lnTo>
                  <a:pt x="477" y="46"/>
                </a:lnTo>
                <a:lnTo>
                  <a:pt x="437" y="0"/>
                </a:lnTo>
                <a:lnTo>
                  <a:pt x="55" y="0"/>
                </a:lnTo>
                <a:lnTo>
                  <a:pt x="0" y="53"/>
                </a:lnTo>
                <a:lnTo>
                  <a:pt x="0" y="790"/>
                </a:lnTo>
                <a:lnTo>
                  <a:pt x="44" y="826"/>
                </a:lnTo>
                <a:lnTo>
                  <a:pt x="44" y="1363"/>
                </a:lnTo>
                <a:lnTo>
                  <a:pt x="1440" y="1363"/>
                </a:lnTo>
                <a:close/>
              </a:path>
            </a:pathLst>
          </a:custGeom>
          <a:blipFill dpi="0" rotWithShape="0">
            <a:blip r:embed="rId3" cstate="print"/>
            <a:srcRect/>
            <a:stretch>
              <a:fillRect/>
            </a:stretch>
          </a:blipFill>
          <a:ln w="3175">
            <a:solidFill>
              <a:srgbClr val="000000"/>
            </a:solidFill>
            <a:round/>
            <a:headEnd/>
            <a:tailEnd/>
          </a:ln>
          <a:scene3d>
            <a:camera prst="orthographicFront"/>
            <a:lightRig rig="threePt" dir="t"/>
          </a:scene3d>
          <a:sp3d>
            <a:bevelT/>
          </a:sp3d>
        </p:spPr>
        <p:txBody>
          <a:bodyPr wrap="none" anchor="ctr"/>
          <a:lstStyle/>
          <a:p>
            <a:endParaRPr lang="es-MX">
              <a:solidFill>
                <a:prstClr val="black"/>
              </a:solidFill>
            </a:endParaRPr>
          </a:p>
        </p:txBody>
      </p:sp>
      <p:sp>
        <p:nvSpPr>
          <p:cNvPr id="10" name="Freeform 3" descr="Diapositiva89"/>
          <p:cNvSpPr>
            <a:spLocks/>
          </p:cNvSpPr>
          <p:nvPr/>
        </p:nvSpPr>
        <p:spPr bwMode="auto">
          <a:xfrm>
            <a:off x="6327775" y="3696097"/>
            <a:ext cx="2355850" cy="2494353"/>
          </a:xfrm>
          <a:custGeom>
            <a:avLst/>
            <a:gdLst>
              <a:gd name="T0" fmla="*/ 2147483647 w 1484"/>
              <a:gd name="T1" fmla="*/ 2147483647 h 1363"/>
              <a:gd name="T2" fmla="*/ 2147483647 w 1484"/>
              <a:gd name="T3" fmla="*/ 2147483647 h 1363"/>
              <a:gd name="T4" fmla="*/ 2147483647 w 1484"/>
              <a:gd name="T5" fmla="*/ 2147483647 h 1363"/>
              <a:gd name="T6" fmla="*/ 2147483647 w 1484"/>
              <a:gd name="T7" fmla="*/ 2147483647 h 1363"/>
              <a:gd name="T8" fmla="*/ 2147483647 w 1484"/>
              <a:gd name="T9" fmla="*/ 1444048283 h 1363"/>
              <a:gd name="T10" fmla="*/ 2147483647 w 1484"/>
              <a:gd name="T11" fmla="*/ 1353322712 h 1363"/>
              <a:gd name="T12" fmla="*/ 2147483647 w 1484"/>
              <a:gd name="T13" fmla="*/ 0 h 1363"/>
              <a:gd name="T14" fmla="*/ 110886888 w 1484"/>
              <a:gd name="T15" fmla="*/ 0 h 1363"/>
              <a:gd name="T16" fmla="*/ 110886888 w 1484"/>
              <a:gd name="T17" fmla="*/ 1353322712 h 1363"/>
              <a:gd name="T18" fmla="*/ 0 w 1484"/>
              <a:gd name="T19" fmla="*/ 1444048283 h 1363"/>
              <a:gd name="T20" fmla="*/ 0 w 1484"/>
              <a:gd name="T21" fmla="*/ 2147483647 h 1363"/>
              <a:gd name="T22" fmla="*/ 138607804 w 1484"/>
              <a:gd name="T23" fmla="*/ 2147483647 h 1363"/>
              <a:gd name="T24" fmla="*/ 1096267211 w 1484"/>
              <a:gd name="T25" fmla="*/ 2147483647 h 1363"/>
              <a:gd name="T26" fmla="*/ 1194554066 w 1484"/>
              <a:gd name="T27" fmla="*/ 2147483647 h 1363"/>
              <a:gd name="T28" fmla="*/ 2147483647 w 1484"/>
              <a:gd name="T29" fmla="*/ 2147483647 h 136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84"/>
              <a:gd name="T46" fmla="*/ 0 h 1363"/>
              <a:gd name="T47" fmla="*/ 1484 w 1484"/>
              <a:gd name="T48" fmla="*/ 1363 h 136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84" h="1363">
                <a:moveTo>
                  <a:pt x="1012" y="1321"/>
                </a:moveTo>
                <a:lnTo>
                  <a:pt x="1049" y="1363"/>
                </a:lnTo>
                <a:lnTo>
                  <a:pt x="1429" y="1363"/>
                </a:lnTo>
                <a:lnTo>
                  <a:pt x="1484" y="1310"/>
                </a:lnTo>
                <a:lnTo>
                  <a:pt x="1484" y="573"/>
                </a:lnTo>
                <a:lnTo>
                  <a:pt x="1440" y="537"/>
                </a:lnTo>
                <a:lnTo>
                  <a:pt x="1440" y="0"/>
                </a:lnTo>
                <a:lnTo>
                  <a:pt x="44" y="0"/>
                </a:lnTo>
                <a:lnTo>
                  <a:pt x="44" y="537"/>
                </a:lnTo>
                <a:lnTo>
                  <a:pt x="0" y="573"/>
                </a:lnTo>
                <a:lnTo>
                  <a:pt x="0" y="1310"/>
                </a:lnTo>
                <a:lnTo>
                  <a:pt x="55" y="1363"/>
                </a:lnTo>
                <a:lnTo>
                  <a:pt x="435" y="1363"/>
                </a:lnTo>
                <a:lnTo>
                  <a:pt x="474" y="1321"/>
                </a:lnTo>
                <a:lnTo>
                  <a:pt x="1012" y="1321"/>
                </a:lnTo>
                <a:close/>
              </a:path>
            </a:pathLst>
          </a:custGeom>
          <a:blipFill dpi="0" rotWithShape="0">
            <a:blip r:embed="rId4" cstate="print"/>
            <a:srcRect/>
            <a:stretch>
              <a:fillRect/>
            </a:stretch>
          </a:blipFill>
          <a:ln w="3175">
            <a:solidFill>
              <a:srgbClr val="000000"/>
            </a:solidFill>
            <a:round/>
            <a:headEnd/>
            <a:tailEnd/>
          </a:ln>
          <a:scene3d>
            <a:camera prst="orthographicFront"/>
            <a:lightRig rig="threePt" dir="t"/>
          </a:scene3d>
          <a:sp3d>
            <a:bevelT/>
          </a:sp3d>
        </p:spPr>
        <p:txBody>
          <a:bodyPr wrap="none" anchor="ctr"/>
          <a:lstStyle/>
          <a:p>
            <a:endParaRPr lang="es-MX">
              <a:solidFill>
                <a:prstClr val="black"/>
              </a:solidFill>
            </a:endParaRPr>
          </a:p>
        </p:txBody>
      </p:sp>
      <p:sp>
        <p:nvSpPr>
          <p:cNvPr id="11" name="Rectangle 4" descr="Bloques D 01"/>
          <p:cNvSpPr>
            <a:spLocks noChangeArrowheads="1"/>
          </p:cNvSpPr>
          <p:nvPr/>
        </p:nvSpPr>
        <p:spPr bwMode="auto">
          <a:xfrm>
            <a:off x="396875" y="2640160"/>
            <a:ext cx="5827713" cy="1914229"/>
          </a:xfrm>
          <a:prstGeom prst="rect">
            <a:avLst/>
          </a:prstGeom>
          <a:solidFill>
            <a:schemeClr val="bg1">
              <a:lumMod val="95000"/>
              <a:alpha val="65000"/>
            </a:scheme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prstClr val="white"/>
              </a:solidFill>
            </a:endParaRPr>
          </a:p>
        </p:txBody>
      </p:sp>
      <p:sp>
        <p:nvSpPr>
          <p:cNvPr id="12" name="Freeform 5" descr="Bloques D 01"/>
          <p:cNvSpPr>
            <a:spLocks/>
          </p:cNvSpPr>
          <p:nvPr/>
        </p:nvSpPr>
        <p:spPr bwMode="auto">
          <a:xfrm>
            <a:off x="250825" y="639919"/>
            <a:ext cx="8355013" cy="1802595"/>
          </a:xfrm>
          <a:custGeom>
            <a:avLst/>
            <a:gdLst>
              <a:gd name="T0" fmla="*/ 0 w 5263"/>
              <a:gd name="T1" fmla="*/ 385582993 h 985"/>
              <a:gd name="T2" fmla="*/ 0 w 5263"/>
              <a:gd name="T3" fmla="*/ 2147483647 h 985"/>
              <a:gd name="T4" fmla="*/ 2147483647 w 5263"/>
              <a:gd name="T5" fmla="*/ 2147483647 h 985"/>
              <a:gd name="T6" fmla="*/ 2147483647 w 5263"/>
              <a:gd name="T7" fmla="*/ 519152091 h 985"/>
              <a:gd name="T8" fmla="*/ 2147483647 w 5263"/>
              <a:gd name="T9" fmla="*/ 226814033 h 985"/>
              <a:gd name="T10" fmla="*/ 2147483647 w 5263"/>
              <a:gd name="T11" fmla="*/ 226814033 h 985"/>
              <a:gd name="T12" fmla="*/ 2147483647 w 5263"/>
              <a:gd name="T13" fmla="*/ 342741155 h 985"/>
              <a:gd name="T14" fmla="*/ 2147483647 w 5263"/>
              <a:gd name="T15" fmla="*/ 342741155 h 985"/>
              <a:gd name="T16" fmla="*/ 2147483647 w 5263"/>
              <a:gd name="T17" fmla="*/ 226814033 h 985"/>
              <a:gd name="T18" fmla="*/ 2147483647 w 5263"/>
              <a:gd name="T19" fmla="*/ 226814033 h 985"/>
              <a:gd name="T20" fmla="*/ 2147483647 w 5263"/>
              <a:gd name="T21" fmla="*/ 0 h 985"/>
              <a:gd name="T22" fmla="*/ 2147483647 w 5263"/>
              <a:gd name="T23" fmla="*/ 0 h 985"/>
              <a:gd name="T24" fmla="*/ 2147483647 w 5263"/>
              <a:gd name="T25" fmla="*/ 231854343 h 985"/>
              <a:gd name="T26" fmla="*/ 2147483647 w 5263"/>
              <a:gd name="T27" fmla="*/ 231854343 h 985"/>
              <a:gd name="T28" fmla="*/ 2147483647 w 5263"/>
              <a:gd name="T29" fmla="*/ 0 h 985"/>
              <a:gd name="T30" fmla="*/ 375504057 w 5263"/>
              <a:gd name="T31" fmla="*/ 0 h 985"/>
              <a:gd name="T32" fmla="*/ 0 w 5263"/>
              <a:gd name="T33" fmla="*/ 385582993 h 98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263"/>
              <a:gd name="T52" fmla="*/ 0 h 985"/>
              <a:gd name="T53" fmla="*/ 5263 w 5263"/>
              <a:gd name="T54" fmla="*/ 985 h 98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263" h="985">
                <a:moveTo>
                  <a:pt x="0" y="153"/>
                </a:moveTo>
                <a:lnTo>
                  <a:pt x="0" y="985"/>
                </a:lnTo>
                <a:lnTo>
                  <a:pt x="3719" y="985"/>
                </a:lnTo>
                <a:lnTo>
                  <a:pt x="3719" y="206"/>
                </a:lnTo>
                <a:lnTo>
                  <a:pt x="3839" y="90"/>
                </a:lnTo>
                <a:lnTo>
                  <a:pt x="4313" y="90"/>
                </a:lnTo>
                <a:lnTo>
                  <a:pt x="4353" y="136"/>
                </a:lnTo>
                <a:lnTo>
                  <a:pt x="4789" y="136"/>
                </a:lnTo>
                <a:lnTo>
                  <a:pt x="4829" y="90"/>
                </a:lnTo>
                <a:lnTo>
                  <a:pt x="5263" y="90"/>
                </a:lnTo>
                <a:lnTo>
                  <a:pt x="5152" y="0"/>
                </a:lnTo>
                <a:lnTo>
                  <a:pt x="3754" y="0"/>
                </a:lnTo>
                <a:lnTo>
                  <a:pt x="3672" y="92"/>
                </a:lnTo>
                <a:lnTo>
                  <a:pt x="1762" y="92"/>
                </a:lnTo>
                <a:lnTo>
                  <a:pt x="1680" y="0"/>
                </a:lnTo>
                <a:lnTo>
                  <a:pt x="149" y="0"/>
                </a:lnTo>
                <a:lnTo>
                  <a:pt x="0" y="153"/>
                </a:lnTo>
                <a:close/>
              </a:path>
            </a:pathLst>
          </a:custGeom>
          <a:solidFill>
            <a:schemeClr val="accent1">
              <a:lumMod val="20000"/>
              <a:lumOff val="80000"/>
              <a:alpha val="65000"/>
            </a:scheme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prstClr val="white"/>
              </a:solidFill>
            </a:endParaRPr>
          </a:p>
        </p:txBody>
      </p:sp>
      <p:sp>
        <p:nvSpPr>
          <p:cNvPr id="13" name="Freeform 6" descr="Bloques D 01"/>
          <p:cNvSpPr>
            <a:spLocks/>
          </p:cNvSpPr>
          <p:nvPr/>
        </p:nvSpPr>
        <p:spPr bwMode="auto">
          <a:xfrm>
            <a:off x="250825" y="4752033"/>
            <a:ext cx="8355013" cy="1802597"/>
          </a:xfrm>
          <a:custGeom>
            <a:avLst/>
            <a:gdLst>
              <a:gd name="T0" fmla="*/ 2147483647 w 5263"/>
              <a:gd name="T1" fmla="*/ 2147483647 h 985"/>
              <a:gd name="T2" fmla="*/ 2147483647 w 5263"/>
              <a:gd name="T3" fmla="*/ 2147483647 h 985"/>
              <a:gd name="T4" fmla="*/ 2147483647 w 5263"/>
              <a:gd name="T5" fmla="*/ 2147174073 h 985"/>
              <a:gd name="T6" fmla="*/ 2147483647 w 5263"/>
              <a:gd name="T7" fmla="*/ 2147174073 h 985"/>
              <a:gd name="T8" fmla="*/ 2147483647 w 5263"/>
              <a:gd name="T9" fmla="*/ 2147483647 h 985"/>
              <a:gd name="T10" fmla="*/ 2147483647 w 5263"/>
              <a:gd name="T11" fmla="*/ 2147483647 h 985"/>
              <a:gd name="T12" fmla="*/ 2147483647 w 5263"/>
              <a:gd name="T13" fmla="*/ 1963203447 h 985"/>
              <a:gd name="T14" fmla="*/ 2147483647 w 5263"/>
              <a:gd name="T15" fmla="*/ 0 h 985"/>
              <a:gd name="T16" fmla="*/ 0 w 5263"/>
              <a:gd name="T17" fmla="*/ 0 h 985"/>
              <a:gd name="T18" fmla="*/ 0 w 5263"/>
              <a:gd name="T19" fmla="*/ 2101811257 h 985"/>
              <a:gd name="T20" fmla="*/ 375504057 w 5263"/>
              <a:gd name="T21" fmla="*/ 2147483647 h 985"/>
              <a:gd name="T22" fmla="*/ 2147483647 w 5263"/>
              <a:gd name="T23" fmla="*/ 2147483647 h 985"/>
              <a:gd name="T24" fmla="*/ 2147483647 w 5263"/>
              <a:gd name="T25" fmla="*/ 2147483647 h 985"/>
              <a:gd name="T26" fmla="*/ 2147483647 w 5263"/>
              <a:gd name="T27" fmla="*/ 2147483647 h 985"/>
              <a:gd name="T28" fmla="*/ 2147483647 w 5263"/>
              <a:gd name="T29" fmla="*/ 2147483647 h 985"/>
              <a:gd name="T30" fmla="*/ 2147483647 w 5263"/>
              <a:gd name="T31" fmla="*/ 2147483647 h 985"/>
              <a:gd name="T32" fmla="*/ 2147483647 w 5263"/>
              <a:gd name="T33" fmla="*/ 2147483647 h 98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263"/>
              <a:gd name="T52" fmla="*/ 0 h 985"/>
              <a:gd name="T53" fmla="*/ 5263 w 5263"/>
              <a:gd name="T54" fmla="*/ 985 h 98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263" h="985">
                <a:moveTo>
                  <a:pt x="5263" y="895"/>
                </a:moveTo>
                <a:lnTo>
                  <a:pt x="4829" y="895"/>
                </a:lnTo>
                <a:lnTo>
                  <a:pt x="4790" y="852"/>
                </a:lnTo>
                <a:lnTo>
                  <a:pt x="4351" y="852"/>
                </a:lnTo>
                <a:lnTo>
                  <a:pt x="4313" y="895"/>
                </a:lnTo>
                <a:lnTo>
                  <a:pt x="3839" y="895"/>
                </a:lnTo>
                <a:lnTo>
                  <a:pt x="3719" y="779"/>
                </a:lnTo>
                <a:lnTo>
                  <a:pt x="3719" y="0"/>
                </a:lnTo>
                <a:lnTo>
                  <a:pt x="0" y="0"/>
                </a:lnTo>
                <a:lnTo>
                  <a:pt x="0" y="834"/>
                </a:lnTo>
                <a:lnTo>
                  <a:pt x="149" y="985"/>
                </a:lnTo>
                <a:lnTo>
                  <a:pt x="1680" y="985"/>
                </a:lnTo>
                <a:lnTo>
                  <a:pt x="1761" y="891"/>
                </a:lnTo>
                <a:lnTo>
                  <a:pt x="3673" y="891"/>
                </a:lnTo>
                <a:lnTo>
                  <a:pt x="3754" y="985"/>
                </a:lnTo>
                <a:lnTo>
                  <a:pt x="5152" y="985"/>
                </a:lnTo>
                <a:lnTo>
                  <a:pt x="5263" y="895"/>
                </a:lnTo>
                <a:close/>
              </a:path>
            </a:pathLst>
          </a:custGeom>
          <a:solidFill>
            <a:schemeClr val="accent1">
              <a:lumMod val="20000"/>
              <a:lumOff val="80000"/>
              <a:alpha val="65000"/>
            </a:scheme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prstClr val="white"/>
              </a:solidFill>
            </a:endParaRPr>
          </a:p>
        </p:txBody>
      </p:sp>
      <p:sp>
        <p:nvSpPr>
          <p:cNvPr id="2" name="CuadroTexto 1"/>
          <p:cNvSpPr txBox="1"/>
          <p:nvPr/>
        </p:nvSpPr>
        <p:spPr>
          <a:xfrm>
            <a:off x="400051" y="948858"/>
            <a:ext cx="5692775" cy="1400383"/>
          </a:xfrm>
          <a:prstGeom prst="rect">
            <a:avLst/>
          </a:prstGeom>
          <a:noFill/>
        </p:spPr>
        <p:txBody>
          <a:bodyPr wrap="square" rtlCol="0">
            <a:spAutoFit/>
          </a:bodyPr>
          <a:lstStyle/>
          <a:p>
            <a:pPr algn="just">
              <a:lnSpc>
                <a:spcPct val="125000"/>
              </a:lnSpc>
            </a:pPr>
            <a:r>
              <a:rPr lang="es-MX" sz="1700" b="1" dirty="0" smtClean="0">
                <a:solidFill>
                  <a:prstClr val="black"/>
                </a:solidFill>
                <a:latin typeface="Arial" panose="020B0604020202020204" pitchFamily="34" charset="0"/>
                <a:cs typeface="Arial" panose="020B0604020202020204" pitchFamily="34" charset="0"/>
              </a:rPr>
              <a:t>La estrategia de seguridad global incorpora la primacía de la extensión del modelo universalista de la democracia de libre mercado, para cuya realización es esencial el control de las redes.</a:t>
            </a:r>
          </a:p>
        </p:txBody>
      </p:sp>
      <p:sp>
        <p:nvSpPr>
          <p:cNvPr id="3" name="CuadroTexto 2"/>
          <p:cNvSpPr txBox="1"/>
          <p:nvPr/>
        </p:nvSpPr>
        <p:spPr>
          <a:xfrm>
            <a:off x="400051" y="2714503"/>
            <a:ext cx="5799138" cy="1727396"/>
          </a:xfrm>
          <a:prstGeom prst="rect">
            <a:avLst/>
          </a:prstGeom>
          <a:noFill/>
        </p:spPr>
        <p:txBody>
          <a:bodyPr wrap="square" rtlCol="0">
            <a:spAutoFit/>
          </a:bodyPr>
          <a:lstStyle/>
          <a:p>
            <a:pPr algn="just">
              <a:lnSpc>
                <a:spcPct val="125000"/>
              </a:lnSpc>
            </a:pPr>
            <a:r>
              <a:rPr lang="es-MX" sz="1700" b="1" dirty="0" smtClean="0">
                <a:solidFill>
                  <a:prstClr val="black"/>
                </a:solidFill>
                <a:latin typeface="Arial" panose="020B0604020202020204" pitchFamily="34" charset="0"/>
                <a:cs typeface="Arial" panose="020B0604020202020204" pitchFamily="34" charset="0"/>
              </a:rPr>
              <a:t>La fe depositada por las agencias de Seguridad Nacional en el poder de la información recogida, fallaron cuando se trataba de detectar los atentados del 11 de septiembre de 2001, destruyeron los símbolos de la hegemonía de la superpotencia.</a:t>
            </a:r>
          </a:p>
        </p:txBody>
      </p:sp>
      <p:sp>
        <p:nvSpPr>
          <p:cNvPr id="8" name="CuadroTexto 7"/>
          <p:cNvSpPr txBox="1"/>
          <p:nvPr/>
        </p:nvSpPr>
        <p:spPr>
          <a:xfrm>
            <a:off x="396875" y="4949896"/>
            <a:ext cx="5695951" cy="1400383"/>
          </a:xfrm>
          <a:prstGeom prst="rect">
            <a:avLst/>
          </a:prstGeom>
          <a:noFill/>
        </p:spPr>
        <p:txBody>
          <a:bodyPr wrap="square" rtlCol="0">
            <a:spAutoFit/>
          </a:bodyPr>
          <a:lstStyle/>
          <a:p>
            <a:pPr algn="just">
              <a:lnSpc>
                <a:spcPct val="125000"/>
              </a:lnSpc>
            </a:pPr>
            <a:r>
              <a:rPr lang="es-MX" sz="1700" b="1" dirty="0" smtClean="0">
                <a:solidFill>
                  <a:prstClr val="black"/>
                </a:solidFill>
                <a:latin typeface="Arial" panose="020B0604020202020204" pitchFamily="34" charset="0"/>
                <a:cs typeface="Arial" panose="020B0604020202020204" pitchFamily="34" charset="0"/>
              </a:rPr>
              <a:t>La opción “tecnología a tope” en detrimento de la información humana ha resultado especialmente irrisoria frente a un enemigo sin rostro, agente del nuevo “terror global”.</a:t>
            </a:r>
          </a:p>
        </p:txBody>
      </p:sp>
    </p:spTree>
    <p:extLst>
      <p:ext uri="{BB962C8B-B14F-4D97-AF65-F5344CB8AC3E}">
        <p14:creationId xmlns:p14="http://schemas.microsoft.com/office/powerpoint/2010/main" xmlns="" val="3644227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27" name="Freeform 5"/>
          <p:cNvSpPr>
            <a:spLocks/>
          </p:cNvSpPr>
          <p:nvPr/>
        </p:nvSpPr>
        <p:spPr bwMode="auto">
          <a:xfrm>
            <a:off x="144463" y="1322388"/>
            <a:ext cx="8807450" cy="1628775"/>
          </a:xfrm>
          <a:custGeom>
            <a:avLst/>
            <a:gdLst>
              <a:gd name="T0" fmla="*/ 599 w 5548"/>
              <a:gd name="T1" fmla="*/ 77 h 1026"/>
              <a:gd name="T2" fmla="*/ 493 w 5548"/>
              <a:gd name="T3" fmla="*/ 158 h 1026"/>
              <a:gd name="T4" fmla="*/ 136 w 5548"/>
              <a:gd name="T5" fmla="*/ 158 h 1026"/>
              <a:gd name="T6" fmla="*/ 0 w 5548"/>
              <a:gd name="T7" fmla="*/ 237 h 1026"/>
              <a:gd name="T8" fmla="*/ 0 w 5548"/>
              <a:gd name="T9" fmla="*/ 901 h 1026"/>
              <a:gd name="T10" fmla="*/ 107 w 5548"/>
              <a:gd name="T11" fmla="*/ 1009 h 1026"/>
              <a:gd name="T12" fmla="*/ 107 w 5548"/>
              <a:gd name="T13" fmla="*/ 492 h 1026"/>
              <a:gd name="T14" fmla="*/ 174 w 5548"/>
              <a:gd name="T15" fmla="*/ 423 h 1026"/>
              <a:gd name="T16" fmla="*/ 1321 w 5548"/>
              <a:gd name="T17" fmla="*/ 423 h 1026"/>
              <a:gd name="T18" fmla="*/ 1442 w 5548"/>
              <a:gd name="T19" fmla="*/ 546 h 1026"/>
              <a:gd name="T20" fmla="*/ 3932 w 5548"/>
              <a:gd name="T21" fmla="*/ 546 h 1026"/>
              <a:gd name="T22" fmla="*/ 4045 w 5548"/>
              <a:gd name="T23" fmla="*/ 431 h 1026"/>
              <a:gd name="T24" fmla="*/ 5385 w 5548"/>
              <a:gd name="T25" fmla="*/ 431 h 1026"/>
              <a:gd name="T26" fmla="*/ 5435 w 5548"/>
              <a:gd name="T27" fmla="*/ 481 h 1026"/>
              <a:gd name="T28" fmla="*/ 5435 w 5548"/>
              <a:gd name="T29" fmla="*/ 1026 h 1026"/>
              <a:gd name="T30" fmla="*/ 5548 w 5548"/>
              <a:gd name="T31" fmla="*/ 911 h 1026"/>
              <a:gd name="T32" fmla="*/ 5548 w 5548"/>
              <a:gd name="T33" fmla="*/ 210 h 1026"/>
              <a:gd name="T34" fmla="*/ 5456 w 5548"/>
              <a:gd name="T35" fmla="*/ 135 h 1026"/>
              <a:gd name="T36" fmla="*/ 4391 w 5548"/>
              <a:gd name="T37" fmla="*/ 135 h 1026"/>
              <a:gd name="T38" fmla="*/ 4258 w 5548"/>
              <a:gd name="T39" fmla="*/ 0 h 1026"/>
              <a:gd name="T40" fmla="*/ 965 w 5548"/>
              <a:gd name="T41" fmla="*/ 0 h 1026"/>
              <a:gd name="T42" fmla="*/ 887 w 5548"/>
              <a:gd name="T43" fmla="*/ 79 h 1026"/>
              <a:gd name="T44" fmla="*/ 599 w 5548"/>
              <a:gd name="T45" fmla="*/ 77 h 10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48" h="1026">
                <a:moveTo>
                  <a:pt x="599" y="77"/>
                </a:moveTo>
                <a:lnTo>
                  <a:pt x="493" y="158"/>
                </a:lnTo>
                <a:lnTo>
                  <a:pt x="136" y="158"/>
                </a:lnTo>
                <a:lnTo>
                  <a:pt x="0" y="237"/>
                </a:lnTo>
                <a:lnTo>
                  <a:pt x="0" y="901"/>
                </a:lnTo>
                <a:lnTo>
                  <a:pt x="107" y="1009"/>
                </a:lnTo>
                <a:lnTo>
                  <a:pt x="107" y="492"/>
                </a:lnTo>
                <a:lnTo>
                  <a:pt x="174" y="423"/>
                </a:lnTo>
                <a:lnTo>
                  <a:pt x="1321" y="423"/>
                </a:lnTo>
                <a:lnTo>
                  <a:pt x="1442" y="546"/>
                </a:lnTo>
                <a:lnTo>
                  <a:pt x="3932" y="546"/>
                </a:lnTo>
                <a:lnTo>
                  <a:pt x="4045" y="431"/>
                </a:lnTo>
                <a:lnTo>
                  <a:pt x="5385" y="431"/>
                </a:lnTo>
                <a:lnTo>
                  <a:pt x="5435" y="481"/>
                </a:lnTo>
                <a:lnTo>
                  <a:pt x="5435" y="1026"/>
                </a:lnTo>
                <a:lnTo>
                  <a:pt x="5548" y="911"/>
                </a:lnTo>
                <a:lnTo>
                  <a:pt x="5548" y="210"/>
                </a:lnTo>
                <a:lnTo>
                  <a:pt x="5456" y="135"/>
                </a:lnTo>
                <a:lnTo>
                  <a:pt x="4391" y="135"/>
                </a:lnTo>
                <a:lnTo>
                  <a:pt x="4258" y="0"/>
                </a:lnTo>
                <a:lnTo>
                  <a:pt x="965" y="0"/>
                </a:lnTo>
                <a:lnTo>
                  <a:pt x="887" y="79"/>
                </a:lnTo>
                <a:lnTo>
                  <a:pt x="599" y="77"/>
                </a:lnTo>
                <a:close/>
              </a:path>
            </a:pathLst>
          </a:custGeom>
          <a:solidFill>
            <a:schemeClr val="bg1">
              <a:lumMod val="95000"/>
              <a:alpha val="65000"/>
            </a:scheme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prstClr val="white"/>
              </a:solidFill>
            </a:endParaRPr>
          </a:p>
        </p:txBody>
      </p:sp>
      <p:sp>
        <p:nvSpPr>
          <p:cNvPr id="28" name="Freeform 6"/>
          <p:cNvSpPr>
            <a:spLocks/>
          </p:cNvSpPr>
          <p:nvPr/>
        </p:nvSpPr>
        <p:spPr bwMode="auto">
          <a:xfrm>
            <a:off x="436563" y="2070100"/>
            <a:ext cx="3971925" cy="974725"/>
          </a:xfrm>
          <a:custGeom>
            <a:avLst/>
            <a:gdLst>
              <a:gd name="T0" fmla="*/ 1094 w 2502"/>
              <a:gd name="T1" fmla="*/ 0 h 614"/>
              <a:gd name="T2" fmla="*/ 1227 w 2502"/>
              <a:gd name="T3" fmla="*/ 132 h 614"/>
              <a:gd name="T4" fmla="*/ 2411 w 2502"/>
              <a:gd name="T5" fmla="*/ 132 h 614"/>
              <a:gd name="T6" fmla="*/ 2502 w 2502"/>
              <a:gd name="T7" fmla="*/ 184 h 614"/>
              <a:gd name="T8" fmla="*/ 2502 w 2502"/>
              <a:gd name="T9" fmla="*/ 392 h 614"/>
              <a:gd name="T10" fmla="*/ 2398 w 2502"/>
              <a:gd name="T11" fmla="*/ 453 h 614"/>
              <a:gd name="T12" fmla="*/ 1910 w 2502"/>
              <a:gd name="T13" fmla="*/ 453 h 614"/>
              <a:gd name="T14" fmla="*/ 1816 w 2502"/>
              <a:gd name="T15" fmla="*/ 614 h 614"/>
              <a:gd name="T16" fmla="*/ 509 w 2502"/>
              <a:gd name="T17" fmla="*/ 614 h 614"/>
              <a:gd name="T18" fmla="*/ 409 w 2502"/>
              <a:gd name="T19" fmla="*/ 515 h 614"/>
              <a:gd name="T20" fmla="*/ 63 w 2502"/>
              <a:gd name="T21" fmla="*/ 515 h 614"/>
              <a:gd name="T22" fmla="*/ 2 w 2502"/>
              <a:gd name="T23" fmla="*/ 419 h 614"/>
              <a:gd name="T24" fmla="*/ 0 w 2502"/>
              <a:gd name="T25" fmla="*/ 79 h 614"/>
              <a:gd name="T26" fmla="*/ 63 w 2502"/>
              <a:gd name="T27" fmla="*/ 0 h 614"/>
              <a:gd name="T28" fmla="*/ 1094 w 2502"/>
              <a:gd name="T29"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02" h="614">
                <a:moveTo>
                  <a:pt x="1094" y="0"/>
                </a:moveTo>
                <a:lnTo>
                  <a:pt x="1227" y="132"/>
                </a:lnTo>
                <a:lnTo>
                  <a:pt x="2411" y="132"/>
                </a:lnTo>
                <a:lnTo>
                  <a:pt x="2502" y="184"/>
                </a:lnTo>
                <a:lnTo>
                  <a:pt x="2502" y="392"/>
                </a:lnTo>
                <a:lnTo>
                  <a:pt x="2398" y="453"/>
                </a:lnTo>
                <a:lnTo>
                  <a:pt x="1910" y="453"/>
                </a:lnTo>
                <a:lnTo>
                  <a:pt x="1816" y="614"/>
                </a:lnTo>
                <a:lnTo>
                  <a:pt x="509" y="614"/>
                </a:lnTo>
                <a:lnTo>
                  <a:pt x="409" y="515"/>
                </a:lnTo>
                <a:lnTo>
                  <a:pt x="63" y="515"/>
                </a:lnTo>
                <a:lnTo>
                  <a:pt x="2" y="419"/>
                </a:lnTo>
                <a:lnTo>
                  <a:pt x="0" y="79"/>
                </a:lnTo>
                <a:lnTo>
                  <a:pt x="63" y="0"/>
                </a:lnTo>
                <a:lnTo>
                  <a:pt x="1094" y="0"/>
                </a:lnTo>
                <a:close/>
              </a:path>
            </a:pathLst>
          </a:custGeom>
          <a:solidFill>
            <a:schemeClr val="accent1">
              <a:lumMod val="20000"/>
              <a:lumOff val="80000"/>
              <a:alpha val="65000"/>
            </a:scheme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prstClr val="white"/>
              </a:solidFill>
            </a:endParaRPr>
          </a:p>
        </p:txBody>
      </p:sp>
      <p:sp>
        <p:nvSpPr>
          <p:cNvPr id="29" name="Freeform 7"/>
          <p:cNvSpPr>
            <a:spLocks/>
          </p:cNvSpPr>
          <p:nvPr/>
        </p:nvSpPr>
        <p:spPr bwMode="auto">
          <a:xfrm>
            <a:off x="4560888" y="2070100"/>
            <a:ext cx="4114800" cy="974725"/>
          </a:xfrm>
          <a:custGeom>
            <a:avLst/>
            <a:gdLst>
              <a:gd name="T0" fmla="*/ 1301 w 2592"/>
              <a:gd name="T1" fmla="*/ 0 h 614"/>
              <a:gd name="T2" fmla="*/ 1169 w 2592"/>
              <a:gd name="T3" fmla="*/ 132 h 614"/>
              <a:gd name="T4" fmla="*/ 90 w 2592"/>
              <a:gd name="T5" fmla="*/ 132 h 614"/>
              <a:gd name="T6" fmla="*/ 0 w 2592"/>
              <a:gd name="T7" fmla="*/ 184 h 614"/>
              <a:gd name="T8" fmla="*/ 0 w 2592"/>
              <a:gd name="T9" fmla="*/ 392 h 614"/>
              <a:gd name="T10" fmla="*/ 103 w 2592"/>
              <a:gd name="T11" fmla="*/ 453 h 614"/>
              <a:gd name="T12" fmla="*/ 679 w 2592"/>
              <a:gd name="T13" fmla="*/ 453 h 614"/>
              <a:gd name="T14" fmla="*/ 775 w 2592"/>
              <a:gd name="T15" fmla="*/ 614 h 614"/>
              <a:gd name="T16" fmla="*/ 2081 w 2592"/>
              <a:gd name="T17" fmla="*/ 614 h 614"/>
              <a:gd name="T18" fmla="*/ 2183 w 2592"/>
              <a:gd name="T19" fmla="*/ 515 h 614"/>
              <a:gd name="T20" fmla="*/ 2528 w 2592"/>
              <a:gd name="T21" fmla="*/ 515 h 614"/>
              <a:gd name="T22" fmla="*/ 2590 w 2592"/>
              <a:gd name="T23" fmla="*/ 455 h 614"/>
              <a:gd name="T24" fmla="*/ 2592 w 2592"/>
              <a:gd name="T25" fmla="*/ 52 h 614"/>
              <a:gd name="T26" fmla="*/ 2528 w 2592"/>
              <a:gd name="T27" fmla="*/ 0 h 614"/>
              <a:gd name="T28" fmla="*/ 1301 w 2592"/>
              <a:gd name="T29"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92" h="614">
                <a:moveTo>
                  <a:pt x="1301" y="0"/>
                </a:moveTo>
                <a:lnTo>
                  <a:pt x="1169" y="132"/>
                </a:lnTo>
                <a:lnTo>
                  <a:pt x="90" y="132"/>
                </a:lnTo>
                <a:lnTo>
                  <a:pt x="0" y="184"/>
                </a:lnTo>
                <a:lnTo>
                  <a:pt x="0" y="392"/>
                </a:lnTo>
                <a:lnTo>
                  <a:pt x="103" y="453"/>
                </a:lnTo>
                <a:lnTo>
                  <a:pt x="679" y="453"/>
                </a:lnTo>
                <a:lnTo>
                  <a:pt x="775" y="614"/>
                </a:lnTo>
                <a:lnTo>
                  <a:pt x="2081" y="614"/>
                </a:lnTo>
                <a:lnTo>
                  <a:pt x="2183" y="515"/>
                </a:lnTo>
                <a:lnTo>
                  <a:pt x="2528" y="515"/>
                </a:lnTo>
                <a:lnTo>
                  <a:pt x="2590" y="455"/>
                </a:lnTo>
                <a:lnTo>
                  <a:pt x="2592" y="52"/>
                </a:lnTo>
                <a:lnTo>
                  <a:pt x="2528" y="0"/>
                </a:lnTo>
                <a:lnTo>
                  <a:pt x="1301" y="0"/>
                </a:lnTo>
                <a:close/>
              </a:path>
            </a:pathLst>
          </a:custGeom>
          <a:solidFill>
            <a:schemeClr val="accent1">
              <a:lumMod val="20000"/>
              <a:lumOff val="80000"/>
              <a:alpha val="65000"/>
            </a:scheme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prstClr val="white"/>
              </a:solidFill>
            </a:endParaRPr>
          </a:p>
        </p:txBody>
      </p:sp>
      <p:sp>
        <p:nvSpPr>
          <p:cNvPr id="30" name="Freeform 8"/>
          <p:cNvSpPr>
            <a:spLocks/>
          </p:cNvSpPr>
          <p:nvPr/>
        </p:nvSpPr>
        <p:spPr bwMode="auto">
          <a:xfrm>
            <a:off x="960438" y="322800"/>
            <a:ext cx="6721475" cy="862012"/>
          </a:xfrm>
          <a:custGeom>
            <a:avLst/>
            <a:gdLst>
              <a:gd name="T0" fmla="*/ 386 w 4234"/>
              <a:gd name="T1" fmla="*/ 76 h 543"/>
              <a:gd name="T2" fmla="*/ 280 w 4234"/>
              <a:gd name="T3" fmla="*/ 155 h 543"/>
              <a:gd name="T4" fmla="*/ 138 w 4234"/>
              <a:gd name="T5" fmla="*/ 155 h 543"/>
              <a:gd name="T6" fmla="*/ 0 w 4234"/>
              <a:gd name="T7" fmla="*/ 234 h 543"/>
              <a:gd name="T8" fmla="*/ 177 w 4234"/>
              <a:gd name="T9" fmla="*/ 422 h 543"/>
              <a:gd name="T10" fmla="*/ 928 w 4234"/>
              <a:gd name="T11" fmla="*/ 422 h 543"/>
              <a:gd name="T12" fmla="*/ 1048 w 4234"/>
              <a:gd name="T13" fmla="*/ 543 h 543"/>
              <a:gd name="T14" fmla="*/ 3539 w 4234"/>
              <a:gd name="T15" fmla="*/ 543 h 543"/>
              <a:gd name="T16" fmla="*/ 3654 w 4234"/>
              <a:gd name="T17" fmla="*/ 428 h 543"/>
              <a:gd name="T18" fmla="*/ 4069 w 4234"/>
              <a:gd name="T19" fmla="*/ 428 h 543"/>
              <a:gd name="T20" fmla="*/ 4234 w 4234"/>
              <a:gd name="T21" fmla="*/ 209 h 543"/>
              <a:gd name="T22" fmla="*/ 4140 w 4234"/>
              <a:gd name="T23" fmla="*/ 132 h 543"/>
              <a:gd name="T24" fmla="*/ 3998 w 4234"/>
              <a:gd name="T25" fmla="*/ 132 h 543"/>
              <a:gd name="T26" fmla="*/ 3865 w 4234"/>
              <a:gd name="T27" fmla="*/ 0 h 543"/>
              <a:gd name="T28" fmla="*/ 572 w 4234"/>
              <a:gd name="T29" fmla="*/ 0 h 543"/>
              <a:gd name="T30" fmla="*/ 494 w 4234"/>
              <a:gd name="T31" fmla="*/ 76 h 543"/>
              <a:gd name="T32" fmla="*/ 386 w 4234"/>
              <a:gd name="T33" fmla="*/ 76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34" h="543">
                <a:moveTo>
                  <a:pt x="386" y="76"/>
                </a:moveTo>
                <a:lnTo>
                  <a:pt x="280" y="155"/>
                </a:lnTo>
                <a:lnTo>
                  <a:pt x="138" y="155"/>
                </a:lnTo>
                <a:lnTo>
                  <a:pt x="0" y="234"/>
                </a:lnTo>
                <a:lnTo>
                  <a:pt x="177" y="422"/>
                </a:lnTo>
                <a:lnTo>
                  <a:pt x="928" y="422"/>
                </a:lnTo>
                <a:lnTo>
                  <a:pt x="1048" y="543"/>
                </a:lnTo>
                <a:lnTo>
                  <a:pt x="3539" y="543"/>
                </a:lnTo>
                <a:lnTo>
                  <a:pt x="3654" y="428"/>
                </a:lnTo>
                <a:lnTo>
                  <a:pt x="4069" y="428"/>
                </a:lnTo>
                <a:lnTo>
                  <a:pt x="4234" y="209"/>
                </a:lnTo>
                <a:lnTo>
                  <a:pt x="4140" y="132"/>
                </a:lnTo>
                <a:lnTo>
                  <a:pt x="3998" y="132"/>
                </a:lnTo>
                <a:lnTo>
                  <a:pt x="3865" y="0"/>
                </a:lnTo>
                <a:lnTo>
                  <a:pt x="572" y="0"/>
                </a:lnTo>
                <a:lnTo>
                  <a:pt x="494" y="76"/>
                </a:lnTo>
                <a:lnTo>
                  <a:pt x="386" y="76"/>
                </a:lnTo>
                <a:close/>
              </a:path>
            </a:pathLst>
          </a:custGeom>
          <a:solidFill>
            <a:schemeClr val="accent1">
              <a:lumMod val="20000"/>
              <a:lumOff val="80000"/>
              <a:alpha val="65000"/>
            </a:schemeClr>
          </a:solidFill>
          <a:ln>
            <a:solidFill>
              <a:srgbClr val="0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prstClr val="white"/>
              </a:solidFill>
            </a:endParaRPr>
          </a:p>
        </p:txBody>
      </p:sp>
      <p:sp>
        <p:nvSpPr>
          <p:cNvPr id="12" name="Freeform 7"/>
          <p:cNvSpPr>
            <a:spLocks/>
          </p:cNvSpPr>
          <p:nvPr/>
        </p:nvSpPr>
        <p:spPr bwMode="auto">
          <a:xfrm>
            <a:off x="5789613" y="3271838"/>
            <a:ext cx="3178175" cy="3413125"/>
          </a:xfrm>
          <a:custGeom>
            <a:avLst/>
            <a:gdLst>
              <a:gd name="T0" fmla="*/ 152 w 2002"/>
              <a:gd name="T1" fmla="*/ 2150 h 2150"/>
              <a:gd name="T2" fmla="*/ 152 w 2002"/>
              <a:gd name="T3" fmla="*/ 993 h 2150"/>
              <a:gd name="T4" fmla="*/ 0 w 2002"/>
              <a:gd name="T5" fmla="*/ 782 h 2150"/>
              <a:gd name="T6" fmla="*/ 0 w 2002"/>
              <a:gd name="T7" fmla="*/ 125 h 2150"/>
              <a:gd name="T8" fmla="*/ 174 w 2002"/>
              <a:gd name="T9" fmla="*/ 0 h 2150"/>
              <a:gd name="T10" fmla="*/ 2002 w 2002"/>
              <a:gd name="T11" fmla="*/ 0 h 2150"/>
              <a:gd name="T12" fmla="*/ 2002 w 2002"/>
              <a:gd name="T13" fmla="*/ 2150 h 2150"/>
              <a:gd name="T14" fmla="*/ 152 w 2002"/>
              <a:gd name="T15" fmla="*/ 2150 h 21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2" h="2150">
                <a:moveTo>
                  <a:pt x="152" y="2150"/>
                </a:moveTo>
                <a:lnTo>
                  <a:pt x="152" y="993"/>
                </a:lnTo>
                <a:lnTo>
                  <a:pt x="0" y="782"/>
                </a:lnTo>
                <a:lnTo>
                  <a:pt x="0" y="125"/>
                </a:lnTo>
                <a:lnTo>
                  <a:pt x="174" y="0"/>
                </a:lnTo>
                <a:lnTo>
                  <a:pt x="2002" y="0"/>
                </a:lnTo>
                <a:lnTo>
                  <a:pt x="2002" y="2150"/>
                </a:lnTo>
                <a:lnTo>
                  <a:pt x="152" y="2150"/>
                </a:lnTo>
                <a:close/>
              </a:path>
            </a:pathLst>
          </a:custGeom>
          <a:blipFill dpi="0" rotWithShape="1">
            <a:blip r:embed="rId3" cstate="print"/>
            <a:srcRect/>
            <a:stretch>
              <a:fillRect l="-26000" b="-9000"/>
            </a:stretch>
          </a:blipFill>
          <a:ln w="3175" cap="flat" cmpd="sng">
            <a:solidFill>
              <a:srgbClr val="000000"/>
            </a:solidFill>
            <a:prstDash val="solid"/>
            <a:round/>
            <a:headEnd/>
            <a:tailEnd/>
          </a:ln>
          <a:effectLst>
            <a:outerShdw dist="35921" dir="2700000" algn="ctr" rotWithShape="0">
              <a:srgbClr val="000000">
                <a:alpha val="45000"/>
              </a:srgbClr>
            </a:outerShdw>
          </a:effectLst>
          <a:scene3d>
            <a:camera prst="orthographicFront"/>
            <a:lightRig rig="threePt" dir="t"/>
          </a:scene3d>
          <a:sp3d>
            <a:bevelT w="152400" h="139700" prst="divot"/>
          </a:sp3d>
          <a:extLst/>
        </p:spPr>
        <p:txBody>
          <a:bodyPr/>
          <a:lstStyle/>
          <a:p>
            <a:endParaRPr lang="es-MX" kern="0">
              <a:solidFill>
                <a:sysClr val="windowText" lastClr="000000"/>
              </a:solidFill>
            </a:endParaRPr>
          </a:p>
        </p:txBody>
      </p:sp>
      <p:sp>
        <p:nvSpPr>
          <p:cNvPr id="15" name="Freeform 8"/>
          <p:cNvSpPr>
            <a:spLocks/>
          </p:cNvSpPr>
          <p:nvPr/>
        </p:nvSpPr>
        <p:spPr bwMode="auto">
          <a:xfrm>
            <a:off x="236538" y="3513138"/>
            <a:ext cx="5700623" cy="3171825"/>
          </a:xfrm>
          <a:custGeom>
            <a:avLst/>
            <a:gdLst>
              <a:gd name="T0" fmla="*/ 3498 w 3498"/>
              <a:gd name="T1" fmla="*/ 1998 h 1998"/>
              <a:gd name="T2" fmla="*/ 0 w 3498"/>
              <a:gd name="T3" fmla="*/ 1998 h 1998"/>
              <a:gd name="T4" fmla="*/ 0 w 3498"/>
              <a:gd name="T5" fmla="*/ 0 h 1998"/>
              <a:gd name="T6" fmla="*/ 3347 w 3498"/>
              <a:gd name="T7" fmla="*/ 0 h 1998"/>
              <a:gd name="T8" fmla="*/ 3347 w 3498"/>
              <a:gd name="T9" fmla="*/ 662 h 1998"/>
              <a:gd name="T10" fmla="*/ 3498 w 3498"/>
              <a:gd name="T11" fmla="*/ 874 h 1998"/>
              <a:gd name="T12" fmla="*/ 3498 w 3498"/>
              <a:gd name="T13" fmla="*/ 1998 h 1998"/>
            </a:gdLst>
            <a:ahLst/>
            <a:cxnLst>
              <a:cxn ang="0">
                <a:pos x="T0" y="T1"/>
              </a:cxn>
              <a:cxn ang="0">
                <a:pos x="T2" y="T3"/>
              </a:cxn>
              <a:cxn ang="0">
                <a:pos x="T4" y="T5"/>
              </a:cxn>
              <a:cxn ang="0">
                <a:pos x="T6" y="T7"/>
              </a:cxn>
              <a:cxn ang="0">
                <a:pos x="T8" y="T9"/>
              </a:cxn>
              <a:cxn ang="0">
                <a:pos x="T10" y="T11"/>
              </a:cxn>
              <a:cxn ang="0">
                <a:pos x="T12" y="T13"/>
              </a:cxn>
            </a:cxnLst>
            <a:rect l="0" t="0" r="r" b="b"/>
            <a:pathLst>
              <a:path w="3498" h="1998">
                <a:moveTo>
                  <a:pt x="3498" y="1998"/>
                </a:moveTo>
                <a:lnTo>
                  <a:pt x="0" y="1998"/>
                </a:lnTo>
                <a:lnTo>
                  <a:pt x="0" y="0"/>
                </a:lnTo>
                <a:lnTo>
                  <a:pt x="3347" y="0"/>
                </a:lnTo>
                <a:lnTo>
                  <a:pt x="3347" y="662"/>
                </a:lnTo>
                <a:lnTo>
                  <a:pt x="3498" y="874"/>
                </a:lnTo>
                <a:lnTo>
                  <a:pt x="3498" y="1998"/>
                </a:lnTo>
                <a:close/>
              </a:path>
            </a:pathLst>
          </a:custGeom>
          <a:solidFill>
            <a:schemeClr val="accent1">
              <a:lumMod val="20000"/>
              <a:lumOff val="80000"/>
              <a:alpha val="65000"/>
            </a:schemeClr>
          </a:solidFill>
          <a:ln>
            <a:solidFill>
              <a:srgbClr val="000000"/>
            </a:solidFill>
          </a:ln>
          <a:scene3d>
            <a:camera prst="orthographicFront"/>
            <a:lightRig rig="threePt" dir="t"/>
          </a:scene3d>
          <a:sp3d>
            <a:bevelT/>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prstClr val="white"/>
              </a:solidFill>
            </a:endParaRPr>
          </a:p>
        </p:txBody>
      </p:sp>
      <p:sp>
        <p:nvSpPr>
          <p:cNvPr id="2" name="CuadroTexto 1"/>
          <p:cNvSpPr txBox="1"/>
          <p:nvPr/>
        </p:nvSpPr>
        <p:spPr>
          <a:xfrm>
            <a:off x="2065851" y="410231"/>
            <a:ext cx="4857750" cy="746358"/>
          </a:xfrm>
          <a:prstGeom prst="rect">
            <a:avLst/>
          </a:prstGeom>
          <a:noFill/>
        </p:spPr>
        <p:txBody>
          <a:bodyPr wrap="square" rtlCol="0">
            <a:spAutoFit/>
          </a:bodyPr>
          <a:lstStyle/>
          <a:p>
            <a:pPr algn="ctr">
              <a:lnSpc>
                <a:spcPct val="125000"/>
              </a:lnSpc>
            </a:pPr>
            <a:r>
              <a:rPr lang="es-MX" sz="1700" b="1" dirty="0" smtClean="0">
                <a:solidFill>
                  <a:prstClr val="black"/>
                </a:solidFill>
                <a:latin typeface="Arial" panose="020B0604020202020204" pitchFamily="34" charset="0"/>
                <a:cs typeface="Arial" panose="020B0604020202020204" pitchFamily="34" charset="0"/>
              </a:rPr>
              <a:t>El manifiesto del capitalismo sin fricciones</a:t>
            </a:r>
          </a:p>
          <a:p>
            <a:pPr algn="ctr">
              <a:lnSpc>
                <a:spcPct val="125000"/>
              </a:lnSpc>
            </a:pPr>
            <a:r>
              <a:rPr lang="es-MX" sz="1700" b="1" dirty="0" smtClean="0">
                <a:solidFill>
                  <a:prstClr val="black"/>
                </a:solidFill>
                <a:latin typeface="Arial" panose="020B0604020202020204" pitchFamily="34" charset="0"/>
                <a:cs typeface="Arial" panose="020B0604020202020204" pitchFamily="34" charset="0"/>
              </a:rPr>
              <a:t>UN MUNDO SIN MEDIADORES</a:t>
            </a:r>
          </a:p>
        </p:txBody>
      </p:sp>
      <p:sp>
        <p:nvSpPr>
          <p:cNvPr id="3" name="CuadroTexto 2"/>
          <p:cNvSpPr txBox="1"/>
          <p:nvPr/>
        </p:nvSpPr>
        <p:spPr>
          <a:xfrm>
            <a:off x="271464" y="3574057"/>
            <a:ext cx="5356604" cy="1727396"/>
          </a:xfrm>
          <a:prstGeom prst="rect">
            <a:avLst/>
          </a:prstGeom>
          <a:noFill/>
        </p:spPr>
        <p:txBody>
          <a:bodyPr wrap="square" rtlCol="0">
            <a:spAutoFit/>
          </a:bodyPr>
          <a:lstStyle/>
          <a:p>
            <a:pPr algn="just">
              <a:lnSpc>
                <a:spcPct val="125000"/>
              </a:lnSpc>
            </a:pPr>
            <a:r>
              <a:rPr lang="es-MX" sz="1700" b="1" dirty="0" smtClean="0">
                <a:solidFill>
                  <a:prstClr val="black"/>
                </a:solidFill>
                <a:latin typeface="Arial" panose="020B0604020202020204" pitchFamily="34" charset="0"/>
                <a:cs typeface="Arial" panose="020B0604020202020204" pitchFamily="34" charset="0"/>
              </a:rPr>
              <a:t>El primer axioma supone que las infinitas mediaciones convocan tal abanico de actores que el </a:t>
            </a:r>
            <a:r>
              <a:rPr lang="es-MX" sz="1700" b="1" dirty="0" err="1" smtClean="0">
                <a:solidFill>
                  <a:prstClr val="black"/>
                </a:solidFill>
                <a:latin typeface="Arial" panose="020B0604020202020204" pitchFamily="34" charset="0"/>
                <a:cs typeface="Arial" panose="020B0604020202020204" pitchFamily="34" charset="0"/>
              </a:rPr>
              <a:t>tecnosistema</a:t>
            </a:r>
            <a:r>
              <a:rPr lang="es-MX" sz="1700" b="1" dirty="0" smtClean="0">
                <a:solidFill>
                  <a:prstClr val="black"/>
                </a:solidFill>
                <a:latin typeface="Arial" panose="020B0604020202020204" pitchFamily="34" charset="0"/>
                <a:cs typeface="Arial" panose="020B0604020202020204" pitchFamily="34" charset="0"/>
              </a:rPr>
              <a:t> mundial ha alcanzado tal nivel de complejidad que resulta acéfalo, y que por tanto, nadie es responsable.</a:t>
            </a:r>
          </a:p>
        </p:txBody>
      </p:sp>
      <p:sp>
        <p:nvSpPr>
          <p:cNvPr id="4" name="CuadroTexto 3"/>
          <p:cNvSpPr txBox="1"/>
          <p:nvPr/>
        </p:nvSpPr>
        <p:spPr>
          <a:xfrm>
            <a:off x="242178" y="2310265"/>
            <a:ext cx="4043362" cy="615553"/>
          </a:xfrm>
          <a:prstGeom prst="rect">
            <a:avLst/>
          </a:prstGeom>
          <a:noFill/>
        </p:spPr>
        <p:txBody>
          <a:bodyPr wrap="square" rtlCol="0">
            <a:spAutoFit/>
          </a:bodyPr>
          <a:lstStyle/>
          <a:p>
            <a:pPr algn="ctr"/>
            <a:r>
              <a:rPr lang="es-MX" sz="1700" b="1" dirty="0" smtClean="0">
                <a:solidFill>
                  <a:prstClr val="black"/>
                </a:solidFill>
                <a:latin typeface="Arial" panose="020B0604020202020204" pitchFamily="34" charset="0"/>
                <a:cs typeface="Arial" panose="020B0604020202020204" pitchFamily="34" charset="0"/>
              </a:rPr>
              <a:t>Entrada en la nueva era de las mediaciones</a:t>
            </a:r>
          </a:p>
        </p:txBody>
      </p:sp>
      <p:sp>
        <p:nvSpPr>
          <p:cNvPr id="5" name="CuadroTexto 4"/>
          <p:cNvSpPr txBox="1"/>
          <p:nvPr/>
        </p:nvSpPr>
        <p:spPr>
          <a:xfrm>
            <a:off x="911380" y="1521560"/>
            <a:ext cx="7115176" cy="615553"/>
          </a:xfrm>
          <a:prstGeom prst="rect">
            <a:avLst/>
          </a:prstGeom>
          <a:noFill/>
        </p:spPr>
        <p:txBody>
          <a:bodyPr wrap="square" rtlCol="0">
            <a:spAutoFit/>
          </a:bodyPr>
          <a:lstStyle/>
          <a:p>
            <a:pPr algn="ctr"/>
            <a:r>
              <a:rPr lang="es-MX" sz="1700" b="1" dirty="0" smtClean="0">
                <a:solidFill>
                  <a:prstClr val="black"/>
                </a:solidFill>
                <a:latin typeface="Arial" panose="020B0604020202020204" pitchFamily="34" charset="0"/>
                <a:cs typeface="Arial" panose="020B0604020202020204" pitchFamily="34" charset="0"/>
              </a:rPr>
              <a:t>Los discursos sobre la sociedad de la información se dan entre dos axiomas opuestos:</a:t>
            </a:r>
          </a:p>
        </p:txBody>
      </p:sp>
      <p:sp>
        <p:nvSpPr>
          <p:cNvPr id="6" name="CuadroTexto 5"/>
          <p:cNvSpPr txBox="1"/>
          <p:nvPr/>
        </p:nvSpPr>
        <p:spPr>
          <a:xfrm>
            <a:off x="5718220" y="2344980"/>
            <a:ext cx="2079524" cy="615553"/>
          </a:xfrm>
          <a:prstGeom prst="rect">
            <a:avLst/>
          </a:prstGeom>
          <a:noFill/>
        </p:spPr>
        <p:txBody>
          <a:bodyPr wrap="square" rtlCol="0">
            <a:spAutoFit/>
          </a:bodyPr>
          <a:lstStyle/>
          <a:p>
            <a:pPr algn="ctr"/>
            <a:r>
              <a:rPr lang="es-MX" sz="1700" b="1" dirty="0" smtClean="0">
                <a:solidFill>
                  <a:prstClr val="black"/>
                </a:solidFill>
                <a:latin typeface="Arial" panose="020B0604020202020204" pitchFamily="34" charset="0"/>
                <a:cs typeface="Arial" panose="020B0604020202020204" pitchFamily="34" charset="0"/>
              </a:rPr>
              <a:t>Salida de esta misma era </a:t>
            </a:r>
          </a:p>
        </p:txBody>
      </p:sp>
      <p:sp>
        <p:nvSpPr>
          <p:cNvPr id="7" name="CuadroTexto 6"/>
          <p:cNvSpPr txBox="1"/>
          <p:nvPr/>
        </p:nvSpPr>
        <p:spPr>
          <a:xfrm>
            <a:off x="271463" y="5513340"/>
            <a:ext cx="5588423" cy="1073371"/>
          </a:xfrm>
          <a:prstGeom prst="rect">
            <a:avLst/>
          </a:prstGeom>
          <a:noFill/>
        </p:spPr>
        <p:txBody>
          <a:bodyPr wrap="square" rtlCol="0">
            <a:spAutoFit/>
          </a:bodyPr>
          <a:lstStyle/>
          <a:p>
            <a:pPr algn="just">
              <a:lnSpc>
                <a:spcPct val="125000"/>
              </a:lnSpc>
            </a:pPr>
            <a:r>
              <a:rPr lang="es-MX" sz="1700" b="1" dirty="0" smtClean="0">
                <a:solidFill>
                  <a:prstClr val="black"/>
                </a:solidFill>
                <a:latin typeface="Arial" panose="020B0604020202020204" pitchFamily="34" charset="0"/>
                <a:cs typeface="Arial" panose="020B0604020202020204" pitchFamily="34" charset="0"/>
              </a:rPr>
              <a:t>Es el discurso de los teóricos del </a:t>
            </a:r>
            <a:r>
              <a:rPr lang="es-MX" sz="1700" b="1" dirty="0" err="1" smtClean="0">
                <a:solidFill>
                  <a:prstClr val="black"/>
                </a:solidFill>
                <a:latin typeface="Arial" panose="020B0604020202020204" pitchFamily="34" charset="0"/>
                <a:cs typeface="Arial" panose="020B0604020202020204" pitchFamily="34" charset="0"/>
              </a:rPr>
              <a:t>management</a:t>
            </a:r>
            <a:r>
              <a:rPr lang="es-MX" sz="1700" b="1" dirty="0" smtClean="0">
                <a:solidFill>
                  <a:prstClr val="black"/>
                </a:solidFill>
                <a:latin typeface="Arial" panose="020B0604020202020204" pitchFamily="34" charset="0"/>
                <a:cs typeface="Arial" panose="020B0604020202020204" pitchFamily="34" charset="0"/>
              </a:rPr>
              <a:t> global para quienes el mundo no sólo “carece de fronteras” sino también de “líder”.</a:t>
            </a:r>
          </a:p>
        </p:txBody>
      </p:sp>
      <p:sp>
        <p:nvSpPr>
          <p:cNvPr id="31" name="Line 32"/>
          <p:cNvSpPr>
            <a:spLocks noChangeShapeType="1"/>
          </p:cNvSpPr>
          <p:nvPr/>
        </p:nvSpPr>
        <p:spPr bwMode="auto">
          <a:xfrm>
            <a:off x="362033" y="5409664"/>
            <a:ext cx="5266035" cy="0"/>
          </a:xfrm>
          <a:prstGeom prst="line">
            <a:avLst/>
          </a:prstGeom>
          <a:noFill/>
          <a:ln w="19050">
            <a:solidFill>
              <a:srgbClr val="000000">
                <a:alpha val="60001"/>
              </a:srgbClr>
            </a:solidFill>
            <a:round/>
            <a:headEnd/>
            <a:tailEnd/>
          </a:ln>
          <a:effectLst>
            <a:outerShdw dist="35921" dir="2700000" algn="ctr" rotWithShape="0">
              <a:srgbClr val="FFFFFF">
                <a:alpha val="38000"/>
              </a:srgbClr>
            </a:outerShdw>
          </a:effectLst>
        </p:spPr>
        <p:txBody>
          <a:bodyPr/>
          <a:lstStyle/>
          <a:p>
            <a:pPr>
              <a:defRPr/>
            </a:pPr>
            <a:endParaRPr lang="es-MX">
              <a:solidFill>
                <a:prstClr val="black"/>
              </a:solidFill>
              <a:latin typeface="Arial" pitchFamily="34" charset="0"/>
            </a:endParaRPr>
          </a:p>
        </p:txBody>
      </p:sp>
    </p:spTree>
    <p:extLst>
      <p:ext uri="{BB962C8B-B14F-4D97-AF65-F5344CB8AC3E}">
        <p14:creationId xmlns:p14="http://schemas.microsoft.com/office/powerpoint/2010/main" xmlns="" val="10955995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963</TotalTime>
  <Words>864</Words>
  <Application>Microsoft Office PowerPoint</Application>
  <PresentationFormat>Presentación en pantalla (4:3)</PresentationFormat>
  <Paragraphs>73</Paragraphs>
  <Slides>16</Slides>
  <Notes>0</Notes>
  <HiddenSlides>0</HiddenSlides>
  <MMClips>0</MMClips>
  <ScaleCrop>false</ScaleCrop>
  <HeadingPairs>
    <vt:vector size="4" baseType="variant">
      <vt:variant>
        <vt:lpstr>Tema</vt:lpstr>
      </vt:variant>
      <vt:variant>
        <vt:i4>1</vt:i4>
      </vt:variant>
      <vt:variant>
        <vt:lpstr>Títulos de diapositiva</vt:lpstr>
      </vt:variant>
      <vt:variant>
        <vt:i4>16</vt:i4>
      </vt:variant>
    </vt:vector>
  </HeadingPairs>
  <TitlesOfParts>
    <vt:vector size="17"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Alguien más</cp:lastModifiedBy>
  <cp:revision>51</cp:revision>
  <dcterms:created xsi:type="dcterms:W3CDTF">2014-10-15T02:42:27Z</dcterms:created>
  <dcterms:modified xsi:type="dcterms:W3CDTF">2014-11-13T22:42:06Z</dcterms:modified>
</cp:coreProperties>
</file>