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23" r:id="rId2"/>
    <p:sldId id="325" r:id="rId3"/>
    <p:sldId id="327" r:id="rId4"/>
    <p:sldId id="329" r:id="rId5"/>
    <p:sldId id="331" r:id="rId6"/>
    <p:sldId id="333" r:id="rId7"/>
    <p:sldId id="335" r:id="rId8"/>
    <p:sldId id="337" r:id="rId9"/>
    <p:sldId id="339" r:id="rId10"/>
    <p:sldId id="341" r:id="rId11"/>
    <p:sldId id="343" r:id="rId12"/>
    <p:sldId id="345" r:id="rId13"/>
    <p:sldId id="347" r:id="rId14"/>
    <p:sldId id="349" r:id="rId15"/>
    <p:sldId id="351" r:id="rId16"/>
    <p:sldId id="353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DD7EE"/>
    <a:srgbClr val="022998"/>
    <a:srgbClr val="E2F0D9"/>
    <a:srgbClr val="66FFFF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-1128" y="-78"/>
      </p:cViewPr>
      <p:guideLst>
        <p:guide orient="horz" pos="2137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016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6566C-E0FF-49F1-BAC3-AABC99AFB9FB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B935C-49E5-4E41-862E-CC683194FB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86579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1576104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5531586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3908285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066523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9161901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6254164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0577172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6239596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5592407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9731992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6542538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C1BDA-7419-4EF4-813A-50C490A8F43F}" type="datetimeFigureOut">
              <a:rPr lang="es-MX" smtClean="0"/>
              <a:pPr/>
              <a:t>18/10/2014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ACAD8-F749-437B-B8D6-B07C28253CD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47291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 descr="EMT CLASES"/>
          <p:cNvSpPr>
            <a:spLocks/>
          </p:cNvSpPr>
          <p:nvPr/>
        </p:nvSpPr>
        <p:spPr bwMode="auto">
          <a:xfrm>
            <a:off x="5051425" y="3804228"/>
            <a:ext cx="3829050" cy="2554288"/>
          </a:xfrm>
          <a:custGeom>
            <a:avLst/>
            <a:gdLst/>
            <a:ahLst/>
            <a:cxnLst>
              <a:cxn ang="0">
                <a:pos x="2266" y="64"/>
              </a:cxn>
              <a:cxn ang="0">
                <a:pos x="2266" y="1466"/>
              </a:cxn>
              <a:cxn ang="0">
                <a:pos x="2157" y="1575"/>
              </a:cxn>
              <a:cxn ang="0">
                <a:pos x="0" y="1575"/>
              </a:cxn>
              <a:cxn ang="0">
                <a:pos x="0" y="129"/>
              </a:cxn>
              <a:cxn ang="0">
                <a:pos x="129" y="0"/>
              </a:cxn>
              <a:cxn ang="0">
                <a:pos x="1853" y="0"/>
              </a:cxn>
              <a:cxn ang="0">
                <a:pos x="1888" y="64"/>
              </a:cxn>
              <a:cxn ang="0">
                <a:pos x="2266" y="64"/>
              </a:cxn>
            </a:cxnLst>
            <a:rect l="0" t="0" r="r" b="b"/>
            <a:pathLst>
              <a:path w="2266" h="1575">
                <a:moveTo>
                  <a:pt x="2266" y="64"/>
                </a:moveTo>
                <a:lnTo>
                  <a:pt x="2266" y="1466"/>
                </a:lnTo>
                <a:lnTo>
                  <a:pt x="2157" y="1575"/>
                </a:lnTo>
                <a:lnTo>
                  <a:pt x="0" y="1575"/>
                </a:lnTo>
                <a:lnTo>
                  <a:pt x="0" y="129"/>
                </a:lnTo>
                <a:lnTo>
                  <a:pt x="129" y="0"/>
                </a:lnTo>
                <a:lnTo>
                  <a:pt x="1853" y="0"/>
                </a:lnTo>
                <a:lnTo>
                  <a:pt x="1888" y="64"/>
                </a:lnTo>
                <a:lnTo>
                  <a:pt x="2266" y="64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3259138" y="835603"/>
            <a:ext cx="5621337" cy="750888"/>
          </a:xfrm>
          <a:prstGeom prst="rect">
            <a:avLst/>
          </a:pr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3098800" y="1756353"/>
            <a:ext cx="5781675" cy="1755775"/>
          </a:xfrm>
          <a:custGeom>
            <a:avLst/>
            <a:gdLst/>
            <a:ahLst/>
            <a:cxnLst>
              <a:cxn ang="0">
                <a:pos x="3422" y="0"/>
              </a:cxn>
              <a:cxn ang="0">
                <a:pos x="3422" y="1082"/>
              </a:cxn>
              <a:cxn ang="0">
                <a:pos x="85" y="1082"/>
              </a:cxn>
              <a:cxn ang="0">
                <a:pos x="0" y="1012"/>
              </a:cxn>
              <a:cxn ang="0">
                <a:pos x="95" y="923"/>
              </a:cxn>
              <a:cxn ang="0">
                <a:pos x="95" y="0"/>
              </a:cxn>
              <a:cxn ang="0">
                <a:pos x="3422" y="0"/>
              </a:cxn>
            </a:cxnLst>
            <a:rect l="0" t="0" r="r" b="b"/>
            <a:pathLst>
              <a:path w="3422" h="1082">
                <a:moveTo>
                  <a:pt x="3422" y="0"/>
                </a:moveTo>
                <a:lnTo>
                  <a:pt x="3422" y="1082"/>
                </a:lnTo>
                <a:lnTo>
                  <a:pt x="85" y="1082"/>
                </a:lnTo>
                <a:lnTo>
                  <a:pt x="0" y="1012"/>
                </a:lnTo>
                <a:lnTo>
                  <a:pt x="95" y="923"/>
                </a:lnTo>
                <a:lnTo>
                  <a:pt x="95" y="0"/>
                </a:lnTo>
                <a:lnTo>
                  <a:pt x="3422" y="0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263525" y="3681991"/>
            <a:ext cx="4797425" cy="2676525"/>
          </a:xfrm>
          <a:custGeom>
            <a:avLst/>
            <a:gdLst/>
            <a:ahLst/>
            <a:cxnLst>
              <a:cxn ang="0">
                <a:pos x="2739" y="0"/>
              </a:cxn>
              <a:cxn ang="0">
                <a:pos x="2839" y="50"/>
              </a:cxn>
              <a:cxn ang="0">
                <a:pos x="2729" y="159"/>
              </a:cxn>
              <a:cxn ang="0">
                <a:pos x="2729" y="1650"/>
              </a:cxn>
              <a:cxn ang="0">
                <a:pos x="0" y="1650"/>
              </a:cxn>
              <a:cxn ang="0">
                <a:pos x="0" y="0"/>
              </a:cxn>
              <a:cxn ang="0">
                <a:pos x="2739" y="0"/>
              </a:cxn>
            </a:cxnLst>
            <a:rect l="0" t="0" r="r" b="b"/>
            <a:pathLst>
              <a:path w="2839" h="1650">
                <a:moveTo>
                  <a:pt x="2739" y="0"/>
                </a:moveTo>
                <a:lnTo>
                  <a:pt x="2839" y="50"/>
                </a:lnTo>
                <a:lnTo>
                  <a:pt x="2729" y="159"/>
                </a:lnTo>
                <a:lnTo>
                  <a:pt x="2729" y="1650"/>
                </a:lnTo>
                <a:lnTo>
                  <a:pt x="0" y="1650"/>
                </a:lnTo>
                <a:lnTo>
                  <a:pt x="0" y="0"/>
                </a:lnTo>
                <a:lnTo>
                  <a:pt x="2739" y="0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4" name="Freeform 3" descr="CIMG2322"/>
          <p:cNvSpPr>
            <a:spLocks/>
          </p:cNvSpPr>
          <p:nvPr/>
        </p:nvSpPr>
        <p:spPr bwMode="auto">
          <a:xfrm>
            <a:off x="263525" y="835603"/>
            <a:ext cx="2809875" cy="2554288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663" y="0"/>
              </a:cxn>
              <a:cxn ang="0">
                <a:pos x="1663" y="1446"/>
              </a:cxn>
              <a:cxn ang="0">
                <a:pos x="1534" y="1575"/>
              </a:cxn>
              <a:cxn ang="0">
                <a:pos x="413" y="1575"/>
              </a:cxn>
              <a:cxn ang="0">
                <a:pos x="378" y="1511"/>
              </a:cxn>
              <a:cxn ang="0">
                <a:pos x="0" y="1511"/>
              </a:cxn>
              <a:cxn ang="0">
                <a:pos x="0" y="109"/>
              </a:cxn>
              <a:cxn ang="0">
                <a:pos x="109" y="0"/>
              </a:cxn>
            </a:cxnLst>
            <a:rect l="0" t="0" r="r" b="b"/>
            <a:pathLst>
              <a:path w="1663" h="1575">
                <a:moveTo>
                  <a:pt x="109" y="0"/>
                </a:moveTo>
                <a:lnTo>
                  <a:pt x="1663" y="0"/>
                </a:lnTo>
                <a:lnTo>
                  <a:pt x="1663" y="1446"/>
                </a:lnTo>
                <a:lnTo>
                  <a:pt x="1534" y="1575"/>
                </a:lnTo>
                <a:lnTo>
                  <a:pt x="413" y="1575"/>
                </a:lnTo>
                <a:lnTo>
                  <a:pt x="378" y="1511"/>
                </a:lnTo>
                <a:lnTo>
                  <a:pt x="0" y="1511"/>
                </a:lnTo>
                <a:lnTo>
                  <a:pt x="0" y="109"/>
                </a:lnTo>
                <a:lnTo>
                  <a:pt x="109" y="0"/>
                </a:lnTo>
                <a:close/>
              </a:path>
            </a:pathLst>
          </a:custGeom>
          <a:blipFill dpi="0" rotWithShape="1">
            <a:blip r:embed="rId4" cstate="print"/>
            <a:srcRect/>
            <a:stretch>
              <a:fillRect l="-9000" r="-31000"/>
            </a:stretch>
          </a:blip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361385" y="898132"/>
            <a:ext cx="5411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efiende la tesis de la desintermediación en todas las direcciones.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361385" y="1947294"/>
            <a:ext cx="5411021" cy="144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 Gates, repite a través de sus éxitos editoriales, que los vendedores proporcionan a los compradores información amplia sobre sus productos y servicios.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61764" y="4272004"/>
            <a:ext cx="4467814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Que, a cambio, estos últimos los retribuyen proporcionándoles información sobre sus gustos y sus hábitos de compra.</a:t>
            </a:r>
          </a:p>
        </p:txBody>
      </p:sp>
    </p:spTree>
    <p:extLst>
      <p:ext uri="{BB962C8B-B14F-4D97-AF65-F5344CB8AC3E}">
        <p14:creationId xmlns="" xmlns:p14="http://schemas.microsoft.com/office/powerpoint/2010/main" val="32396538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7"/>
          <p:cNvSpPr>
            <a:spLocks/>
          </p:cNvSpPr>
          <p:nvPr/>
        </p:nvSpPr>
        <p:spPr bwMode="auto">
          <a:xfrm>
            <a:off x="210408" y="3597652"/>
            <a:ext cx="6505725" cy="2979598"/>
          </a:xfrm>
          <a:custGeom>
            <a:avLst/>
            <a:gdLst>
              <a:gd name="T0" fmla="*/ 2147483647 w 3956"/>
              <a:gd name="T1" fmla="*/ 2147483647 h 1647"/>
              <a:gd name="T2" fmla="*/ 2147483647 w 3956"/>
              <a:gd name="T3" fmla="*/ 2147483647 h 1647"/>
              <a:gd name="T4" fmla="*/ 2147483647 w 3956"/>
              <a:gd name="T5" fmla="*/ 2147483647 h 1647"/>
              <a:gd name="T6" fmla="*/ 2147483647 w 3956"/>
              <a:gd name="T7" fmla="*/ 2147483647 h 1647"/>
              <a:gd name="T8" fmla="*/ 2147483647 w 3956"/>
              <a:gd name="T9" fmla="*/ 2147483647 h 1647"/>
              <a:gd name="T10" fmla="*/ 0 w 3956"/>
              <a:gd name="T11" fmla="*/ 2147483647 h 1647"/>
              <a:gd name="T12" fmla="*/ 0 w 3956"/>
              <a:gd name="T13" fmla="*/ 0 h 1647"/>
              <a:gd name="T14" fmla="*/ 2147483647 w 3956"/>
              <a:gd name="T15" fmla="*/ 0 h 1647"/>
              <a:gd name="T16" fmla="*/ 2147483647 w 3956"/>
              <a:gd name="T17" fmla="*/ 2147483647 h 1647"/>
              <a:gd name="T18" fmla="*/ 2147483647 w 3956"/>
              <a:gd name="T19" fmla="*/ 2147483647 h 164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956"/>
              <a:gd name="T31" fmla="*/ 0 h 1647"/>
              <a:gd name="T32" fmla="*/ 3956 w 3956"/>
              <a:gd name="T33" fmla="*/ 1647 h 164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956" h="1647">
                <a:moveTo>
                  <a:pt x="3928" y="28"/>
                </a:moveTo>
                <a:lnTo>
                  <a:pt x="3942" y="35"/>
                </a:lnTo>
                <a:lnTo>
                  <a:pt x="3956" y="42"/>
                </a:lnTo>
                <a:lnTo>
                  <a:pt x="3956" y="1647"/>
                </a:lnTo>
                <a:lnTo>
                  <a:pt x="70" y="1647"/>
                </a:lnTo>
                <a:lnTo>
                  <a:pt x="0" y="1577"/>
                </a:lnTo>
                <a:lnTo>
                  <a:pt x="0" y="0"/>
                </a:lnTo>
                <a:lnTo>
                  <a:pt x="3881" y="0"/>
                </a:lnTo>
                <a:lnTo>
                  <a:pt x="3905" y="14"/>
                </a:lnTo>
                <a:lnTo>
                  <a:pt x="3928" y="28"/>
                </a:lnTo>
                <a:close/>
              </a:path>
            </a:pathLst>
          </a:custGeom>
          <a:solidFill>
            <a:srgbClr val="EAF4E4">
              <a:alpha val="65000"/>
            </a:srgb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Freeform 24"/>
          <p:cNvSpPr>
            <a:spLocks/>
          </p:cNvSpPr>
          <p:nvPr/>
        </p:nvSpPr>
        <p:spPr bwMode="auto">
          <a:xfrm>
            <a:off x="210408" y="537233"/>
            <a:ext cx="6433712" cy="732776"/>
          </a:xfrm>
          <a:custGeom>
            <a:avLst/>
            <a:gdLst>
              <a:gd name="T0" fmla="*/ 2147483647 w 3912"/>
              <a:gd name="T1" fmla="*/ 2147483647 h 401"/>
              <a:gd name="T2" fmla="*/ 2147483647 w 3912"/>
              <a:gd name="T3" fmla="*/ 2147483647 h 401"/>
              <a:gd name="T4" fmla="*/ 2147483647 w 3912"/>
              <a:gd name="T5" fmla="*/ 2147483647 h 401"/>
              <a:gd name="T6" fmla="*/ 2147483647 w 3912"/>
              <a:gd name="T7" fmla="*/ 2147483647 h 401"/>
              <a:gd name="T8" fmla="*/ 2147483647 w 3912"/>
              <a:gd name="T9" fmla="*/ 2147483647 h 401"/>
              <a:gd name="T10" fmla="*/ 2147483647 w 3912"/>
              <a:gd name="T11" fmla="*/ 2147483647 h 401"/>
              <a:gd name="T12" fmla="*/ 2147483647 w 3912"/>
              <a:gd name="T13" fmla="*/ 2147483647 h 401"/>
              <a:gd name="T14" fmla="*/ 0 w 3912"/>
              <a:gd name="T15" fmla="*/ 2147483647 h 401"/>
              <a:gd name="T16" fmla="*/ 0 w 3912"/>
              <a:gd name="T17" fmla="*/ 2147483647 h 401"/>
              <a:gd name="T18" fmla="*/ 2147483647 w 3912"/>
              <a:gd name="T19" fmla="*/ 0 h 401"/>
              <a:gd name="T20" fmla="*/ 2147483647 w 3912"/>
              <a:gd name="T21" fmla="*/ 0 h 401"/>
              <a:gd name="T22" fmla="*/ 2147483647 w 3912"/>
              <a:gd name="T23" fmla="*/ 2147483647 h 401"/>
              <a:gd name="T24" fmla="*/ 2147483647 w 3912"/>
              <a:gd name="T25" fmla="*/ 2147483647 h 401"/>
              <a:gd name="T26" fmla="*/ 2147483647 w 3912"/>
              <a:gd name="T27" fmla="*/ 2147483647 h 401"/>
              <a:gd name="T28" fmla="*/ 2147483647 w 3912"/>
              <a:gd name="T29" fmla="*/ 2147483647 h 401"/>
              <a:gd name="T30" fmla="*/ 2147483647 w 3912"/>
              <a:gd name="T31" fmla="*/ 2147483647 h 401"/>
              <a:gd name="T32" fmla="*/ 2147483647 w 3912"/>
              <a:gd name="T33" fmla="*/ 2147483647 h 401"/>
              <a:gd name="T34" fmla="*/ 2147483647 w 3912"/>
              <a:gd name="T35" fmla="*/ 2147483647 h 401"/>
              <a:gd name="T36" fmla="*/ 2147483647 w 3912"/>
              <a:gd name="T37" fmla="*/ 2147483647 h 401"/>
              <a:gd name="T38" fmla="*/ 2147483647 w 3912"/>
              <a:gd name="T39" fmla="*/ 2147483647 h 401"/>
              <a:gd name="T40" fmla="*/ 2147483647 w 3912"/>
              <a:gd name="T41" fmla="*/ 2147483647 h 401"/>
              <a:gd name="T42" fmla="*/ 2147483647 w 3912"/>
              <a:gd name="T43" fmla="*/ 2147483647 h 401"/>
              <a:gd name="T44" fmla="*/ 2147483647 w 3912"/>
              <a:gd name="T45" fmla="*/ 2147483647 h 401"/>
              <a:gd name="T46" fmla="*/ 2147483647 w 3912"/>
              <a:gd name="T47" fmla="*/ 2147483647 h 40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912"/>
              <a:gd name="T73" fmla="*/ 0 h 401"/>
              <a:gd name="T74" fmla="*/ 3912 w 3912"/>
              <a:gd name="T75" fmla="*/ 401 h 40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912" h="401">
                <a:moveTo>
                  <a:pt x="3618" y="254"/>
                </a:moveTo>
                <a:lnTo>
                  <a:pt x="3595" y="284"/>
                </a:lnTo>
                <a:lnTo>
                  <a:pt x="3574" y="317"/>
                </a:lnTo>
                <a:lnTo>
                  <a:pt x="3560" y="338"/>
                </a:lnTo>
                <a:lnTo>
                  <a:pt x="3548" y="359"/>
                </a:lnTo>
                <a:lnTo>
                  <a:pt x="3536" y="380"/>
                </a:lnTo>
                <a:lnTo>
                  <a:pt x="3522" y="401"/>
                </a:lnTo>
                <a:lnTo>
                  <a:pt x="0" y="401"/>
                </a:lnTo>
                <a:lnTo>
                  <a:pt x="0" y="67"/>
                </a:lnTo>
                <a:lnTo>
                  <a:pt x="70" y="0"/>
                </a:lnTo>
                <a:lnTo>
                  <a:pt x="3912" y="0"/>
                </a:lnTo>
                <a:lnTo>
                  <a:pt x="3877" y="21"/>
                </a:lnTo>
                <a:lnTo>
                  <a:pt x="3842" y="44"/>
                </a:lnTo>
                <a:lnTo>
                  <a:pt x="3809" y="67"/>
                </a:lnTo>
                <a:lnTo>
                  <a:pt x="3776" y="93"/>
                </a:lnTo>
                <a:lnTo>
                  <a:pt x="3755" y="109"/>
                </a:lnTo>
                <a:lnTo>
                  <a:pt x="3737" y="126"/>
                </a:lnTo>
                <a:lnTo>
                  <a:pt x="3718" y="142"/>
                </a:lnTo>
                <a:lnTo>
                  <a:pt x="3702" y="161"/>
                </a:lnTo>
                <a:lnTo>
                  <a:pt x="3683" y="179"/>
                </a:lnTo>
                <a:lnTo>
                  <a:pt x="3667" y="198"/>
                </a:lnTo>
                <a:lnTo>
                  <a:pt x="3650" y="217"/>
                </a:lnTo>
                <a:lnTo>
                  <a:pt x="3634" y="235"/>
                </a:lnTo>
                <a:lnTo>
                  <a:pt x="3618" y="25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Freeform 25"/>
          <p:cNvSpPr>
            <a:spLocks/>
          </p:cNvSpPr>
          <p:nvPr/>
        </p:nvSpPr>
        <p:spPr bwMode="auto">
          <a:xfrm>
            <a:off x="210408" y="1420875"/>
            <a:ext cx="6183302" cy="2013339"/>
          </a:xfrm>
          <a:custGeom>
            <a:avLst/>
            <a:gdLst>
              <a:gd name="T0" fmla="*/ 2147483647 w 3760"/>
              <a:gd name="T1" fmla="*/ 2147483647 h 1118"/>
              <a:gd name="T2" fmla="*/ 2147483647 w 3760"/>
              <a:gd name="T3" fmla="*/ 2147483647 h 1118"/>
              <a:gd name="T4" fmla="*/ 2147483647 w 3760"/>
              <a:gd name="T5" fmla="*/ 2147483647 h 1118"/>
              <a:gd name="T6" fmla="*/ 2147483647 w 3760"/>
              <a:gd name="T7" fmla="*/ 2147483647 h 1118"/>
              <a:gd name="T8" fmla="*/ 2147483647 w 3760"/>
              <a:gd name="T9" fmla="*/ 2147483647 h 1118"/>
              <a:gd name="T10" fmla="*/ 2147483647 w 3760"/>
              <a:gd name="T11" fmla="*/ 2147483647 h 1118"/>
              <a:gd name="T12" fmla="*/ 2147483647 w 3760"/>
              <a:gd name="T13" fmla="*/ 2147483647 h 1118"/>
              <a:gd name="T14" fmla="*/ 2147483647 w 3760"/>
              <a:gd name="T15" fmla="*/ 2147483647 h 1118"/>
              <a:gd name="T16" fmla="*/ 2147483647 w 3760"/>
              <a:gd name="T17" fmla="*/ 2147483647 h 1118"/>
              <a:gd name="T18" fmla="*/ 2147483647 w 3760"/>
              <a:gd name="T19" fmla="*/ 2147483647 h 1118"/>
              <a:gd name="T20" fmla="*/ 2147483647 w 3760"/>
              <a:gd name="T21" fmla="*/ 2147483647 h 1118"/>
              <a:gd name="T22" fmla="*/ 2147483647 w 3760"/>
              <a:gd name="T23" fmla="*/ 2147483647 h 1118"/>
              <a:gd name="T24" fmla="*/ 2147483647 w 3760"/>
              <a:gd name="T25" fmla="*/ 2147483647 h 1118"/>
              <a:gd name="T26" fmla="*/ 2147483647 w 3760"/>
              <a:gd name="T27" fmla="*/ 2147483647 h 1118"/>
              <a:gd name="T28" fmla="*/ 2147483647 w 3760"/>
              <a:gd name="T29" fmla="*/ 2147483647 h 1118"/>
              <a:gd name="T30" fmla="*/ 2147483647 w 3760"/>
              <a:gd name="T31" fmla="*/ 2147483647 h 1118"/>
              <a:gd name="T32" fmla="*/ 2147483647 w 3760"/>
              <a:gd name="T33" fmla="*/ 2147483647 h 1118"/>
              <a:gd name="T34" fmla="*/ 2147483647 w 3760"/>
              <a:gd name="T35" fmla="*/ 2147483647 h 1118"/>
              <a:gd name="T36" fmla="*/ 2147483647 w 3760"/>
              <a:gd name="T37" fmla="*/ 2147483647 h 1118"/>
              <a:gd name="T38" fmla="*/ 2147483647 w 3760"/>
              <a:gd name="T39" fmla="*/ 2147483647 h 1118"/>
              <a:gd name="T40" fmla="*/ 2147483647 w 3760"/>
              <a:gd name="T41" fmla="*/ 2147483647 h 1118"/>
              <a:gd name="T42" fmla="*/ 2147483647 w 3760"/>
              <a:gd name="T43" fmla="*/ 2147483647 h 1118"/>
              <a:gd name="T44" fmla="*/ 2147483647 w 3760"/>
              <a:gd name="T45" fmla="*/ 2147483647 h 1118"/>
              <a:gd name="T46" fmla="*/ 2147483647 w 3760"/>
              <a:gd name="T47" fmla="*/ 2147483647 h 1118"/>
              <a:gd name="T48" fmla="*/ 2147483647 w 3760"/>
              <a:gd name="T49" fmla="*/ 2147483647 h 1118"/>
              <a:gd name="T50" fmla="*/ 2147483647 w 3760"/>
              <a:gd name="T51" fmla="*/ 2147483647 h 1118"/>
              <a:gd name="T52" fmla="*/ 2147483647 w 3760"/>
              <a:gd name="T53" fmla="*/ 2147483647 h 1118"/>
              <a:gd name="T54" fmla="*/ 2147483647 w 3760"/>
              <a:gd name="T55" fmla="*/ 2147483647 h 1118"/>
              <a:gd name="T56" fmla="*/ 2147483647 w 3760"/>
              <a:gd name="T57" fmla="*/ 2147483647 h 1118"/>
              <a:gd name="T58" fmla="*/ 2147483647 w 3760"/>
              <a:gd name="T59" fmla="*/ 2147483647 h 1118"/>
              <a:gd name="T60" fmla="*/ 2147483647 w 3760"/>
              <a:gd name="T61" fmla="*/ 2147483647 h 1118"/>
              <a:gd name="T62" fmla="*/ 2147483647 w 3760"/>
              <a:gd name="T63" fmla="*/ 2147483647 h 1118"/>
              <a:gd name="T64" fmla="*/ 2147483647 w 3760"/>
              <a:gd name="T65" fmla="*/ 2147483647 h 1118"/>
              <a:gd name="T66" fmla="*/ 2147483647 w 3760"/>
              <a:gd name="T67" fmla="*/ 2147483647 h 1118"/>
              <a:gd name="T68" fmla="*/ 2147483647 w 3760"/>
              <a:gd name="T69" fmla="*/ 2147483647 h 1118"/>
              <a:gd name="T70" fmla="*/ 2147483647 w 3760"/>
              <a:gd name="T71" fmla="*/ 2147483647 h 1118"/>
              <a:gd name="T72" fmla="*/ 2147483647 w 3760"/>
              <a:gd name="T73" fmla="*/ 2147483647 h 1118"/>
              <a:gd name="T74" fmla="*/ 2147483647 w 3760"/>
              <a:gd name="T75" fmla="*/ 2147483647 h 1118"/>
              <a:gd name="T76" fmla="*/ 0 w 3760"/>
              <a:gd name="T77" fmla="*/ 2147483647 h 1118"/>
              <a:gd name="T78" fmla="*/ 0 w 3760"/>
              <a:gd name="T79" fmla="*/ 0 h 1118"/>
              <a:gd name="T80" fmla="*/ 2147483647 w 3760"/>
              <a:gd name="T81" fmla="*/ 0 h 1118"/>
              <a:gd name="T82" fmla="*/ 2147483647 w 3760"/>
              <a:gd name="T83" fmla="*/ 2147483647 h 1118"/>
              <a:gd name="T84" fmla="*/ 2147483647 w 3760"/>
              <a:gd name="T85" fmla="*/ 2147483647 h 1118"/>
              <a:gd name="T86" fmla="*/ 2147483647 w 3760"/>
              <a:gd name="T87" fmla="*/ 2147483647 h 1118"/>
              <a:gd name="T88" fmla="*/ 2147483647 w 3760"/>
              <a:gd name="T89" fmla="*/ 2147483647 h 1118"/>
              <a:gd name="T90" fmla="*/ 2147483647 w 3760"/>
              <a:gd name="T91" fmla="*/ 2147483647 h 111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760"/>
              <a:gd name="T139" fmla="*/ 0 h 1118"/>
              <a:gd name="T140" fmla="*/ 3760 w 3760"/>
              <a:gd name="T141" fmla="*/ 1118 h 111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760" h="1118">
                <a:moveTo>
                  <a:pt x="3429" y="185"/>
                </a:moveTo>
                <a:lnTo>
                  <a:pt x="3422" y="222"/>
                </a:lnTo>
                <a:lnTo>
                  <a:pt x="3417" y="262"/>
                </a:lnTo>
                <a:lnTo>
                  <a:pt x="3415" y="299"/>
                </a:lnTo>
                <a:lnTo>
                  <a:pt x="3413" y="339"/>
                </a:lnTo>
                <a:lnTo>
                  <a:pt x="3413" y="371"/>
                </a:lnTo>
                <a:lnTo>
                  <a:pt x="3413" y="402"/>
                </a:lnTo>
                <a:lnTo>
                  <a:pt x="3415" y="432"/>
                </a:lnTo>
                <a:lnTo>
                  <a:pt x="3417" y="465"/>
                </a:lnTo>
                <a:lnTo>
                  <a:pt x="3420" y="488"/>
                </a:lnTo>
                <a:lnTo>
                  <a:pt x="3422" y="511"/>
                </a:lnTo>
                <a:lnTo>
                  <a:pt x="3427" y="535"/>
                </a:lnTo>
                <a:lnTo>
                  <a:pt x="3431" y="558"/>
                </a:lnTo>
                <a:lnTo>
                  <a:pt x="3436" y="581"/>
                </a:lnTo>
                <a:lnTo>
                  <a:pt x="3441" y="605"/>
                </a:lnTo>
                <a:lnTo>
                  <a:pt x="3448" y="628"/>
                </a:lnTo>
                <a:lnTo>
                  <a:pt x="3452" y="651"/>
                </a:lnTo>
                <a:lnTo>
                  <a:pt x="3459" y="672"/>
                </a:lnTo>
                <a:lnTo>
                  <a:pt x="3469" y="693"/>
                </a:lnTo>
                <a:lnTo>
                  <a:pt x="3476" y="717"/>
                </a:lnTo>
                <a:lnTo>
                  <a:pt x="3485" y="738"/>
                </a:lnTo>
                <a:lnTo>
                  <a:pt x="3494" y="759"/>
                </a:lnTo>
                <a:lnTo>
                  <a:pt x="3504" y="780"/>
                </a:lnTo>
                <a:lnTo>
                  <a:pt x="3513" y="801"/>
                </a:lnTo>
                <a:lnTo>
                  <a:pt x="3522" y="822"/>
                </a:lnTo>
                <a:lnTo>
                  <a:pt x="3534" y="843"/>
                </a:lnTo>
                <a:lnTo>
                  <a:pt x="3546" y="861"/>
                </a:lnTo>
                <a:lnTo>
                  <a:pt x="3557" y="882"/>
                </a:lnTo>
                <a:lnTo>
                  <a:pt x="3569" y="901"/>
                </a:lnTo>
                <a:lnTo>
                  <a:pt x="3583" y="920"/>
                </a:lnTo>
                <a:lnTo>
                  <a:pt x="3595" y="938"/>
                </a:lnTo>
                <a:lnTo>
                  <a:pt x="3609" y="957"/>
                </a:lnTo>
                <a:lnTo>
                  <a:pt x="3622" y="976"/>
                </a:lnTo>
                <a:lnTo>
                  <a:pt x="3662" y="1022"/>
                </a:lnTo>
                <a:lnTo>
                  <a:pt x="3685" y="1048"/>
                </a:lnTo>
                <a:lnTo>
                  <a:pt x="3709" y="1071"/>
                </a:lnTo>
                <a:lnTo>
                  <a:pt x="3734" y="1095"/>
                </a:lnTo>
                <a:lnTo>
                  <a:pt x="3760" y="1118"/>
                </a:lnTo>
                <a:lnTo>
                  <a:pt x="0" y="1118"/>
                </a:lnTo>
                <a:lnTo>
                  <a:pt x="0" y="0"/>
                </a:lnTo>
                <a:lnTo>
                  <a:pt x="3483" y="0"/>
                </a:lnTo>
                <a:lnTo>
                  <a:pt x="3469" y="40"/>
                </a:lnTo>
                <a:lnTo>
                  <a:pt x="3455" y="77"/>
                </a:lnTo>
                <a:lnTo>
                  <a:pt x="3445" y="117"/>
                </a:lnTo>
                <a:lnTo>
                  <a:pt x="3434" y="157"/>
                </a:lnTo>
                <a:lnTo>
                  <a:pt x="3429" y="185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Freeform 26"/>
          <p:cNvSpPr>
            <a:spLocks/>
          </p:cNvSpPr>
          <p:nvPr/>
        </p:nvSpPr>
        <p:spPr bwMode="auto">
          <a:xfrm>
            <a:off x="6778326" y="2961861"/>
            <a:ext cx="2073648" cy="3608205"/>
          </a:xfrm>
          <a:custGeom>
            <a:avLst/>
            <a:gdLst/>
            <a:ahLst/>
            <a:cxnLst>
              <a:cxn ang="0">
                <a:pos x="0" y="413"/>
              </a:cxn>
              <a:cxn ang="0">
                <a:pos x="30" y="425"/>
              </a:cxn>
              <a:cxn ang="0">
                <a:pos x="61" y="436"/>
              </a:cxn>
              <a:cxn ang="0">
                <a:pos x="84" y="446"/>
              </a:cxn>
              <a:cxn ang="0">
                <a:pos x="110" y="453"/>
              </a:cxn>
              <a:cxn ang="0">
                <a:pos x="133" y="462"/>
              </a:cxn>
              <a:cxn ang="0">
                <a:pos x="159" y="469"/>
              </a:cxn>
              <a:cxn ang="0">
                <a:pos x="194" y="476"/>
              </a:cxn>
              <a:cxn ang="0">
                <a:pos x="226" y="483"/>
              </a:cxn>
              <a:cxn ang="0">
                <a:pos x="261" y="490"/>
              </a:cxn>
              <a:cxn ang="0">
                <a:pos x="296" y="495"/>
              </a:cxn>
              <a:cxn ang="0">
                <a:pos x="320" y="495"/>
              </a:cxn>
              <a:cxn ang="0">
                <a:pos x="343" y="497"/>
              </a:cxn>
              <a:cxn ang="0">
                <a:pos x="364" y="499"/>
              </a:cxn>
              <a:cxn ang="0">
                <a:pos x="387" y="499"/>
              </a:cxn>
              <a:cxn ang="0">
                <a:pos x="441" y="499"/>
              </a:cxn>
              <a:cxn ang="0">
                <a:pos x="469" y="497"/>
              </a:cxn>
              <a:cxn ang="0">
                <a:pos x="497" y="495"/>
              </a:cxn>
              <a:cxn ang="0">
                <a:pos x="522" y="492"/>
              </a:cxn>
              <a:cxn ang="0">
                <a:pos x="550" y="488"/>
              </a:cxn>
              <a:cxn ang="0">
                <a:pos x="620" y="476"/>
              </a:cxn>
              <a:cxn ang="0">
                <a:pos x="690" y="457"/>
              </a:cxn>
              <a:cxn ang="0">
                <a:pos x="756" y="434"/>
              </a:cxn>
              <a:cxn ang="0">
                <a:pos x="821" y="408"/>
              </a:cxn>
              <a:cxn ang="0">
                <a:pos x="881" y="376"/>
              </a:cxn>
              <a:cxn ang="0">
                <a:pos x="942" y="341"/>
              </a:cxn>
              <a:cxn ang="0">
                <a:pos x="998" y="301"/>
              </a:cxn>
              <a:cxn ang="0">
                <a:pos x="1052" y="257"/>
              </a:cxn>
              <a:cxn ang="0">
                <a:pos x="1103" y="210"/>
              </a:cxn>
              <a:cxn ang="0">
                <a:pos x="1150" y="159"/>
              </a:cxn>
              <a:cxn ang="0">
                <a:pos x="1191" y="105"/>
              </a:cxn>
              <a:cxn ang="0">
                <a:pos x="1210" y="80"/>
              </a:cxn>
              <a:cxn ang="0">
                <a:pos x="1229" y="54"/>
              </a:cxn>
              <a:cxn ang="0">
                <a:pos x="1245" y="28"/>
              </a:cxn>
              <a:cxn ang="0">
                <a:pos x="1261" y="0"/>
              </a:cxn>
              <a:cxn ang="0">
                <a:pos x="1261" y="1999"/>
              </a:cxn>
              <a:cxn ang="0">
                <a:pos x="0" y="1999"/>
              </a:cxn>
              <a:cxn ang="0">
                <a:pos x="0" y="413"/>
              </a:cxn>
            </a:cxnLst>
            <a:rect l="0" t="0" r="r" b="b"/>
            <a:pathLst>
              <a:path w="1261" h="1999">
                <a:moveTo>
                  <a:pt x="0" y="413"/>
                </a:moveTo>
                <a:lnTo>
                  <a:pt x="30" y="425"/>
                </a:lnTo>
                <a:lnTo>
                  <a:pt x="61" y="436"/>
                </a:lnTo>
                <a:lnTo>
                  <a:pt x="84" y="446"/>
                </a:lnTo>
                <a:lnTo>
                  <a:pt x="110" y="453"/>
                </a:lnTo>
                <a:lnTo>
                  <a:pt x="133" y="462"/>
                </a:lnTo>
                <a:lnTo>
                  <a:pt x="159" y="469"/>
                </a:lnTo>
                <a:lnTo>
                  <a:pt x="194" y="476"/>
                </a:lnTo>
                <a:lnTo>
                  <a:pt x="226" y="483"/>
                </a:lnTo>
                <a:lnTo>
                  <a:pt x="261" y="490"/>
                </a:lnTo>
                <a:lnTo>
                  <a:pt x="296" y="495"/>
                </a:lnTo>
                <a:lnTo>
                  <a:pt x="320" y="495"/>
                </a:lnTo>
                <a:lnTo>
                  <a:pt x="343" y="497"/>
                </a:lnTo>
                <a:lnTo>
                  <a:pt x="364" y="499"/>
                </a:lnTo>
                <a:lnTo>
                  <a:pt x="387" y="499"/>
                </a:lnTo>
                <a:lnTo>
                  <a:pt x="441" y="499"/>
                </a:lnTo>
                <a:lnTo>
                  <a:pt x="469" y="497"/>
                </a:lnTo>
                <a:lnTo>
                  <a:pt x="497" y="495"/>
                </a:lnTo>
                <a:lnTo>
                  <a:pt x="522" y="492"/>
                </a:lnTo>
                <a:lnTo>
                  <a:pt x="550" y="488"/>
                </a:lnTo>
                <a:lnTo>
                  <a:pt x="620" y="476"/>
                </a:lnTo>
                <a:lnTo>
                  <a:pt x="690" y="457"/>
                </a:lnTo>
                <a:lnTo>
                  <a:pt x="756" y="434"/>
                </a:lnTo>
                <a:lnTo>
                  <a:pt x="821" y="408"/>
                </a:lnTo>
                <a:lnTo>
                  <a:pt x="881" y="376"/>
                </a:lnTo>
                <a:lnTo>
                  <a:pt x="942" y="341"/>
                </a:lnTo>
                <a:lnTo>
                  <a:pt x="998" y="301"/>
                </a:lnTo>
                <a:lnTo>
                  <a:pt x="1052" y="257"/>
                </a:lnTo>
                <a:lnTo>
                  <a:pt x="1103" y="210"/>
                </a:lnTo>
                <a:lnTo>
                  <a:pt x="1150" y="159"/>
                </a:lnTo>
                <a:lnTo>
                  <a:pt x="1191" y="105"/>
                </a:lnTo>
                <a:lnTo>
                  <a:pt x="1210" y="80"/>
                </a:lnTo>
                <a:lnTo>
                  <a:pt x="1229" y="54"/>
                </a:lnTo>
                <a:lnTo>
                  <a:pt x="1245" y="28"/>
                </a:lnTo>
                <a:lnTo>
                  <a:pt x="1261" y="0"/>
                </a:lnTo>
                <a:lnTo>
                  <a:pt x="1261" y="1999"/>
                </a:lnTo>
                <a:lnTo>
                  <a:pt x="0" y="1999"/>
                </a:lnTo>
                <a:lnTo>
                  <a:pt x="0" y="413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 l="-18000" r="-22000"/>
            </a:stretch>
          </a:blip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0" name="Freeform 28" descr="MEX-EUA-1"/>
          <p:cNvSpPr>
            <a:spLocks/>
          </p:cNvSpPr>
          <p:nvPr/>
        </p:nvSpPr>
        <p:spPr bwMode="auto">
          <a:xfrm>
            <a:off x="5896165" y="386367"/>
            <a:ext cx="3093288" cy="3396275"/>
          </a:xfrm>
          <a:custGeom>
            <a:avLst/>
            <a:gdLst>
              <a:gd name="T0" fmla="*/ 2147483647 w 1881"/>
              <a:gd name="T1" fmla="*/ 2147483647 h 1882"/>
              <a:gd name="T2" fmla="*/ 2147483647 w 1881"/>
              <a:gd name="T3" fmla="*/ 2147483647 h 1882"/>
              <a:gd name="T4" fmla="*/ 2147483647 w 1881"/>
              <a:gd name="T5" fmla="*/ 2147483647 h 1882"/>
              <a:gd name="T6" fmla="*/ 2147483647 w 1881"/>
              <a:gd name="T7" fmla="*/ 2147483647 h 1882"/>
              <a:gd name="T8" fmla="*/ 2147483647 w 1881"/>
              <a:gd name="T9" fmla="*/ 2147483647 h 1882"/>
              <a:gd name="T10" fmla="*/ 2147483647 w 1881"/>
              <a:gd name="T11" fmla="*/ 2147483647 h 1882"/>
              <a:gd name="T12" fmla="*/ 2147483647 w 1881"/>
              <a:gd name="T13" fmla="*/ 2147483647 h 1882"/>
              <a:gd name="T14" fmla="*/ 2147483647 w 1881"/>
              <a:gd name="T15" fmla="*/ 2147483647 h 1882"/>
              <a:gd name="T16" fmla="*/ 2147483647 w 1881"/>
              <a:gd name="T17" fmla="*/ 2147483647 h 1882"/>
              <a:gd name="T18" fmla="*/ 2147483647 w 1881"/>
              <a:gd name="T19" fmla="*/ 2147483647 h 1882"/>
              <a:gd name="T20" fmla="*/ 2147483647 w 1881"/>
              <a:gd name="T21" fmla="*/ 2147483647 h 1882"/>
              <a:gd name="T22" fmla="*/ 2147483647 w 1881"/>
              <a:gd name="T23" fmla="*/ 2147483647 h 1882"/>
              <a:gd name="T24" fmla="*/ 2147483647 w 1881"/>
              <a:gd name="T25" fmla="*/ 2147483647 h 1882"/>
              <a:gd name="T26" fmla="*/ 2147483647 w 1881"/>
              <a:gd name="T27" fmla="*/ 2147483647 h 1882"/>
              <a:gd name="T28" fmla="*/ 2147483647 w 1881"/>
              <a:gd name="T29" fmla="*/ 2147483647 h 1882"/>
              <a:gd name="T30" fmla="*/ 2147483647 w 1881"/>
              <a:gd name="T31" fmla="*/ 2147483647 h 1882"/>
              <a:gd name="T32" fmla="*/ 2147483647 w 1881"/>
              <a:gd name="T33" fmla="*/ 2147483647 h 1882"/>
              <a:gd name="T34" fmla="*/ 2147483647 w 1881"/>
              <a:gd name="T35" fmla="*/ 2147483647 h 1882"/>
              <a:gd name="T36" fmla="*/ 2147483647 w 1881"/>
              <a:gd name="T37" fmla="*/ 2147483647 h 1882"/>
              <a:gd name="T38" fmla="*/ 2147483647 w 1881"/>
              <a:gd name="T39" fmla="*/ 2147483647 h 1882"/>
              <a:gd name="T40" fmla="*/ 2147483647 w 1881"/>
              <a:gd name="T41" fmla="*/ 2147483647 h 1882"/>
              <a:gd name="T42" fmla="*/ 2147483647 w 1881"/>
              <a:gd name="T43" fmla="*/ 2147483647 h 1882"/>
              <a:gd name="T44" fmla="*/ 2147483647 w 1881"/>
              <a:gd name="T45" fmla="*/ 2147483647 h 1882"/>
              <a:gd name="T46" fmla="*/ 2147483647 w 1881"/>
              <a:gd name="T47" fmla="*/ 2147483647 h 1882"/>
              <a:gd name="T48" fmla="*/ 2147483647 w 1881"/>
              <a:gd name="T49" fmla="*/ 2147483647 h 1882"/>
              <a:gd name="T50" fmla="*/ 2147483647 w 1881"/>
              <a:gd name="T51" fmla="*/ 2147483647 h 1882"/>
              <a:gd name="T52" fmla="*/ 2147483647 w 1881"/>
              <a:gd name="T53" fmla="*/ 2147483647 h 1882"/>
              <a:gd name="T54" fmla="*/ 2147483647 w 1881"/>
              <a:gd name="T55" fmla="*/ 2147483647 h 1882"/>
              <a:gd name="T56" fmla="*/ 2147483647 w 1881"/>
              <a:gd name="T57" fmla="*/ 2147483647 h 1882"/>
              <a:gd name="T58" fmla="*/ 2147483647 w 1881"/>
              <a:gd name="T59" fmla="*/ 2147483647 h 1882"/>
              <a:gd name="T60" fmla="*/ 2147483647 w 1881"/>
              <a:gd name="T61" fmla="*/ 2147483647 h 1882"/>
              <a:gd name="T62" fmla="*/ 0 w 1881"/>
              <a:gd name="T63" fmla="*/ 2147483647 h 1882"/>
              <a:gd name="T64" fmla="*/ 2147483647 w 1881"/>
              <a:gd name="T65" fmla="*/ 2147483647 h 1882"/>
              <a:gd name="T66" fmla="*/ 2147483647 w 1881"/>
              <a:gd name="T67" fmla="*/ 2147483647 h 1882"/>
              <a:gd name="T68" fmla="*/ 2147483647 w 1881"/>
              <a:gd name="T69" fmla="*/ 2147483647 h 1882"/>
              <a:gd name="T70" fmla="*/ 2147483647 w 1881"/>
              <a:gd name="T71" fmla="*/ 2147483647 h 1882"/>
              <a:gd name="T72" fmla="*/ 2147483647 w 1881"/>
              <a:gd name="T73" fmla="*/ 2147483647 h 1882"/>
              <a:gd name="T74" fmla="*/ 2147483647 w 1881"/>
              <a:gd name="T75" fmla="*/ 2147483647 h 1882"/>
              <a:gd name="T76" fmla="*/ 2147483647 w 1881"/>
              <a:gd name="T77" fmla="*/ 2147483647 h 1882"/>
              <a:gd name="T78" fmla="*/ 2147483647 w 1881"/>
              <a:gd name="T79" fmla="*/ 2147483647 h 1882"/>
              <a:gd name="T80" fmla="*/ 2147483647 w 1881"/>
              <a:gd name="T81" fmla="*/ 2147483647 h 1882"/>
              <a:gd name="T82" fmla="*/ 2147483647 w 1881"/>
              <a:gd name="T83" fmla="*/ 2147483647 h 1882"/>
              <a:gd name="T84" fmla="*/ 2147483647 w 1881"/>
              <a:gd name="T85" fmla="*/ 0 h 188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881"/>
              <a:gd name="T130" fmla="*/ 0 h 1882"/>
              <a:gd name="T131" fmla="*/ 1881 w 1881"/>
              <a:gd name="T132" fmla="*/ 1882 h 1882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881" h="1882">
                <a:moveTo>
                  <a:pt x="942" y="0"/>
                </a:moveTo>
                <a:lnTo>
                  <a:pt x="988" y="0"/>
                </a:lnTo>
                <a:lnTo>
                  <a:pt x="1037" y="4"/>
                </a:lnTo>
                <a:lnTo>
                  <a:pt x="1084" y="9"/>
                </a:lnTo>
                <a:lnTo>
                  <a:pt x="1131" y="18"/>
                </a:lnTo>
                <a:lnTo>
                  <a:pt x="1175" y="28"/>
                </a:lnTo>
                <a:lnTo>
                  <a:pt x="1219" y="42"/>
                </a:lnTo>
                <a:lnTo>
                  <a:pt x="1264" y="56"/>
                </a:lnTo>
                <a:lnTo>
                  <a:pt x="1308" y="72"/>
                </a:lnTo>
                <a:lnTo>
                  <a:pt x="1347" y="91"/>
                </a:lnTo>
                <a:lnTo>
                  <a:pt x="1389" y="112"/>
                </a:lnTo>
                <a:lnTo>
                  <a:pt x="1429" y="135"/>
                </a:lnTo>
                <a:lnTo>
                  <a:pt x="1466" y="161"/>
                </a:lnTo>
                <a:lnTo>
                  <a:pt x="1504" y="186"/>
                </a:lnTo>
                <a:lnTo>
                  <a:pt x="1539" y="214"/>
                </a:lnTo>
                <a:lnTo>
                  <a:pt x="1574" y="245"/>
                </a:lnTo>
                <a:lnTo>
                  <a:pt x="1606" y="275"/>
                </a:lnTo>
                <a:lnTo>
                  <a:pt x="1637" y="308"/>
                </a:lnTo>
                <a:lnTo>
                  <a:pt x="1667" y="343"/>
                </a:lnTo>
                <a:lnTo>
                  <a:pt x="1695" y="378"/>
                </a:lnTo>
                <a:lnTo>
                  <a:pt x="1720" y="415"/>
                </a:lnTo>
                <a:lnTo>
                  <a:pt x="1746" y="452"/>
                </a:lnTo>
                <a:lnTo>
                  <a:pt x="1769" y="492"/>
                </a:lnTo>
                <a:lnTo>
                  <a:pt x="1790" y="534"/>
                </a:lnTo>
                <a:lnTo>
                  <a:pt x="1809" y="573"/>
                </a:lnTo>
                <a:lnTo>
                  <a:pt x="1825" y="618"/>
                </a:lnTo>
                <a:lnTo>
                  <a:pt x="1839" y="660"/>
                </a:lnTo>
                <a:lnTo>
                  <a:pt x="1853" y="706"/>
                </a:lnTo>
                <a:lnTo>
                  <a:pt x="1863" y="751"/>
                </a:lnTo>
                <a:lnTo>
                  <a:pt x="1872" y="797"/>
                </a:lnTo>
                <a:lnTo>
                  <a:pt x="1877" y="844"/>
                </a:lnTo>
                <a:lnTo>
                  <a:pt x="1881" y="893"/>
                </a:lnTo>
                <a:lnTo>
                  <a:pt x="1881" y="940"/>
                </a:lnTo>
                <a:lnTo>
                  <a:pt x="1881" y="989"/>
                </a:lnTo>
                <a:lnTo>
                  <a:pt x="1877" y="1038"/>
                </a:lnTo>
                <a:lnTo>
                  <a:pt x="1872" y="1084"/>
                </a:lnTo>
                <a:lnTo>
                  <a:pt x="1863" y="1131"/>
                </a:lnTo>
                <a:lnTo>
                  <a:pt x="1853" y="1175"/>
                </a:lnTo>
                <a:lnTo>
                  <a:pt x="1839" y="1220"/>
                </a:lnTo>
                <a:lnTo>
                  <a:pt x="1825" y="1264"/>
                </a:lnTo>
                <a:lnTo>
                  <a:pt x="1809" y="1306"/>
                </a:lnTo>
                <a:lnTo>
                  <a:pt x="1790" y="1348"/>
                </a:lnTo>
                <a:lnTo>
                  <a:pt x="1769" y="1390"/>
                </a:lnTo>
                <a:lnTo>
                  <a:pt x="1746" y="1427"/>
                </a:lnTo>
                <a:lnTo>
                  <a:pt x="1720" y="1467"/>
                </a:lnTo>
                <a:lnTo>
                  <a:pt x="1695" y="1504"/>
                </a:lnTo>
                <a:lnTo>
                  <a:pt x="1667" y="1539"/>
                </a:lnTo>
                <a:lnTo>
                  <a:pt x="1637" y="1574"/>
                </a:lnTo>
                <a:lnTo>
                  <a:pt x="1606" y="1607"/>
                </a:lnTo>
                <a:lnTo>
                  <a:pt x="1574" y="1637"/>
                </a:lnTo>
                <a:lnTo>
                  <a:pt x="1539" y="1668"/>
                </a:lnTo>
                <a:lnTo>
                  <a:pt x="1504" y="1696"/>
                </a:lnTo>
                <a:lnTo>
                  <a:pt x="1466" y="1721"/>
                </a:lnTo>
                <a:lnTo>
                  <a:pt x="1429" y="1747"/>
                </a:lnTo>
                <a:lnTo>
                  <a:pt x="1389" y="1768"/>
                </a:lnTo>
                <a:lnTo>
                  <a:pt x="1347" y="1789"/>
                </a:lnTo>
                <a:lnTo>
                  <a:pt x="1308" y="1807"/>
                </a:lnTo>
                <a:lnTo>
                  <a:pt x="1264" y="1826"/>
                </a:lnTo>
                <a:lnTo>
                  <a:pt x="1219" y="1840"/>
                </a:lnTo>
                <a:lnTo>
                  <a:pt x="1175" y="1852"/>
                </a:lnTo>
                <a:lnTo>
                  <a:pt x="1131" y="1863"/>
                </a:lnTo>
                <a:lnTo>
                  <a:pt x="1084" y="1873"/>
                </a:lnTo>
                <a:lnTo>
                  <a:pt x="1037" y="1877"/>
                </a:lnTo>
                <a:lnTo>
                  <a:pt x="988" y="1882"/>
                </a:lnTo>
                <a:lnTo>
                  <a:pt x="942" y="1882"/>
                </a:lnTo>
                <a:lnTo>
                  <a:pt x="893" y="1882"/>
                </a:lnTo>
                <a:lnTo>
                  <a:pt x="844" y="1877"/>
                </a:lnTo>
                <a:lnTo>
                  <a:pt x="797" y="1873"/>
                </a:lnTo>
                <a:lnTo>
                  <a:pt x="751" y="1863"/>
                </a:lnTo>
                <a:lnTo>
                  <a:pt x="706" y="1852"/>
                </a:lnTo>
                <a:lnTo>
                  <a:pt x="662" y="1840"/>
                </a:lnTo>
                <a:lnTo>
                  <a:pt x="618" y="1826"/>
                </a:lnTo>
                <a:lnTo>
                  <a:pt x="576" y="1807"/>
                </a:lnTo>
                <a:lnTo>
                  <a:pt x="534" y="1789"/>
                </a:lnTo>
                <a:lnTo>
                  <a:pt x="492" y="1768"/>
                </a:lnTo>
                <a:lnTo>
                  <a:pt x="452" y="1747"/>
                </a:lnTo>
                <a:lnTo>
                  <a:pt x="415" y="1721"/>
                </a:lnTo>
                <a:lnTo>
                  <a:pt x="378" y="1696"/>
                </a:lnTo>
                <a:lnTo>
                  <a:pt x="343" y="1668"/>
                </a:lnTo>
                <a:lnTo>
                  <a:pt x="308" y="1637"/>
                </a:lnTo>
                <a:lnTo>
                  <a:pt x="275" y="1607"/>
                </a:lnTo>
                <a:lnTo>
                  <a:pt x="245" y="1574"/>
                </a:lnTo>
                <a:lnTo>
                  <a:pt x="214" y="1539"/>
                </a:lnTo>
                <a:lnTo>
                  <a:pt x="186" y="1504"/>
                </a:lnTo>
                <a:lnTo>
                  <a:pt x="161" y="1467"/>
                </a:lnTo>
                <a:lnTo>
                  <a:pt x="135" y="1427"/>
                </a:lnTo>
                <a:lnTo>
                  <a:pt x="112" y="1390"/>
                </a:lnTo>
                <a:lnTo>
                  <a:pt x="91" y="1348"/>
                </a:lnTo>
                <a:lnTo>
                  <a:pt x="72" y="1306"/>
                </a:lnTo>
                <a:lnTo>
                  <a:pt x="56" y="1264"/>
                </a:lnTo>
                <a:lnTo>
                  <a:pt x="42" y="1220"/>
                </a:lnTo>
                <a:lnTo>
                  <a:pt x="28" y="1175"/>
                </a:lnTo>
                <a:lnTo>
                  <a:pt x="19" y="1131"/>
                </a:lnTo>
                <a:lnTo>
                  <a:pt x="9" y="1084"/>
                </a:lnTo>
                <a:lnTo>
                  <a:pt x="5" y="1038"/>
                </a:lnTo>
                <a:lnTo>
                  <a:pt x="0" y="989"/>
                </a:lnTo>
                <a:lnTo>
                  <a:pt x="0" y="940"/>
                </a:lnTo>
                <a:lnTo>
                  <a:pt x="0" y="893"/>
                </a:lnTo>
                <a:lnTo>
                  <a:pt x="5" y="844"/>
                </a:lnTo>
                <a:lnTo>
                  <a:pt x="9" y="797"/>
                </a:lnTo>
                <a:lnTo>
                  <a:pt x="19" y="751"/>
                </a:lnTo>
                <a:lnTo>
                  <a:pt x="28" y="706"/>
                </a:lnTo>
                <a:lnTo>
                  <a:pt x="42" y="660"/>
                </a:lnTo>
                <a:lnTo>
                  <a:pt x="56" y="618"/>
                </a:lnTo>
                <a:lnTo>
                  <a:pt x="72" y="573"/>
                </a:lnTo>
                <a:lnTo>
                  <a:pt x="91" y="534"/>
                </a:lnTo>
                <a:lnTo>
                  <a:pt x="112" y="492"/>
                </a:lnTo>
                <a:lnTo>
                  <a:pt x="135" y="452"/>
                </a:lnTo>
                <a:lnTo>
                  <a:pt x="161" y="415"/>
                </a:lnTo>
                <a:lnTo>
                  <a:pt x="186" y="378"/>
                </a:lnTo>
                <a:lnTo>
                  <a:pt x="214" y="343"/>
                </a:lnTo>
                <a:lnTo>
                  <a:pt x="245" y="308"/>
                </a:lnTo>
                <a:lnTo>
                  <a:pt x="275" y="275"/>
                </a:lnTo>
                <a:lnTo>
                  <a:pt x="308" y="245"/>
                </a:lnTo>
                <a:lnTo>
                  <a:pt x="343" y="214"/>
                </a:lnTo>
                <a:lnTo>
                  <a:pt x="378" y="186"/>
                </a:lnTo>
                <a:lnTo>
                  <a:pt x="415" y="161"/>
                </a:lnTo>
                <a:lnTo>
                  <a:pt x="452" y="135"/>
                </a:lnTo>
                <a:lnTo>
                  <a:pt x="492" y="112"/>
                </a:lnTo>
                <a:lnTo>
                  <a:pt x="534" y="91"/>
                </a:lnTo>
                <a:lnTo>
                  <a:pt x="576" y="72"/>
                </a:lnTo>
                <a:lnTo>
                  <a:pt x="618" y="56"/>
                </a:lnTo>
                <a:lnTo>
                  <a:pt x="662" y="42"/>
                </a:lnTo>
                <a:lnTo>
                  <a:pt x="706" y="28"/>
                </a:lnTo>
                <a:lnTo>
                  <a:pt x="751" y="18"/>
                </a:lnTo>
                <a:lnTo>
                  <a:pt x="797" y="9"/>
                </a:lnTo>
                <a:lnTo>
                  <a:pt x="844" y="4"/>
                </a:lnTo>
                <a:lnTo>
                  <a:pt x="893" y="0"/>
                </a:lnTo>
                <a:lnTo>
                  <a:pt x="942" y="0"/>
                </a:lnTo>
                <a:close/>
              </a:path>
            </a:pathLst>
          </a:custGeom>
          <a:blipFill dpi="0" rotWithShape="1">
            <a:blip r:embed="rId4" cstate="print"/>
            <a:srcRect/>
            <a:stretch>
              <a:fillRect l="-7000" r="-16000"/>
            </a:stretch>
          </a:blip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09093" y="1718971"/>
            <a:ext cx="5460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 estos procedimientos a la vida del consumidor, los militares y los diplomáticos deberían empezar a explorar su aplicación a los mecanismos de prevención de conflictos [...]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87514" y="608899"/>
            <a:ext cx="18564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 Gates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37881" y="3994893"/>
            <a:ext cx="61751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 es de máxima importancia porque el sector del consumo y el sector militar están convergiendo.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37881" y="5526801"/>
            <a:ext cx="61751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cual implica que el uno puede ayudar al otro a prever los conflictos.</a:t>
            </a:r>
          </a:p>
        </p:txBody>
      </p:sp>
      <p:sp>
        <p:nvSpPr>
          <p:cNvPr id="19" name="Line 32"/>
          <p:cNvSpPr>
            <a:spLocks noChangeShapeType="1"/>
          </p:cNvSpPr>
          <p:nvPr/>
        </p:nvSpPr>
        <p:spPr bwMode="auto">
          <a:xfrm>
            <a:off x="503699" y="5152086"/>
            <a:ext cx="5909980" cy="0"/>
          </a:xfrm>
          <a:prstGeom prst="line">
            <a:avLst/>
          </a:prstGeom>
          <a:noFill/>
          <a:ln w="19050">
            <a:solidFill>
              <a:srgbClr val="000000">
                <a:alpha val="60001"/>
              </a:srgbClr>
            </a:solidFill>
            <a:round/>
            <a:headEnd/>
            <a:tailEnd/>
          </a:ln>
          <a:effectLst>
            <a:outerShdw dist="35921" dir="2700000" algn="ctr" rotWithShape="0">
              <a:srgbClr val="FFFFFF">
                <a:alpha val="38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s-MX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7656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12"/>
          <p:cNvSpPr>
            <a:spLocks/>
          </p:cNvSpPr>
          <p:nvPr/>
        </p:nvSpPr>
        <p:spPr bwMode="auto">
          <a:xfrm>
            <a:off x="6727826" y="1243013"/>
            <a:ext cx="2259013" cy="1831975"/>
          </a:xfrm>
          <a:custGeom>
            <a:avLst/>
            <a:gdLst>
              <a:gd name="T0" fmla="*/ 87 w 1423"/>
              <a:gd name="T1" fmla="*/ 0 h 1154"/>
              <a:gd name="T2" fmla="*/ 1338 w 1423"/>
              <a:gd name="T3" fmla="*/ 0 h 1154"/>
              <a:gd name="T4" fmla="*/ 1354 w 1423"/>
              <a:gd name="T5" fmla="*/ 2 h 1154"/>
              <a:gd name="T6" fmla="*/ 1370 w 1423"/>
              <a:gd name="T7" fmla="*/ 7 h 1154"/>
              <a:gd name="T8" fmla="*/ 1386 w 1423"/>
              <a:gd name="T9" fmla="*/ 15 h 1154"/>
              <a:gd name="T10" fmla="*/ 1399 w 1423"/>
              <a:gd name="T11" fmla="*/ 25 h 1154"/>
              <a:gd name="T12" fmla="*/ 1409 w 1423"/>
              <a:gd name="T13" fmla="*/ 36 h 1154"/>
              <a:gd name="T14" fmla="*/ 1417 w 1423"/>
              <a:gd name="T15" fmla="*/ 50 h 1154"/>
              <a:gd name="T16" fmla="*/ 1423 w 1423"/>
              <a:gd name="T17" fmla="*/ 67 h 1154"/>
              <a:gd name="T18" fmla="*/ 1423 w 1423"/>
              <a:gd name="T19" fmla="*/ 82 h 1154"/>
              <a:gd name="T20" fmla="*/ 1423 w 1423"/>
              <a:gd name="T21" fmla="*/ 1071 h 1154"/>
              <a:gd name="T22" fmla="*/ 1423 w 1423"/>
              <a:gd name="T23" fmla="*/ 1088 h 1154"/>
              <a:gd name="T24" fmla="*/ 1417 w 1423"/>
              <a:gd name="T25" fmla="*/ 1104 h 1154"/>
              <a:gd name="T26" fmla="*/ 1409 w 1423"/>
              <a:gd name="T27" fmla="*/ 1117 h 1154"/>
              <a:gd name="T28" fmla="*/ 1399 w 1423"/>
              <a:gd name="T29" fmla="*/ 1131 h 1154"/>
              <a:gd name="T30" fmla="*/ 1386 w 1423"/>
              <a:gd name="T31" fmla="*/ 1140 h 1154"/>
              <a:gd name="T32" fmla="*/ 1370 w 1423"/>
              <a:gd name="T33" fmla="*/ 1148 h 1154"/>
              <a:gd name="T34" fmla="*/ 1354 w 1423"/>
              <a:gd name="T35" fmla="*/ 1152 h 1154"/>
              <a:gd name="T36" fmla="*/ 1338 w 1423"/>
              <a:gd name="T37" fmla="*/ 1154 h 1154"/>
              <a:gd name="T38" fmla="*/ 87 w 1423"/>
              <a:gd name="T39" fmla="*/ 1154 h 1154"/>
              <a:gd name="T40" fmla="*/ 70 w 1423"/>
              <a:gd name="T41" fmla="*/ 1152 h 1154"/>
              <a:gd name="T42" fmla="*/ 54 w 1423"/>
              <a:gd name="T43" fmla="*/ 1148 h 1154"/>
              <a:gd name="T44" fmla="*/ 38 w 1423"/>
              <a:gd name="T45" fmla="*/ 1140 h 1154"/>
              <a:gd name="T46" fmla="*/ 26 w 1423"/>
              <a:gd name="T47" fmla="*/ 1131 h 1154"/>
              <a:gd name="T48" fmla="*/ 16 w 1423"/>
              <a:gd name="T49" fmla="*/ 1117 h 1154"/>
              <a:gd name="T50" fmla="*/ 8 w 1423"/>
              <a:gd name="T51" fmla="*/ 1104 h 1154"/>
              <a:gd name="T52" fmla="*/ 2 w 1423"/>
              <a:gd name="T53" fmla="*/ 1088 h 1154"/>
              <a:gd name="T54" fmla="*/ 0 w 1423"/>
              <a:gd name="T55" fmla="*/ 1071 h 1154"/>
              <a:gd name="T56" fmla="*/ 0 w 1423"/>
              <a:gd name="T57" fmla="*/ 82 h 1154"/>
              <a:gd name="T58" fmla="*/ 2 w 1423"/>
              <a:gd name="T59" fmla="*/ 67 h 1154"/>
              <a:gd name="T60" fmla="*/ 8 w 1423"/>
              <a:gd name="T61" fmla="*/ 50 h 1154"/>
              <a:gd name="T62" fmla="*/ 16 w 1423"/>
              <a:gd name="T63" fmla="*/ 36 h 1154"/>
              <a:gd name="T64" fmla="*/ 26 w 1423"/>
              <a:gd name="T65" fmla="*/ 25 h 1154"/>
              <a:gd name="T66" fmla="*/ 38 w 1423"/>
              <a:gd name="T67" fmla="*/ 15 h 1154"/>
              <a:gd name="T68" fmla="*/ 54 w 1423"/>
              <a:gd name="T69" fmla="*/ 7 h 1154"/>
              <a:gd name="T70" fmla="*/ 70 w 1423"/>
              <a:gd name="T71" fmla="*/ 2 h 1154"/>
              <a:gd name="T72" fmla="*/ 87 w 1423"/>
              <a:gd name="T73" fmla="*/ 0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23" h="1154">
                <a:moveTo>
                  <a:pt x="87" y="0"/>
                </a:moveTo>
                <a:lnTo>
                  <a:pt x="1338" y="0"/>
                </a:lnTo>
                <a:lnTo>
                  <a:pt x="1354" y="2"/>
                </a:lnTo>
                <a:lnTo>
                  <a:pt x="1370" y="7"/>
                </a:lnTo>
                <a:lnTo>
                  <a:pt x="1386" y="15"/>
                </a:lnTo>
                <a:lnTo>
                  <a:pt x="1399" y="25"/>
                </a:lnTo>
                <a:lnTo>
                  <a:pt x="1409" y="36"/>
                </a:lnTo>
                <a:lnTo>
                  <a:pt x="1417" y="50"/>
                </a:lnTo>
                <a:lnTo>
                  <a:pt x="1423" y="67"/>
                </a:lnTo>
                <a:lnTo>
                  <a:pt x="1423" y="82"/>
                </a:lnTo>
                <a:lnTo>
                  <a:pt x="1423" y="1071"/>
                </a:lnTo>
                <a:lnTo>
                  <a:pt x="1423" y="1088"/>
                </a:lnTo>
                <a:lnTo>
                  <a:pt x="1417" y="1104"/>
                </a:lnTo>
                <a:lnTo>
                  <a:pt x="1409" y="1117"/>
                </a:lnTo>
                <a:lnTo>
                  <a:pt x="1399" y="1131"/>
                </a:lnTo>
                <a:lnTo>
                  <a:pt x="1386" y="1140"/>
                </a:lnTo>
                <a:lnTo>
                  <a:pt x="1370" y="1148"/>
                </a:lnTo>
                <a:lnTo>
                  <a:pt x="1354" y="1152"/>
                </a:lnTo>
                <a:lnTo>
                  <a:pt x="1338" y="1154"/>
                </a:lnTo>
                <a:lnTo>
                  <a:pt x="87" y="1154"/>
                </a:lnTo>
                <a:lnTo>
                  <a:pt x="70" y="1152"/>
                </a:lnTo>
                <a:lnTo>
                  <a:pt x="54" y="1148"/>
                </a:lnTo>
                <a:lnTo>
                  <a:pt x="38" y="1140"/>
                </a:lnTo>
                <a:lnTo>
                  <a:pt x="26" y="1131"/>
                </a:lnTo>
                <a:lnTo>
                  <a:pt x="16" y="1117"/>
                </a:lnTo>
                <a:lnTo>
                  <a:pt x="8" y="1104"/>
                </a:lnTo>
                <a:lnTo>
                  <a:pt x="2" y="1088"/>
                </a:lnTo>
                <a:lnTo>
                  <a:pt x="0" y="1071"/>
                </a:lnTo>
                <a:lnTo>
                  <a:pt x="0" y="82"/>
                </a:lnTo>
                <a:lnTo>
                  <a:pt x="2" y="67"/>
                </a:lnTo>
                <a:lnTo>
                  <a:pt x="8" y="50"/>
                </a:lnTo>
                <a:lnTo>
                  <a:pt x="16" y="36"/>
                </a:lnTo>
                <a:lnTo>
                  <a:pt x="26" y="25"/>
                </a:lnTo>
                <a:lnTo>
                  <a:pt x="38" y="15"/>
                </a:lnTo>
                <a:lnTo>
                  <a:pt x="54" y="7"/>
                </a:lnTo>
                <a:lnTo>
                  <a:pt x="70" y="2"/>
                </a:lnTo>
                <a:lnTo>
                  <a:pt x="87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Freeform 13"/>
          <p:cNvSpPr>
            <a:spLocks/>
          </p:cNvSpPr>
          <p:nvPr/>
        </p:nvSpPr>
        <p:spPr bwMode="auto">
          <a:xfrm>
            <a:off x="144463" y="298450"/>
            <a:ext cx="6035675" cy="915988"/>
          </a:xfrm>
          <a:custGeom>
            <a:avLst/>
            <a:gdLst>
              <a:gd name="T0" fmla="*/ 3802 w 3802"/>
              <a:gd name="T1" fmla="*/ 374 h 577"/>
              <a:gd name="T2" fmla="*/ 3448 w 3802"/>
              <a:gd name="T3" fmla="*/ 374 h 577"/>
              <a:gd name="T4" fmla="*/ 3053 w 3802"/>
              <a:gd name="T5" fmla="*/ 0 h 577"/>
              <a:gd name="T6" fmla="*/ 905 w 3802"/>
              <a:gd name="T7" fmla="*/ 0 h 577"/>
              <a:gd name="T8" fmla="*/ 715 w 3802"/>
              <a:gd name="T9" fmla="*/ 180 h 577"/>
              <a:gd name="T10" fmla="*/ 223 w 3802"/>
              <a:gd name="T11" fmla="*/ 180 h 577"/>
              <a:gd name="T12" fmla="*/ 0 w 3802"/>
              <a:gd name="T13" fmla="*/ 397 h 577"/>
              <a:gd name="T14" fmla="*/ 0 w 3802"/>
              <a:gd name="T15" fmla="*/ 432 h 577"/>
              <a:gd name="T16" fmla="*/ 638 w 3802"/>
              <a:gd name="T17" fmla="*/ 432 h 577"/>
              <a:gd name="T18" fmla="*/ 790 w 3802"/>
              <a:gd name="T19" fmla="*/ 577 h 577"/>
              <a:gd name="T20" fmla="*/ 3531 w 3802"/>
              <a:gd name="T21" fmla="*/ 577 h 577"/>
              <a:gd name="T22" fmla="*/ 3802 w 3802"/>
              <a:gd name="T23" fmla="*/ 374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02" h="577">
                <a:moveTo>
                  <a:pt x="3802" y="374"/>
                </a:moveTo>
                <a:lnTo>
                  <a:pt x="3448" y="374"/>
                </a:lnTo>
                <a:lnTo>
                  <a:pt x="3053" y="0"/>
                </a:lnTo>
                <a:lnTo>
                  <a:pt x="905" y="0"/>
                </a:lnTo>
                <a:lnTo>
                  <a:pt x="715" y="180"/>
                </a:lnTo>
                <a:lnTo>
                  <a:pt x="223" y="180"/>
                </a:lnTo>
                <a:lnTo>
                  <a:pt x="0" y="397"/>
                </a:lnTo>
                <a:lnTo>
                  <a:pt x="0" y="432"/>
                </a:lnTo>
                <a:lnTo>
                  <a:pt x="638" y="432"/>
                </a:lnTo>
                <a:lnTo>
                  <a:pt x="790" y="577"/>
                </a:lnTo>
                <a:lnTo>
                  <a:pt x="3531" y="577"/>
                </a:lnTo>
                <a:lnTo>
                  <a:pt x="3802" y="3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6" name="Freeform 14"/>
          <p:cNvSpPr>
            <a:spLocks/>
          </p:cNvSpPr>
          <p:nvPr/>
        </p:nvSpPr>
        <p:spPr bwMode="auto">
          <a:xfrm>
            <a:off x="144463" y="892175"/>
            <a:ext cx="8739188" cy="2511425"/>
          </a:xfrm>
          <a:custGeom>
            <a:avLst/>
            <a:gdLst>
              <a:gd name="T0" fmla="*/ 0 w 5505"/>
              <a:gd name="T1" fmla="*/ 1407 h 1582"/>
              <a:gd name="T2" fmla="*/ 144 w 5505"/>
              <a:gd name="T3" fmla="*/ 1544 h 1582"/>
              <a:gd name="T4" fmla="*/ 2865 w 5505"/>
              <a:gd name="T5" fmla="*/ 1544 h 1582"/>
              <a:gd name="T6" fmla="*/ 3019 w 5505"/>
              <a:gd name="T7" fmla="*/ 1461 h 1582"/>
              <a:gd name="T8" fmla="*/ 4088 w 5505"/>
              <a:gd name="T9" fmla="*/ 1461 h 1582"/>
              <a:gd name="T10" fmla="*/ 4217 w 5505"/>
              <a:gd name="T11" fmla="*/ 1582 h 1582"/>
              <a:gd name="T12" fmla="*/ 5317 w 5505"/>
              <a:gd name="T13" fmla="*/ 1582 h 1582"/>
              <a:gd name="T14" fmla="*/ 5475 w 5505"/>
              <a:gd name="T15" fmla="*/ 1432 h 1582"/>
              <a:gd name="T16" fmla="*/ 4234 w 5505"/>
              <a:gd name="T17" fmla="*/ 1432 h 1582"/>
              <a:gd name="T18" fmla="*/ 4219 w 5505"/>
              <a:gd name="T19" fmla="*/ 1432 h 1582"/>
              <a:gd name="T20" fmla="*/ 4205 w 5505"/>
              <a:gd name="T21" fmla="*/ 1430 h 1582"/>
              <a:gd name="T22" fmla="*/ 4191 w 5505"/>
              <a:gd name="T23" fmla="*/ 1426 h 1582"/>
              <a:gd name="T24" fmla="*/ 4177 w 5505"/>
              <a:gd name="T25" fmla="*/ 1421 h 1582"/>
              <a:gd name="T26" fmla="*/ 4165 w 5505"/>
              <a:gd name="T27" fmla="*/ 1415 h 1582"/>
              <a:gd name="T28" fmla="*/ 4153 w 5505"/>
              <a:gd name="T29" fmla="*/ 1409 h 1582"/>
              <a:gd name="T30" fmla="*/ 4140 w 5505"/>
              <a:gd name="T31" fmla="*/ 1400 h 1582"/>
              <a:gd name="T32" fmla="*/ 4130 w 5505"/>
              <a:gd name="T33" fmla="*/ 1392 h 1582"/>
              <a:gd name="T34" fmla="*/ 4120 w 5505"/>
              <a:gd name="T35" fmla="*/ 1382 h 1582"/>
              <a:gd name="T36" fmla="*/ 4112 w 5505"/>
              <a:gd name="T37" fmla="*/ 1371 h 1582"/>
              <a:gd name="T38" fmla="*/ 4104 w 5505"/>
              <a:gd name="T39" fmla="*/ 1359 h 1582"/>
              <a:gd name="T40" fmla="*/ 4098 w 5505"/>
              <a:gd name="T41" fmla="*/ 1348 h 1582"/>
              <a:gd name="T42" fmla="*/ 4094 w 5505"/>
              <a:gd name="T43" fmla="*/ 1334 h 1582"/>
              <a:gd name="T44" fmla="*/ 4090 w 5505"/>
              <a:gd name="T45" fmla="*/ 1321 h 1582"/>
              <a:gd name="T46" fmla="*/ 4088 w 5505"/>
              <a:gd name="T47" fmla="*/ 1307 h 1582"/>
              <a:gd name="T48" fmla="*/ 4086 w 5505"/>
              <a:gd name="T49" fmla="*/ 1292 h 1582"/>
              <a:gd name="T50" fmla="*/ 4086 w 5505"/>
              <a:gd name="T51" fmla="*/ 303 h 1582"/>
              <a:gd name="T52" fmla="*/ 4088 w 5505"/>
              <a:gd name="T53" fmla="*/ 290 h 1582"/>
              <a:gd name="T54" fmla="*/ 4090 w 5505"/>
              <a:gd name="T55" fmla="*/ 275 h 1582"/>
              <a:gd name="T56" fmla="*/ 4094 w 5505"/>
              <a:gd name="T57" fmla="*/ 263 h 1582"/>
              <a:gd name="T58" fmla="*/ 4098 w 5505"/>
              <a:gd name="T59" fmla="*/ 250 h 1582"/>
              <a:gd name="T60" fmla="*/ 4104 w 5505"/>
              <a:gd name="T61" fmla="*/ 236 h 1582"/>
              <a:gd name="T62" fmla="*/ 4112 w 5505"/>
              <a:gd name="T63" fmla="*/ 225 h 1582"/>
              <a:gd name="T64" fmla="*/ 4120 w 5505"/>
              <a:gd name="T65" fmla="*/ 215 h 1582"/>
              <a:gd name="T66" fmla="*/ 4130 w 5505"/>
              <a:gd name="T67" fmla="*/ 205 h 1582"/>
              <a:gd name="T68" fmla="*/ 4140 w 5505"/>
              <a:gd name="T69" fmla="*/ 196 h 1582"/>
              <a:gd name="T70" fmla="*/ 4153 w 5505"/>
              <a:gd name="T71" fmla="*/ 188 h 1582"/>
              <a:gd name="T72" fmla="*/ 4165 w 5505"/>
              <a:gd name="T73" fmla="*/ 180 h 1582"/>
              <a:gd name="T74" fmla="*/ 4177 w 5505"/>
              <a:gd name="T75" fmla="*/ 175 h 1582"/>
              <a:gd name="T76" fmla="*/ 4191 w 5505"/>
              <a:gd name="T77" fmla="*/ 169 h 1582"/>
              <a:gd name="T78" fmla="*/ 4205 w 5505"/>
              <a:gd name="T79" fmla="*/ 167 h 1582"/>
              <a:gd name="T80" fmla="*/ 4219 w 5505"/>
              <a:gd name="T81" fmla="*/ 165 h 1582"/>
              <a:gd name="T82" fmla="*/ 4234 w 5505"/>
              <a:gd name="T83" fmla="*/ 163 h 1582"/>
              <a:gd name="T84" fmla="*/ 5485 w 5505"/>
              <a:gd name="T85" fmla="*/ 163 h 1582"/>
              <a:gd name="T86" fmla="*/ 5495 w 5505"/>
              <a:gd name="T87" fmla="*/ 163 h 1582"/>
              <a:gd name="T88" fmla="*/ 5505 w 5505"/>
              <a:gd name="T89" fmla="*/ 165 h 1582"/>
              <a:gd name="T90" fmla="*/ 5404 w 5505"/>
              <a:gd name="T91" fmla="*/ 0 h 1582"/>
              <a:gd name="T92" fmla="*/ 3871 w 5505"/>
              <a:gd name="T93" fmla="*/ 0 h 1582"/>
              <a:gd name="T94" fmla="*/ 3553 w 5505"/>
              <a:gd name="T95" fmla="*/ 238 h 1582"/>
              <a:gd name="T96" fmla="*/ 3539 w 5505"/>
              <a:gd name="T97" fmla="*/ 244 h 1582"/>
              <a:gd name="T98" fmla="*/ 772 w 5505"/>
              <a:gd name="T99" fmla="*/ 244 h 1582"/>
              <a:gd name="T100" fmla="*/ 620 w 5505"/>
              <a:gd name="T101" fmla="*/ 98 h 1582"/>
              <a:gd name="T102" fmla="*/ 0 w 5505"/>
              <a:gd name="T103" fmla="*/ 98 h 1582"/>
              <a:gd name="T104" fmla="*/ 0 w 5505"/>
              <a:gd name="T105" fmla="*/ 1407 h 1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505" h="1582">
                <a:moveTo>
                  <a:pt x="0" y="1407"/>
                </a:moveTo>
                <a:lnTo>
                  <a:pt x="144" y="1544"/>
                </a:lnTo>
                <a:lnTo>
                  <a:pt x="2865" y="1544"/>
                </a:lnTo>
                <a:lnTo>
                  <a:pt x="3019" y="1461"/>
                </a:lnTo>
                <a:lnTo>
                  <a:pt x="4088" y="1461"/>
                </a:lnTo>
                <a:lnTo>
                  <a:pt x="4217" y="1582"/>
                </a:lnTo>
                <a:lnTo>
                  <a:pt x="5317" y="1582"/>
                </a:lnTo>
                <a:lnTo>
                  <a:pt x="5475" y="1432"/>
                </a:lnTo>
                <a:lnTo>
                  <a:pt x="4234" y="1432"/>
                </a:lnTo>
                <a:lnTo>
                  <a:pt x="4219" y="1432"/>
                </a:lnTo>
                <a:lnTo>
                  <a:pt x="4205" y="1430"/>
                </a:lnTo>
                <a:lnTo>
                  <a:pt x="4191" y="1426"/>
                </a:lnTo>
                <a:lnTo>
                  <a:pt x="4177" y="1421"/>
                </a:lnTo>
                <a:lnTo>
                  <a:pt x="4165" y="1415"/>
                </a:lnTo>
                <a:lnTo>
                  <a:pt x="4153" y="1409"/>
                </a:lnTo>
                <a:lnTo>
                  <a:pt x="4140" y="1400"/>
                </a:lnTo>
                <a:lnTo>
                  <a:pt x="4130" y="1392"/>
                </a:lnTo>
                <a:lnTo>
                  <a:pt x="4120" y="1382"/>
                </a:lnTo>
                <a:lnTo>
                  <a:pt x="4112" y="1371"/>
                </a:lnTo>
                <a:lnTo>
                  <a:pt x="4104" y="1359"/>
                </a:lnTo>
                <a:lnTo>
                  <a:pt x="4098" y="1348"/>
                </a:lnTo>
                <a:lnTo>
                  <a:pt x="4094" y="1334"/>
                </a:lnTo>
                <a:lnTo>
                  <a:pt x="4090" y="1321"/>
                </a:lnTo>
                <a:lnTo>
                  <a:pt x="4088" y="1307"/>
                </a:lnTo>
                <a:lnTo>
                  <a:pt x="4086" y="1292"/>
                </a:lnTo>
                <a:lnTo>
                  <a:pt x="4086" y="303"/>
                </a:lnTo>
                <a:lnTo>
                  <a:pt x="4088" y="290"/>
                </a:lnTo>
                <a:lnTo>
                  <a:pt x="4090" y="275"/>
                </a:lnTo>
                <a:lnTo>
                  <a:pt x="4094" y="263"/>
                </a:lnTo>
                <a:lnTo>
                  <a:pt x="4098" y="250"/>
                </a:lnTo>
                <a:lnTo>
                  <a:pt x="4104" y="236"/>
                </a:lnTo>
                <a:lnTo>
                  <a:pt x="4112" y="225"/>
                </a:lnTo>
                <a:lnTo>
                  <a:pt x="4120" y="215"/>
                </a:lnTo>
                <a:lnTo>
                  <a:pt x="4130" y="205"/>
                </a:lnTo>
                <a:lnTo>
                  <a:pt x="4140" y="196"/>
                </a:lnTo>
                <a:lnTo>
                  <a:pt x="4153" y="188"/>
                </a:lnTo>
                <a:lnTo>
                  <a:pt x="4165" y="180"/>
                </a:lnTo>
                <a:lnTo>
                  <a:pt x="4177" y="175"/>
                </a:lnTo>
                <a:lnTo>
                  <a:pt x="4191" y="169"/>
                </a:lnTo>
                <a:lnTo>
                  <a:pt x="4205" y="167"/>
                </a:lnTo>
                <a:lnTo>
                  <a:pt x="4219" y="165"/>
                </a:lnTo>
                <a:lnTo>
                  <a:pt x="4234" y="163"/>
                </a:lnTo>
                <a:lnTo>
                  <a:pt x="5485" y="163"/>
                </a:lnTo>
                <a:lnTo>
                  <a:pt x="5495" y="163"/>
                </a:lnTo>
                <a:lnTo>
                  <a:pt x="5505" y="165"/>
                </a:lnTo>
                <a:lnTo>
                  <a:pt x="5404" y="0"/>
                </a:lnTo>
                <a:lnTo>
                  <a:pt x="3871" y="0"/>
                </a:lnTo>
                <a:lnTo>
                  <a:pt x="3553" y="238"/>
                </a:lnTo>
                <a:lnTo>
                  <a:pt x="3539" y="244"/>
                </a:lnTo>
                <a:lnTo>
                  <a:pt x="772" y="244"/>
                </a:lnTo>
                <a:lnTo>
                  <a:pt x="620" y="98"/>
                </a:lnTo>
                <a:lnTo>
                  <a:pt x="0" y="98"/>
                </a:lnTo>
                <a:lnTo>
                  <a:pt x="0" y="1407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Freeform 15"/>
          <p:cNvSpPr>
            <a:spLocks/>
          </p:cNvSpPr>
          <p:nvPr/>
        </p:nvSpPr>
        <p:spPr bwMode="auto">
          <a:xfrm>
            <a:off x="4206876" y="4238625"/>
            <a:ext cx="4616450" cy="661988"/>
          </a:xfrm>
          <a:custGeom>
            <a:avLst/>
            <a:gdLst>
              <a:gd name="T0" fmla="*/ 2908 w 2908"/>
              <a:gd name="T1" fmla="*/ 407 h 417"/>
              <a:gd name="T2" fmla="*/ 2908 w 2908"/>
              <a:gd name="T3" fmla="*/ 123 h 417"/>
              <a:gd name="T4" fmla="*/ 2908 w 2908"/>
              <a:gd name="T5" fmla="*/ 109 h 417"/>
              <a:gd name="T6" fmla="*/ 2906 w 2908"/>
              <a:gd name="T7" fmla="*/ 98 h 417"/>
              <a:gd name="T8" fmla="*/ 2902 w 2908"/>
              <a:gd name="T9" fmla="*/ 86 h 417"/>
              <a:gd name="T10" fmla="*/ 2897 w 2908"/>
              <a:gd name="T11" fmla="*/ 75 h 417"/>
              <a:gd name="T12" fmla="*/ 2891 w 2908"/>
              <a:gd name="T13" fmla="*/ 63 h 417"/>
              <a:gd name="T14" fmla="*/ 2885 w 2908"/>
              <a:gd name="T15" fmla="*/ 54 h 417"/>
              <a:gd name="T16" fmla="*/ 2877 w 2908"/>
              <a:gd name="T17" fmla="*/ 44 h 417"/>
              <a:gd name="T18" fmla="*/ 2869 w 2908"/>
              <a:gd name="T19" fmla="*/ 37 h 417"/>
              <a:gd name="T20" fmla="*/ 2859 w 2908"/>
              <a:gd name="T21" fmla="*/ 29 h 417"/>
              <a:gd name="T22" fmla="*/ 2849 w 2908"/>
              <a:gd name="T23" fmla="*/ 21 h 417"/>
              <a:gd name="T24" fmla="*/ 2839 w 2908"/>
              <a:gd name="T25" fmla="*/ 15 h 417"/>
              <a:gd name="T26" fmla="*/ 2827 w 2908"/>
              <a:gd name="T27" fmla="*/ 10 h 417"/>
              <a:gd name="T28" fmla="*/ 2814 w 2908"/>
              <a:gd name="T29" fmla="*/ 6 h 417"/>
              <a:gd name="T30" fmla="*/ 2802 w 2908"/>
              <a:gd name="T31" fmla="*/ 2 h 417"/>
              <a:gd name="T32" fmla="*/ 2790 w 2908"/>
              <a:gd name="T33" fmla="*/ 0 h 417"/>
              <a:gd name="T34" fmla="*/ 2776 w 2908"/>
              <a:gd name="T35" fmla="*/ 0 h 417"/>
              <a:gd name="T36" fmla="*/ 0 w 2908"/>
              <a:gd name="T37" fmla="*/ 0 h 417"/>
              <a:gd name="T38" fmla="*/ 0 w 2908"/>
              <a:gd name="T39" fmla="*/ 417 h 417"/>
              <a:gd name="T40" fmla="*/ 14 w 2908"/>
              <a:gd name="T41" fmla="*/ 409 h 417"/>
              <a:gd name="T42" fmla="*/ 25 w 2908"/>
              <a:gd name="T43" fmla="*/ 407 h 417"/>
              <a:gd name="T44" fmla="*/ 2908 w 2908"/>
              <a:gd name="T45" fmla="*/ 407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908" h="417">
                <a:moveTo>
                  <a:pt x="2908" y="407"/>
                </a:moveTo>
                <a:lnTo>
                  <a:pt x="2908" y="123"/>
                </a:lnTo>
                <a:lnTo>
                  <a:pt x="2908" y="109"/>
                </a:lnTo>
                <a:lnTo>
                  <a:pt x="2906" y="98"/>
                </a:lnTo>
                <a:lnTo>
                  <a:pt x="2902" y="86"/>
                </a:lnTo>
                <a:lnTo>
                  <a:pt x="2897" y="75"/>
                </a:lnTo>
                <a:lnTo>
                  <a:pt x="2891" y="63"/>
                </a:lnTo>
                <a:lnTo>
                  <a:pt x="2885" y="54"/>
                </a:lnTo>
                <a:lnTo>
                  <a:pt x="2877" y="44"/>
                </a:lnTo>
                <a:lnTo>
                  <a:pt x="2869" y="37"/>
                </a:lnTo>
                <a:lnTo>
                  <a:pt x="2859" y="29"/>
                </a:lnTo>
                <a:lnTo>
                  <a:pt x="2849" y="21"/>
                </a:lnTo>
                <a:lnTo>
                  <a:pt x="2839" y="15"/>
                </a:lnTo>
                <a:lnTo>
                  <a:pt x="2827" y="10"/>
                </a:lnTo>
                <a:lnTo>
                  <a:pt x="2814" y="6"/>
                </a:lnTo>
                <a:lnTo>
                  <a:pt x="2802" y="2"/>
                </a:lnTo>
                <a:lnTo>
                  <a:pt x="2790" y="0"/>
                </a:lnTo>
                <a:lnTo>
                  <a:pt x="2776" y="0"/>
                </a:lnTo>
                <a:lnTo>
                  <a:pt x="0" y="0"/>
                </a:lnTo>
                <a:lnTo>
                  <a:pt x="0" y="417"/>
                </a:lnTo>
                <a:lnTo>
                  <a:pt x="14" y="409"/>
                </a:lnTo>
                <a:lnTo>
                  <a:pt x="25" y="407"/>
                </a:lnTo>
                <a:lnTo>
                  <a:pt x="2908" y="407"/>
                </a:lnTo>
                <a:close/>
              </a:path>
            </a:pathLst>
          </a:custGeom>
          <a:solidFill>
            <a:srgbClr val="EAF4E4">
              <a:alpha val="65000"/>
            </a:srgb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8" name="Freeform 16"/>
          <p:cNvSpPr>
            <a:spLocks/>
          </p:cNvSpPr>
          <p:nvPr/>
        </p:nvSpPr>
        <p:spPr bwMode="auto">
          <a:xfrm>
            <a:off x="4206876" y="4948238"/>
            <a:ext cx="4616450" cy="1033463"/>
          </a:xfrm>
          <a:custGeom>
            <a:avLst/>
            <a:gdLst>
              <a:gd name="T0" fmla="*/ 106 w 2908"/>
              <a:gd name="T1" fmla="*/ 651 h 651"/>
              <a:gd name="T2" fmla="*/ 2776 w 2908"/>
              <a:gd name="T3" fmla="*/ 651 h 651"/>
              <a:gd name="T4" fmla="*/ 2790 w 2908"/>
              <a:gd name="T5" fmla="*/ 651 h 651"/>
              <a:gd name="T6" fmla="*/ 2802 w 2908"/>
              <a:gd name="T7" fmla="*/ 649 h 651"/>
              <a:gd name="T8" fmla="*/ 2814 w 2908"/>
              <a:gd name="T9" fmla="*/ 645 h 651"/>
              <a:gd name="T10" fmla="*/ 2827 w 2908"/>
              <a:gd name="T11" fmla="*/ 642 h 651"/>
              <a:gd name="T12" fmla="*/ 2839 w 2908"/>
              <a:gd name="T13" fmla="*/ 636 h 651"/>
              <a:gd name="T14" fmla="*/ 2849 w 2908"/>
              <a:gd name="T15" fmla="*/ 630 h 651"/>
              <a:gd name="T16" fmla="*/ 2859 w 2908"/>
              <a:gd name="T17" fmla="*/ 622 h 651"/>
              <a:gd name="T18" fmla="*/ 2869 w 2908"/>
              <a:gd name="T19" fmla="*/ 615 h 651"/>
              <a:gd name="T20" fmla="*/ 2877 w 2908"/>
              <a:gd name="T21" fmla="*/ 607 h 651"/>
              <a:gd name="T22" fmla="*/ 2885 w 2908"/>
              <a:gd name="T23" fmla="*/ 597 h 651"/>
              <a:gd name="T24" fmla="*/ 2891 w 2908"/>
              <a:gd name="T25" fmla="*/ 586 h 651"/>
              <a:gd name="T26" fmla="*/ 2897 w 2908"/>
              <a:gd name="T27" fmla="*/ 576 h 651"/>
              <a:gd name="T28" fmla="*/ 2902 w 2908"/>
              <a:gd name="T29" fmla="*/ 565 h 651"/>
              <a:gd name="T30" fmla="*/ 2906 w 2908"/>
              <a:gd name="T31" fmla="*/ 553 h 651"/>
              <a:gd name="T32" fmla="*/ 2908 w 2908"/>
              <a:gd name="T33" fmla="*/ 540 h 651"/>
              <a:gd name="T34" fmla="*/ 2908 w 2908"/>
              <a:gd name="T35" fmla="*/ 528 h 651"/>
              <a:gd name="T36" fmla="*/ 2908 w 2908"/>
              <a:gd name="T37" fmla="*/ 0 h 651"/>
              <a:gd name="T38" fmla="*/ 31 w 2908"/>
              <a:gd name="T39" fmla="*/ 0 h 651"/>
              <a:gd name="T40" fmla="*/ 0 w 2908"/>
              <a:gd name="T41" fmla="*/ 16 h 651"/>
              <a:gd name="T42" fmla="*/ 0 w 2908"/>
              <a:gd name="T43" fmla="*/ 70 h 651"/>
              <a:gd name="T44" fmla="*/ 95 w 2908"/>
              <a:gd name="T45" fmla="*/ 121 h 651"/>
              <a:gd name="T46" fmla="*/ 106 w 2908"/>
              <a:gd name="T47" fmla="*/ 127 h 651"/>
              <a:gd name="T48" fmla="*/ 106 w 2908"/>
              <a:gd name="T49" fmla="*/ 6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908" h="651">
                <a:moveTo>
                  <a:pt x="106" y="651"/>
                </a:moveTo>
                <a:lnTo>
                  <a:pt x="2776" y="651"/>
                </a:lnTo>
                <a:lnTo>
                  <a:pt x="2790" y="651"/>
                </a:lnTo>
                <a:lnTo>
                  <a:pt x="2802" y="649"/>
                </a:lnTo>
                <a:lnTo>
                  <a:pt x="2814" y="645"/>
                </a:lnTo>
                <a:lnTo>
                  <a:pt x="2827" y="642"/>
                </a:lnTo>
                <a:lnTo>
                  <a:pt x="2839" y="636"/>
                </a:lnTo>
                <a:lnTo>
                  <a:pt x="2849" y="630"/>
                </a:lnTo>
                <a:lnTo>
                  <a:pt x="2859" y="622"/>
                </a:lnTo>
                <a:lnTo>
                  <a:pt x="2869" y="615"/>
                </a:lnTo>
                <a:lnTo>
                  <a:pt x="2877" y="607"/>
                </a:lnTo>
                <a:lnTo>
                  <a:pt x="2885" y="597"/>
                </a:lnTo>
                <a:lnTo>
                  <a:pt x="2891" y="586"/>
                </a:lnTo>
                <a:lnTo>
                  <a:pt x="2897" y="576"/>
                </a:lnTo>
                <a:lnTo>
                  <a:pt x="2902" y="565"/>
                </a:lnTo>
                <a:lnTo>
                  <a:pt x="2906" y="553"/>
                </a:lnTo>
                <a:lnTo>
                  <a:pt x="2908" y="540"/>
                </a:lnTo>
                <a:lnTo>
                  <a:pt x="2908" y="528"/>
                </a:lnTo>
                <a:lnTo>
                  <a:pt x="2908" y="0"/>
                </a:lnTo>
                <a:lnTo>
                  <a:pt x="31" y="0"/>
                </a:lnTo>
                <a:lnTo>
                  <a:pt x="0" y="16"/>
                </a:lnTo>
                <a:lnTo>
                  <a:pt x="0" y="70"/>
                </a:lnTo>
                <a:lnTo>
                  <a:pt x="95" y="121"/>
                </a:lnTo>
                <a:lnTo>
                  <a:pt x="106" y="127"/>
                </a:lnTo>
                <a:lnTo>
                  <a:pt x="106" y="651"/>
                </a:lnTo>
                <a:close/>
              </a:path>
            </a:pathLst>
          </a:custGeom>
          <a:solidFill>
            <a:srgbClr val="EAF4E4">
              <a:alpha val="65000"/>
            </a:srgb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Freeform 17"/>
          <p:cNvSpPr>
            <a:spLocks/>
          </p:cNvSpPr>
          <p:nvPr/>
        </p:nvSpPr>
        <p:spPr bwMode="auto">
          <a:xfrm>
            <a:off x="338138" y="5010150"/>
            <a:ext cx="3971925" cy="971550"/>
          </a:xfrm>
          <a:custGeom>
            <a:avLst/>
            <a:gdLst>
              <a:gd name="T0" fmla="*/ 2395 w 2502"/>
              <a:gd name="T1" fmla="*/ 0 h 612"/>
              <a:gd name="T2" fmla="*/ 2395 w 2502"/>
              <a:gd name="T3" fmla="*/ 54 h 612"/>
              <a:gd name="T4" fmla="*/ 2407 w 2502"/>
              <a:gd name="T5" fmla="*/ 59 h 612"/>
              <a:gd name="T6" fmla="*/ 2502 w 2502"/>
              <a:gd name="T7" fmla="*/ 111 h 612"/>
              <a:gd name="T8" fmla="*/ 2502 w 2502"/>
              <a:gd name="T9" fmla="*/ 612 h 612"/>
              <a:gd name="T10" fmla="*/ 131 w 2502"/>
              <a:gd name="T11" fmla="*/ 612 h 612"/>
              <a:gd name="T12" fmla="*/ 119 w 2502"/>
              <a:gd name="T13" fmla="*/ 612 h 612"/>
              <a:gd name="T14" fmla="*/ 105 w 2502"/>
              <a:gd name="T15" fmla="*/ 610 h 612"/>
              <a:gd name="T16" fmla="*/ 93 w 2502"/>
              <a:gd name="T17" fmla="*/ 606 h 612"/>
              <a:gd name="T18" fmla="*/ 81 w 2502"/>
              <a:gd name="T19" fmla="*/ 603 h 612"/>
              <a:gd name="T20" fmla="*/ 68 w 2502"/>
              <a:gd name="T21" fmla="*/ 597 h 612"/>
              <a:gd name="T22" fmla="*/ 58 w 2502"/>
              <a:gd name="T23" fmla="*/ 591 h 612"/>
              <a:gd name="T24" fmla="*/ 48 w 2502"/>
              <a:gd name="T25" fmla="*/ 583 h 612"/>
              <a:gd name="T26" fmla="*/ 38 w 2502"/>
              <a:gd name="T27" fmla="*/ 576 h 612"/>
              <a:gd name="T28" fmla="*/ 30 w 2502"/>
              <a:gd name="T29" fmla="*/ 568 h 612"/>
              <a:gd name="T30" fmla="*/ 22 w 2502"/>
              <a:gd name="T31" fmla="*/ 558 h 612"/>
              <a:gd name="T32" fmla="*/ 16 w 2502"/>
              <a:gd name="T33" fmla="*/ 547 h 612"/>
              <a:gd name="T34" fmla="*/ 10 w 2502"/>
              <a:gd name="T35" fmla="*/ 537 h 612"/>
              <a:gd name="T36" fmla="*/ 6 w 2502"/>
              <a:gd name="T37" fmla="*/ 526 h 612"/>
              <a:gd name="T38" fmla="*/ 4 w 2502"/>
              <a:gd name="T39" fmla="*/ 514 h 612"/>
              <a:gd name="T40" fmla="*/ 2 w 2502"/>
              <a:gd name="T41" fmla="*/ 501 h 612"/>
              <a:gd name="T42" fmla="*/ 0 w 2502"/>
              <a:gd name="T43" fmla="*/ 489 h 612"/>
              <a:gd name="T44" fmla="*/ 0 w 2502"/>
              <a:gd name="T45" fmla="*/ 113 h 612"/>
              <a:gd name="T46" fmla="*/ 2186 w 2502"/>
              <a:gd name="T47" fmla="*/ 113 h 612"/>
              <a:gd name="T48" fmla="*/ 2196 w 2502"/>
              <a:gd name="T49" fmla="*/ 109 h 612"/>
              <a:gd name="T50" fmla="*/ 2395 w 2502"/>
              <a:gd name="T51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02" h="612">
                <a:moveTo>
                  <a:pt x="2395" y="0"/>
                </a:moveTo>
                <a:lnTo>
                  <a:pt x="2395" y="54"/>
                </a:lnTo>
                <a:lnTo>
                  <a:pt x="2407" y="59"/>
                </a:lnTo>
                <a:lnTo>
                  <a:pt x="2502" y="111"/>
                </a:lnTo>
                <a:lnTo>
                  <a:pt x="2502" y="612"/>
                </a:lnTo>
                <a:lnTo>
                  <a:pt x="131" y="612"/>
                </a:lnTo>
                <a:lnTo>
                  <a:pt x="119" y="612"/>
                </a:lnTo>
                <a:lnTo>
                  <a:pt x="105" y="610"/>
                </a:lnTo>
                <a:lnTo>
                  <a:pt x="93" y="606"/>
                </a:lnTo>
                <a:lnTo>
                  <a:pt x="81" y="603"/>
                </a:lnTo>
                <a:lnTo>
                  <a:pt x="68" y="597"/>
                </a:lnTo>
                <a:lnTo>
                  <a:pt x="58" y="591"/>
                </a:lnTo>
                <a:lnTo>
                  <a:pt x="48" y="583"/>
                </a:lnTo>
                <a:lnTo>
                  <a:pt x="38" y="576"/>
                </a:lnTo>
                <a:lnTo>
                  <a:pt x="30" y="568"/>
                </a:lnTo>
                <a:lnTo>
                  <a:pt x="22" y="558"/>
                </a:lnTo>
                <a:lnTo>
                  <a:pt x="16" y="547"/>
                </a:lnTo>
                <a:lnTo>
                  <a:pt x="10" y="537"/>
                </a:lnTo>
                <a:lnTo>
                  <a:pt x="6" y="526"/>
                </a:lnTo>
                <a:lnTo>
                  <a:pt x="4" y="514"/>
                </a:lnTo>
                <a:lnTo>
                  <a:pt x="2" y="501"/>
                </a:lnTo>
                <a:lnTo>
                  <a:pt x="0" y="489"/>
                </a:lnTo>
                <a:lnTo>
                  <a:pt x="0" y="113"/>
                </a:lnTo>
                <a:lnTo>
                  <a:pt x="2186" y="113"/>
                </a:lnTo>
                <a:lnTo>
                  <a:pt x="2196" y="109"/>
                </a:lnTo>
                <a:lnTo>
                  <a:pt x="2395" y="0"/>
                </a:lnTo>
                <a:close/>
              </a:path>
            </a:pathLst>
          </a:custGeom>
          <a:solidFill>
            <a:srgbClr val="EAF4E4">
              <a:alpha val="65000"/>
            </a:srgb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0" name="Freeform 18"/>
          <p:cNvSpPr>
            <a:spLocks/>
          </p:cNvSpPr>
          <p:nvPr/>
        </p:nvSpPr>
        <p:spPr bwMode="auto">
          <a:xfrm>
            <a:off x="338138" y="4238625"/>
            <a:ext cx="3802063" cy="887413"/>
          </a:xfrm>
          <a:custGeom>
            <a:avLst/>
            <a:gdLst>
              <a:gd name="T0" fmla="*/ 131 w 2395"/>
              <a:gd name="T1" fmla="*/ 0 h 559"/>
              <a:gd name="T2" fmla="*/ 2395 w 2395"/>
              <a:gd name="T3" fmla="*/ 0 h 559"/>
              <a:gd name="T4" fmla="*/ 2395 w 2395"/>
              <a:gd name="T5" fmla="*/ 440 h 559"/>
              <a:gd name="T6" fmla="*/ 2180 w 2395"/>
              <a:gd name="T7" fmla="*/ 559 h 559"/>
              <a:gd name="T8" fmla="*/ 0 w 2395"/>
              <a:gd name="T9" fmla="*/ 559 h 559"/>
              <a:gd name="T10" fmla="*/ 0 w 2395"/>
              <a:gd name="T11" fmla="*/ 123 h 559"/>
              <a:gd name="T12" fmla="*/ 2 w 2395"/>
              <a:gd name="T13" fmla="*/ 109 h 559"/>
              <a:gd name="T14" fmla="*/ 4 w 2395"/>
              <a:gd name="T15" fmla="*/ 98 h 559"/>
              <a:gd name="T16" fmla="*/ 6 w 2395"/>
              <a:gd name="T17" fmla="*/ 86 h 559"/>
              <a:gd name="T18" fmla="*/ 10 w 2395"/>
              <a:gd name="T19" fmla="*/ 75 h 559"/>
              <a:gd name="T20" fmla="*/ 16 w 2395"/>
              <a:gd name="T21" fmla="*/ 63 h 559"/>
              <a:gd name="T22" fmla="*/ 22 w 2395"/>
              <a:gd name="T23" fmla="*/ 54 h 559"/>
              <a:gd name="T24" fmla="*/ 30 w 2395"/>
              <a:gd name="T25" fmla="*/ 44 h 559"/>
              <a:gd name="T26" fmla="*/ 38 w 2395"/>
              <a:gd name="T27" fmla="*/ 37 h 559"/>
              <a:gd name="T28" fmla="*/ 48 w 2395"/>
              <a:gd name="T29" fmla="*/ 29 h 559"/>
              <a:gd name="T30" fmla="*/ 58 w 2395"/>
              <a:gd name="T31" fmla="*/ 21 h 559"/>
              <a:gd name="T32" fmla="*/ 68 w 2395"/>
              <a:gd name="T33" fmla="*/ 15 h 559"/>
              <a:gd name="T34" fmla="*/ 81 w 2395"/>
              <a:gd name="T35" fmla="*/ 10 h 559"/>
              <a:gd name="T36" fmla="*/ 93 w 2395"/>
              <a:gd name="T37" fmla="*/ 6 h 559"/>
              <a:gd name="T38" fmla="*/ 105 w 2395"/>
              <a:gd name="T39" fmla="*/ 2 h 559"/>
              <a:gd name="T40" fmla="*/ 119 w 2395"/>
              <a:gd name="T41" fmla="*/ 0 h 559"/>
              <a:gd name="T42" fmla="*/ 131 w 2395"/>
              <a:gd name="T43" fmla="*/ 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95" h="559">
                <a:moveTo>
                  <a:pt x="131" y="0"/>
                </a:moveTo>
                <a:lnTo>
                  <a:pt x="2395" y="0"/>
                </a:lnTo>
                <a:lnTo>
                  <a:pt x="2395" y="440"/>
                </a:lnTo>
                <a:lnTo>
                  <a:pt x="2180" y="559"/>
                </a:lnTo>
                <a:lnTo>
                  <a:pt x="0" y="559"/>
                </a:lnTo>
                <a:lnTo>
                  <a:pt x="0" y="123"/>
                </a:lnTo>
                <a:lnTo>
                  <a:pt x="2" y="109"/>
                </a:lnTo>
                <a:lnTo>
                  <a:pt x="4" y="98"/>
                </a:lnTo>
                <a:lnTo>
                  <a:pt x="6" y="86"/>
                </a:lnTo>
                <a:lnTo>
                  <a:pt x="10" y="75"/>
                </a:lnTo>
                <a:lnTo>
                  <a:pt x="16" y="63"/>
                </a:lnTo>
                <a:lnTo>
                  <a:pt x="22" y="54"/>
                </a:lnTo>
                <a:lnTo>
                  <a:pt x="30" y="44"/>
                </a:lnTo>
                <a:lnTo>
                  <a:pt x="38" y="37"/>
                </a:lnTo>
                <a:lnTo>
                  <a:pt x="48" y="29"/>
                </a:lnTo>
                <a:lnTo>
                  <a:pt x="58" y="21"/>
                </a:lnTo>
                <a:lnTo>
                  <a:pt x="68" y="15"/>
                </a:lnTo>
                <a:lnTo>
                  <a:pt x="81" y="10"/>
                </a:lnTo>
                <a:lnTo>
                  <a:pt x="93" y="6"/>
                </a:lnTo>
                <a:lnTo>
                  <a:pt x="105" y="2"/>
                </a:lnTo>
                <a:lnTo>
                  <a:pt x="119" y="0"/>
                </a:lnTo>
                <a:lnTo>
                  <a:pt x="131" y="0"/>
                </a:lnTo>
                <a:close/>
              </a:path>
            </a:pathLst>
          </a:custGeom>
          <a:solidFill>
            <a:srgbClr val="EAF4E4">
              <a:alpha val="65000"/>
            </a:srgb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1" name="Freeform 19"/>
          <p:cNvSpPr>
            <a:spLocks/>
          </p:cNvSpPr>
          <p:nvPr/>
        </p:nvSpPr>
        <p:spPr bwMode="auto">
          <a:xfrm>
            <a:off x="234951" y="3632200"/>
            <a:ext cx="8689975" cy="1381125"/>
          </a:xfrm>
          <a:custGeom>
            <a:avLst/>
            <a:gdLst>
              <a:gd name="T0" fmla="*/ 5470 w 5474"/>
              <a:gd name="T1" fmla="*/ 847 h 870"/>
              <a:gd name="T2" fmla="*/ 5470 w 5474"/>
              <a:gd name="T3" fmla="*/ 491 h 870"/>
              <a:gd name="T4" fmla="*/ 5468 w 5474"/>
              <a:gd name="T5" fmla="*/ 472 h 870"/>
              <a:gd name="T6" fmla="*/ 5464 w 5474"/>
              <a:gd name="T7" fmla="*/ 451 h 870"/>
              <a:gd name="T8" fmla="*/ 5456 w 5474"/>
              <a:gd name="T9" fmla="*/ 432 h 870"/>
              <a:gd name="T10" fmla="*/ 5446 w 5474"/>
              <a:gd name="T11" fmla="*/ 413 h 870"/>
              <a:gd name="T12" fmla="*/ 5436 w 5474"/>
              <a:gd name="T13" fmla="*/ 395 h 870"/>
              <a:gd name="T14" fmla="*/ 5422 w 5474"/>
              <a:gd name="T15" fmla="*/ 380 h 870"/>
              <a:gd name="T16" fmla="*/ 5406 w 5474"/>
              <a:gd name="T17" fmla="*/ 367 h 870"/>
              <a:gd name="T18" fmla="*/ 5389 w 5474"/>
              <a:gd name="T19" fmla="*/ 353 h 870"/>
              <a:gd name="T20" fmla="*/ 5369 w 5474"/>
              <a:gd name="T21" fmla="*/ 342 h 870"/>
              <a:gd name="T22" fmla="*/ 5347 w 5474"/>
              <a:gd name="T23" fmla="*/ 332 h 870"/>
              <a:gd name="T24" fmla="*/ 5327 w 5474"/>
              <a:gd name="T25" fmla="*/ 326 h 870"/>
              <a:gd name="T26" fmla="*/ 5302 w 5474"/>
              <a:gd name="T27" fmla="*/ 321 h 870"/>
              <a:gd name="T28" fmla="*/ 5278 w 5474"/>
              <a:gd name="T29" fmla="*/ 321 h 870"/>
              <a:gd name="T30" fmla="*/ 186 w 5474"/>
              <a:gd name="T31" fmla="*/ 321 h 870"/>
              <a:gd name="T32" fmla="*/ 168 w 5474"/>
              <a:gd name="T33" fmla="*/ 323 h 870"/>
              <a:gd name="T34" fmla="*/ 146 w 5474"/>
              <a:gd name="T35" fmla="*/ 326 h 870"/>
              <a:gd name="T36" fmla="*/ 125 w 5474"/>
              <a:gd name="T37" fmla="*/ 334 h 870"/>
              <a:gd name="T38" fmla="*/ 105 w 5474"/>
              <a:gd name="T39" fmla="*/ 342 h 870"/>
              <a:gd name="T40" fmla="*/ 87 w 5474"/>
              <a:gd name="T41" fmla="*/ 353 h 870"/>
              <a:gd name="T42" fmla="*/ 71 w 5474"/>
              <a:gd name="T43" fmla="*/ 365 h 870"/>
              <a:gd name="T44" fmla="*/ 54 w 5474"/>
              <a:gd name="T45" fmla="*/ 380 h 870"/>
              <a:gd name="T46" fmla="*/ 40 w 5474"/>
              <a:gd name="T47" fmla="*/ 395 h 870"/>
              <a:gd name="T48" fmla="*/ 28 w 5474"/>
              <a:gd name="T49" fmla="*/ 415 h 870"/>
              <a:gd name="T50" fmla="*/ 18 w 5474"/>
              <a:gd name="T51" fmla="*/ 434 h 870"/>
              <a:gd name="T52" fmla="*/ 10 w 5474"/>
              <a:gd name="T53" fmla="*/ 455 h 870"/>
              <a:gd name="T54" fmla="*/ 6 w 5474"/>
              <a:gd name="T55" fmla="*/ 476 h 870"/>
              <a:gd name="T56" fmla="*/ 4 w 5474"/>
              <a:gd name="T57" fmla="*/ 499 h 870"/>
              <a:gd name="T58" fmla="*/ 4 w 5474"/>
              <a:gd name="T59" fmla="*/ 870 h 870"/>
              <a:gd name="T60" fmla="*/ 0 w 5474"/>
              <a:gd name="T61" fmla="*/ 866 h 870"/>
              <a:gd name="T62" fmla="*/ 0 w 5474"/>
              <a:gd name="T63" fmla="*/ 84 h 870"/>
              <a:gd name="T64" fmla="*/ 2 w 5474"/>
              <a:gd name="T65" fmla="*/ 69 h 870"/>
              <a:gd name="T66" fmla="*/ 6 w 5474"/>
              <a:gd name="T67" fmla="*/ 56 h 870"/>
              <a:gd name="T68" fmla="*/ 12 w 5474"/>
              <a:gd name="T69" fmla="*/ 42 h 870"/>
              <a:gd name="T70" fmla="*/ 20 w 5474"/>
              <a:gd name="T71" fmla="*/ 31 h 870"/>
              <a:gd name="T72" fmla="*/ 28 w 5474"/>
              <a:gd name="T73" fmla="*/ 21 h 870"/>
              <a:gd name="T74" fmla="*/ 40 w 5474"/>
              <a:gd name="T75" fmla="*/ 12 h 870"/>
              <a:gd name="T76" fmla="*/ 54 w 5474"/>
              <a:gd name="T77" fmla="*/ 6 h 870"/>
              <a:gd name="T78" fmla="*/ 71 w 5474"/>
              <a:gd name="T79" fmla="*/ 2 h 870"/>
              <a:gd name="T80" fmla="*/ 77 w 5474"/>
              <a:gd name="T81" fmla="*/ 0 h 870"/>
              <a:gd name="T82" fmla="*/ 83 w 5474"/>
              <a:gd name="T83" fmla="*/ 0 h 870"/>
              <a:gd name="T84" fmla="*/ 5397 w 5474"/>
              <a:gd name="T85" fmla="*/ 0 h 870"/>
              <a:gd name="T86" fmla="*/ 5414 w 5474"/>
              <a:gd name="T87" fmla="*/ 4 h 870"/>
              <a:gd name="T88" fmla="*/ 5428 w 5474"/>
              <a:gd name="T89" fmla="*/ 8 h 870"/>
              <a:gd name="T90" fmla="*/ 5440 w 5474"/>
              <a:gd name="T91" fmla="*/ 15 h 870"/>
              <a:gd name="T92" fmla="*/ 5452 w 5474"/>
              <a:gd name="T93" fmla="*/ 25 h 870"/>
              <a:gd name="T94" fmla="*/ 5460 w 5474"/>
              <a:gd name="T95" fmla="*/ 36 h 870"/>
              <a:gd name="T96" fmla="*/ 5468 w 5474"/>
              <a:gd name="T97" fmla="*/ 50 h 870"/>
              <a:gd name="T98" fmla="*/ 5472 w 5474"/>
              <a:gd name="T99" fmla="*/ 63 h 870"/>
              <a:gd name="T100" fmla="*/ 5474 w 5474"/>
              <a:gd name="T101" fmla="*/ 79 h 870"/>
              <a:gd name="T102" fmla="*/ 5474 w 5474"/>
              <a:gd name="T103" fmla="*/ 845 h 870"/>
              <a:gd name="T104" fmla="*/ 5470 w 5474"/>
              <a:gd name="T105" fmla="*/ 847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474" h="870">
                <a:moveTo>
                  <a:pt x="5470" y="847"/>
                </a:moveTo>
                <a:lnTo>
                  <a:pt x="5470" y="491"/>
                </a:lnTo>
                <a:lnTo>
                  <a:pt x="5468" y="472"/>
                </a:lnTo>
                <a:lnTo>
                  <a:pt x="5464" y="451"/>
                </a:lnTo>
                <a:lnTo>
                  <a:pt x="5456" y="432"/>
                </a:lnTo>
                <a:lnTo>
                  <a:pt x="5446" y="413"/>
                </a:lnTo>
                <a:lnTo>
                  <a:pt x="5436" y="395"/>
                </a:lnTo>
                <a:lnTo>
                  <a:pt x="5422" y="380"/>
                </a:lnTo>
                <a:lnTo>
                  <a:pt x="5406" y="367"/>
                </a:lnTo>
                <a:lnTo>
                  <a:pt x="5389" y="353"/>
                </a:lnTo>
                <a:lnTo>
                  <a:pt x="5369" y="342"/>
                </a:lnTo>
                <a:lnTo>
                  <a:pt x="5347" y="332"/>
                </a:lnTo>
                <a:lnTo>
                  <a:pt x="5327" y="326"/>
                </a:lnTo>
                <a:lnTo>
                  <a:pt x="5302" y="321"/>
                </a:lnTo>
                <a:lnTo>
                  <a:pt x="5278" y="321"/>
                </a:lnTo>
                <a:lnTo>
                  <a:pt x="186" y="321"/>
                </a:lnTo>
                <a:lnTo>
                  <a:pt x="168" y="323"/>
                </a:lnTo>
                <a:lnTo>
                  <a:pt x="146" y="326"/>
                </a:lnTo>
                <a:lnTo>
                  <a:pt x="125" y="334"/>
                </a:lnTo>
                <a:lnTo>
                  <a:pt x="105" y="342"/>
                </a:lnTo>
                <a:lnTo>
                  <a:pt x="87" y="353"/>
                </a:lnTo>
                <a:lnTo>
                  <a:pt x="71" y="365"/>
                </a:lnTo>
                <a:lnTo>
                  <a:pt x="54" y="380"/>
                </a:lnTo>
                <a:lnTo>
                  <a:pt x="40" y="395"/>
                </a:lnTo>
                <a:lnTo>
                  <a:pt x="28" y="415"/>
                </a:lnTo>
                <a:lnTo>
                  <a:pt x="18" y="434"/>
                </a:lnTo>
                <a:lnTo>
                  <a:pt x="10" y="455"/>
                </a:lnTo>
                <a:lnTo>
                  <a:pt x="6" y="476"/>
                </a:lnTo>
                <a:lnTo>
                  <a:pt x="4" y="499"/>
                </a:lnTo>
                <a:lnTo>
                  <a:pt x="4" y="870"/>
                </a:lnTo>
                <a:lnTo>
                  <a:pt x="0" y="866"/>
                </a:lnTo>
                <a:lnTo>
                  <a:pt x="0" y="84"/>
                </a:lnTo>
                <a:lnTo>
                  <a:pt x="2" y="69"/>
                </a:lnTo>
                <a:lnTo>
                  <a:pt x="6" y="56"/>
                </a:lnTo>
                <a:lnTo>
                  <a:pt x="12" y="42"/>
                </a:lnTo>
                <a:lnTo>
                  <a:pt x="20" y="31"/>
                </a:lnTo>
                <a:lnTo>
                  <a:pt x="28" y="21"/>
                </a:lnTo>
                <a:lnTo>
                  <a:pt x="40" y="12"/>
                </a:lnTo>
                <a:lnTo>
                  <a:pt x="54" y="6"/>
                </a:lnTo>
                <a:lnTo>
                  <a:pt x="71" y="2"/>
                </a:lnTo>
                <a:lnTo>
                  <a:pt x="77" y="0"/>
                </a:lnTo>
                <a:lnTo>
                  <a:pt x="83" y="0"/>
                </a:lnTo>
                <a:lnTo>
                  <a:pt x="5397" y="0"/>
                </a:lnTo>
                <a:lnTo>
                  <a:pt x="5414" y="4"/>
                </a:lnTo>
                <a:lnTo>
                  <a:pt x="5428" y="8"/>
                </a:lnTo>
                <a:lnTo>
                  <a:pt x="5440" y="15"/>
                </a:lnTo>
                <a:lnTo>
                  <a:pt x="5452" y="25"/>
                </a:lnTo>
                <a:lnTo>
                  <a:pt x="5460" y="36"/>
                </a:lnTo>
                <a:lnTo>
                  <a:pt x="5468" y="50"/>
                </a:lnTo>
                <a:lnTo>
                  <a:pt x="5472" y="63"/>
                </a:lnTo>
                <a:lnTo>
                  <a:pt x="5474" y="79"/>
                </a:lnTo>
                <a:lnTo>
                  <a:pt x="5474" y="845"/>
                </a:lnTo>
                <a:lnTo>
                  <a:pt x="5470" y="84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2" name="Freeform 20"/>
          <p:cNvSpPr>
            <a:spLocks/>
          </p:cNvSpPr>
          <p:nvPr/>
        </p:nvSpPr>
        <p:spPr bwMode="auto">
          <a:xfrm>
            <a:off x="234951" y="5046663"/>
            <a:ext cx="8689975" cy="1538288"/>
          </a:xfrm>
          <a:custGeom>
            <a:avLst/>
            <a:gdLst>
              <a:gd name="T0" fmla="*/ 5474 w 5474"/>
              <a:gd name="T1" fmla="*/ 887 h 969"/>
              <a:gd name="T2" fmla="*/ 5474 w 5474"/>
              <a:gd name="T3" fmla="*/ 902 h 969"/>
              <a:gd name="T4" fmla="*/ 5470 w 5474"/>
              <a:gd name="T5" fmla="*/ 916 h 969"/>
              <a:gd name="T6" fmla="*/ 5464 w 5474"/>
              <a:gd name="T7" fmla="*/ 929 h 969"/>
              <a:gd name="T8" fmla="*/ 5456 w 5474"/>
              <a:gd name="T9" fmla="*/ 941 h 969"/>
              <a:gd name="T10" fmla="*/ 5446 w 5474"/>
              <a:gd name="T11" fmla="*/ 950 h 969"/>
              <a:gd name="T12" fmla="*/ 5434 w 5474"/>
              <a:gd name="T13" fmla="*/ 960 h 969"/>
              <a:gd name="T14" fmla="*/ 5420 w 5474"/>
              <a:gd name="T15" fmla="*/ 966 h 969"/>
              <a:gd name="T16" fmla="*/ 5406 w 5474"/>
              <a:gd name="T17" fmla="*/ 969 h 969"/>
              <a:gd name="T18" fmla="*/ 5399 w 5474"/>
              <a:gd name="T19" fmla="*/ 969 h 969"/>
              <a:gd name="T20" fmla="*/ 5393 w 5474"/>
              <a:gd name="T21" fmla="*/ 969 h 969"/>
              <a:gd name="T22" fmla="*/ 79 w 5474"/>
              <a:gd name="T23" fmla="*/ 969 h 969"/>
              <a:gd name="T24" fmla="*/ 63 w 5474"/>
              <a:gd name="T25" fmla="*/ 967 h 969"/>
              <a:gd name="T26" fmla="*/ 46 w 5474"/>
              <a:gd name="T27" fmla="*/ 962 h 969"/>
              <a:gd name="T28" fmla="*/ 34 w 5474"/>
              <a:gd name="T29" fmla="*/ 954 h 969"/>
              <a:gd name="T30" fmla="*/ 24 w 5474"/>
              <a:gd name="T31" fmla="*/ 946 h 969"/>
              <a:gd name="T32" fmla="*/ 14 w 5474"/>
              <a:gd name="T33" fmla="*/ 935 h 969"/>
              <a:gd name="T34" fmla="*/ 8 w 5474"/>
              <a:gd name="T35" fmla="*/ 921 h 969"/>
              <a:gd name="T36" fmla="*/ 2 w 5474"/>
              <a:gd name="T37" fmla="*/ 908 h 969"/>
              <a:gd name="T38" fmla="*/ 0 w 5474"/>
              <a:gd name="T39" fmla="*/ 893 h 969"/>
              <a:gd name="T40" fmla="*/ 0 w 5474"/>
              <a:gd name="T41" fmla="*/ 29 h 969"/>
              <a:gd name="T42" fmla="*/ 4 w 5474"/>
              <a:gd name="T43" fmla="*/ 31 h 969"/>
              <a:gd name="T44" fmla="*/ 4 w 5474"/>
              <a:gd name="T45" fmla="*/ 463 h 969"/>
              <a:gd name="T46" fmla="*/ 6 w 5474"/>
              <a:gd name="T47" fmla="*/ 487 h 969"/>
              <a:gd name="T48" fmla="*/ 12 w 5474"/>
              <a:gd name="T49" fmla="*/ 511 h 969"/>
              <a:gd name="T50" fmla="*/ 20 w 5474"/>
              <a:gd name="T51" fmla="*/ 534 h 969"/>
              <a:gd name="T52" fmla="*/ 32 w 5474"/>
              <a:gd name="T53" fmla="*/ 557 h 969"/>
              <a:gd name="T54" fmla="*/ 42 w 5474"/>
              <a:gd name="T55" fmla="*/ 570 h 969"/>
              <a:gd name="T56" fmla="*/ 59 w 5474"/>
              <a:gd name="T57" fmla="*/ 587 h 969"/>
              <a:gd name="T58" fmla="*/ 75 w 5474"/>
              <a:gd name="T59" fmla="*/ 601 h 969"/>
              <a:gd name="T60" fmla="*/ 93 w 5474"/>
              <a:gd name="T61" fmla="*/ 612 h 969"/>
              <a:gd name="T62" fmla="*/ 111 w 5474"/>
              <a:gd name="T63" fmla="*/ 624 h 969"/>
              <a:gd name="T64" fmla="*/ 131 w 5474"/>
              <a:gd name="T65" fmla="*/ 631 h 969"/>
              <a:gd name="T66" fmla="*/ 152 w 5474"/>
              <a:gd name="T67" fmla="*/ 637 h 969"/>
              <a:gd name="T68" fmla="*/ 174 w 5474"/>
              <a:gd name="T69" fmla="*/ 641 h 969"/>
              <a:gd name="T70" fmla="*/ 196 w 5474"/>
              <a:gd name="T71" fmla="*/ 643 h 969"/>
              <a:gd name="T72" fmla="*/ 5288 w 5474"/>
              <a:gd name="T73" fmla="*/ 643 h 969"/>
              <a:gd name="T74" fmla="*/ 5306 w 5474"/>
              <a:gd name="T75" fmla="*/ 641 h 969"/>
              <a:gd name="T76" fmla="*/ 5331 w 5474"/>
              <a:gd name="T77" fmla="*/ 635 h 969"/>
              <a:gd name="T78" fmla="*/ 5351 w 5474"/>
              <a:gd name="T79" fmla="*/ 630 h 969"/>
              <a:gd name="T80" fmla="*/ 5371 w 5474"/>
              <a:gd name="T81" fmla="*/ 620 h 969"/>
              <a:gd name="T82" fmla="*/ 5389 w 5474"/>
              <a:gd name="T83" fmla="*/ 610 h 969"/>
              <a:gd name="T84" fmla="*/ 5406 w 5474"/>
              <a:gd name="T85" fmla="*/ 597 h 969"/>
              <a:gd name="T86" fmla="*/ 5422 w 5474"/>
              <a:gd name="T87" fmla="*/ 583 h 969"/>
              <a:gd name="T88" fmla="*/ 5434 w 5474"/>
              <a:gd name="T89" fmla="*/ 566 h 969"/>
              <a:gd name="T90" fmla="*/ 5448 w 5474"/>
              <a:gd name="T91" fmla="*/ 549 h 969"/>
              <a:gd name="T92" fmla="*/ 5458 w 5474"/>
              <a:gd name="T93" fmla="*/ 528 h 969"/>
              <a:gd name="T94" fmla="*/ 5464 w 5474"/>
              <a:gd name="T95" fmla="*/ 507 h 969"/>
              <a:gd name="T96" fmla="*/ 5468 w 5474"/>
              <a:gd name="T97" fmla="*/ 486 h 969"/>
              <a:gd name="T98" fmla="*/ 5470 w 5474"/>
              <a:gd name="T99" fmla="*/ 463 h 969"/>
              <a:gd name="T100" fmla="*/ 5470 w 5474"/>
              <a:gd name="T101" fmla="*/ 4 h 969"/>
              <a:gd name="T102" fmla="*/ 5474 w 5474"/>
              <a:gd name="T103" fmla="*/ 0 h 969"/>
              <a:gd name="T104" fmla="*/ 5474 w 5474"/>
              <a:gd name="T105" fmla="*/ 887 h 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474" h="969">
                <a:moveTo>
                  <a:pt x="5474" y="887"/>
                </a:moveTo>
                <a:lnTo>
                  <a:pt x="5474" y="902"/>
                </a:lnTo>
                <a:lnTo>
                  <a:pt x="5470" y="916"/>
                </a:lnTo>
                <a:lnTo>
                  <a:pt x="5464" y="929"/>
                </a:lnTo>
                <a:lnTo>
                  <a:pt x="5456" y="941"/>
                </a:lnTo>
                <a:lnTo>
                  <a:pt x="5446" y="950"/>
                </a:lnTo>
                <a:lnTo>
                  <a:pt x="5434" y="960"/>
                </a:lnTo>
                <a:lnTo>
                  <a:pt x="5420" y="966"/>
                </a:lnTo>
                <a:lnTo>
                  <a:pt x="5406" y="969"/>
                </a:lnTo>
                <a:lnTo>
                  <a:pt x="5399" y="969"/>
                </a:lnTo>
                <a:lnTo>
                  <a:pt x="5393" y="969"/>
                </a:lnTo>
                <a:lnTo>
                  <a:pt x="79" y="969"/>
                </a:lnTo>
                <a:lnTo>
                  <a:pt x="63" y="967"/>
                </a:lnTo>
                <a:lnTo>
                  <a:pt x="46" y="962"/>
                </a:lnTo>
                <a:lnTo>
                  <a:pt x="34" y="954"/>
                </a:lnTo>
                <a:lnTo>
                  <a:pt x="24" y="946"/>
                </a:lnTo>
                <a:lnTo>
                  <a:pt x="14" y="935"/>
                </a:lnTo>
                <a:lnTo>
                  <a:pt x="8" y="921"/>
                </a:lnTo>
                <a:lnTo>
                  <a:pt x="2" y="908"/>
                </a:lnTo>
                <a:lnTo>
                  <a:pt x="0" y="893"/>
                </a:lnTo>
                <a:lnTo>
                  <a:pt x="0" y="29"/>
                </a:lnTo>
                <a:lnTo>
                  <a:pt x="4" y="31"/>
                </a:lnTo>
                <a:lnTo>
                  <a:pt x="4" y="463"/>
                </a:lnTo>
                <a:lnTo>
                  <a:pt x="6" y="487"/>
                </a:lnTo>
                <a:lnTo>
                  <a:pt x="12" y="511"/>
                </a:lnTo>
                <a:lnTo>
                  <a:pt x="20" y="534"/>
                </a:lnTo>
                <a:lnTo>
                  <a:pt x="32" y="557"/>
                </a:lnTo>
                <a:lnTo>
                  <a:pt x="42" y="570"/>
                </a:lnTo>
                <a:lnTo>
                  <a:pt x="59" y="587"/>
                </a:lnTo>
                <a:lnTo>
                  <a:pt x="75" y="601"/>
                </a:lnTo>
                <a:lnTo>
                  <a:pt x="93" y="612"/>
                </a:lnTo>
                <a:lnTo>
                  <a:pt x="111" y="624"/>
                </a:lnTo>
                <a:lnTo>
                  <a:pt x="131" y="631"/>
                </a:lnTo>
                <a:lnTo>
                  <a:pt x="152" y="637"/>
                </a:lnTo>
                <a:lnTo>
                  <a:pt x="174" y="641"/>
                </a:lnTo>
                <a:lnTo>
                  <a:pt x="196" y="643"/>
                </a:lnTo>
                <a:lnTo>
                  <a:pt x="5288" y="643"/>
                </a:lnTo>
                <a:lnTo>
                  <a:pt x="5306" y="641"/>
                </a:lnTo>
                <a:lnTo>
                  <a:pt x="5331" y="635"/>
                </a:lnTo>
                <a:lnTo>
                  <a:pt x="5351" y="630"/>
                </a:lnTo>
                <a:lnTo>
                  <a:pt x="5371" y="620"/>
                </a:lnTo>
                <a:lnTo>
                  <a:pt x="5389" y="610"/>
                </a:lnTo>
                <a:lnTo>
                  <a:pt x="5406" y="597"/>
                </a:lnTo>
                <a:lnTo>
                  <a:pt x="5422" y="583"/>
                </a:lnTo>
                <a:lnTo>
                  <a:pt x="5434" y="566"/>
                </a:lnTo>
                <a:lnTo>
                  <a:pt x="5448" y="549"/>
                </a:lnTo>
                <a:lnTo>
                  <a:pt x="5458" y="528"/>
                </a:lnTo>
                <a:lnTo>
                  <a:pt x="5464" y="507"/>
                </a:lnTo>
                <a:lnTo>
                  <a:pt x="5468" y="486"/>
                </a:lnTo>
                <a:lnTo>
                  <a:pt x="5470" y="463"/>
                </a:lnTo>
                <a:lnTo>
                  <a:pt x="5470" y="4"/>
                </a:lnTo>
                <a:lnTo>
                  <a:pt x="5474" y="0"/>
                </a:lnTo>
                <a:lnTo>
                  <a:pt x="5474" y="88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8138" y="1370851"/>
            <a:ext cx="6101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semejanza de una fuerza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neodarwiniana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la que es imposible “parar”, la red convierte en nulas y sin valor las nociones de centralidad, territorialidad y materialidad.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64776" y="498055"/>
            <a:ext cx="58746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Nicholas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Negroponte</a:t>
            </a:r>
            <a:endParaRPr lang="es-MX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64776" y="3581659"/>
            <a:ext cx="8014448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cuatro virtudes cardinales de la sociedad informacional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28223" y="4450373"/>
            <a:ext cx="2873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Descentralizar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64776" y="6020186"/>
            <a:ext cx="8014448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 en vías de derribar al arcaico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Leviathan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83972" y="5364874"/>
            <a:ext cx="2873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Globalizar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046627" y="4373099"/>
            <a:ext cx="2873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Armonizar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123901" y="5146972"/>
            <a:ext cx="2873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 plenos poderes para hacer</a:t>
            </a:r>
          </a:p>
        </p:txBody>
      </p:sp>
    </p:spTree>
    <p:extLst>
      <p:ext uri="{BB962C8B-B14F-4D97-AF65-F5344CB8AC3E}">
        <p14:creationId xmlns="" xmlns:p14="http://schemas.microsoft.com/office/powerpoint/2010/main" val="24827276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0"/>
          <p:cNvSpPr>
            <a:spLocks/>
          </p:cNvSpPr>
          <p:nvPr/>
        </p:nvSpPr>
        <p:spPr bwMode="auto">
          <a:xfrm flipV="1">
            <a:off x="257176" y="4957763"/>
            <a:ext cx="8624842" cy="1828800"/>
          </a:xfrm>
          <a:custGeom>
            <a:avLst/>
            <a:gdLst/>
            <a:ahLst/>
            <a:cxnLst>
              <a:cxn ang="0">
                <a:pos x="5341" y="137"/>
              </a:cxn>
              <a:cxn ang="0">
                <a:pos x="5341" y="1192"/>
              </a:cxn>
              <a:cxn ang="0">
                <a:pos x="4090" y="1192"/>
              </a:cxn>
              <a:cxn ang="0">
                <a:pos x="4034" y="1234"/>
              </a:cxn>
              <a:cxn ang="0">
                <a:pos x="2541" y="1234"/>
              </a:cxn>
              <a:cxn ang="0">
                <a:pos x="2405" y="1098"/>
              </a:cxn>
              <a:cxn ang="0">
                <a:pos x="0" y="1098"/>
              </a:cxn>
              <a:cxn ang="0">
                <a:pos x="0" y="42"/>
              </a:cxn>
              <a:cxn ang="0">
                <a:pos x="1251" y="42"/>
              </a:cxn>
              <a:cxn ang="0">
                <a:pos x="1307" y="0"/>
              </a:cxn>
              <a:cxn ang="0">
                <a:pos x="2800" y="0"/>
              </a:cxn>
              <a:cxn ang="0">
                <a:pos x="2936" y="137"/>
              </a:cxn>
              <a:cxn ang="0">
                <a:pos x="5341" y="137"/>
              </a:cxn>
            </a:cxnLst>
            <a:rect l="0" t="0" r="r" b="b"/>
            <a:pathLst>
              <a:path w="5341" h="1234">
                <a:moveTo>
                  <a:pt x="5341" y="137"/>
                </a:moveTo>
                <a:lnTo>
                  <a:pt x="5341" y="1192"/>
                </a:lnTo>
                <a:lnTo>
                  <a:pt x="4090" y="1192"/>
                </a:lnTo>
                <a:lnTo>
                  <a:pt x="4034" y="1234"/>
                </a:lnTo>
                <a:lnTo>
                  <a:pt x="2541" y="1234"/>
                </a:lnTo>
                <a:lnTo>
                  <a:pt x="2405" y="1098"/>
                </a:lnTo>
                <a:lnTo>
                  <a:pt x="0" y="1098"/>
                </a:lnTo>
                <a:lnTo>
                  <a:pt x="0" y="42"/>
                </a:lnTo>
                <a:lnTo>
                  <a:pt x="1251" y="42"/>
                </a:lnTo>
                <a:lnTo>
                  <a:pt x="1307" y="0"/>
                </a:lnTo>
                <a:lnTo>
                  <a:pt x="2800" y="0"/>
                </a:lnTo>
                <a:lnTo>
                  <a:pt x="2936" y="137"/>
                </a:lnTo>
                <a:lnTo>
                  <a:pt x="5341" y="137"/>
                </a:lnTo>
                <a:close/>
              </a:path>
            </a:pathLst>
          </a:custGeom>
          <a:solidFill>
            <a:srgbClr val="EAF4E4">
              <a:alpha val="65000"/>
            </a:srgb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Freeform 21" descr="sdn6"/>
          <p:cNvSpPr>
            <a:spLocks/>
          </p:cNvSpPr>
          <p:nvPr/>
        </p:nvSpPr>
        <p:spPr bwMode="auto">
          <a:xfrm flipV="1">
            <a:off x="257176" y="1944708"/>
            <a:ext cx="4844510" cy="3112298"/>
          </a:xfrm>
          <a:custGeom>
            <a:avLst/>
            <a:gdLst/>
            <a:ahLst/>
            <a:cxnLst>
              <a:cxn ang="0">
                <a:pos x="2881" y="2206"/>
              </a:cxn>
              <a:cxn ang="0">
                <a:pos x="1952" y="2206"/>
              </a:cxn>
              <a:cxn ang="0">
                <a:pos x="1833" y="2324"/>
              </a:cxn>
              <a:cxn ang="0">
                <a:pos x="0" y="2324"/>
              </a:cxn>
              <a:cxn ang="0">
                <a:pos x="0" y="0"/>
              </a:cxn>
              <a:cxn ang="0">
                <a:pos x="2357" y="0"/>
              </a:cxn>
              <a:cxn ang="0">
                <a:pos x="2493" y="137"/>
              </a:cxn>
              <a:cxn ang="0">
                <a:pos x="3000" y="137"/>
              </a:cxn>
              <a:cxn ang="0">
                <a:pos x="3000" y="1221"/>
              </a:cxn>
              <a:cxn ang="0">
                <a:pos x="2881" y="1338"/>
              </a:cxn>
              <a:cxn ang="0">
                <a:pos x="2881" y="2206"/>
              </a:cxn>
            </a:cxnLst>
            <a:rect l="0" t="0" r="r" b="b"/>
            <a:pathLst>
              <a:path w="3000" h="2324">
                <a:moveTo>
                  <a:pt x="2881" y="2206"/>
                </a:moveTo>
                <a:lnTo>
                  <a:pt x="1952" y="2206"/>
                </a:lnTo>
                <a:lnTo>
                  <a:pt x="1833" y="2324"/>
                </a:lnTo>
                <a:lnTo>
                  <a:pt x="0" y="2324"/>
                </a:lnTo>
                <a:lnTo>
                  <a:pt x="0" y="0"/>
                </a:lnTo>
                <a:lnTo>
                  <a:pt x="2357" y="0"/>
                </a:lnTo>
                <a:lnTo>
                  <a:pt x="2493" y="137"/>
                </a:lnTo>
                <a:lnTo>
                  <a:pt x="3000" y="137"/>
                </a:lnTo>
                <a:lnTo>
                  <a:pt x="3000" y="1221"/>
                </a:lnTo>
                <a:lnTo>
                  <a:pt x="2881" y="1338"/>
                </a:lnTo>
                <a:lnTo>
                  <a:pt x="2881" y="2206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Freeform 22"/>
          <p:cNvSpPr>
            <a:spLocks/>
          </p:cNvSpPr>
          <p:nvPr/>
        </p:nvSpPr>
        <p:spPr bwMode="auto">
          <a:xfrm flipV="1">
            <a:off x="5098456" y="2102733"/>
            <a:ext cx="3783562" cy="2827049"/>
          </a:xfrm>
          <a:custGeom>
            <a:avLst/>
            <a:gdLst/>
            <a:ahLst/>
            <a:cxnLst>
              <a:cxn ang="0">
                <a:pos x="2343" y="0"/>
              </a:cxn>
              <a:cxn ang="0">
                <a:pos x="2343" y="2111"/>
              </a:cxn>
              <a:cxn ang="0">
                <a:pos x="0" y="2111"/>
              </a:cxn>
              <a:cxn ang="0">
                <a:pos x="0" y="1291"/>
              </a:cxn>
              <a:cxn ang="0">
                <a:pos x="119" y="1173"/>
              </a:cxn>
              <a:cxn ang="0">
                <a:pos x="119" y="42"/>
              </a:cxn>
              <a:cxn ang="0">
                <a:pos x="1076" y="42"/>
              </a:cxn>
              <a:cxn ang="0">
                <a:pos x="1132" y="0"/>
              </a:cxn>
              <a:cxn ang="0">
                <a:pos x="2343" y="0"/>
              </a:cxn>
            </a:cxnLst>
            <a:rect l="0" t="0" r="r" b="b"/>
            <a:pathLst>
              <a:path w="2343" h="2111">
                <a:moveTo>
                  <a:pt x="2343" y="0"/>
                </a:moveTo>
                <a:lnTo>
                  <a:pt x="2343" y="2111"/>
                </a:lnTo>
                <a:lnTo>
                  <a:pt x="0" y="2111"/>
                </a:lnTo>
                <a:lnTo>
                  <a:pt x="0" y="1291"/>
                </a:lnTo>
                <a:lnTo>
                  <a:pt x="119" y="1173"/>
                </a:lnTo>
                <a:lnTo>
                  <a:pt x="119" y="42"/>
                </a:lnTo>
                <a:lnTo>
                  <a:pt x="1076" y="42"/>
                </a:lnTo>
                <a:lnTo>
                  <a:pt x="1132" y="0"/>
                </a:lnTo>
                <a:lnTo>
                  <a:pt x="2343" y="0"/>
                </a:lnTo>
                <a:close/>
              </a:path>
            </a:pathLst>
          </a:custGeom>
          <a:blipFill dpi="0" rotWithShape="0">
            <a:blip r:embed="rId3" cstate="print"/>
            <a:srcRect/>
            <a:stretch>
              <a:fillRect/>
            </a:stretch>
          </a:blip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9" name="Freeform 17"/>
          <p:cNvSpPr>
            <a:spLocks/>
          </p:cNvSpPr>
          <p:nvPr/>
        </p:nvSpPr>
        <p:spPr bwMode="auto">
          <a:xfrm flipH="1">
            <a:off x="6735763" y="523402"/>
            <a:ext cx="2109787" cy="1320800"/>
          </a:xfrm>
          <a:custGeom>
            <a:avLst/>
            <a:gdLst/>
            <a:ahLst/>
            <a:cxnLst>
              <a:cxn ang="0">
                <a:pos x="730" y="0"/>
              </a:cxn>
              <a:cxn ang="0">
                <a:pos x="1210" y="0"/>
              </a:cxn>
              <a:cxn ang="0">
                <a:pos x="1329" y="118"/>
              </a:cxn>
              <a:cxn ang="0">
                <a:pos x="1329" y="219"/>
              </a:cxn>
              <a:cxn ang="0">
                <a:pos x="1269" y="291"/>
              </a:cxn>
              <a:cxn ang="0">
                <a:pos x="1269" y="762"/>
              </a:cxn>
              <a:cxn ang="0">
                <a:pos x="1329" y="834"/>
              </a:cxn>
              <a:cxn ang="0">
                <a:pos x="1329" y="935"/>
              </a:cxn>
              <a:cxn ang="0">
                <a:pos x="1286" y="979"/>
              </a:cxn>
              <a:cxn ang="0">
                <a:pos x="675" y="979"/>
              </a:cxn>
              <a:cxn ang="0">
                <a:pos x="599" y="1053"/>
              </a:cxn>
              <a:cxn ang="0">
                <a:pos x="119" y="1053"/>
              </a:cxn>
              <a:cxn ang="0">
                <a:pos x="0" y="935"/>
              </a:cxn>
              <a:cxn ang="0">
                <a:pos x="0" y="118"/>
              </a:cxn>
              <a:cxn ang="0">
                <a:pos x="43" y="74"/>
              </a:cxn>
              <a:cxn ang="0">
                <a:pos x="654" y="74"/>
              </a:cxn>
              <a:cxn ang="0">
                <a:pos x="730" y="0"/>
              </a:cxn>
            </a:cxnLst>
            <a:rect l="0" t="0" r="r" b="b"/>
            <a:pathLst>
              <a:path w="1329" h="1053">
                <a:moveTo>
                  <a:pt x="730" y="0"/>
                </a:moveTo>
                <a:lnTo>
                  <a:pt x="1210" y="0"/>
                </a:lnTo>
                <a:lnTo>
                  <a:pt x="1329" y="118"/>
                </a:lnTo>
                <a:lnTo>
                  <a:pt x="1329" y="219"/>
                </a:lnTo>
                <a:lnTo>
                  <a:pt x="1269" y="291"/>
                </a:lnTo>
                <a:lnTo>
                  <a:pt x="1269" y="762"/>
                </a:lnTo>
                <a:lnTo>
                  <a:pt x="1329" y="834"/>
                </a:lnTo>
                <a:lnTo>
                  <a:pt x="1329" y="935"/>
                </a:lnTo>
                <a:lnTo>
                  <a:pt x="1286" y="979"/>
                </a:lnTo>
                <a:lnTo>
                  <a:pt x="675" y="979"/>
                </a:lnTo>
                <a:lnTo>
                  <a:pt x="599" y="1053"/>
                </a:lnTo>
                <a:lnTo>
                  <a:pt x="119" y="1053"/>
                </a:lnTo>
                <a:lnTo>
                  <a:pt x="0" y="935"/>
                </a:lnTo>
                <a:lnTo>
                  <a:pt x="0" y="118"/>
                </a:lnTo>
                <a:lnTo>
                  <a:pt x="43" y="74"/>
                </a:lnTo>
                <a:lnTo>
                  <a:pt x="654" y="74"/>
                </a:lnTo>
                <a:lnTo>
                  <a:pt x="73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0" name="Freeform 18" descr="Bloques A 02"/>
          <p:cNvSpPr>
            <a:spLocks/>
          </p:cNvSpPr>
          <p:nvPr/>
        </p:nvSpPr>
        <p:spPr bwMode="auto">
          <a:xfrm flipH="1">
            <a:off x="257175" y="577377"/>
            <a:ext cx="6459538" cy="1212850"/>
          </a:xfrm>
          <a:custGeom>
            <a:avLst/>
            <a:gdLst>
              <a:gd name="T0" fmla="*/ 269657568 w 4069"/>
              <a:gd name="T1" fmla="*/ 0 h 967"/>
              <a:gd name="T2" fmla="*/ 2147483647 w 4069"/>
              <a:gd name="T3" fmla="*/ 0 h 967"/>
              <a:gd name="T4" fmla="*/ 2147483647 w 4069"/>
              <a:gd name="T5" fmla="*/ 1368613083 h 967"/>
              <a:gd name="T6" fmla="*/ 2147483647 w 4069"/>
              <a:gd name="T7" fmla="*/ 1368613083 h 967"/>
              <a:gd name="T8" fmla="*/ 2147483647 w 4069"/>
              <a:gd name="T9" fmla="*/ 1521205127 h 967"/>
              <a:gd name="T10" fmla="*/ 269657568 w 4069"/>
              <a:gd name="T11" fmla="*/ 1521205127 h 967"/>
              <a:gd name="T12" fmla="*/ 136088465 w 4069"/>
              <a:gd name="T13" fmla="*/ 1436256733 h 967"/>
              <a:gd name="T14" fmla="*/ 136088465 w 4069"/>
              <a:gd name="T15" fmla="*/ 1189276574 h 967"/>
              <a:gd name="T16" fmla="*/ 0 w 4069"/>
              <a:gd name="T17" fmla="*/ 1093317211 h 967"/>
              <a:gd name="T18" fmla="*/ 0 w 4069"/>
              <a:gd name="T19" fmla="*/ 427887759 h 967"/>
              <a:gd name="T20" fmla="*/ 136088465 w 4069"/>
              <a:gd name="T21" fmla="*/ 331928396 h 967"/>
              <a:gd name="T22" fmla="*/ 136088465 w 4069"/>
              <a:gd name="T23" fmla="*/ 84948433 h 967"/>
              <a:gd name="T24" fmla="*/ 269657568 w 4069"/>
              <a:gd name="T25" fmla="*/ 0 h 96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69"/>
              <a:gd name="T40" fmla="*/ 0 h 967"/>
              <a:gd name="T41" fmla="*/ 4069 w 4069"/>
              <a:gd name="T42" fmla="*/ 967 h 96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69" h="967">
                <a:moveTo>
                  <a:pt x="107" y="0"/>
                </a:moveTo>
                <a:lnTo>
                  <a:pt x="4069" y="0"/>
                </a:lnTo>
                <a:lnTo>
                  <a:pt x="4069" y="870"/>
                </a:lnTo>
                <a:lnTo>
                  <a:pt x="3334" y="870"/>
                </a:lnTo>
                <a:lnTo>
                  <a:pt x="3267" y="967"/>
                </a:lnTo>
                <a:lnTo>
                  <a:pt x="107" y="967"/>
                </a:lnTo>
                <a:lnTo>
                  <a:pt x="54" y="913"/>
                </a:lnTo>
                <a:lnTo>
                  <a:pt x="54" y="756"/>
                </a:lnTo>
                <a:lnTo>
                  <a:pt x="0" y="695"/>
                </a:lnTo>
                <a:lnTo>
                  <a:pt x="0" y="272"/>
                </a:lnTo>
                <a:lnTo>
                  <a:pt x="54" y="211"/>
                </a:lnTo>
                <a:lnTo>
                  <a:pt x="54" y="54"/>
                </a:lnTo>
                <a:lnTo>
                  <a:pt x="10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12124" y="764760"/>
            <a:ext cx="6040192" cy="71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digital supondrá cada vez menos dependencia de un lugar específico y de un tiempo específico.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60608" y="5239829"/>
            <a:ext cx="8521410" cy="1368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liberación respecto de un Estado al que se considera omnipresente es el eje central de la “Declaración de independencia del ciberespacio”, proclamada por el cofundador de la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Frontier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Foundation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la carta de los pioneros de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endParaRPr lang="es-MX" sz="17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0608" y="2491039"/>
            <a:ext cx="4404575" cy="2022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desaparición del Estado se compensa con el regreso al sueño comunitario en el que se cruzan las referencias a Jefferson, a las comunidades californianas de los años setenta o al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comunitarismo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3267546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/>
          <p:cNvSpPr>
            <a:spLocks/>
          </p:cNvSpPr>
          <p:nvPr/>
        </p:nvSpPr>
        <p:spPr bwMode="auto">
          <a:xfrm>
            <a:off x="461744" y="3075723"/>
            <a:ext cx="8185150" cy="695080"/>
          </a:xfrm>
          <a:custGeom>
            <a:avLst/>
            <a:gdLst>
              <a:gd name="T0" fmla="*/ 0 w 5156"/>
              <a:gd name="T1" fmla="*/ 2147483647 h 494"/>
              <a:gd name="T2" fmla="*/ 2147483647 w 5156"/>
              <a:gd name="T3" fmla="*/ 2147483647 h 494"/>
              <a:gd name="T4" fmla="*/ 2147483647 w 5156"/>
              <a:gd name="T5" fmla="*/ 2147483647 h 494"/>
              <a:gd name="T6" fmla="*/ 2147483647 w 5156"/>
              <a:gd name="T7" fmla="*/ 2147483647 h 494"/>
              <a:gd name="T8" fmla="*/ 2147483647 w 5156"/>
              <a:gd name="T9" fmla="*/ 2147483647 h 494"/>
              <a:gd name="T10" fmla="*/ 2147483647 w 5156"/>
              <a:gd name="T11" fmla="*/ 2147483647 h 494"/>
              <a:gd name="T12" fmla="*/ 2147483647 w 5156"/>
              <a:gd name="T13" fmla="*/ 2147483647 h 494"/>
              <a:gd name="T14" fmla="*/ 2147483647 w 5156"/>
              <a:gd name="T15" fmla="*/ 0 h 494"/>
              <a:gd name="T16" fmla="*/ 2147483647 w 5156"/>
              <a:gd name="T17" fmla="*/ 0 h 494"/>
              <a:gd name="T18" fmla="*/ 0 w 5156"/>
              <a:gd name="T19" fmla="*/ 2147483647 h 494"/>
              <a:gd name="T20" fmla="*/ 0 w 5156"/>
              <a:gd name="T21" fmla="*/ 2147483647 h 49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156"/>
              <a:gd name="T34" fmla="*/ 0 h 494"/>
              <a:gd name="T35" fmla="*/ 5156 w 5156"/>
              <a:gd name="T36" fmla="*/ 494 h 49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156" h="494">
                <a:moveTo>
                  <a:pt x="0" y="410"/>
                </a:moveTo>
                <a:lnTo>
                  <a:pt x="976" y="410"/>
                </a:lnTo>
                <a:lnTo>
                  <a:pt x="1050" y="494"/>
                </a:lnTo>
                <a:lnTo>
                  <a:pt x="4106" y="494"/>
                </a:lnTo>
                <a:lnTo>
                  <a:pt x="4180" y="410"/>
                </a:lnTo>
                <a:lnTo>
                  <a:pt x="5156" y="410"/>
                </a:lnTo>
                <a:lnTo>
                  <a:pt x="5156" y="137"/>
                </a:lnTo>
                <a:lnTo>
                  <a:pt x="5019" y="0"/>
                </a:lnTo>
                <a:lnTo>
                  <a:pt x="137" y="0"/>
                </a:lnTo>
                <a:lnTo>
                  <a:pt x="0" y="137"/>
                </a:lnTo>
                <a:lnTo>
                  <a:pt x="0" y="41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8" name="Freeform 12" descr="SEDENA foto larga"/>
          <p:cNvSpPr>
            <a:spLocks/>
          </p:cNvSpPr>
          <p:nvPr/>
        </p:nvSpPr>
        <p:spPr bwMode="auto">
          <a:xfrm>
            <a:off x="610969" y="3720150"/>
            <a:ext cx="7886700" cy="2835196"/>
          </a:xfrm>
          <a:custGeom>
            <a:avLst/>
            <a:gdLst>
              <a:gd name="T0" fmla="*/ 2147483647 w 4968"/>
              <a:gd name="T1" fmla="*/ 0 h 2015"/>
              <a:gd name="T2" fmla="*/ 2147483647 w 4968"/>
              <a:gd name="T3" fmla="*/ 0 h 2015"/>
              <a:gd name="T4" fmla="*/ 2147483647 w 4968"/>
              <a:gd name="T5" fmla="*/ 2147483647 h 2015"/>
              <a:gd name="T6" fmla="*/ 2147483647 w 4968"/>
              <a:gd name="T7" fmla="*/ 2147483647 h 2015"/>
              <a:gd name="T8" fmla="*/ 2147483647 w 4968"/>
              <a:gd name="T9" fmla="*/ 0 h 2015"/>
              <a:gd name="T10" fmla="*/ 2147483647 w 4968"/>
              <a:gd name="T11" fmla="*/ 0 h 2015"/>
              <a:gd name="T12" fmla="*/ 2147483647 w 4968"/>
              <a:gd name="T13" fmla="*/ 2147483647 h 2015"/>
              <a:gd name="T14" fmla="*/ 2147483647 w 4968"/>
              <a:gd name="T15" fmla="*/ 2147483647 h 2015"/>
              <a:gd name="T16" fmla="*/ 2147483647 w 4968"/>
              <a:gd name="T17" fmla="*/ 2147483647 h 2015"/>
              <a:gd name="T18" fmla="*/ 2147483647 w 4968"/>
              <a:gd name="T19" fmla="*/ 2147483647 h 2015"/>
              <a:gd name="T20" fmla="*/ 2147483647 w 4968"/>
              <a:gd name="T21" fmla="*/ 2147483647 h 2015"/>
              <a:gd name="T22" fmla="*/ 2147483647 w 4968"/>
              <a:gd name="T23" fmla="*/ 2147483647 h 2015"/>
              <a:gd name="T24" fmla="*/ 2147483647 w 4968"/>
              <a:gd name="T25" fmla="*/ 2147483647 h 2015"/>
              <a:gd name="T26" fmla="*/ 2147483647 w 4968"/>
              <a:gd name="T27" fmla="*/ 2147483647 h 2015"/>
              <a:gd name="T28" fmla="*/ 2147483647 w 4968"/>
              <a:gd name="T29" fmla="*/ 2147483647 h 2015"/>
              <a:gd name="T30" fmla="*/ 2147483647 w 4968"/>
              <a:gd name="T31" fmla="*/ 2147483647 h 2015"/>
              <a:gd name="T32" fmla="*/ 2147483647 w 4968"/>
              <a:gd name="T33" fmla="*/ 2147483647 h 2015"/>
              <a:gd name="T34" fmla="*/ 0 w 4968"/>
              <a:gd name="T35" fmla="*/ 2147483647 h 2015"/>
              <a:gd name="T36" fmla="*/ 0 w 4968"/>
              <a:gd name="T37" fmla="*/ 2147483647 h 2015"/>
              <a:gd name="T38" fmla="*/ 2147483647 w 4968"/>
              <a:gd name="T39" fmla="*/ 2147483647 h 2015"/>
              <a:gd name="T40" fmla="*/ 2147483647 w 4968"/>
              <a:gd name="T41" fmla="*/ 0 h 20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968"/>
              <a:gd name="T64" fmla="*/ 0 h 2015"/>
              <a:gd name="T65" fmla="*/ 4968 w 4968"/>
              <a:gd name="T66" fmla="*/ 2015 h 20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968" h="2015">
                <a:moveTo>
                  <a:pt x="89" y="0"/>
                </a:moveTo>
                <a:lnTo>
                  <a:pt x="859" y="0"/>
                </a:lnTo>
                <a:lnTo>
                  <a:pt x="933" y="84"/>
                </a:lnTo>
                <a:lnTo>
                  <a:pt x="4035" y="84"/>
                </a:lnTo>
                <a:lnTo>
                  <a:pt x="4109" y="0"/>
                </a:lnTo>
                <a:lnTo>
                  <a:pt x="4879" y="0"/>
                </a:lnTo>
                <a:lnTo>
                  <a:pt x="4879" y="450"/>
                </a:lnTo>
                <a:lnTo>
                  <a:pt x="4968" y="529"/>
                </a:lnTo>
                <a:lnTo>
                  <a:pt x="4968" y="1486"/>
                </a:lnTo>
                <a:lnTo>
                  <a:pt x="4879" y="1564"/>
                </a:lnTo>
                <a:lnTo>
                  <a:pt x="4879" y="2015"/>
                </a:lnTo>
                <a:lnTo>
                  <a:pt x="4109" y="2015"/>
                </a:lnTo>
                <a:lnTo>
                  <a:pt x="4035" y="1931"/>
                </a:lnTo>
                <a:lnTo>
                  <a:pt x="933" y="1931"/>
                </a:lnTo>
                <a:lnTo>
                  <a:pt x="859" y="2015"/>
                </a:lnTo>
                <a:lnTo>
                  <a:pt x="89" y="2015"/>
                </a:lnTo>
                <a:lnTo>
                  <a:pt x="89" y="1564"/>
                </a:lnTo>
                <a:lnTo>
                  <a:pt x="0" y="1486"/>
                </a:lnTo>
                <a:lnTo>
                  <a:pt x="0" y="529"/>
                </a:lnTo>
                <a:lnTo>
                  <a:pt x="89" y="450"/>
                </a:lnTo>
                <a:lnTo>
                  <a:pt x="89" y="0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0" name="Freeform 20"/>
          <p:cNvSpPr>
            <a:spLocks/>
          </p:cNvSpPr>
          <p:nvPr/>
        </p:nvSpPr>
        <p:spPr bwMode="auto">
          <a:xfrm flipH="1" flipV="1">
            <a:off x="2530365" y="1550102"/>
            <a:ext cx="6393035" cy="1326555"/>
          </a:xfrm>
          <a:custGeom>
            <a:avLst/>
            <a:gdLst>
              <a:gd name="T0" fmla="*/ 2147483647 w 3815"/>
              <a:gd name="T1" fmla="*/ 0 h 616"/>
              <a:gd name="T2" fmla="*/ 2147483647 w 3815"/>
              <a:gd name="T3" fmla="*/ 0 h 616"/>
              <a:gd name="T4" fmla="*/ 2147483647 w 3815"/>
              <a:gd name="T5" fmla="*/ 2147483647 h 616"/>
              <a:gd name="T6" fmla="*/ 2147483647 w 3815"/>
              <a:gd name="T7" fmla="*/ 2147483647 h 616"/>
              <a:gd name="T8" fmla="*/ 2147483647 w 3815"/>
              <a:gd name="T9" fmla="*/ 2147483647 h 616"/>
              <a:gd name="T10" fmla="*/ 0 w 3815"/>
              <a:gd name="T11" fmla="*/ 2147483647 h 616"/>
              <a:gd name="T12" fmla="*/ 0 w 3815"/>
              <a:gd name="T13" fmla="*/ 2147483647 h 616"/>
              <a:gd name="T14" fmla="*/ 2147483647 w 3815"/>
              <a:gd name="T15" fmla="*/ 0 h 6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15"/>
              <a:gd name="T25" fmla="*/ 0 h 616"/>
              <a:gd name="T26" fmla="*/ 3815 w 3815"/>
              <a:gd name="T27" fmla="*/ 616 h 6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15" h="616">
                <a:moveTo>
                  <a:pt x="102" y="0"/>
                </a:moveTo>
                <a:lnTo>
                  <a:pt x="3746" y="0"/>
                </a:lnTo>
                <a:lnTo>
                  <a:pt x="3746" y="151"/>
                </a:lnTo>
                <a:lnTo>
                  <a:pt x="3815" y="219"/>
                </a:lnTo>
                <a:lnTo>
                  <a:pt x="3815" y="616"/>
                </a:lnTo>
                <a:lnTo>
                  <a:pt x="0" y="616"/>
                </a:lnTo>
                <a:lnTo>
                  <a:pt x="0" y="102"/>
                </a:lnTo>
                <a:lnTo>
                  <a:pt x="102" y="0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auto">
          <a:xfrm flipH="1" flipV="1">
            <a:off x="2530365" y="525878"/>
            <a:ext cx="6393035" cy="886427"/>
          </a:xfrm>
          <a:custGeom>
            <a:avLst/>
            <a:gdLst>
              <a:gd name="T0" fmla="*/ 2147483647 w 3815"/>
              <a:gd name="T1" fmla="*/ 0 h 403"/>
              <a:gd name="T2" fmla="*/ 2147483647 w 3815"/>
              <a:gd name="T3" fmla="*/ 2147483647 h 403"/>
              <a:gd name="T4" fmla="*/ 2147483647 w 3815"/>
              <a:gd name="T5" fmla="*/ 2147483647 h 403"/>
              <a:gd name="T6" fmla="*/ 2147483647 w 3815"/>
              <a:gd name="T7" fmla="*/ 2147483647 h 403"/>
              <a:gd name="T8" fmla="*/ 2147483647 w 3815"/>
              <a:gd name="T9" fmla="*/ 2147483647 h 403"/>
              <a:gd name="T10" fmla="*/ 0 w 3815"/>
              <a:gd name="T11" fmla="*/ 2147483647 h 403"/>
              <a:gd name="T12" fmla="*/ 0 w 3815"/>
              <a:gd name="T13" fmla="*/ 0 h 403"/>
              <a:gd name="T14" fmla="*/ 2147483647 w 3815"/>
              <a:gd name="T15" fmla="*/ 0 h 40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15"/>
              <a:gd name="T25" fmla="*/ 0 h 403"/>
              <a:gd name="T26" fmla="*/ 3815 w 3815"/>
              <a:gd name="T27" fmla="*/ 403 h 40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15" h="403">
                <a:moveTo>
                  <a:pt x="3815" y="0"/>
                </a:moveTo>
                <a:lnTo>
                  <a:pt x="3815" y="184"/>
                </a:lnTo>
                <a:lnTo>
                  <a:pt x="3746" y="252"/>
                </a:lnTo>
                <a:lnTo>
                  <a:pt x="3746" y="403"/>
                </a:lnTo>
                <a:lnTo>
                  <a:pt x="102" y="403"/>
                </a:lnTo>
                <a:lnTo>
                  <a:pt x="0" y="301"/>
                </a:lnTo>
                <a:lnTo>
                  <a:pt x="0" y="0"/>
                </a:lnTo>
                <a:lnTo>
                  <a:pt x="3815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2" name="Freeform 18" descr="MEX-EUA 01"/>
          <p:cNvSpPr>
            <a:spLocks/>
          </p:cNvSpPr>
          <p:nvPr/>
        </p:nvSpPr>
        <p:spPr bwMode="auto">
          <a:xfrm flipH="1" flipV="1">
            <a:off x="218702" y="550558"/>
            <a:ext cx="2311663" cy="2326099"/>
          </a:xfrm>
          <a:custGeom>
            <a:avLst/>
            <a:gdLst>
              <a:gd name="T0" fmla="*/ 0 w 1379"/>
              <a:gd name="T1" fmla="*/ 0 h 1087"/>
              <a:gd name="T2" fmla="*/ 2147483647 w 1379"/>
              <a:gd name="T3" fmla="*/ 0 h 1087"/>
              <a:gd name="T4" fmla="*/ 2147483647 w 1379"/>
              <a:gd name="T5" fmla="*/ 2147483647 h 1087"/>
              <a:gd name="T6" fmla="*/ 2147483647 w 1379"/>
              <a:gd name="T7" fmla="*/ 2147483647 h 1087"/>
              <a:gd name="T8" fmla="*/ 2147483647 w 1379"/>
              <a:gd name="T9" fmla="*/ 2147483647 h 1087"/>
              <a:gd name="T10" fmla="*/ 0 w 1379"/>
              <a:gd name="T11" fmla="*/ 2147483647 h 1087"/>
              <a:gd name="T12" fmla="*/ 0 w 1379"/>
              <a:gd name="T13" fmla="*/ 2147483647 h 1087"/>
              <a:gd name="T14" fmla="*/ 2147483647 w 1379"/>
              <a:gd name="T15" fmla="*/ 2147483647 h 1087"/>
              <a:gd name="T16" fmla="*/ 2147483647 w 1379"/>
              <a:gd name="T17" fmla="*/ 2147483647 h 1087"/>
              <a:gd name="T18" fmla="*/ 0 w 1379"/>
              <a:gd name="T19" fmla="*/ 2147483647 h 1087"/>
              <a:gd name="T20" fmla="*/ 0 w 1379"/>
              <a:gd name="T21" fmla="*/ 0 h 108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9"/>
              <a:gd name="T34" fmla="*/ 0 h 1087"/>
              <a:gd name="T35" fmla="*/ 1379 w 1379"/>
              <a:gd name="T36" fmla="*/ 1087 h 108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9" h="1087">
                <a:moveTo>
                  <a:pt x="0" y="0"/>
                </a:moveTo>
                <a:lnTo>
                  <a:pt x="1277" y="0"/>
                </a:lnTo>
                <a:lnTo>
                  <a:pt x="1379" y="102"/>
                </a:lnTo>
                <a:lnTo>
                  <a:pt x="1379" y="985"/>
                </a:lnTo>
                <a:lnTo>
                  <a:pt x="1277" y="1087"/>
                </a:lnTo>
                <a:lnTo>
                  <a:pt x="0" y="1087"/>
                </a:lnTo>
                <a:lnTo>
                  <a:pt x="0" y="965"/>
                </a:lnTo>
                <a:lnTo>
                  <a:pt x="68" y="897"/>
                </a:lnTo>
                <a:lnTo>
                  <a:pt x="68" y="190"/>
                </a:ln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 cstate="print"/>
            <a:srcRect/>
            <a:stretch>
              <a:fillRect l="-11000" r="-9000"/>
            </a:stretch>
          </a:blip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820473" y="1727781"/>
            <a:ext cx="5937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Mito fundador por excelencia, es compartido por todos los independentistas del ciberespacio.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910626" y="682292"/>
            <a:ext cx="53318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Nueva frontera electrónica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991673" y="4001663"/>
            <a:ext cx="7225050" cy="2222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Carta magna para la era del conocimiento, redactado en 1994 por un colectivo y distribuido por la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Freedom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Foundation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recicla, casi palabra por palabra, los argumentos popularizados por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Alvin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Toffler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unos veinte años antes.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351333" y="3099907"/>
            <a:ext cx="63621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manifiesto del ciberespacio y el sueño americano:</a:t>
            </a:r>
          </a:p>
        </p:txBody>
      </p:sp>
    </p:spTree>
    <p:extLst>
      <p:ext uri="{BB962C8B-B14F-4D97-AF65-F5344CB8AC3E}">
        <p14:creationId xmlns="" xmlns:p14="http://schemas.microsoft.com/office/powerpoint/2010/main" val="19256544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>
            <a:spLocks/>
          </p:cNvSpPr>
          <p:nvPr/>
        </p:nvSpPr>
        <p:spPr bwMode="auto">
          <a:xfrm>
            <a:off x="328613" y="1895475"/>
            <a:ext cx="8486775" cy="1385888"/>
          </a:xfrm>
          <a:custGeom>
            <a:avLst/>
            <a:gdLst>
              <a:gd name="T0" fmla="*/ 5346 w 5346"/>
              <a:gd name="T1" fmla="*/ 0 h 873"/>
              <a:gd name="T2" fmla="*/ 5346 w 5346"/>
              <a:gd name="T3" fmla="*/ 628 h 873"/>
              <a:gd name="T4" fmla="*/ 5346 w 5346"/>
              <a:gd name="T5" fmla="*/ 653 h 873"/>
              <a:gd name="T6" fmla="*/ 5343 w 5346"/>
              <a:gd name="T7" fmla="*/ 676 h 873"/>
              <a:gd name="T8" fmla="*/ 5337 w 5346"/>
              <a:gd name="T9" fmla="*/ 701 h 873"/>
              <a:gd name="T10" fmla="*/ 5327 w 5346"/>
              <a:gd name="T11" fmla="*/ 724 h 873"/>
              <a:gd name="T12" fmla="*/ 5318 w 5346"/>
              <a:gd name="T13" fmla="*/ 745 h 873"/>
              <a:gd name="T14" fmla="*/ 5306 w 5346"/>
              <a:gd name="T15" fmla="*/ 764 h 873"/>
              <a:gd name="T16" fmla="*/ 5291 w 5346"/>
              <a:gd name="T17" fmla="*/ 783 h 873"/>
              <a:gd name="T18" fmla="*/ 5275 w 5346"/>
              <a:gd name="T19" fmla="*/ 802 h 873"/>
              <a:gd name="T20" fmla="*/ 5258 w 5346"/>
              <a:gd name="T21" fmla="*/ 818 h 873"/>
              <a:gd name="T22" fmla="*/ 5239 w 5346"/>
              <a:gd name="T23" fmla="*/ 831 h 873"/>
              <a:gd name="T24" fmla="*/ 5220 w 5346"/>
              <a:gd name="T25" fmla="*/ 845 h 873"/>
              <a:gd name="T26" fmla="*/ 5199 w 5346"/>
              <a:gd name="T27" fmla="*/ 854 h 873"/>
              <a:gd name="T28" fmla="*/ 5176 w 5346"/>
              <a:gd name="T29" fmla="*/ 864 h 873"/>
              <a:gd name="T30" fmla="*/ 5152 w 5346"/>
              <a:gd name="T31" fmla="*/ 870 h 873"/>
              <a:gd name="T32" fmla="*/ 5128 w 5346"/>
              <a:gd name="T33" fmla="*/ 873 h 873"/>
              <a:gd name="T34" fmla="*/ 5104 w 5346"/>
              <a:gd name="T35" fmla="*/ 873 h 873"/>
              <a:gd name="T36" fmla="*/ 242 w 5346"/>
              <a:gd name="T37" fmla="*/ 873 h 873"/>
              <a:gd name="T38" fmla="*/ 218 w 5346"/>
              <a:gd name="T39" fmla="*/ 873 h 873"/>
              <a:gd name="T40" fmla="*/ 194 w 5346"/>
              <a:gd name="T41" fmla="*/ 870 h 873"/>
              <a:gd name="T42" fmla="*/ 170 w 5346"/>
              <a:gd name="T43" fmla="*/ 864 h 873"/>
              <a:gd name="T44" fmla="*/ 147 w 5346"/>
              <a:gd name="T45" fmla="*/ 854 h 873"/>
              <a:gd name="T46" fmla="*/ 126 w 5346"/>
              <a:gd name="T47" fmla="*/ 845 h 873"/>
              <a:gd name="T48" fmla="*/ 107 w 5346"/>
              <a:gd name="T49" fmla="*/ 831 h 873"/>
              <a:gd name="T50" fmla="*/ 88 w 5346"/>
              <a:gd name="T51" fmla="*/ 818 h 873"/>
              <a:gd name="T52" fmla="*/ 71 w 5346"/>
              <a:gd name="T53" fmla="*/ 802 h 873"/>
              <a:gd name="T54" fmla="*/ 55 w 5346"/>
              <a:gd name="T55" fmla="*/ 783 h 873"/>
              <a:gd name="T56" fmla="*/ 40 w 5346"/>
              <a:gd name="T57" fmla="*/ 764 h 873"/>
              <a:gd name="T58" fmla="*/ 28 w 5346"/>
              <a:gd name="T59" fmla="*/ 745 h 873"/>
              <a:gd name="T60" fmla="*/ 19 w 5346"/>
              <a:gd name="T61" fmla="*/ 724 h 873"/>
              <a:gd name="T62" fmla="*/ 9 w 5346"/>
              <a:gd name="T63" fmla="*/ 701 h 873"/>
              <a:gd name="T64" fmla="*/ 3 w 5346"/>
              <a:gd name="T65" fmla="*/ 676 h 873"/>
              <a:gd name="T66" fmla="*/ 0 w 5346"/>
              <a:gd name="T67" fmla="*/ 653 h 873"/>
              <a:gd name="T68" fmla="*/ 0 w 5346"/>
              <a:gd name="T69" fmla="*/ 628 h 873"/>
              <a:gd name="T70" fmla="*/ 0 w 5346"/>
              <a:gd name="T71" fmla="*/ 65 h 873"/>
              <a:gd name="T72" fmla="*/ 2597 w 5346"/>
              <a:gd name="T73" fmla="*/ 65 h 873"/>
              <a:gd name="T74" fmla="*/ 2607 w 5346"/>
              <a:gd name="T75" fmla="*/ 63 h 873"/>
              <a:gd name="T76" fmla="*/ 2718 w 5346"/>
              <a:gd name="T77" fmla="*/ 0 h 873"/>
              <a:gd name="T78" fmla="*/ 5346 w 5346"/>
              <a:gd name="T79" fmla="*/ 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346" h="873">
                <a:moveTo>
                  <a:pt x="5346" y="0"/>
                </a:moveTo>
                <a:lnTo>
                  <a:pt x="5346" y="628"/>
                </a:lnTo>
                <a:lnTo>
                  <a:pt x="5346" y="653"/>
                </a:lnTo>
                <a:lnTo>
                  <a:pt x="5343" y="676"/>
                </a:lnTo>
                <a:lnTo>
                  <a:pt x="5337" y="701"/>
                </a:lnTo>
                <a:lnTo>
                  <a:pt x="5327" y="724"/>
                </a:lnTo>
                <a:lnTo>
                  <a:pt x="5318" y="745"/>
                </a:lnTo>
                <a:lnTo>
                  <a:pt x="5306" y="764"/>
                </a:lnTo>
                <a:lnTo>
                  <a:pt x="5291" y="783"/>
                </a:lnTo>
                <a:lnTo>
                  <a:pt x="5275" y="802"/>
                </a:lnTo>
                <a:lnTo>
                  <a:pt x="5258" y="818"/>
                </a:lnTo>
                <a:lnTo>
                  <a:pt x="5239" y="831"/>
                </a:lnTo>
                <a:lnTo>
                  <a:pt x="5220" y="845"/>
                </a:lnTo>
                <a:lnTo>
                  <a:pt x="5199" y="854"/>
                </a:lnTo>
                <a:lnTo>
                  <a:pt x="5176" y="864"/>
                </a:lnTo>
                <a:lnTo>
                  <a:pt x="5152" y="870"/>
                </a:lnTo>
                <a:lnTo>
                  <a:pt x="5128" y="873"/>
                </a:lnTo>
                <a:lnTo>
                  <a:pt x="5104" y="873"/>
                </a:lnTo>
                <a:lnTo>
                  <a:pt x="242" y="873"/>
                </a:lnTo>
                <a:lnTo>
                  <a:pt x="218" y="873"/>
                </a:lnTo>
                <a:lnTo>
                  <a:pt x="194" y="870"/>
                </a:lnTo>
                <a:lnTo>
                  <a:pt x="170" y="864"/>
                </a:lnTo>
                <a:lnTo>
                  <a:pt x="147" y="854"/>
                </a:lnTo>
                <a:lnTo>
                  <a:pt x="126" y="845"/>
                </a:lnTo>
                <a:lnTo>
                  <a:pt x="107" y="831"/>
                </a:lnTo>
                <a:lnTo>
                  <a:pt x="88" y="818"/>
                </a:lnTo>
                <a:lnTo>
                  <a:pt x="71" y="802"/>
                </a:lnTo>
                <a:lnTo>
                  <a:pt x="55" y="783"/>
                </a:lnTo>
                <a:lnTo>
                  <a:pt x="40" y="764"/>
                </a:lnTo>
                <a:lnTo>
                  <a:pt x="28" y="745"/>
                </a:lnTo>
                <a:lnTo>
                  <a:pt x="19" y="724"/>
                </a:lnTo>
                <a:lnTo>
                  <a:pt x="9" y="701"/>
                </a:lnTo>
                <a:lnTo>
                  <a:pt x="3" y="676"/>
                </a:lnTo>
                <a:lnTo>
                  <a:pt x="0" y="653"/>
                </a:lnTo>
                <a:lnTo>
                  <a:pt x="0" y="628"/>
                </a:lnTo>
                <a:lnTo>
                  <a:pt x="0" y="65"/>
                </a:lnTo>
                <a:lnTo>
                  <a:pt x="2597" y="65"/>
                </a:lnTo>
                <a:lnTo>
                  <a:pt x="2607" y="63"/>
                </a:lnTo>
                <a:lnTo>
                  <a:pt x="2718" y="0"/>
                </a:lnTo>
                <a:lnTo>
                  <a:pt x="5346" y="0"/>
                </a:lnTo>
                <a:close/>
              </a:path>
            </a:pathLst>
          </a:custGeom>
          <a:solidFill>
            <a:srgbClr val="EAF4E4">
              <a:alpha val="6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38" name="Freeform 6"/>
          <p:cNvSpPr>
            <a:spLocks noEditPoints="1"/>
          </p:cNvSpPr>
          <p:nvPr/>
        </p:nvSpPr>
        <p:spPr bwMode="auto">
          <a:xfrm>
            <a:off x="328613" y="228600"/>
            <a:ext cx="8486775" cy="1706563"/>
          </a:xfrm>
          <a:custGeom>
            <a:avLst/>
            <a:gdLst>
              <a:gd name="T0" fmla="*/ 242 w 5346"/>
              <a:gd name="T1" fmla="*/ 0 h 1075"/>
              <a:gd name="T2" fmla="*/ 2534 w 5346"/>
              <a:gd name="T3" fmla="*/ 0 h 1075"/>
              <a:gd name="T4" fmla="*/ 2534 w 5346"/>
              <a:gd name="T5" fmla="*/ 539 h 1075"/>
              <a:gd name="T6" fmla="*/ 2518 w 5346"/>
              <a:gd name="T7" fmla="*/ 547 h 1075"/>
              <a:gd name="T8" fmla="*/ 0 w 5346"/>
              <a:gd name="T9" fmla="*/ 547 h 1075"/>
              <a:gd name="T10" fmla="*/ 0 w 5346"/>
              <a:gd name="T11" fmla="*/ 245 h 1075"/>
              <a:gd name="T12" fmla="*/ 0 w 5346"/>
              <a:gd name="T13" fmla="*/ 220 h 1075"/>
              <a:gd name="T14" fmla="*/ 3 w 5346"/>
              <a:gd name="T15" fmla="*/ 197 h 1075"/>
              <a:gd name="T16" fmla="*/ 9 w 5346"/>
              <a:gd name="T17" fmla="*/ 172 h 1075"/>
              <a:gd name="T18" fmla="*/ 19 w 5346"/>
              <a:gd name="T19" fmla="*/ 149 h 1075"/>
              <a:gd name="T20" fmla="*/ 28 w 5346"/>
              <a:gd name="T21" fmla="*/ 128 h 1075"/>
              <a:gd name="T22" fmla="*/ 40 w 5346"/>
              <a:gd name="T23" fmla="*/ 109 h 1075"/>
              <a:gd name="T24" fmla="*/ 55 w 5346"/>
              <a:gd name="T25" fmla="*/ 90 h 1075"/>
              <a:gd name="T26" fmla="*/ 71 w 5346"/>
              <a:gd name="T27" fmla="*/ 71 h 1075"/>
              <a:gd name="T28" fmla="*/ 88 w 5346"/>
              <a:gd name="T29" fmla="*/ 55 h 1075"/>
              <a:gd name="T30" fmla="*/ 107 w 5346"/>
              <a:gd name="T31" fmla="*/ 42 h 1075"/>
              <a:gd name="T32" fmla="*/ 126 w 5346"/>
              <a:gd name="T33" fmla="*/ 28 h 1075"/>
              <a:gd name="T34" fmla="*/ 147 w 5346"/>
              <a:gd name="T35" fmla="*/ 19 h 1075"/>
              <a:gd name="T36" fmla="*/ 170 w 5346"/>
              <a:gd name="T37" fmla="*/ 9 h 1075"/>
              <a:gd name="T38" fmla="*/ 194 w 5346"/>
              <a:gd name="T39" fmla="*/ 3 h 1075"/>
              <a:gd name="T40" fmla="*/ 218 w 5346"/>
              <a:gd name="T41" fmla="*/ 0 h 1075"/>
              <a:gd name="T42" fmla="*/ 242 w 5346"/>
              <a:gd name="T43" fmla="*/ 0 h 1075"/>
              <a:gd name="T44" fmla="*/ 2559 w 5346"/>
              <a:gd name="T45" fmla="*/ 570 h 1075"/>
              <a:gd name="T46" fmla="*/ 2613 w 5346"/>
              <a:gd name="T47" fmla="*/ 624 h 1075"/>
              <a:gd name="T48" fmla="*/ 2613 w 5346"/>
              <a:gd name="T49" fmla="*/ 1063 h 1075"/>
              <a:gd name="T50" fmla="*/ 2593 w 5346"/>
              <a:gd name="T51" fmla="*/ 1075 h 1075"/>
              <a:gd name="T52" fmla="*/ 0 w 5346"/>
              <a:gd name="T53" fmla="*/ 1075 h 1075"/>
              <a:gd name="T54" fmla="*/ 0 w 5346"/>
              <a:gd name="T55" fmla="*/ 587 h 1075"/>
              <a:gd name="T56" fmla="*/ 2524 w 5346"/>
              <a:gd name="T57" fmla="*/ 587 h 1075"/>
              <a:gd name="T58" fmla="*/ 2534 w 5346"/>
              <a:gd name="T59" fmla="*/ 585 h 1075"/>
              <a:gd name="T60" fmla="*/ 2559 w 5346"/>
              <a:gd name="T61" fmla="*/ 570 h 1075"/>
              <a:gd name="T62" fmla="*/ 2572 w 5346"/>
              <a:gd name="T63" fmla="*/ 0 h 1075"/>
              <a:gd name="T64" fmla="*/ 5104 w 5346"/>
              <a:gd name="T65" fmla="*/ 0 h 1075"/>
              <a:gd name="T66" fmla="*/ 5128 w 5346"/>
              <a:gd name="T67" fmla="*/ 0 h 1075"/>
              <a:gd name="T68" fmla="*/ 5152 w 5346"/>
              <a:gd name="T69" fmla="*/ 3 h 1075"/>
              <a:gd name="T70" fmla="*/ 5176 w 5346"/>
              <a:gd name="T71" fmla="*/ 9 h 1075"/>
              <a:gd name="T72" fmla="*/ 5199 w 5346"/>
              <a:gd name="T73" fmla="*/ 19 h 1075"/>
              <a:gd name="T74" fmla="*/ 5220 w 5346"/>
              <a:gd name="T75" fmla="*/ 28 h 1075"/>
              <a:gd name="T76" fmla="*/ 5239 w 5346"/>
              <a:gd name="T77" fmla="*/ 42 h 1075"/>
              <a:gd name="T78" fmla="*/ 5258 w 5346"/>
              <a:gd name="T79" fmla="*/ 55 h 1075"/>
              <a:gd name="T80" fmla="*/ 5275 w 5346"/>
              <a:gd name="T81" fmla="*/ 71 h 1075"/>
              <a:gd name="T82" fmla="*/ 5291 w 5346"/>
              <a:gd name="T83" fmla="*/ 90 h 1075"/>
              <a:gd name="T84" fmla="*/ 5306 w 5346"/>
              <a:gd name="T85" fmla="*/ 109 h 1075"/>
              <a:gd name="T86" fmla="*/ 5318 w 5346"/>
              <a:gd name="T87" fmla="*/ 128 h 1075"/>
              <a:gd name="T88" fmla="*/ 5327 w 5346"/>
              <a:gd name="T89" fmla="*/ 149 h 1075"/>
              <a:gd name="T90" fmla="*/ 5337 w 5346"/>
              <a:gd name="T91" fmla="*/ 172 h 1075"/>
              <a:gd name="T92" fmla="*/ 5343 w 5346"/>
              <a:gd name="T93" fmla="*/ 197 h 1075"/>
              <a:gd name="T94" fmla="*/ 5346 w 5346"/>
              <a:gd name="T95" fmla="*/ 220 h 1075"/>
              <a:gd name="T96" fmla="*/ 5346 w 5346"/>
              <a:gd name="T97" fmla="*/ 245 h 1075"/>
              <a:gd name="T98" fmla="*/ 5346 w 5346"/>
              <a:gd name="T99" fmla="*/ 441 h 1075"/>
              <a:gd name="T100" fmla="*/ 2709 w 5346"/>
              <a:gd name="T101" fmla="*/ 441 h 1075"/>
              <a:gd name="T102" fmla="*/ 2699 w 5346"/>
              <a:gd name="T103" fmla="*/ 443 h 1075"/>
              <a:gd name="T104" fmla="*/ 2572 w 5346"/>
              <a:gd name="T105" fmla="*/ 516 h 1075"/>
              <a:gd name="T106" fmla="*/ 2572 w 5346"/>
              <a:gd name="T107" fmla="*/ 0 h 1075"/>
              <a:gd name="T108" fmla="*/ 5346 w 5346"/>
              <a:gd name="T109" fmla="*/ 482 h 1075"/>
              <a:gd name="T110" fmla="*/ 5346 w 5346"/>
              <a:gd name="T111" fmla="*/ 1009 h 1075"/>
              <a:gd name="T112" fmla="*/ 2712 w 5346"/>
              <a:gd name="T113" fmla="*/ 1009 h 1075"/>
              <a:gd name="T114" fmla="*/ 2703 w 5346"/>
              <a:gd name="T115" fmla="*/ 1011 h 1075"/>
              <a:gd name="T116" fmla="*/ 2653 w 5346"/>
              <a:gd name="T117" fmla="*/ 1040 h 1075"/>
              <a:gd name="T118" fmla="*/ 2653 w 5346"/>
              <a:gd name="T119" fmla="*/ 608 h 1075"/>
              <a:gd name="T120" fmla="*/ 2595 w 5346"/>
              <a:gd name="T121" fmla="*/ 551 h 1075"/>
              <a:gd name="T122" fmla="*/ 2714 w 5346"/>
              <a:gd name="T123" fmla="*/ 482 h 1075"/>
              <a:gd name="T124" fmla="*/ 5346 w 5346"/>
              <a:gd name="T125" fmla="*/ 482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46" h="1075">
                <a:moveTo>
                  <a:pt x="242" y="0"/>
                </a:moveTo>
                <a:lnTo>
                  <a:pt x="2534" y="0"/>
                </a:lnTo>
                <a:lnTo>
                  <a:pt x="2534" y="539"/>
                </a:lnTo>
                <a:lnTo>
                  <a:pt x="2518" y="547"/>
                </a:lnTo>
                <a:lnTo>
                  <a:pt x="0" y="547"/>
                </a:lnTo>
                <a:lnTo>
                  <a:pt x="0" y="245"/>
                </a:lnTo>
                <a:lnTo>
                  <a:pt x="0" y="220"/>
                </a:lnTo>
                <a:lnTo>
                  <a:pt x="3" y="197"/>
                </a:lnTo>
                <a:lnTo>
                  <a:pt x="9" y="172"/>
                </a:lnTo>
                <a:lnTo>
                  <a:pt x="19" y="149"/>
                </a:lnTo>
                <a:lnTo>
                  <a:pt x="28" y="128"/>
                </a:lnTo>
                <a:lnTo>
                  <a:pt x="40" y="109"/>
                </a:lnTo>
                <a:lnTo>
                  <a:pt x="55" y="90"/>
                </a:lnTo>
                <a:lnTo>
                  <a:pt x="71" y="71"/>
                </a:lnTo>
                <a:lnTo>
                  <a:pt x="88" y="55"/>
                </a:lnTo>
                <a:lnTo>
                  <a:pt x="107" y="42"/>
                </a:lnTo>
                <a:lnTo>
                  <a:pt x="126" y="28"/>
                </a:lnTo>
                <a:lnTo>
                  <a:pt x="147" y="19"/>
                </a:lnTo>
                <a:lnTo>
                  <a:pt x="170" y="9"/>
                </a:lnTo>
                <a:lnTo>
                  <a:pt x="194" y="3"/>
                </a:lnTo>
                <a:lnTo>
                  <a:pt x="218" y="0"/>
                </a:lnTo>
                <a:lnTo>
                  <a:pt x="242" y="0"/>
                </a:lnTo>
                <a:close/>
                <a:moveTo>
                  <a:pt x="2559" y="570"/>
                </a:moveTo>
                <a:lnTo>
                  <a:pt x="2613" y="624"/>
                </a:lnTo>
                <a:lnTo>
                  <a:pt x="2613" y="1063"/>
                </a:lnTo>
                <a:lnTo>
                  <a:pt x="2593" y="1075"/>
                </a:lnTo>
                <a:lnTo>
                  <a:pt x="0" y="1075"/>
                </a:lnTo>
                <a:lnTo>
                  <a:pt x="0" y="587"/>
                </a:lnTo>
                <a:lnTo>
                  <a:pt x="2524" y="587"/>
                </a:lnTo>
                <a:lnTo>
                  <a:pt x="2534" y="585"/>
                </a:lnTo>
                <a:lnTo>
                  <a:pt x="2559" y="570"/>
                </a:lnTo>
                <a:close/>
                <a:moveTo>
                  <a:pt x="2572" y="0"/>
                </a:moveTo>
                <a:lnTo>
                  <a:pt x="5104" y="0"/>
                </a:lnTo>
                <a:lnTo>
                  <a:pt x="5128" y="0"/>
                </a:lnTo>
                <a:lnTo>
                  <a:pt x="5152" y="3"/>
                </a:lnTo>
                <a:lnTo>
                  <a:pt x="5176" y="9"/>
                </a:lnTo>
                <a:lnTo>
                  <a:pt x="5199" y="19"/>
                </a:lnTo>
                <a:lnTo>
                  <a:pt x="5220" y="28"/>
                </a:lnTo>
                <a:lnTo>
                  <a:pt x="5239" y="42"/>
                </a:lnTo>
                <a:lnTo>
                  <a:pt x="5258" y="55"/>
                </a:lnTo>
                <a:lnTo>
                  <a:pt x="5275" y="71"/>
                </a:lnTo>
                <a:lnTo>
                  <a:pt x="5291" y="90"/>
                </a:lnTo>
                <a:lnTo>
                  <a:pt x="5306" y="109"/>
                </a:lnTo>
                <a:lnTo>
                  <a:pt x="5318" y="128"/>
                </a:lnTo>
                <a:lnTo>
                  <a:pt x="5327" y="149"/>
                </a:lnTo>
                <a:lnTo>
                  <a:pt x="5337" y="172"/>
                </a:lnTo>
                <a:lnTo>
                  <a:pt x="5343" y="197"/>
                </a:lnTo>
                <a:lnTo>
                  <a:pt x="5346" y="220"/>
                </a:lnTo>
                <a:lnTo>
                  <a:pt x="5346" y="245"/>
                </a:lnTo>
                <a:lnTo>
                  <a:pt x="5346" y="441"/>
                </a:lnTo>
                <a:lnTo>
                  <a:pt x="2709" y="441"/>
                </a:lnTo>
                <a:lnTo>
                  <a:pt x="2699" y="443"/>
                </a:lnTo>
                <a:lnTo>
                  <a:pt x="2572" y="516"/>
                </a:lnTo>
                <a:lnTo>
                  <a:pt x="2572" y="0"/>
                </a:lnTo>
                <a:close/>
                <a:moveTo>
                  <a:pt x="5346" y="482"/>
                </a:moveTo>
                <a:lnTo>
                  <a:pt x="5346" y="1009"/>
                </a:lnTo>
                <a:lnTo>
                  <a:pt x="2712" y="1009"/>
                </a:lnTo>
                <a:lnTo>
                  <a:pt x="2703" y="1011"/>
                </a:lnTo>
                <a:lnTo>
                  <a:pt x="2653" y="1040"/>
                </a:lnTo>
                <a:lnTo>
                  <a:pt x="2653" y="608"/>
                </a:lnTo>
                <a:lnTo>
                  <a:pt x="2595" y="551"/>
                </a:lnTo>
                <a:lnTo>
                  <a:pt x="2714" y="482"/>
                </a:lnTo>
                <a:lnTo>
                  <a:pt x="5346" y="48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323820" y="5479641"/>
            <a:ext cx="8578850" cy="1150989"/>
          </a:xfrm>
          <a:custGeom>
            <a:avLst/>
            <a:gdLst>
              <a:gd name="T0" fmla="*/ 2147483647 w 620"/>
              <a:gd name="T1" fmla="*/ 2147483647 h 106"/>
              <a:gd name="T2" fmla="*/ 2147483647 w 620"/>
              <a:gd name="T3" fmla="*/ 2147483647 h 106"/>
              <a:gd name="T4" fmla="*/ 2147483647 w 620"/>
              <a:gd name="T5" fmla="*/ 2147483647 h 106"/>
              <a:gd name="T6" fmla="*/ 2147483647 w 620"/>
              <a:gd name="T7" fmla="*/ 2147483647 h 106"/>
              <a:gd name="T8" fmla="*/ 2147483647 w 620"/>
              <a:gd name="T9" fmla="*/ 2147483647 h 106"/>
              <a:gd name="T10" fmla="*/ 0 w 620"/>
              <a:gd name="T11" fmla="*/ 2147483647 h 106"/>
              <a:gd name="T12" fmla="*/ 0 w 620"/>
              <a:gd name="T13" fmla="*/ 2147483647 h 106"/>
              <a:gd name="T14" fmla="*/ 0 w 620"/>
              <a:gd name="T15" fmla="*/ 2147483647 h 106"/>
              <a:gd name="T16" fmla="*/ 2147483647 w 620"/>
              <a:gd name="T17" fmla="*/ 2147483647 h 106"/>
              <a:gd name="T18" fmla="*/ 2147483647 w 620"/>
              <a:gd name="T19" fmla="*/ 2147483647 h 106"/>
              <a:gd name="T20" fmla="*/ 2147483647 w 620"/>
              <a:gd name="T21" fmla="*/ 2147483647 h 106"/>
              <a:gd name="T22" fmla="*/ 2147483647 w 620"/>
              <a:gd name="T23" fmla="*/ 2147483647 h 106"/>
              <a:gd name="T24" fmla="*/ 2147483647 w 620"/>
              <a:gd name="T25" fmla="*/ 2147483647 h 106"/>
              <a:gd name="T26" fmla="*/ 2147483647 w 620"/>
              <a:gd name="T27" fmla="*/ 2147483647 h 106"/>
              <a:gd name="T28" fmla="*/ 2147483647 w 620"/>
              <a:gd name="T29" fmla="*/ 2147483647 h 106"/>
              <a:gd name="T30" fmla="*/ 2147483647 w 620"/>
              <a:gd name="T31" fmla="*/ 2147483647 h 106"/>
              <a:gd name="T32" fmla="*/ 2147483647 w 620"/>
              <a:gd name="T33" fmla="*/ 2147483647 h 106"/>
              <a:gd name="T34" fmla="*/ 2147483647 w 620"/>
              <a:gd name="T35" fmla="*/ 2147483647 h 106"/>
              <a:gd name="T36" fmla="*/ 2147483647 w 620"/>
              <a:gd name="T37" fmla="*/ 2147483647 h 106"/>
              <a:gd name="T38" fmla="*/ 2147483647 w 620"/>
              <a:gd name="T39" fmla="*/ 0 h 106"/>
              <a:gd name="T40" fmla="*/ 2147483647 w 620"/>
              <a:gd name="T41" fmla="*/ 0 h 106"/>
              <a:gd name="T42" fmla="*/ 2147483647 w 620"/>
              <a:gd name="T43" fmla="*/ 2147483647 h 106"/>
              <a:gd name="T44" fmla="*/ 2147483647 w 620"/>
              <a:gd name="T45" fmla="*/ 2147483647 h 106"/>
              <a:gd name="T46" fmla="*/ 2147483647 w 620"/>
              <a:gd name="T47" fmla="*/ 2147483647 h 106"/>
              <a:gd name="T48" fmla="*/ 2147483647 w 620"/>
              <a:gd name="T49" fmla="*/ 2147483647 h 10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620"/>
              <a:gd name="T76" fmla="*/ 0 h 106"/>
              <a:gd name="T77" fmla="*/ 620 w 620"/>
              <a:gd name="T78" fmla="*/ 106 h 10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620" h="106">
                <a:moveTo>
                  <a:pt x="620" y="97"/>
                </a:moveTo>
                <a:cubicBezTo>
                  <a:pt x="619" y="101"/>
                  <a:pt x="616" y="105"/>
                  <a:pt x="612" y="106"/>
                </a:cubicBezTo>
                <a:cubicBezTo>
                  <a:pt x="611" y="106"/>
                  <a:pt x="610" y="106"/>
                  <a:pt x="609" y="106"/>
                </a:cubicBezTo>
                <a:lnTo>
                  <a:pt x="10" y="106"/>
                </a:lnTo>
                <a:cubicBezTo>
                  <a:pt x="7" y="106"/>
                  <a:pt x="5" y="105"/>
                  <a:pt x="3" y="102"/>
                </a:cubicBezTo>
                <a:cubicBezTo>
                  <a:pt x="1" y="100"/>
                  <a:pt x="0" y="97"/>
                  <a:pt x="0" y="94"/>
                </a:cubicBezTo>
                <a:lnTo>
                  <a:pt x="0" y="93"/>
                </a:lnTo>
                <a:lnTo>
                  <a:pt x="0" y="12"/>
                </a:lnTo>
                <a:lnTo>
                  <a:pt x="4" y="17"/>
                </a:lnTo>
                <a:lnTo>
                  <a:pt x="13" y="24"/>
                </a:lnTo>
                <a:lnTo>
                  <a:pt x="23" y="29"/>
                </a:lnTo>
                <a:lnTo>
                  <a:pt x="34" y="33"/>
                </a:lnTo>
                <a:lnTo>
                  <a:pt x="46" y="34"/>
                </a:lnTo>
                <a:lnTo>
                  <a:pt x="149" y="34"/>
                </a:lnTo>
                <a:lnTo>
                  <a:pt x="160" y="33"/>
                </a:lnTo>
                <a:lnTo>
                  <a:pt x="171" y="29"/>
                </a:lnTo>
                <a:lnTo>
                  <a:pt x="181" y="24"/>
                </a:lnTo>
                <a:lnTo>
                  <a:pt x="189" y="17"/>
                </a:lnTo>
                <a:lnTo>
                  <a:pt x="196" y="9"/>
                </a:lnTo>
                <a:lnTo>
                  <a:pt x="201" y="0"/>
                </a:lnTo>
                <a:lnTo>
                  <a:pt x="614" y="0"/>
                </a:lnTo>
                <a:lnTo>
                  <a:pt x="618" y="1"/>
                </a:lnTo>
                <a:lnTo>
                  <a:pt x="620" y="2"/>
                </a:lnTo>
                <a:lnTo>
                  <a:pt x="620" y="93"/>
                </a:lnTo>
                <a:cubicBezTo>
                  <a:pt x="620" y="95"/>
                  <a:pt x="620" y="96"/>
                  <a:pt x="620" y="97"/>
                </a:cubicBezTo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9" name="Freeform 7"/>
          <p:cNvSpPr>
            <a:spLocks/>
          </p:cNvSpPr>
          <p:nvPr/>
        </p:nvSpPr>
        <p:spPr bwMode="auto">
          <a:xfrm>
            <a:off x="276525" y="3421769"/>
            <a:ext cx="2777706" cy="2339307"/>
          </a:xfrm>
          <a:custGeom>
            <a:avLst/>
            <a:gdLst/>
            <a:ahLst/>
            <a:cxnLst>
              <a:cxn ang="0">
                <a:pos x="228" y="0"/>
              </a:cxn>
              <a:cxn ang="0">
                <a:pos x="228" y="200"/>
              </a:cxn>
              <a:cxn ang="0">
                <a:pos x="227" y="205"/>
              </a:cxn>
              <a:cxn ang="0">
                <a:pos x="226" y="211"/>
              </a:cxn>
              <a:cxn ang="0">
                <a:pos x="224" y="216"/>
              </a:cxn>
              <a:cxn ang="0">
                <a:pos x="222" y="221"/>
              </a:cxn>
              <a:cxn ang="0">
                <a:pos x="220" y="226"/>
              </a:cxn>
              <a:cxn ang="0">
                <a:pos x="217" y="230"/>
              </a:cxn>
              <a:cxn ang="0">
                <a:pos x="213" y="235"/>
              </a:cxn>
              <a:cxn ang="0">
                <a:pos x="209" y="238"/>
              </a:cxn>
              <a:cxn ang="0">
                <a:pos x="205" y="242"/>
              </a:cxn>
              <a:cxn ang="0">
                <a:pos x="201" y="245"/>
              </a:cxn>
              <a:cxn ang="0">
                <a:pos x="196" y="248"/>
              </a:cxn>
              <a:cxn ang="0">
                <a:pos x="191" y="250"/>
              </a:cxn>
              <a:cxn ang="0">
                <a:pos x="186" y="251"/>
              </a:cxn>
              <a:cxn ang="0">
                <a:pos x="180" y="252"/>
              </a:cxn>
              <a:cxn ang="0">
                <a:pos x="175" y="253"/>
              </a:cxn>
              <a:cxn ang="0">
                <a:pos x="56" y="253"/>
              </a:cxn>
              <a:cxn ang="0">
                <a:pos x="50" y="253"/>
              </a:cxn>
              <a:cxn ang="0">
                <a:pos x="45" y="252"/>
              </a:cxn>
              <a:cxn ang="0">
                <a:pos x="39" y="251"/>
              </a:cxn>
              <a:cxn ang="0">
                <a:pos x="34" y="249"/>
              </a:cxn>
              <a:cxn ang="0">
                <a:pos x="29" y="246"/>
              </a:cxn>
              <a:cxn ang="0">
                <a:pos x="24" y="243"/>
              </a:cxn>
              <a:cxn ang="0">
                <a:pos x="20" y="240"/>
              </a:cxn>
              <a:cxn ang="0">
                <a:pos x="16" y="237"/>
              </a:cxn>
              <a:cxn ang="0">
                <a:pos x="12" y="233"/>
              </a:cxn>
              <a:cxn ang="0">
                <a:pos x="9" y="228"/>
              </a:cxn>
              <a:cxn ang="0">
                <a:pos x="6" y="224"/>
              </a:cxn>
              <a:cxn ang="0">
                <a:pos x="4" y="219"/>
              </a:cxn>
              <a:cxn ang="0">
                <a:pos x="2" y="214"/>
              </a:cxn>
              <a:cxn ang="0">
                <a:pos x="1" y="208"/>
              </a:cxn>
              <a:cxn ang="0">
                <a:pos x="0" y="203"/>
              </a:cxn>
              <a:cxn ang="0">
                <a:pos x="0" y="197"/>
              </a:cxn>
              <a:cxn ang="0">
                <a:pos x="0" y="0"/>
              </a:cxn>
              <a:cxn ang="0">
                <a:pos x="228" y="0"/>
              </a:cxn>
            </a:cxnLst>
            <a:rect l="0" t="0" r="r" b="b"/>
            <a:pathLst>
              <a:path w="228" h="253">
                <a:moveTo>
                  <a:pt x="228" y="0"/>
                </a:moveTo>
                <a:lnTo>
                  <a:pt x="228" y="200"/>
                </a:lnTo>
                <a:lnTo>
                  <a:pt x="227" y="205"/>
                </a:lnTo>
                <a:lnTo>
                  <a:pt x="226" y="211"/>
                </a:lnTo>
                <a:lnTo>
                  <a:pt x="224" y="216"/>
                </a:lnTo>
                <a:lnTo>
                  <a:pt x="222" y="221"/>
                </a:lnTo>
                <a:lnTo>
                  <a:pt x="220" y="226"/>
                </a:lnTo>
                <a:lnTo>
                  <a:pt x="217" y="230"/>
                </a:lnTo>
                <a:lnTo>
                  <a:pt x="213" y="235"/>
                </a:lnTo>
                <a:lnTo>
                  <a:pt x="209" y="238"/>
                </a:lnTo>
                <a:lnTo>
                  <a:pt x="205" y="242"/>
                </a:lnTo>
                <a:lnTo>
                  <a:pt x="201" y="245"/>
                </a:lnTo>
                <a:lnTo>
                  <a:pt x="196" y="248"/>
                </a:lnTo>
                <a:lnTo>
                  <a:pt x="191" y="250"/>
                </a:lnTo>
                <a:lnTo>
                  <a:pt x="186" y="251"/>
                </a:lnTo>
                <a:lnTo>
                  <a:pt x="180" y="252"/>
                </a:lnTo>
                <a:lnTo>
                  <a:pt x="175" y="253"/>
                </a:lnTo>
                <a:lnTo>
                  <a:pt x="56" y="253"/>
                </a:lnTo>
                <a:lnTo>
                  <a:pt x="50" y="253"/>
                </a:lnTo>
                <a:lnTo>
                  <a:pt x="45" y="252"/>
                </a:lnTo>
                <a:lnTo>
                  <a:pt x="39" y="251"/>
                </a:lnTo>
                <a:lnTo>
                  <a:pt x="34" y="249"/>
                </a:lnTo>
                <a:lnTo>
                  <a:pt x="29" y="246"/>
                </a:lnTo>
                <a:lnTo>
                  <a:pt x="24" y="243"/>
                </a:lnTo>
                <a:lnTo>
                  <a:pt x="20" y="240"/>
                </a:lnTo>
                <a:lnTo>
                  <a:pt x="16" y="237"/>
                </a:lnTo>
                <a:lnTo>
                  <a:pt x="12" y="233"/>
                </a:lnTo>
                <a:lnTo>
                  <a:pt x="9" y="228"/>
                </a:lnTo>
                <a:lnTo>
                  <a:pt x="6" y="224"/>
                </a:lnTo>
                <a:lnTo>
                  <a:pt x="4" y="219"/>
                </a:lnTo>
                <a:lnTo>
                  <a:pt x="2" y="214"/>
                </a:lnTo>
                <a:lnTo>
                  <a:pt x="1" y="208"/>
                </a:lnTo>
                <a:lnTo>
                  <a:pt x="0" y="203"/>
                </a:lnTo>
                <a:lnTo>
                  <a:pt x="0" y="197"/>
                </a:lnTo>
                <a:lnTo>
                  <a:pt x="0" y="0"/>
                </a:lnTo>
                <a:lnTo>
                  <a:pt x="228" y="0"/>
                </a:lnTo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0" name="Freeform 10"/>
          <p:cNvSpPr>
            <a:spLocks/>
          </p:cNvSpPr>
          <p:nvPr/>
        </p:nvSpPr>
        <p:spPr bwMode="auto">
          <a:xfrm>
            <a:off x="3140045" y="3494964"/>
            <a:ext cx="5749925" cy="1914996"/>
          </a:xfrm>
          <a:custGeom>
            <a:avLst/>
            <a:gdLst>
              <a:gd name="T0" fmla="*/ 0 w 472"/>
              <a:gd name="T1" fmla="*/ 2147483647 h 207"/>
              <a:gd name="T2" fmla="*/ 2147483647 w 472"/>
              <a:gd name="T3" fmla="*/ 2147483647 h 207"/>
              <a:gd name="T4" fmla="*/ 2147483647 w 472"/>
              <a:gd name="T5" fmla="*/ 0 h 207"/>
              <a:gd name="T6" fmla="*/ 2147483647 w 472"/>
              <a:gd name="T7" fmla="*/ 0 h 207"/>
              <a:gd name="T8" fmla="*/ 2147483647 w 472"/>
              <a:gd name="T9" fmla="*/ 0 h 207"/>
              <a:gd name="T10" fmla="*/ 2147483647 w 472"/>
              <a:gd name="T11" fmla="*/ 2147483647 h 207"/>
              <a:gd name="T12" fmla="*/ 2147483647 w 472"/>
              <a:gd name="T13" fmla="*/ 2147483647 h 207"/>
              <a:gd name="T14" fmla="*/ 2147483647 w 472"/>
              <a:gd name="T15" fmla="*/ 2147483647 h 207"/>
              <a:gd name="T16" fmla="*/ 2147483647 w 472"/>
              <a:gd name="T17" fmla="*/ 2147483647 h 207"/>
              <a:gd name="T18" fmla="*/ 0 w 472"/>
              <a:gd name="T19" fmla="*/ 2147483647 h 207"/>
              <a:gd name="T20" fmla="*/ 0 w 472"/>
              <a:gd name="T21" fmla="*/ 2147483647 h 20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72"/>
              <a:gd name="T34" fmla="*/ 0 h 207"/>
              <a:gd name="T35" fmla="*/ 472 w 472"/>
              <a:gd name="T36" fmla="*/ 207 h 20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72" h="207">
                <a:moveTo>
                  <a:pt x="0" y="204"/>
                </a:moveTo>
                <a:cubicBezTo>
                  <a:pt x="1" y="199"/>
                  <a:pt x="2" y="194"/>
                  <a:pt x="2" y="189"/>
                </a:cubicBezTo>
                <a:lnTo>
                  <a:pt x="2" y="0"/>
                </a:lnTo>
                <a:lnTo>
                  <a:pt x="459" y="0"/>
                </a:lnTo>
                <a:lnTo>
                  <a:pt x="460" y="0"/>
                </a:lnTo>
                <a:cubicBezTo>
                  <a:pt x="465" y="1"/>
                  <a:pt x="469" y="4"/>
                  <a:pt x="471" y="8"/>
                </a:cubicBezTo>
                <a:cubicBezTo>
                  <a:pt x="472" y="10"/>
                  <a:pt x="472" y="12"/>
                  <a:pt x="472" y="14"/>
                </a:cubicBezTo>
                <a:lnTo>
                  <a:pt x="472" y="207"/>
                </a:lnTo>
                <a:cubicBezTo>
                  <a:pt x="470" y="206"/>
                  <a:pt x="467" y="205"/>
                  <a:pt x="465" y="205"/>
                </a:cubicBezTo>
                <a:lnTo>
                  <a:pt x="0" y="205"/>
                </a:lnTo>
                <a:lnTo>
                  <a:pt x="0" y="204"/>
                </a:lnTo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331997" y="479553"/>
            <a:ext cx="234622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Desmasificación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310444" y="3836482"/>
            <a:ext cx="5409126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mito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tecnolibertario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fin del Estado-Nación ha perdido su presencia en las cenizas de las torres gemelas del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Center.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12125" y="2104501"/>
            <a:ext cx="8295889" cy="1041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Tercera ola, si hay una “Política Industrial para la era del saber”, debería centrarse en la supresión de barreras a la competencia y en la desregulación masiva de las telecomunicaciones y del procesamiento de datos.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331996" y="1256759"/>
            <a:ext cx="23462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Personalización del consumidor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503616" y="381332"/>
            <a:ext cx="234622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Individualidad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503616" y="1263540"/>
            <a:ext cx="234622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libertad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412124" y="5897014"/>
            <a:ext cx="8384145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la sagrada Unión, la América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ultraliberal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 redescubierto las virtudes del nacionalismo y del intervencionismo del Estado Keynesiano.</a:t>
            </a:r>
          </a:p>
        </p:txBody>
      </p:sp>
    </p:spTree>
    <p:extLst>
      <p:ext uri="{BB962C8B-B14F-4D97-AF65-F5344CB8AC3E}">
        <p14:creationId xmlns="" xmlns:p14="http://schemas.microsoft.com/office/powerpoint/2010/main" val="3888273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91"/>
          <p:cNvSpPr>
            <a:spLocks/>
          </p:cNvSpPr>
          <p:nvPr/>
        </p:nvSpPr>
        <p:spPr bwMode="auto">
          <a:xfrm>
            <a:off x="222966" y="3473098"/>
            <a:ext cx="8774113" cy="3223915"/>
          </a:xfrm>
          <a:custGeom>
            <a:avLst/>
            <a:gdLst/>
            <a:ahLst/>
            <a:cxnLst>
              <a:cxn ang="0">
                <a:pos x="5339" y="0"/>
              </a:cxn>
              <a:cxn ang="0">
                <a:pos x="5339" y="1636"/>
              </a:cxn>
              <a:cxn ang="0">
                <a:pos x="1952" y="1636"/>
              </a:cxn>
              <a:cxn ang="0">
                <a:pos x="1833" y="1755"/>
              </a:cxn>
              <a:cxn ang="0">
                <a:pos x="0" y="1755"/>
              </a:cxn>
              <a:cxn ang="0">
                <a:pos x="0" y="119"/>
              </a:cxn>
              <a:cxn ang="0">
                <a:pos x="3662" y="119"/>
              </a:cxn>
              <a:cxn ang="0">
                <a:pos x="3781" y="0"/>
              </a:cxn>
              <a:cxn ang="0">
                <a:pos x="5339" y="0"/>
              </a:cxn>
            </a:cxnLst>
            <a:rect l="0" t="0" r="r" b="b"/>
            <a:pathLst>
              <a:path w="5339" h="1755">
                <a:moveTo>
                  <a:pt x="5339" y="0"/>
                </a:moveTo>
                <a:lnTo>
                  <a:pt x="5339" y="1636"/>
                </a:lnTo>
                <a:lnTo>
                  <a:pt x="1952" y="1636"/>
                </a:lnTo>
                <a:lnTo>
                  <a:pt x="1833" y="1755"/>
                </a:lnTo>
                <a:lnTo>
                  <a:pt x="0" y="1755"/>
                </a:lnTo>
                <a:lnTo>
                  <a:pt x="0" y="119"/>
                </a:lnTo>
                <a:lnTo>
                  <a:pt x="3662" y="119"/>
                </a:lnTo>
                <a:lnTo>
                  <a:pt x="3781" y="0"/>
                </a:lnTo>
                <a:lnTo>
                  <a:pt x="5339" y="0"/>
                </a:lnTo>
                <a:close/>
              </a:path>
            </a:pathLst>
          </a:custGeom>
          <a:solidFill>
            <a:srgbClr val="EAF4E4">
              <a:alpha val="65000"/>
            </a:srgb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Freeform 114" descr="D-HUMANS"/>
          <p:cNvSpPr>
            <a:spLocks/>
          </p:cNvSpPr>
          <p:nvPr/>
        </p:nvSpPr>
        <p:spPr bwMode="auto">
          <a:xfrm>
            <a:off x="5723432" y="3620057"/>
            <a:ext cx="3159724" cy="2711396"/>
          </a:xfrm>
          <a:custGeom>
            <a:avLst/>
            <a:gdLst>
              <a:gd name="T0" fmla="*/ 3070225 w 1934"/>
              <a:gd name="T1" fmla="*/ 0 h 1476"/>
              <a:gd name="T2" fmla="*/ 3070225 w 1934"/>
              <a:gd name="T3" fmla="*/ 2343150 h 1476"/>
              <a:gd name="T4" fmla="*/ 219075 w 1934"/>
              <a:gd name="T5" fmla="*/ 2343150 h 1476"/>
              <a:gd name="T6" fmla="*/ 219075 w 1934"/>
              <a:gd name="T7" fmla="*/ 1158875 h 1476"/>
              <a:gd name="T8" fmla="*/ 0 w 1934"/>
              <a:gd name="T9" fmla="*/ 941388 h 1476"/>
              <a:gd name="T10" fmla="*/ 0 w 1934"/>
              <a:gd name="T11" fmla="*/ 188912 h 1476"/>
              <a:gd name="T12" fmla="*/ 585788 w 1934"/>
              <a:gd name="T13" fmla="*/ 188912 h 1476"/>
              <a:gd name="T14" fmla="*/ 774700 w 1934"/>
              <a:gd name="T15" fmla="*/ 0 h 1476"/>
              <a:gd name="T16" fmla="*/ 3070225 w 1934"/>
              <a:gd name="T17" fmla="*/ 0 h 14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34"/>
              <a:gd name="T28" fmla="*/ 0 h 1476"/>
              <a:gd name="T29" fmla="*/ 1934 w 1934"/>
              <a:gd name="T30" fmla="*/ 1476 h 147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34" h="1476">
                <a:moveTo>
                  <a:pt x="1934" y="0"/>
                </a:moveTo>
                <a:lnTo>
                  <a:pt x="1934" y="1476"/>
                </a:lnTo>
                <a:lnTo>
                  <a:pt x="138" y="1476"/>
                </a:lnTo>
                <a:lnTo>
                  <a:pt x="138" y="730"/>
                </a:lnTo>
                <a:lnTo>
                  <a:pt x="0" y="593"/>
                </a:lnTo>
                <a:lnTo>
                  <a:pt x="0" y="119"/>
                </a:lnTo>
                <a:lnTo>
                  <a:pt x="369" y="119"/>
                </a:lnTo>
                <a:lnTo>
                  <a:pt x="488" y="0"/>
                </a:lnTo>
                <a:lnTo>
                  <a:pt x="1934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 l="-9000" r="-22000"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4" name="Freeform 29" descr="aca372914cc0b683bb2d3478aa9c4ed6"/>
          <p:cNvSpPr>
            <a:spLocks/>
          </p:cNvSpPr>
          <p:nvPr/>
        </p:nvSpPr>
        <p:spPr bwMode="auto">
          <a:xfrm>
            <a:off x="222966" y="791096"/>
            <a:ext cx="2060575" cy="2510908"/>
          </a:xfrm>
          <a:custGeom>
            <a:avLst/>
            <a:gdLst>
              <a:gd name="T0" fmla="*/ 130091 w 1283"/>
              <a:gd name="T1" fmla="*/ 0 h 962"/>
              <a:gd name="T2" fmla="*/ 1296090 w 1283"/>
              <a:gd name="T3" fmla="*/ 0 h 962"/>
              <a:gd name="T4" fmla="*/ 1535393 w 1283"/>
              <a:gd name="T5" fmla="*/ 371508 h 962"/>
              <a:gd name="T6" fmla="*/ 1543423 w 1283"/>
              <a:gd name="T7" fmla="*/ 385396 h 962"/>
              <a:gd name="T8" fmla="*/ 2060575 w 1283"/>
              <a:gd name="T9" fmla="*/ 385396 h 962"/>
              <a:gd name="T10" fmla="*/ 2060575 w 1283"/>
              <a:gd name="T11" fmla="*/ 762112 h 962"/>
              <a:gd name="T12" fmla="*/ 1946545 w 1283"/>
              <a:gd name="T13" fmla="*/ 894050 h 962"/>
              <a:gd name="T14" fmla="*/ 1946545 w 1283"/>
              <a:gd name="T15" fmla="*/ 1442632 h 962"/>
              <a:gd name="T16" fmla="*/ 2060575 w 1283"/>
              <a:gd name="T17" fmla="*/ 1574569 h 962"/>
              <a:gd name="T18" fmla="*/ 2060575 w 1283"/>
              <a:gd name="T19" fmla="*/ 1670050 h 962"/>
              <a:gd name="T20" fmla="*/ 0 w 1283"/>
              <a:gd name="T21" fmla="*/ 1670050 h 962"/>
              <a:gd name="T22" fmla="*/ 0 w 1283"/>
              <a:gd name="T23" fmla="*/ 140618 h 962"/>
              <a:gd name="T24" fmla="*/ 130091 w 1283"/>
              <a:gd name="T25" fmla="*/ 0 h 9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83"/>
              <a:gd name="T40" fmla="*/ 0 h 962"/>
              <a:gd name="T41" fmla="*/ 1283 w 1283"/>
              <a:gd name="T42" fmla="*/ 962 h 96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83" h="962">
                <a:moveTo>
                  <a:pt x="81" y="0"/>
                </a:moveTo>
                <a:lnTo>
                  <a:pt x="807" y="0"/>
                </a:lnTo>
                <a:lnTo>
                  <a:pt x="956" y="214"/>
                </a:lnTo>
                <a:lnTo>
                  <a:pt x="961" y="222"/>
                </a:lnTo>
                <a:lnTo>
                  <a:pt x="1283" y="222"/>
                </a:lnTo>
                <a:lnTo>
                  <a:pt x="1283" y="439"/>
                </a:lnTo>
                <a:lnTo>
                  <a:pt x="1212" y="515"/>
                </a:lnTo>
                <a:lnTo>
                  <a:pt x="1212" y="831"/>
                </a:lnTo>
                <a:lnTo>
                  <a:pt x="1283" y="907"/>
                </a:lnTo>
                <a:lnTo>
                  <a:pt x="1283" y="962"/>
                </a:lnTo>
                <a:lnTo>
                  <a:pt x="0" y="962"/>
                </a:lnTo>
                <a:lnTo>
                  <a:pt x="0" y="81"/>
                </a:lnTo>
                <a:lnTo>
                  <a:pt x="81" y="0"/>
                </a:lnTo>
                <a:close/>
              </a:path>
            </a:pathLst>
          </a:custGeom>
          <a:blipFill dpi="0" rotWithShape="1">
            <a:blip r:embed="rId4" cstate="print"/>
            <a:srcRect/>
            <a:stretch>
              <a:fillRect r="-48000"/>
            </a:stretch>
          </a:blip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5" name="Freeform 30" descr="LINEAS_A-3"/>
          <p:cNvSpPr>
            <a:spLocks/>
          </p:cNvSpPr>
          <p:nvPr/>
        </p:nvSpPr>
        <p:spPr bwMode="auto">
          <a:xfrm>
            <a:off x="2258141" y="791096"/>
            <a:ext cx="6738938" cy="2510908"/>
          </a:xfrm>
          <a:custGeom>
            <a:avLst/>
            <a:gdLst>
              <a:gd name="T0" fmla="*/ 2774289 w 4195"/>
              <a:gd name="T1" fmla="*/ 0 h 962"/>
              <a:gd name="T2" fmla="*/ 6738938 w 4195"/>
              <a:gd name="T3" fmla="*/ 0 h 962"/>
              <a:gd name="T4" fmla="*/ 6738938 w 4195"/>
              <a:gd name="T5" fmla="*/ 1529433 h 962"/>
              <a:gd name="T6" fmla="*/ 6608818 w 4195"/>
              <a:gd name="T7" fmla="*/ 1670050 h 962"/>
              <a:gd name="T8" fmla="*/ 114056 w 4195"/>
              <a:gd name="T9" fmla="*/ 1670050 h 962"/>
              <a:gd name="T10" fmla="*/ 114056 w 4195"/>
              <a:gd name="T11" fmla="*/ 1538113 h 962"/>
              <a:gd name="T12" fmla="*/ 0 w 4195"/>
              <a:gd name="T13" fmla="*/ 1406175 h 962"/>
              <a:gd name="T14" fmla="*/ 0 w 4195"/>
              <a:gd name="T15" fmla="*/ 930506 h 962"/>
              <a:gd name="T16" fmla="*/ 114056 w 4195"/>
              <a:gd name="T17" fmla="*/ 798569 h 962"/>
              <a:gd name="T18" fmla="*/ 114056 w 4195"/>
              <a:gd name="T19" fmla="*/ 430533 h 962"/>
              <a:gd name="T20" fmla="*/ 2501198 w 4195"/>
              <a:gd name="T21" fmla="*/ 430533 h 962"/>
              <a:gd name="T22" fmla="*/ 2774289 w 4195"/>
              <a:gd name="T23" fmla="*/ 0 h 9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195"/>
              <a:gd name="T37" fmla="*/ 0 h 962"/>
              <a:gd name="T38" fmla="*/ 4195 w 4195"/>
              <a:gd name="T39" fmla="*/ 962 h 96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195" h="962">
                <a:moveTo>
                  <a:pt x="1727" y="0"/>
                </a:moveTo>
                <a:lnTo>
                  <a:pt x="4195" y="0"/>
                </a:lnTo>
                <a:lnTo>
                  <a:pt x="4195" y="881"/>
                </a:lnTo>
                <a:lnTo>
                  <a:pt x="4114" y="962"/>
                </a:lnTo>
                <a:lnTo>
                  <a:pt x="71" y="962"/>
                </a:lnTo>
                <a:lnTo>
                  <a:pt x="71" y="886"/>
                </a:lnTo>
                <a:lnTo>
                  <a:pt x="0" y="810"/>
                </a:lnTo>
                <a:lnTo>
                  <a:pt x="0" y="536"/>
                </a:lnTo>
                <a:lnTo>
                  <a:pt x="71" y="460"/>
                </a:lnTo>
                <a:lnTo>
                  <a:pt x="71" y="248"/>
                </a:lnTo>
                <a:lnTo>
                  <a:pt x="1557" y="248"/>
                </a:lnTo>
                <a:lnTo>
                  <a:pt x="1727" y="0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6" name="Freeform 31"/>
          <p:cNvSpPr>
            <a:spLocks/>
          </p:cNvSpPr>
          <p:nvPr/>
        </p:nvSpPr>
        <p:spPr bwMode="auto">
          <a:xfrm>
            <a:off x="1573929" y="791096"/>
            <a:ext cx="3352800" cy="506001"/>
          </a:xfrm>
          <a:custGeom>
            <a:avLst/>
            <a:gdLst>
              <a:gd name="T0" fmla="*/ 0 w 2087"/>
              <a:gd name="T1" fmla="*/ 0 h 194"/>
              <a:gd name="T2" fmla="*/ 3352800 w 2087"/>
              <a:gd name="T3" fmla="*/ 0 h 194"/>
              <a:gd name="T4" fmla="*/ 3139133 w 2087"/>
              <a:gd name="T5" fmla="*/ 336550 h 194"/>
              <a:gd name="T6" fmla="*/ 710080 w 2087"/>
              <a:gd name="T7" fmla="*/ 336550 h 194"/>
              <a:gd name="T8" fmla="*/ 710080 w 2087"/>
              <a:gd name="T9" fmla="*/ 336550 h 194"/>
              <a:gd name="T10" fmla="*/ 213667 w 2087"/>
              <a:gd name="T11" fmla="*/ 336550 h 194"/>
              <a:gd name="T12" fmla="*/ 0 w 2087"/>
              <a:gd name="T13" fmla="*/ 0 h 1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87"/>
              <a:gd name="T22" fmla="*/ 0 h 194"/>
              <a:gd name="T23" fmla="*/ 2087 w 2087"/>
              <a:gd name="T24" fmla="*/ 194 h 1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87" h="194">
                <a:moveTo>
                  <a:pt x="0" y="0"/>
                </a:moveTo>
                <a:lnTo>
                  <a:pt x="2087" y="0"/>
                </a:lnTo>
                <a:lnTo>
                  <a:pt x="1954" y="194"/>
                </a:lnTo>
                <a:lnTo>
                  <a:pt x="442" y="194"/>
                </a:lnTo>
                <a:lnTo>
                  <a:pt x="133" y="1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500057" y="1611870"/>
            <a:ext cx="285911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Horizontalidad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653349" y="766760"/>
            <a:ext cx="3193960" cy="50783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MUNDO SIN MUROS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21973" y="3907711"/>
            <a:ext cx="527465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prét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-á-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penser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(listo para pensar) que se ha tejido en torno al paradigma, de la empresa en cuanto propietaria del criterio de iniciativa y de rendimiento, se apoya en la creencia en el poder de las tecnologías informacionales para trastornar de cabo a rabo las relaciones sociales.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610941" y="975752"/>
            <a:ext cx="285911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Transparencia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640628" y="2178742"/>
            <a:ext cx="285911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Fluidez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575684" y="1807403"/>
            <a:ext cx="285911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Flexibilidad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716574" y="2780415"/>
            <a:ext cx="285911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Autonomía de los actores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856826" y="2639054"/>
            <a:ext cx="285911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Civismo</a:t>
            </a:r>
          </a:p>
        </p:txBody>
      </p:sp>
      <p:sp>
        <p:nvSpPr>
          <p:cNvPr id="21" name="Forma libre 20"/>
          <p:cNvSpPr/>
          <p:nvPr/>
        </p:nvSpPr>
        <p:spPr>
          <a:xfrm>
            <a:off x="2575775" y="1661375"/>
            <a:ext cx="6078828" cy="437881"/>
          </a:xfrm>
          <a:custGeom>
            <a:avLst/>
            <a:gdLst>
              <a:gd name="connsiteX0" fmla="*/ 0 w 6078828"/>
              <a:gd name="connsiteY0" fmla="*/ 437881 h 437881"/>
              <a:gd name="connsiteX1" fmla="*/ 2537138 w 6078828"/>
              <a:gd name="connsiteY1" fmla="*/ 437881 h 437881"/>
              <a:gd name="connsiteX2" fmla="*/ 2768957 w 6078828"/>
              <a:gd name="connsiteY2" fmla="*/ 0 h 437881"/>
              <a:gd name="connsiteX3" fmla="*/ 6078828 w 6078828"/>
              <a:gd name="connsiteY3" fmla="*/ 0 h 43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8828" h="437881">
                <a:moveTo>
                  <a:pt x="0" y="437881"/>
                </a:moveTo>
                <a:lnTo>
                  <a:pt x="2537138" y="437881"/>
                </a:lnTo>
                <a:lnTo>
                  <a:pt x="2768957" y="0"/>
                </a:lnTo>
                <a:lnTo>
                  <a:pt x="6078828" y="0"/>
                </a:lnTo>
              </a:path>
            </a:pathLst>
          </a:custGeom>
          <a:noFill/>
          <a:ln w="19050">
            <a:solidFill>
              <a:srgbClr val="000000">
                <a:alpha val="60001"/>
              </a:srgbClr>
            </a:solidFill>
            <a:round/>
            <a:headEnd/>
            <a:tailEnd/>
          </a:ln>
          <a:effectLst>
            <a:outerShdw dist="35921" dir="2700000" algn="ctr" rotWithShape="0">
              <a:srgbClr val="FFFFFF">
                <a:alpha val="38000"/>
              </a:srgbClr>
            </a:outerShdw>
          </a:effectLst>
        </p:spPr>
        <p:txBody>
          <a:bodyPr/>
          <a:lstStyle/>
          <a:p>
            <a:endParaRPr lang="es-MX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Forma libre 21"/>
          <p:cNvSpPr/>
          <p:nvPr/>
        </p:nvSpPr>
        <p:spPr>
          <a:xfrm>
            <a:off x="2459865" y="2434107"/>
            <a:ext cx="6284890" cy="321972"/>
          </a:xfrm>
          <a:custGeom>
            <a:avLst/>
            <a:gdLst>
              <a:gd name="connsiteX0" fmla="*/ 0 w 6284890"/>
              <a:gd name="connsiteY0" fmla="*/ 321972 h 321972"/>
              <a:gd name="connsiteX1" fmla="*/ 3155324 w 6284890"/>
              <a:gd name="connsiteY1" fmla="*/ 321972 h 321972"/>
              <a:gd name="connsiteX2" fmla="*/ 3322749 w 6284890"/>
              <a:gd name="connsiteY2" fmla="*/ 0 h 321972"/>
              <a:gd name="connsiteX3" fmla="*/ 6284890 w 6284890"/>
              <a:gd name="connsiteY3" fmla="*/ 0 h 32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4890" h="321972">
                <a:moveTo>
                  <a:pt x="0" y="321972"/>
                </a:moveTo>
                <a:lnTo>
                  <a:pt x="3155324" y="321972"/>
                </a:lnTo>
                <a:lnTo>
                  <a:pt x="3322749" y="0"/>
                </a:lnTo>
                <a:lnTo>
                  <a:pt x="6284890" y="0"/>
                </a:lnTo>
              </a:path>
            </a:pathLst>
          </a:custGeom>
          <a:noFill/>
          <a:ln w="19050">
            <a:solidFill>
              <a:srgbClr val="000000">
                <a:alpha val="60001"/>
              </a:srgbClr>
            </a:solidFill>
            <a:round/>
            <a:headEnd/>
            <a:tailEnd/>
          </a:ln>
          <a:effectLst>
            <a:outerShdw dist="35921" dir="2700000" algn="ctr" rotWithShape="0">
              <a:srgbClr val="FFFFFF">
                <a:alpha val="38000"/>
              </a:srgbClr>
            </a:outerShdw>
          </a:effectLst>
        </p:spPr>
        <p:txBody>
          <a:bodyPr/>
          <a:lstStyle/>
          <a:p>
            <a:endParaRPr lang="es-MX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orma libre 22"/>
          <p:cNvSpPr/>
          <p:nvPr/>
        </p:nvSpPr>
        <p:spPr>
          <a:xfrm>
            <a:off x="4893972" y="1468192"/>
            <a:ext cx="1171977" cy="1674253"/>
          </a:xfrm>
          <a:custGeom>
            <a:avLst/>
            <a:gdLst>
              <a:gd name="connsiteX0" fmla="*/ 0 w 1171977"/>
              <a:gd name="connsiteY0" fmla="*/ 0 h 1674253"/>
              <a:gd name="connsiteX1" fmla="*/ 1171977 w 1171977"/>
              <a:gd name="connsiteY1" fmla="*/ 1674253 h 1674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71977" h="1674253">
                <a:moveTo>
                  <a:pt x="0" y="0"/>
                </a:moveTo>
                <a:lnTo>
                  <a:pt x="1171977" y="1674253"/>
                </a:lnTo>
              </a:path>
            </a:pathLst>
          </a:custGeom>
          <a:noFill/>
          <a:ln w="19050">
            <a:solidFill>
              <a:srgbClr val="000000">
                <a:alpha val="60001"/>
              </a:srgbClr>
            </a:solidFill>
            <a:round/>
            <a:headEnd/>
            <a:tailEnd/>
          </a:ln>
          <a:effectLst>
            <a:outerShdw dist="35921" dir="2700000" algn="ctr" rotWithShape="0">
              <a:srgbClr val="FFFFFF">
                <a:alpha val="38000"/>
              </a:srgbClr>
            </a:outerShdw>
          </a:effectLst>
        </p:spPr>
        <p:txBody>
          <a:bodyPr/>
          <a:lstStyle/>
          <a:p>
            <a:endParaRPr lang="es-MX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03238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descr="Marco Juridico 02"/>
          <p:cNvSpPr>
            <a:spLocks/>
          </p:cNvSpPr>
          <p:nvPr/>
        </p:nvSpPr>
        <p:spPr bwMode="auto">
          <a:xfrm>
            <a:off x="167425" y="2130228"/>
            <a:ext cx="6213481" cy="4360724"/>
          </a:xfrm>
          <a:custGeom>
            <a:avLst/>
            <a:gdLst>
              <a:gd name="T0" fmla="*/ 2147483647 w 965"/>
              <a:gd name="T1" fmla="*/ 2147483647 h 597"/>
              <a:gd name="T2" fmla="*/ 2147483647 w 965"/>
              <a:gd name="T3" fmla="*/ 2147483647 h 597"/>
              <a:gd name="T4" fmla="*/ 2147483647 w 965"/>
              <a:gd name="T5" fmla="*/ 2147483647 h 597"/>
              <a:gd name="T6" fmla="*/ 2147483647 w 965"/>
              <a:gd name="T7" fmla="*/ 2147483647 h 597"/>
              <a:gd name="T8" fmla="*/ 2147483647 w 965"/>
              <a:gd name="T9" fmla="*/ 2147483647 h 597"/>
              <a:gd name="T10" fmla="*/ 0 w 965"/>
              <a:gd name="T11" fmla="*/ 2147483647 h 597"/>
              <a:gd name="T12" fmla="*/ 0 w 965"/>
              <a:gd name="T13" fmla="*/ 2147483647 h 597"/>
              <a:gd name="T14" fmla="*/ 2147483647 w 965"/>
              <a:gd name="T15" fmla="*/ 2147483647 h 597"/>
              <a:gd name="T16" fmla="*/ 2147483647 w 965"/>
              <a:gd name="T17" fmla="*/ 0 h 597"/>
              <a:gd name="T18" fmla="*/ 2147483647 w 965"/>
              <a:gd name="T19" fmla="*/ 0 h 597"/>
              <a:gd name="T20" fmla="*/ 2147483647 w 965"/>
              <a:gd name="T21" fmla="*/ 2147483647 h 59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65"/>
              <a:gd name="T34" fmla="*/ 0 h 597"/>
              <a:gd name="T35" fmla="*/ 965 w 965"/>
              <a:gd name="T36" fmla="*/ 597 h 59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65" h="597">
                <a:moveTo>
                  <a:pt x="505" y="562"/>
                </a:moveTo>
                <a:lnTo>
                  <a:pt x="538" y="595"/>
                </a:lnTo>
                <a:lnTo>
                  <a:pt x="963" y="595"/>
                </a:lnTo>
                <a:lnTo>
                  <a:pt x="965" y="597"/>
                </a:lnTo>
                <a:lnTo>
                  <a:pt x="28" y="597"/>
                </a:lnTo>
                <a:lnTo>
                  <a:pt x="0" y="569"/>
                </a:lnTo>
                <a:lnTo>
                  <a:pt x="0" y="14"/>
                </a:lnTo>
                <a:lnTo>
                  <a:pt x="340" y="14"/>
                </a:lnTo>
                <a:lnTo>
                  <a:pt x="364" y="0"/>
                </a:lnTo>
                <a:lnTo>
                  <a:pt x="505" y="0"/>
                </a:lnTo>
                <a:lnTo>
                  <a:pt x="505" y="562"/>
                </a:lnTo>
              </a:path>
            </a:pathLst>
          </a:custGeom>
          <a:blipFill dpi="0" rotWithShape="1">
            <a:blip r:embed="rId3" cstate="print"/>
            <a:srcRect/>
            <a:stretch>
              <a:fillRect l="-22000" r="38000"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67425" y="528034"/>
            <a:ext cx="8873544" cy="1578632"/>
          </a:xfrm>
          <a:custGeom>
            <a:avLst/>
            <a:gdLst>
              <a:gd name="T0" fmla="*/ 2147483647 w 1378"/>
              <a:gd name="T1" fmla="*/ 0 h 216"/>
              <a:gd name="T2" fmla="*/ 0 w 1378"/>
              <a:gd name="T3" fmla="*/ 2147483647 h 216"/>
              <a:gd name="T4" fmla="*/ 0 w 1378"/>
              <a:gd name="T5" fmla="*/ 2147483647 h 216"/>
              <a:gd name="T6" fmla="*/ 2147483647 w 1378"/>
              <a:gd name="T7" fmla="*/ 2147483647 h 216"/>
              <a:gd name="T8" fmla="*/ 2147483647 w 1378"/>
              <a:gd name="T9" fmla="*/ 2147483647 h 216"/>
              <a:gd name="T10" fmla="*/ 2147483647 w 1378"/>
              <a:gd name="T11" fmla="*/ 2147483647 h 216"/>
              <a:gd name="T12" fmla="*/ 2147483647 w 1378"/>
              <a:gd name="T13" fmla="*/ 2147483647 h 216"/>
              <a:gd name="T14" fmla="*/ 2147483647 w 1378"/>
              <a:gd name="T15" fmla="*/ 2147483647 h 216"/>
              <a:gd name="T16" fmla="*/ 2147483647 w 1378"/>
              <a:gd name="T17" fmla="*/ 2147483647 h 216"/>
              <a:gd name="T18" fmla="*/ 2147483647 w 1378"/>
              <a:gd name="T19" fmla="*/ 2147483647 h 216"/>
              <a:gd name="T20" fmla="*/ 2147483647 w 1378"/>
              <a:gd name="T21" fmla="*/ 0 h 216"/>
              <a:gd name="T22" fmla="*/ 2147483647 w 1378"/>
              <a:gd name="T23" fmla="*/ 0 h 21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78"/>
              <a:gd name="T37" fmla="*/ 0 h 216"/>
              <a:gd name="T38" fmla="*/ 1378 w 1378"/>
              <a:gd name="T39" fmla="*/ 216 h 21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78" h="216">
                <a:moveTo>
                  <a:pt x="27" y="0"/>
                </a:moveTo>
                <a:lnTo>
                  <a:pt x="0" y="28"/>
                </a:lnTo>
                <a:lnTo>
                  <a:pt x="0" y="216"/>
                </a:lnTo>
                <a:lnTo>
                  <a:pt x="335" y="216"/>
                </a:lnTo>
                <a:lnTo>
                  <a:pt x="359" y="202"/>
                </a:lnTo>
                <a:lnTo>
                  <a:pt x="518" y="202"/>
                </a:lnTo>
                <a:lnTo>
                  <a:pt x="538" y="177"/>
                </a:lnTo>
                <a:lnTo>
                  <a:pt x="1351" y="177"/>
                </a:lnTo>
                <a:lnTo>
                  <a:pt x="1376" y="130"/>
                </a:lnTo>
                <a:lnTo>
                  <a:pt x="1378" y="28"/>
                </a:lnTo>
                <a:lnTo>
                  <a:pt x="1353" y="0"/>
                </a:lnTo>
                <a:lnTo>
                  <a:pt x="27" y="0"/>
                </a:lnTo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3529171" y="1852925"/>
            <a:ext cx="5448463" cy="4580029"/>
          </a:xfrm>
          <a:custGeom>
            <a:avLst/>
            <a:gdLst>
              <a:gd name="T0" fmla="*/ 2147483647 w 846"/>
              <a:gd name="T1" fmla="*/ 0 h 627"/>
              <a:gd name="T2" fmla="*/ 2147483647 w 846"/>
              <a:gd name="T3" fmla="*/ 2147483647 h 627"/>
              <a:gd name="T4" fmla="*/ 2147483647 w 846"/>
              <a:gd name="T5" fmla="*/ 2147483647 h 627"/>
              <a:gd name="T6" fmla="*/ 2147483647 w 846"/>
              <a:gd name="T7" fmla="*/ 2147483647 h 627"/>
              <a:gd name="T8" fmla="*/ 2147483647 w 846"/>
              <a:gd name="T9" fmla="*/ 2147483647 h 627"/>
              <a:gd name="T10" fmla="*/ 2147483647 w 846"/>
              <a:gd name="T11" fmla="*/ 2147483647 h 627"/>
              <a:gd name="T12" fmla="*/ 2147483647 w 846"/>
              <a:gd name="T13" fmla="*/ 2147483647 h 627"/>
              <a:gd name="T14" fmla="*/ 0 w 846"/>
              <a:gd name="T15" fmla="*/ 2147483647 h 627"/>
              <a:gd name="T16" fmla="*/ 0 w 846"/>
              <a:gd name="T17" fmla="*/ 2147483647 h 627"/>
              <a:gd name="T18" fmla="*/ 2147483647 w 846"/>
              <a:gd name="T19" fmla="*/ 2147483647 h 627"/>
              <a:gd name="T20" fmla="*/ 2147483647 w 846"/>
              <a:gd name="T21" fmla="*/ 2147483647 h 627"/>
              <a:gd name="T22" fmla="*/ 2147483647 w 846"/>
              <a:gd name="T23" fmla="*/ 0 h 62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46"/>
              <a:gd name="T37" fmla="*/ 0 h 627"/>
              <a:gd name="T38" fmla="*/ 846 w 846"/>
              <a:gd name="T39" fmla="*/ 627 h 62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46" h="627">
                <a:moveTo>
                  <a:pt x="846" y="0"/>
                </a:moveTo>
                <a:lnTo>
                  <a:pt x="846" y="332"/>
                </a:lnTo>
                <a:lnTo>
                  <a:pt x="830" y="348"/>
                </a:lnTo>
                <a:lnTo>
                  <a:pt x="830" y="627"/>
                </a:lnTo>
                <a:lnTo>
                  <a:pt x="458" y="627"/>
                </a:lnTo>
                <a:lnTo>
                  <a:pt x="448" y="617"/>
                </a:lnTo>
                <a:lnTo>
                  <a:pt x="23" y="617"/>
                </a:lnTo>
                <a:lnTo>
                  <a:pt x="0" y="593"/>
                </a:lnTo>
                <a:lnTo>
                  <a:pt x="0" y="42"/>
                </a:lnTo>
                <a:lnTo>
                  <a:pt x="24" y="13"/>
                </a:lnTo>
                <a:lnTo>
                  <a:pt x="839" y="13"/>
                </a:lnTo>
                <a:lnTo>
                  <a:pt x="846" y="0"/>
                </a:lnTo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695132" y="2217415"/>
            <a:ext cx="5114018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poder se hace proteiforme y entra en una metamorfosis permanente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70457" y="654790"/>
            <a:ext cx="8615966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estabilidad de las formas de organización y dirección jerárquica y la perennidad de la localización geográfica del poder se esfuman ante el imperativo de la adaptabilidad constante y la tendencia a </a:t>
            </a:r>
            <a:r>
              <a:rPr lang="es-MX" sz="17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deslocalizarlo</a:t>
            </a: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todo.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695132" y="3495199"/>
            <a:ext cx="5114018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transgresión de las fronteras es su corolario, ya sean físicas o funcionales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656495" y="4747224"/>
            <a:ext cx="511401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piensa en la concepción, la producción y la comercialización de forma síncrona. El continente y el contenido, el hardware y el software, se abrazan.</a:t>
            </a:r>
          </a:p>
        </p:txBody>
      </p:sp>
      <p:sp>
        <p:nvSpPr>
          <p:cNvPr id="14" name="Forma libre 13"/>
          <p:cNvSpPr/>
          <p:nvPr/>
        </p:nvSpPr>
        <p:spPr>
          <a:xfrm>
            <a:off x="3721994" y="4494727"/>
            <a:ext cx="4945488" cy="90152"/>
          </a:xfrm>
          <a:custGeom>
            <a:avLst/>
            <a:gdLst>
              <a:gd name="connsiteX0" fmla="*/ 0 w 4945488"/>
              <a:gd name="connsiteY0" fmla="*/ 0 h 90152"/>
              <a:gd name="connsiteX1" fmla="*/ 2421229 w 4945488"/>
              <a:gd name="connsiteY1" fmla="*/ 0 h 90152"/>
              <a:gd name="connsiteX2" fmla="*/ 2511381 w 4945488"/>
              <a:gd name="connsiteY2" fmla="*/ 90152 h 90152"/>
              <a:gd name="connsiteX3" fmla="*/ 4945488 w 4945488"/>
              <a:gd name="connsiteY3" fmla="*/ 90152 h 9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5488" h="90152">
                <a:moveTo>
                  <a:pt x="0" y="0"/>
                </a:moveTo>
                <a:lnTo>
                  <a:pt x="2421229" y="0"/>
                </a:lnTo>
                <a:lnTo>
                  <a:pt x="2511381" y="90152"/>
                </a:lnTo>
                <a:lnTo>
                  <a:pt x="4945488" y="90152"/>
                </a:lnTo>
              </a:path>
            </a:pathLst>
          </a:custGeom>
          <a:noFill/>
          <a:ln w="19050">
            <a:solidFill>
              <a:srgbClr val="000000">
                <a:alpha val="60001"/>
              </a:srgbClr>
            </a:solidFill>
            <a:round/>
            <a:headEnd/>
            <a:tailEnd/>
          </a:ln>
          <a:effectLst>
            <a:outerShdw dist="35921" dir="2700000" algn="ctr" rotWithShape="0">
              <a:srgbClr val="FFFFFF">
                <a:alpha val="38000"/>
              </a:srgbClr>
            </a:outerShdw>
          </a:effectLst>
        </p:spPr>
        <p:txBody>
          <a:bodyPr/>
          <a:lstStyle/>
          <a:p>
            <a:endParaRPr lang="es-MX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" name="Forma libre 14"/>
          <p:cNvSpPr/>
          <p:nvPr/>
        </p:nvSpPr>
        <p:spPr>
          <a:xfrm>
            <a:off x="3734873" y="2987899"/>
            <a:ext cx="4971245" cy="218940"/>
          </a:xfrm>
          <a:custGeom>
            <a:avLst/>
            <a:gdLst>
              <a:gd name="connsiteX0" fmla="*/ 0 w 4971245"/>
              <a:gd name="connsiteY0" fmla="*/ 218940 h 218940"/>
              <a:gd name="connsiteX1" fmla="*/ 3335628 w 4971245"/>
              <a:gd name="connsiteY1" fmla="*/ 218940 h 218940"/>
              <a:gd name="connsiteX2" fmla="*/ 3554568 w 4971245"/>
              <a:gd name="connsiteY2" fmla="*/ 0 h 218940"/>
              <a:gd name="connsiteX3" fmla="*/ 4971245 w 4971245"/>
              <a:gd name="connsiteY3" fmla="*/ 0 h 21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1245" h="218940">
                <a:moveTo>
                  <a:pt x="0" y="218940"/>
                </a:moveTo>
                <a:lnTo>
                  <a:pt x="3335628" y="218940"/>
                </a:lnTo>
                <a:lnTo>
                  <a:pt x="3554568" y="0"/>
                </a:lnTo>
                <a:lnTo>
                  <a:pt x="4971245" y="0"/>
                </a:lnTo>
              </a:path>
            </a:pathLst>
          </a:custGeom>
          <a:noFill/>
          <a:ln w="19050">
            <a:solidFill>
              <a:srgbClr val="000000">
                <a:alpha val="60001"/>
              </a:srgbClr>
            </a:solidFill>
            <a:round/>
            <a:headEnd/>
            <a:tailEnd/>
          </a:ln>
          <a:effectLst>
            <a:outerShdw dist="35921" dir="2700000" algn="ctr" rotWithShape="0">
              <a:srgbClr val="FFFFFF">
                <a:alpha val="38000"/>
              </a:srgbClr>
            </a:outerShdw>
          </a:effectLst>
        </p:spPr>
        <p:txBody>
          <a:bodyPr/>
          <a:lstStyle/>
          <a:p>
            <a:endParaRPr lang="es-MX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30970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8"/>
          <p:cNvSpPr>
            <a:spLocks/>
          </p:cNvSpPr>
          <p:nvPr/>
        </p:nvSpPr>
        <p:spPr bwMode="auto">
          <a:xfrm flipV="1">
            <a:off x="198438" y="1294746"/>
            <a:ext cx="5081588" cy="2154238"/>
          </a:xfrm>
          <a:custGeom>
            <a:avLst/>
            <a:gdLst>
              <a:gd name="T0" fmla="*/ 3201 w 3201"/>
              <a:gd name="T1" fmla="*/ 1357 h 1357"/>
              <a:gd name="T2" fmla="*/ 0 w 3201"/>
              <a:gd name="T3" fmla="*/ 1357 h 1357"/>
              <a:gd name="T4" fmla="*/ 0 w 3201"/>
              <a:gd name="T5" fmla="*/ 0 h 1357"/>
              <a:gd name="T6" fmla="*/ 3048 w 3201"/>
              <a:gd name="T7" fmla="*/ 0 h 1357"/>
              <a:gd name="T8" fmla="*/ 3048 w 3201"/>
              <a:gd name="T9" fmla="*/ 667 h 1357"/>
              <a:gd name="T10" fmla="*/ 3201 w 3201"/>
              <a:gd name="T11" fmla="*/ 881 h 1357"/>
              <a:gd name="T12" fmla="*/ 3201 w 3201"/>
              <a:gd name="T13" fmla="*/ 1357 h 1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1" h="1357">
                <a:moveTo>
                  <a:pt x="3201" y="1357"/>
                </a:moveTo>
                <a:lnTo>
                  <a:pt x="0" y="1357"/>
                </a:lnTo>
                <a:lnTo>
                  <a:pt x="0" y="0"/>
                </a:lnTo>
                <a:lnTo>
                  <a:pt x="3048" y="0"/>
                </a:lnTo>
                <a:lnTo>
                  <a:pt x="3048" y="667"/>
                </a:lnTo>
                <a:lnTo>
                  <a:pt x="3201" y="881"/>
                </a:lnTo>
                <a:lnTo>
                  <a:pt x="3201" y="1357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 flipV="1">
            <a:off x="198438" y="3631546"/>
            <a:ext cx="8747125" cy="2944813"/>
          </a:xfrm>
          <a:custGeom>
            <a:avLst/>
            <a:gdLst>
              <a:gd name="T0" fmla="*/ 0 w 5510"/>
              <a:gd name="T1" fmla="*/ 0 h 1855"/>
              <a:gd name="T2" fmla="*/ 5510 w 5510"/>
              <a:gd name="T3" fmla="*/ 0 h 1855"/>
              <a:gd name="T4" fmla="*/ 5510 w 5510"/>
              <a:gd name="T5" fmla="*/ 1702 h 1855"/>
              <a:gd name="T6" fmla="*/ 3299 w 5510"/>
              <a:gd name="T7" fmla="*/ 1702 h 1855"/>
              <a:gd name="T8" fmla="*/ 3086 w 5510"/>
              <a:gd name="T9" fmla="*/ 1855 h 1855"/>
              <a:gd name="T10" fmla="*/ 0 w 5510"/>
              <a:gd name="T11" fmla="*/ 1855 h 1855"/>
              <a:gd name="T12" fmla="*/ 0 w 5510"/>
              <a:gd name="T13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10" h="1855">
                <a:moveTo>
                  <a:pt x="0" y="0"/>
                </a:moveTo>
                <a:lnTo>
                  <a:pt x="5510" y="0"/>
                </a:lnTo>
                <a:lnTo>
                  <a:pt x="5510" y="1702"/>
                </a:lnTo>
                <a:lnTo>
                  <a:pt x="3299" y="1702"/>
                </a:lnTo>
                <a:lnTo>
                  <a:pt x="3086" y="1855"/>
                </a:lnTo>
                <a:lnTo>
                  <a:pt x="0" y="185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 flipV="1">
            <a:off x="5219701" y="1294747"/>
            <a:ext cx="3725863" cy="2397125"/>
          </a:xfrm>
          <a:custGeom>
            <a:avLst/>
            <a:gdLst>
              <a:gd name="T0" fmla="*/ 153 w 2347"/>
              <a:gd name="T1" fmla="*/ 1510 h 1510"/>
              <a:gd name="T2" fmla="*/ 153 w 2347"/>
              <a:gd name="T3" fmla="*/ 1001 h 1510"/>
              <a:gd name="T4" fmla="*/ 0 w 2347"/>
              <a:gd name="T5" fmla="*/ 782 h 1510"/>
              <a:gd name="T6" fmla="*/ 0 w 2347"/>
              <a:gd name="T7" fmla="*/ 126 h 1510"/>
              <a:gd name="T8" fmla="*/ 175 w 2347"/>
              <a:gd name="T9" fmla="*/ 0 h 1510"/>
              <a:gd name="T10" fmla="*/ 2347 w 2347"/>
              <a:gd name="T11" fmla="*/ 0 h 1510"/>
              <a:gd name="T12" fmla="*/ 2347 w 2347"/>
              <a:gd name="T13" fmla="*/ 1510 h 1510"/>
              <a:gd name="T14" fmla="*/ 153 w 2347"/>
              <a:gd name="T15" fmla="*/ 1510 h 1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47" h="1510">
                <a:moveTo>
                  <a:pt x="153" y="1510"/>
                </a:moveTo>
                <a:lnTo>
                  <a:pt x="153" y="1001"/>
                </a:lnTo>
                <a:lnTo>
                  <a:pt x="0" y="782"/>
                </a:lnTo>
                <a:lnTo>
                  <a:pt x="0" y="126"/>
                </a:lnTo>
                <a:lnTo>
                  <a:pt x="175" y="0"/>
                </a:lnTo>
                <a:lnTo>
                  <a:pt x="2347" y="0"/>
                </a:lnTo>
                <a:lnTo>
                  <a:pt x="2347" y="1510"/>
                </a:lnTo>
                <a:lnTo>
                  <a:pt x="153" y="1510"/>
                </a:lnTo>
                <a:close/>
              </a:path>
            </a:pathLst>
          </a:custGeom>
          <a:blipFill dpi="0" rotWithShape="0">
            <a:blip r:embed="rId3" cstate="print"/>
            <a:srcRect/>
            <a:stretch>
              <a:fillRect/>
            </a:stretch>
          </a:blipFill>
          <a:ln w="317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dist="35921" dir="2700000" algn="ctr" rotWithShape="0">
              <a:srgbClr val="000000">
                <a:alpha val="4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139700" prst="divot"/>
          </a:sp3d>
          <a:extLst/>
        </p:spPr>
        <p:txBody>
          <a:bodyPr/>
          <a:lstStyle/>
          <a:p>
            <a:endParaRPr lang="es-MX" kern="0">
              <a:solidFill>
                <a:sysClr val="windowText" lastClr="000000"/>
              </a:solidFill>
            </a:endParaRP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173038" y="488297"/>
            <a:ext cx="8797925" cy="650875"/>
          </a:xfrm>
          <a:custGeom>
            <a:avLst/>
            <a:gdLst>
              <a:gd name="T0" fmla="*/ 0 w 5542"/>
              <a:gd name="T1" fmla="*/ 0 h 410"/>
              <a:gd name="T2" fmla="*/ 5542 w 5542"/>
              <a:gd name="T3" fmla="*/ 0 h 410"/>
              <a:gd name="T4" fmla="*/ 5542 w 5542"/>
              <a:gd name="T5" fmla="*/ 350 h 410"/>
              <a:gd name="T6" fmla="*/ 5192 w 5542"/>
              <a:gd name="T7" fmla="*/ 350 h 410"/>
              <a:gd name="T8" fmla="*/ 5121 w 5542"/>
              <a:gd name="T9" fmla="*/ 410 h 410"/>
              <a:gd name="T10" fmla="*/ 0 w 5542"/>
              <a:gd name="T11" fmla="*/ 410 h 410"/>
              <a:gd name="T12" fmla="*/ 0 w 5542"/>
              <a:gd name="T13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42" h="410">
                <a:moveTo>
                  <a:pt x="0" y="0"/>
                </a:moveTo>
                <a:lnTo>
                  <a:pt x="5542" y="0"/>
                </a:lnTo>
                <a:lnTo>
                  <a:pt x="5542" y="350"/>
                </a:lnTo>
                <a:lnTo>
                  <a:pt x="5192" y="350"/>
                </a:lnTo>
                <a:lnTo>
                  <a:pt x="5121" y="410"/>
                </a:lnTo>
                <a:lnTo>
                  <a:pt x="0" y="4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09281" y="1547970"/>
            <a:ext cx="46257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empresa-red se convierte en símbolo del fin de la contradicción entre trabajo y capital que ha condicionado la era industrial.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247900" y="532166"/>
            <a:ext cx="4648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noción de red es el nuevo proteo.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78222" y="4988290"/>
            <a:ext cx="8014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Sólo permanecen en liza los trabajadores en red erigidos en clase dirigente, por ser portadores del “espíritu del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informacionalismo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571405" y="4066119"/>
            <a:ext cx="80144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Tesis del sociólogo Manuel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Castells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9108398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/>
          </p:cNvSpPr>
          <p:nvPr/>
        </p:nvSpPr>
        <p:spPr bwMode="auto">
          <a:xfrm>
            <a:off x="6859855" y="1437131"/>
            <a:ext cx="1938338" cy="2717318"/>
          </a:xfrm>
          <a:custGeom>
            <a:avLst/>
            <a:gdLst>
              <a:gd name="T0" fmla="*/ 2147483647 w 146"/>
              <a:gd name="T1" fmla="*/ 0 h 142"/>
              <a:gd name="T2" fmla="*/ 0 w 146"/>
              <a:gd name="T3" fmla="*/ 2147483647 h 142"/>
              <a:gd name="T4" fmla="*/ 0 w 146"/>
              <a:gd name="T5" fmla="*/ 2147483647 h 142"/>
              <a:gd name="T6" fmla="*/ 2147483647 w 146"/>
              <a:gd name="T7" fmla="*/ 2147483647 h 142"/>
              <a:gd name="T8" fmla="*/ 2147483647 w 146"/>
              <a:gd name="T9" fmla="*/ 2147483647 h 142"/>
              <a:gd name="T10" fmla="*/ 2147483647 w 146"/>
              <a:gd name="T11" fmla="*/ 2147483647 h 142"/>
              <a:gd name="T12" fmla="*/ 2147483647 w 146"/>
              <a:gd name="T13" fmla="*/ 0 h 142"/>
              <a:gd name="T14" fmla="*/ 2147483647 w 146"/>
              <a:gd name="T15" fmla="*/ 0 h 14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6"/>
              <a:gd name="T25" fmla="*/ 0 h 142"/>
              <a:gd name="T26" fmla="*/ 146 w 146"/>
              <a:gd name="T27" fmla="*/ 142 h 14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6" h="142">
                <a:moveTo>
                  <a:pt x="18" y="0"/>
                </a:moveTo>
                <a:lnTo>
                  <a:pt x="0" y="17"/>
                </a:lnTo>
                <a:lnTo>
                  <a:pt x="0" y="92"/>
                </a:lnTo>
                <a:lnTo>
                  <a:pt x="22" y="104"/>
                </a:lnTo>
                <a:lnTo>
                  <a:pt x="22" y="142"/>
                </a:lnTo>
                <a:lnTo>
                  <a:pt x="146" y="142"/>
                </a:lnTo>
                <a:lnTo>
                  <a:pt x="146" y="0"/>
                </a:lnTo>
                <a:lnTo>
                  <a:pt x="18" y="0"/>
                </a:lnTo>
              </a:path>
            </a:pathLst>
          </a:custGeom>
          <a:blipFill dpi="0" rotWithShape="1">
            <a:blip r:embed="rId3" cstate="print"/>
            <a:srcRect/>
            <a:stretch>
              <a:fillRect r="-55000"/>
            </a:stretch>
          </a:blip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s-MX" kern="0" smtClean="0">
              <a:solidFill>
                <a:sysClr val="windowText" lastClr="000000"/>
              </a:solidFill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209818" y="1476449"/>
            <a:ext cx="8734425" cy="5032717"/>
          </a:xfrm>
          <a:custGeom>
            <a:avLst/>
            <a:gdLst>
              <a:gd name="T0" fmla="*/ 2147483647 w 658"/>
              <a:gd name="T1" fmla="*/ 0 h 263"/>
              <a:gd name="T2" fmla="*/ 2147483647 w 658"/>
              <a:gd name="T3" fmla="*/ 0 h 263"/>
              <a:gd name="T4" fmla="*/ 2147483647 w 658"/>
              <a:gd name="T5" fmla="*/ 2147483647 h 263"/>
              <a:gd name="T6" fmla="*/ 2147483647 w 658"/>
              <a:gd name="T7" fmla="*/ 2147483647 h 263"/>
              <a:gd name="T8" fmla="*/ 2147483647 w 658"/>
              <a:gd name="T9" fmla="*/ 2147483647 h 263"/>
              <a:gd name="T10" fmla="*/ 2147483647 w 658"/>
              <a:gd name="T11" fmla="*/ 2147483647 h 263"/>
              <a:gd name="T12" fmla="*/ 2147483647 w 658"/>
              <a:gd name="T13" fmla="*/ 2147483647 h 263"/>
              <a:gd name="T14" fmla="*/ 2147483647 w 658"/>
              <a:gd name="T15" fmla="*/ 2147483647 h 263"/>
              <a:gd name="T16" fmla="*/ 2147483647 w 658"/>
              <a:gd name="T17" fmla="*/ 2147483647 h 263"/>
              <a:gd name="T18" fmla="*/ 2147483647 w 658"/>
              <a:gd name="T19" fmla="*/ 2147483647 h 263"/>
              <a:gd name="T20" fmla="*/ 2147483647 w 658"/>
              <a:gd name="T21" fmla="*/ 2147483647 h 263"/>
              <a:gd name="T22" fmla="*/ 2147483647 w 658"/>
              <a:gd name="T23" fmla="*/ 2147483647 h 263"/>
              <a:gd name="T24" fmla="*/ 2147483647 w 658"/>
              <a:gd name="T25" fmla="*/ 2147483647 h 263"/>
              <a:gd name="T26" fmla="*/ 2147483647 w 658"/>
              <a:gd name="T27" fmla="*/ 2147483647 h 263"/>
              <a:gd name="T28" fmla="*/ 0 w 658"/>
              <a:gd name="T29" fmla="*/ 2147483647 h 263"/>
              <a:gd name="T30" fmla="*/ 0 w 658"/>
              <a:gd name="T31" fmla="*/ 2147483647 h 263"/>
              <a:gd name="T32" fmla="*/ 2147483647 w 658"/>
              <a:gd name="T33" fmla="*/ 2147483647 h 263"/>
              <a:gd name="T34" fmla="*/ 2147483647 w 658"/>
              <a:gd name="T35" fmla="*/ 0 h 26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658"/>
              <a:gd name="T55" fmla="*/ 0 h 263"/>
              <a:gd name="T56" fmla="*/ 658 w 658"/>
              <a:gd name="T57" fmla="*/ 263 h 26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658" h="263">
                <a:moveTo>
                  <a:pt x="488" y="0"/>
                </a:moveTo>
                <a:lnTo>
                  <a:pt x="501" y="0"/>
                </a:lnTo>
                <a:lnTo>
                  <a:pt x="490" y="10"/>
                </a:lnTo>
                <a:lnTo>
                  <a:pt x="490" y="96"/>
                </a:lnTo>
                <a:lnTo>
                  <a:pt x="511" y="108"/>
                </a:lnTo>
                <a:lnTo>
                  <a:pt x="512" y="151"/>
                </a:lnTo>
                <a:lnTo>
                  <a:pt x="658" y="151"/>
                </a:lnTo>
                <a:lnTo>
                  <a:pt x="658" y="142"/>
                </a:lnTo>
                <a:lnTo>
                  <a:pt x="658" y="247"/>
                </a:lnTo>
                <a:lnTo>
                  <a:pt x="634" y="263"/>
                </a:lnTo>
                <a:lnTo>
                  <a:pt x="33" y="263"/>
                </a:lnTo>
                <a:lnTo>
                  <a:pt x="11" y="250"/>
                </a:lnTo>
                <a:lnTo>
                  <a:pt x="11" y="209"/>
                </a:lnTo>
                <a:lnTo>
                  <a:pt x="0" y="190"/>
                </a:lnTo>
                <a:lnTo>
                  <a:pt x="0" y="13"/>
                </a:lnTo>
                <a:lnTo>
                  <a:pt x="472" y="13"/>
                </a:lnTo>
                <a:lnTo>
                  <a:pt x="488" y="0"/>
                </a:lnTo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209818" y="613636"/>
            <a:ext cx="8694737" cy="899948"/>
          </a:xfrm>
          <a:custGeom>
            <a:avLst/>
            <a:gdLst>
              <a:gd name="T0" fmla="*/ 0 w 655"/>
              <a:gd name="T1" fmla="*/ 2147483647 h 47"/>
              <a:gd name="T2" fmla="*/ 0 w 655"/>
              <a:gd name="T3" fmla="*/ 2147483647 h 47"/>
              <a:gd name="T4" fmla="*/ 2147483647 w 655"/>
              <a:gd name="T5" fmla="*/ 2147483647 h 47"/>
              <a:gd name="T6" fmla="*/ 2147483647 w 655"/>
              <a:gd name="T7" fmla="*/ 2147483647 h 47"/>
              <a:gd name="T8" fmla="*/ 2147483647 w 655"/>
              <a:gd name="T9" fmla="*/ 2147483647 h 47"/>
              <a:gd name="T10" fmla="*/ 2147483647 w 655"/>
              <a:gd name="T11" fmla="*/ 2147483647 h 47"/>
              <a:gd name="T12" fmla="*/ 2147483647 w 655"/>
              <a:gd name="T13" fmla="*/ 2147483647 h 47"/>
              <a:gd name="T14" fmla="*/ 2147483647 w 655"/>
              <a:gd name="T15" fmla="*/ 2147483647 h 47"/>
              <a:gd name="T16" fmla="*/ 2147483647 w 655"/>
              <a:gd name="T17" fmla="*/ 0 h 47"/>
              <a:gd name="T18" fmla="*/ 2147483647 w 655"/>
              <a:gd name="T19" fmla="*/ 0 h 47"/>
              <a:gd name="T20" fmla="*/ 0 w 655"/>
              <a:gd name="T21" fmla="*/ 2147483647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55"/>
              <a:gd name="T34" fmla="*/ 0 h 47"/>
              <a:gd name="T35" fmla="*/ 655 w 655"/>
              <a:gd name="T36" fmla="*/ 47 h 4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55" h="47">
                <a:moveTo>
                  <a:pt x="0" y="12"/>
                </a:moveTo>
                <a:lnTo>
                  <a:pt x="0" y="47"/>
                </a:lnTo>
                <a:lnTo>
                  <a:pt x="468" y="47"/>
                </a:lnTo>
                <a:lnTo>
                  <a:pt x="484" y="34"/>
                </a:lnTo>
                <a:lnTo>
                  <a:pt x="513" y="34"/>
                </a:lnTo>
                <a:lnTo>
                  <a:pt x="514" y="32"/>
                </a:lnTo>
                <a:lnTo>
                  <a:pt x="650" y="32"/>
                </a:lnTo>
                <a:lnTo>
                  <a:pt x="655" y="27"/>
                </a:lnTo>
                <a:lnTo>
                  <a:pt x="639" y="0"/>
                </a:lnTo>
                <a:lnTo>
                  <a:pt x="20" y="0"/>
                </a:lnTo>
                <a:lnTo>
                  <a:pt x="0" y="12"/>
                </a:lnTo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60 Conector recto"/>
          <p:cNvCxnSpPr>
            <a:cxnSpLocks noChangeShapeType="1"/>
          </p:cNvCxnSpPr>
          <p:nvPr/>
        </p:nvCxnSpPr>
        <p:spPr bwMode="auto">
          <a:xfrm>
            <a:off x="393968" y="3026056"/>
            <a:ext cx="6192000" cy="2184"/>
          </a:xfrm>
          <a:prstGeom prst="line">
            <a:avLst/>
          </a:prstGeom>
          <a:noFill/>
          <a:ln w="12700">
            <a:solidFill>
              <a:srgbClr val="000000">
                <a:alpha val="45097"/>
              </a:srgbClr>
            </a:solidFill>
            <a:round/>
            <a:headEnd/>
            <a:tailEnd/>
          </a:ln>
          <a:effectLst>
            <a:prstShdw prst="shdw13" dist="28398" dir="9206097">
              <a:srgbClr val="FFFFFF">
                <a:alpha val="39998"/>
              </a:srgbClr>
            </a:prstShdw>
          </a:effectLst>
        </p:spPr>
      </p:cxnSp>
      <p:cxnSp>
        <p:nvCxnSpPr>
          <p:cNvPr id="17" name="61 Conector recto"/>
          <p:cNvCxnSpPr>
            <a:cxnSpLocks noChangeShapeType="1"/>
          </p:cNvCxnSpPr>
          <p:nvPr/>
        </p:nvCxnSpPr>
        <p:spPr bwMode="auto">
          <a:xfrm>
            <a:off x="393968" y="4329464"/>
            <a:ext cx="6286500" cy="2184"/>
          </a:xfrm>
          <a:prstGeom prst="line">
            <a:avLst/>
          </a:prstGeom>
          <a:noFill/>
          <a:ln w="12700">
            <a:solidFill>
              <a:srgbClr val="000000">
                <a:alpha val="45097"/>
              </a:srgbClr>
            </a:solidFill>
            <a:round/>
            <a:headEnd/>
            <a:tailEnd/>
          </a:ln>
          <a:effectLst>
            <a:prstShdw prst="shdw13" dist="28398" dir="9206097">
              <a:srgbClr val="FFFFFF">
                <a:alpha val="39998"/>
              </a:srgbClr>
            </a:prstShdw>
          </a:effectLst>
        </p:spPr>
      </p:cxnSp>
      <p:cxnSp>
        <p:nvCxnSpPr>
          <p:cNvPr id="18" name="66 Conector recto"/>
          <p:cNvCxnSpPr>
            <a:cxnSpLocks noChangeShapeType="1"/>
          </p:cNvCxnSpPr>
          <p:nvPr/>
        </p:nvCxnSpPr>
        <p:spPr bwMode="auto">
          <a:xfrm>
            <a:off x="470168" y="5551110"/>
            <a:ext cx="8316000" cy="2185"/>
          </a:xfrm>
          <a:prstGeom prst="line">
            <a:avLst/>
          </a:prstGeom>
          <a:noFill/>
          <a:ln w="12700">
            <a:solidFill>
              <a:srgbClr val="000000">
                <a:alpha val="45097"/>
              </a:srgbClr>
            </a:solidFill>
            <a:round/>
            <a:headEnd/>
            <a:tailEnd/>
          </a:ln>
          <a:effectLst>
            <a:prstShdw prst="shdw13" dist="28398" dir="9206097">
              <a:srgbClr val="FFFFFF">
                <a:alpha val="39998"/>
              </a:srgbClr>
            </a:prstShdw>
          </a:effectLst>
        </p:spPr>
      </p:cxnSp>
      <p:sp>
        <p:nvSpPr>
          <p:cNvPr id="2" name="CuadroTexto 1"/>
          <p:cNvSpPr txBox="1"/>
          <p:nvPr/>
        </p:nvSpPr>
        <p:spPr>
          <a:xfrm>
            <a:off x="450475" y="1942356"/>
            <a:ext cx="61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libertad de expresión ciudadana se ve obligada a cederle la mano a la “libertad de expresión comercial”.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868308" y="570220"/>
            <a:ext cx="33038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mundo sin Leyes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30468" y="964249"/>
            <a:ext cx="62865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razón gerencial es la “versión técnica de lo político”.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50475" y="3193227"/>
            <a:ext cx="61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decir a dejar paso a la penetración de la mentalidad de mercado en todos los intersticios del espacio público.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50475" y="5694968"/>
            <a:ext cx="830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definición de la “diversidad cultural” se transmuta en pluralidad de ofertas de servicio a consumidores de libre albedrío.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50475" y="4444098"/>
            <a:ext cx="8309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naturalizan la noción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neopopulista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global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democratic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marketplace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y, con ella, los tópicos sobre la libertad de palabra y de elección del individuo.</a:t>
            </a:r>
          </a:p>
        </p:txBody>
      </p:sp>
    </p:spTree>
    <p:extLst>
      <p:ext uri="{BB962C8B-B14F-4D97-AF65-F5344CB8AC3E}">
        <p14:creationId xmlns="" xmlns:p14="http://schemas.microsoft.com/office/powerpoint/2010/main" val="17405423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ortar rectángulo de esquina diagonal 10"/>
          <p:cNvSpPr/>
          <p:nvPr/>
        </p:nvSpPr>
        <p:spPr>
          <a:xfrm>
            <a:off x="268941" y="5298633"/>
            <a:ext cx="8579224" cy="1330209"/>
          </a:xfrm>
          <a:prstGeom prst="snip2DiagRect">
            <a:avLst>
              <a:gd name="adj1" fmla="val 0"/>
              <a:gd name="adj2" fmla="val 30820"/>
            </a:avLst>
          </a:pr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12"/>
          <p:cNvSpPr>
            <a:spLocks/>
          </p:cNvSpPr>
          <p:nvPr/>
        </p:nvSpPr>
        <p:spPr bwMode="auto">
          <a:xfrm>
            <a:off x="268941" y="1237076"/>
            <a:ext cx="8702022" cy="650875"/>
          </a:xfrm>
          <a:custGeom>
            <a:avLst/>
            <a:gdLst>
              <a:gd name="T0" fmla="*/ 0 w 5542"/>
              <a:gd name="T1" fmla="*/ 0 h 410"/>
              <a:gd name="T2" fmla="*/ 5542 w 5542"/>
              <a:gd name="T3" fmla="*/ 0 h 410"/>
              <a:gd name="T4" fmla="*/ 5542 w 5542"/>
              <a:gd name="T5" fmla="*/ 350 h 410"/>
              <a:gd name="T6" fmla="*/ 5192 w 5542"/>
              <a:gd name="T7" fmla="*/ 350 h 410"/>
              <a:gd name="T8" fmla="*/ 5121 w 5542"/>
              <a:gd name="T9" fmla="*/ 410 h 410"/>
              <a:gd name="T10" fmla="*/ 0 w 5542"/>
              <a:gd name="T11" fmla="*/ 410 h 410"/>
              <a:gd name="T12" fmla="*/ 0 w 5542"/>
              <a:gd name="T13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42" h="410">
                <a:moveTo>
                  <a:pt x="0" y="0"/>
                </a:moveTo>
                <a:lnTo>
                  <a:pt x="5542" y="0"/>
                </a:lnTo>
                <a:lnTo>
                  <a:pt x="5542" y="350"/>
                </a:lnTo>
                <a:lnTo>
                  <a:pt x="5192" y="350"/>
                </a:lnTo>
                <a:lnTo>
                  <a:pt x="5121" y="410"/>
                </a:lnTo>
                <a:lnTo>
                  <a:pt x="0" y="4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25322" y="1217920"/>
            <a:ext cx="8189260" cy="689186"/>
          </a:xfrm>
          <a:prstGeom prst="rect">
            <a:avLst/>
          </a:prstGeom>
          <a:noFill/>
          <a:ln w="6350">
            <a:noFill/>
            <a:round/>
            <a:headEnd/>
            <a:tailEnd/>
          </a:ln>
        </p:spPr>
        <p:txBody>
          <a:bodyPr anchor="ctr"/>
          <a:lstStyle>
            <a:defPPr>
              <a:defRPr lang="es-MX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s-MX" b="1" dirty="0"/>
              <a:t>La libertad de comunicación no debe sufrir entredicho alguno</a:t>
            </a:r>
            <a:r>
              <a:rPr lang="es-MX" b="1" dirty="0" smtClean="0"/>
              <a:t>.</a:t>
            </a:r>
            <a:endParaRPr lang="es-MX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429700" y="5151207"/>
            <a:ext cx="8257707" cy="1625061"/>
          </a:xfrm>
          <a:prstGeom prst="rect">
            <a:avLst/>
          </a:prstGeom>
          <a:noFill/>
          <a:ln w="6350">
            <a:noFill/>
            <a:round/>
            <a:headEnd/>
            <a:tailEnd/>
          </a:ln>
        </p:spPr>
        <p:txBody>
          <a:bodyPr anchor="ctr"/>
          <a:lstStyle>
            <a:defPPr>
              <a:defRPr lang="es-MX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MX" b="1" dirty="0" smtClean="0"/>
              <a:t>Sólo la </a:t>
            </a:r>
            <a:r>
              <a:rPr lang="es-MX" b="1" dirty="0"/>
              <a:t>sanción ejercida por el consumidor en el mercado de la libre oferta debe regir la circulación de los flujos culturales e informacionales.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363071" y="2226749"/>
            <a:ext cx="4155141" cy="2910028"/>
          </a:xfrm>
          <a:prstGeom prst="round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s-MX" kern="0">
              <a:solidFill>
                <a:sysClr val="windowText" lastClr="000000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4693024" y="2226749"/>
            <a:ext cx="4155141" cy="2910028"/>
          </a:xfrm>
          <a:prstGeom prst="roundRect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s-MX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38458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7" descr="TEMP01"/>
          <p:cNvSpPr>
            <a:spLocks/>
          </p:cNvSpPr>
          <p:nvPr/>
        </p:nvSpPr>
        <p:spPr bwMode="auto">
          <a:xfrm>
            <a:off x="6446838" y="1004887"/>
            <a:ext cx="2305050" cy="1438275"/>
          </a:xfrm>
          <a:custGeom>
            <a:avLst/>
            <a:gdLst>
              <a:gd name="T0" fmla="*/ 0 w 1452"/>
              <a:gd name="T1" fmla="*/ 0 h 906"/>
              <a:gd name="T2" fmla="*/ 2147483647 w 1452"/>
              <a:gd name="T3" fmla="*/ 0 h 906"/>
              <a:gd name="T4" fmla="*/ 2147483647 w 1452"/>
              <a:gd name="T5" fmla="*/ 362902501 h 906"/>
              <a:gd name="T6" fmla="*/ 2147483647 w 1452"/>
              <a:gd name="T7" fmla="*/ 2147483647 h 906"/>
              <a:gd name="T8" fmla="*/ 0 w 1452"/>
              <a:gd name="T9" fmla="*/ 2147483647 h 906"/>
              <a:gd name="T10" fmla="*/ 0 w 1452"/>
              <a:gd name="T11" fmla="*/ 0 h 9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52"/>
              <a:gd name="T19" fmla="*/ 0 h 906"/>
              <a:gd name="T20" fmla="*/ 1452 w 1452"/>
              <a:gd name="T21" fmla="*/ 906 h 9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52" h="906">
                <a:moveTo>
                  <a:pt x="0" y="0"/>
                </a:moveTo>
                <a:lnTo>
                  <a:pt x="1315" y="0"/>
                </a:lnTo>
                <a:lnTo>
                  <a:pt x="1452" y="144"/>
                </a:lnTo>
                <a:lnTo>
                  <a:pt x="1452" y="906"/>
                </a:lnTo>
                <a:lnTo>
                  <a:pt x="0" y="90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0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Freeform 18" descr="TEMP02"/>
          <p:cNvSpPr>
            <a:spLocks/>
          </p:cNvSpPr>
          <p:nvPr/>
        </p:nvSpPr>
        <p:spPr bwMode="auto">
          <a:xfrm>
            <a:off x="6446838" y="2641599"/>
            <a:ext cx="2305050" cy="2079625"/>
          </a:xfrm>
          <a:custGeom>
            <a:avLst/>
            <a:gdLst>
              <a:gd name="T0" fmla="*/ 2147483647 w 1452"/>
              <a:gd name="T1" fmla="*/ 0 h 1310"/>
              <a:gd name="T2" fmla="*/ 2147483647 w 1452"/>
              <a:gd name="T3" fmla="*/ 2147483647 h 1310"/>
              <a:gd name="T4" fmla="*/ 0 w 1452"/>
              <a:gd name="T5" fmla="*/ 2147483647 h 1310"/>
              <a:gd name="T6" fmla="*/ 0 w 1452"/>
              <a:gd name="T7" fmla="*/ 2147483647 h 1310"/>
              <a:gd name="T8" fmla="*/ 322579991 w 1452"/>
              <a:gd name="T9" fmla="*/ 2147483647 h 1310"/>
              <a:gd name="T10" fmla="*/ 322579991 w 1452"/>
              <a:gd name="T11" fmla="*/ 312499358 h 1310"/>
              <a:gd name="T12" fmla="*/ 0 w 1452"/>
              <a:gd name="T13" fmla="*/ 27720927 h 1310"/>
              <a:gd name="T14" fmla="*/ 0 w 1452"/>
              <a:gd name="T15" fmla="*/ 0 h 1310"/>
              <a:gd name="T16" fmla="*/ 2147483647 w 1452"/>
              <a:gd name="T17" fmla="*/ 0 h 13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2"/>
              <a:gd name="T28" fmla="*/ 0 h 1310"/>
              <a:gd name="T29" fmla="*/ 1452 w 1452"/>
              <a:gd name="T30" fmla="*/ 1310 h 13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2" h="1310">
                <a:moveTo>
                  <a:pt x="1452" y="0"/>
                </a:moveTo>
                <a:lnTo>
                  <a:pt x="1452" y="1310"/>
                </a:lnTo>
                <a:lnTo>
                  <a:pt x="0" y="1310"/>
                </a:lnTo>
                <a:lnTo>
                  <a:pt x="0" y="1299"/>
                </a:lnTo>
                <a:lnTo>
                  <a:pt x="128" y="1186"/>
                </a:lnTo>
                <a:lnTo>
                  <a:pt x="128" y="124"/>
                </a:lnTo>
                <a:lnTo>
                  <a:pt x="0" y="11"/>
                </a:lnTo>
                <a:lnTo>
                  <a:pt x="0" y="0"/>
                </a:lnTo>
                <a:lnTo>
                  <a:pt x="1452" y="0"/>
                </a:lnTo>
                <a:close/>
              </a:path>
            </a:pathLst>
          </a:cu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0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Freeform 19" descr="TEMP03"/>
          <p:cNvSpPr>
            <a:spLocks/>
          </p:cNvSpPr>
          <p:nvPr/>
        </p:nvSpPr>
        <p:spPr bwMode="auto">
          <a:xfrm>
            <a:off x="6446838" y="4919662"/>
            <a:ext cx="2305050" cy="1438275"/>
          </a:xfrm>
          <a:custGeom>
            <a:avLst/>
            <a:gdLst>
              <a:gd name="T0" fmla="*/ 2147483647 w 1452"/>
              <a:gd name="T1" fmla="*/ 0 h 906"/>
              <a:gd name="T2" fmla="*/ 2147483647 w 1452"/>
              <a:gd name="T3" fmla="*/ 1920359339 h 906"/>
              <a:gd name="T4" fmla="*/ 2147483647 w 1452"/>
              <a:gd name="T5" fmla="*/ 2147483647 h 906"/>
              <a:gd name="T6" fmla="*/ 0 w 1452"/>
              <a:gd name="T7" fmla="*/ 2147483647 h 906"/>
              <a:gd name="T8" fmla="*/ 0 w 1452"/>
              <a:gd name="T9" fmla="*/ 0 h 906"/>
              <a:gd name="T10" fmla="*/ 2147483647 w 1452"/>
              <a:gd name="T11" fmla="*/ 0 h 9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52"/>
              <a:gd name="T19" fmla="*/ 0 h 906"/>
              <a:gd name="T20" fmla="*/ 1452 w 1452"/>
              <a:gd name="T21" fmla="*/ 906 h 9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52" h="906">
                <a:moveTo>
                  <a:pt x="1452" y="0"/>
                </a:moveTo>
                <a:lnTo>
                  <a:pt x="1452" y="762"/>
                </a:lnTo>
                <a:lnTo>
                  <a:pt x="1315" y="906"/>
                </a:lnTo>
                <a:lnTo>
                  <a:pt x="0" y="906"/>
                </a:lnTo>
                <a:lnTo>
                  <a:pt x="0" y="0"/>
                </a:lnTo>
                <a:lnTo>
                  <a:pt x="1452" y="0"/>
                </a:lnTo>
                <a:close/>
              </a:path>
            </a:pathLst>
          </a:cu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0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8" name="Freeform 20"/>
          <p:cNvSpPr>
            <a:spLocks/>
          </p:cNvSpPr>
          <p:nvPr/>
        </p:nvSpPr>
        <p:spPr bwMode="auto">
          <a:xfrm>
            <a:off x="366713" y="1004887"/>
            <a:ext cx="6096000" cy="5353050"/>
          </a:xfrm>
          <a:custGeom>
            <a:avLst/>
            <a:gdLst>
              <a:gd name="T0" fmla="*/ 345262211 w 3840"/>
              <a:gd name="T1" fmla="*/ 0 h 3372"/>
              <a:gd name="T2" fmla="*/ 2147483647 w 3840"/>
              <a:gd name="T3" fmla="*/ 0 h 3372"/>
              <a:gd name="T4" fmla="*/ 2147483647 w 3840"/>
              <a:gd name="T5" fmla="*/ 2147483647 h 3372"/>
              <a:gd name="T6" fmla="*/ 2147483647 w 3840"/>
              <a:gd name="T7" fmla="*/ 2147483647 h 3372"/>
              <a:gd name="T8" fmla="*/ 2147483647 w 3840"/>
              <a:gd name="T9" fmla="*/ 2147483647 h 3372"/>
              <a:gd name="T10" fmla="*/ 2147483647 w 3840"/>
              <a:gd name="T11" fmla="*/ 2147483647 h 3372"/>
              <a:gd name="T12" fmla="*/ 2147483647 w 3840"/>
              <a:gd name="T13" fmla="*/ 2147483647 h 3372"/>
              <a:gd name="T14" fmla="*/ 345262211 w 3840"/>
              <a:gd name="T15" fmla="*/ 2147483647 h 3372"/>
              <a:gd name="T16" fmla="*/ 0 w 3840"/>
              <a:gd name="T17" fmla="*/ 2147483647 h 3372"/>
              <a:gd name="T18" fmla="*/ 0 w 3840"/>
              <a:gd name="T19" fmla="*/ 362902494 h 3372"/>
              <a:gd name="T20" fmla="*/ 345262211 w 3840"/>
              <a:gd name="T21" fmla="*/ 0 h 337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40"/>
              <a:gd name="T34" fmla="*/ 0 h 3372"/>
              <a:gd name="T35" fmla="*/ 3840 w 3840"/>
              <a:gd name="T36" fmla="*/ 3372 h 337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40" h="3372">
                <a:moveTo>
                  <a:pt x="137" y="0"/>
                </a:moveTo>
                <a:lnTo>
                  <a:pt x="3713" y="0"/>
                </a:lnTo>
                <a:lnTo>
                  <a:pt x="3713" y="1098"/>
                </a:lnTo>
                <a:lnTo>
                  <a:pt x="3840" y="1211"/>
                </a:lnTo>
                <a:lnTo>
                  <a:pt x="3840" y="2161"/>
                </a:lnTo>
                <a:lnTo>
                  <a:pt x="3713" y="2274"/>
                </a:lnTo>
                <a:lnTo>
                  <a:pt x="3713" y="3372"/>
                </a:lnTo>
                <a:lnTo>
                  <a:pt x="137" y="3372"/>
                </a:lnTo>
                <a:lnTo>
                  <a:pt x="0" y="3228"/>
                </a:lnTo>
                <a:lnTo>
                  <a:pt x="0" y="144"/>
                </a:lnTo>
                <a:lnTo>
                  <a:pt x="137" y="0"/>
                </a:lnTo>
                <a:close/>
              </a:path>
            </a:pathLst>
          </a:custGeom>
          <a:solidFill>
            <a:srgbClr val="EAF4E4">
              <a:alpha val="65000"/>
            </a:srgb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26"/>
          <p:cNvSpPr>
            <a:spLocks noChangeShapeType="1"/>
          </p:cNvSpPr>
          <p:nvPr/>
        </p:nvSpPr>
        <p:spPr bwMode="auto">
          <a:xfrm>
            <a:off x="484188" y="3019424"/>
            <a:ext cx="5753100" cy="1588"/>
          </a:xfrm>
          <a:prstGeom prst="line">
            <a:avLst/>
          </a:prstGeom>
          <a:noFill/>
          <a:ln w="12700">
            <a:solidFill>
              <a:srgbClr val="000000">
                <a:alpha val="45097"/>
              </a:srgbClr>
            </a:solidFill>
            <a:round/>
            <a:headEnd/>
            <a:tailEnd/>
          </a:ln>
          <a:effectLst>
            <a:prstShdw prst="shdw13" dist="28398" dir="9206097">
              <a:srgbClr val="FFFFFF">
                <a:alpha val="39998"/>
              </a:srgbClr>
            </a:prstShdw>
          </a:effectLst>
        </p:spPr>
        <p:txBody>
          <a:bodyPr anchor="ctr"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16" name="Line 28"/>
          <p:cNvSpPr>
            <a:spLocks noChangeShapeType="1"/>
          </p:cNvSpPr>
          <p:nvPr/>
        </p:nvSpPr>
        <p:spPr bwMode="auto">
          <a:xfrm>
            <a:off x="484188" y="4664074"/>
            <a:ext cx="5753100" cy="1588"/>
          </a:xfrm>
          <a:prstGeom prst="line">
            <a:avLst/>
          </a:prstGeom>
          <a:noFill/>
          <a:ln w="12700">
            <a:solidFill>
              <a:srgbClr val="000000">
                <a:alpha val="45097"/>
              </a:srgbClr>
            </a:solidFill>
            <a:round/>
            <a:headEnd/>
            <a:tailEnd/>
          </a:ln>
          <a:effectLst>
            <a:prstShdw prst="shdw13" dist="28398" dir="9206097">
              <a:srgbClr val="FFFFFF">
                <a:alpha val="39998"/>
              </a:srgbClr>
            </a:prstShdw>
          </a:effectLst>
        </p:spPr>
        <p:txBody>
          <a:bodyPr anchor="ctr"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84199" y="1329580"/>
            <a:ext cx="5461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principio de autorregulación deslegitima así cualquier tentativa de formulación de políticas públicas, nacionales y regionales en esta materia. 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584200" y="3306570"/>
            <a:ext cx="54610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lnSpc>
                <a:spcPct val="120000"/>
              </a:lnSpc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 dirty="0" smtClean="0">
                <a:solidFill>
                  <a:prstClr val="black"/>
                </a:solidFill>
              </a:rPr>
              <a:t>Papel que </a:t>
            </a:r>
            <a:r>
              <a:rPr lang="es-MX" dirty="0">
                <a:solidFill>
                  <a:prstClr val="black"/>
                </a:solidFill>
              </a:rPr>
              <a:t>ha de jugar el Estado en la organización de los sistemas de información y </a:t>
            </a:r>
            <a:r>
              <a:rPr lang="es-MX" dirty="0" smtClean="0">
                <a:solidFill>
                  <a:prstClr val="black"/>
                </a:solidFill>
              </a:rPr>
              <a:t>comunicación.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84200" y="4951160"/>
            <a:ext cx="54610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lnSpc>
                <a:spcPct val="120000"/>
              </a:lnSpc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 dirty="0" smtClean="0">
                <a:solidFill>
                  <a:prstClr val="black"/>
                </a:solidFill>
              </a:rPr>
              <a:t>Función de </a:t>
            </a:r>
            <a:r>
              <a:rPr lang="es-MX" dirty="0">
                <a:solidFill>
                  <a:prstClr val="black"/>
                </a:solidFill>
              </a:rPr>
              <a:t>las organizaciones de la sociedad civil como factor de presión decisivo para exigir de la autoridad pública este arbitraje.</a:t>
            </a:r>
          </a:p>
        </p:txBody>
      </p:sp>
    </p:spTree>
    <p:extLst>
      <p:ext uri="{BB962C8B-B14F-4D97-AF65-F5344CB8AC3E}">
        <p14:creationId xmlns="" xmlns:p14="http://schemas.microsoft.com/office/powerpoint/2010/main" val="20939071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1085850" y="305220"/>
            <a:ext cx="6843713" cy="473003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68222" y="4845203"/>
            <a:ext cx="2330360" cy="1675921"/>
          </a:xfrm>
          <a:custGeom>
            <a:avLst/>
            <a:gdLst>
              <a:gd name="T0" fmla="*/ 0 w 1571"/>
              <a:gd name="T1" fmla="*/ 0 h 870"/>
              <a:gd name="T2" fmla="*/ 2 w 1571"/>
              <a:gd name="T3" fmla="*/ 717 h 870"/>
              <a:gd name="T4" fmla="*/ 2 w 1571"/>
              <a:gd name="T5" fmla="*/ 733 h 870"/>
              <a:gd name="T6" fmla="*/ 7 w 1571"/>
              <a:gd name="T7" fmla="*/ 750 h 870"/>
              <a:gd name="T8" fmla="*/ 13 w 1571"/>
              <a:gd name="T9" fmla="*/ 766 h 870"/>
              <a:gd name="T10" fmla="*/ 18 w 1571"/>
              <a:gd name="T11" fmla="*/ 782 h 870"/>
              <a:gd name="T12" fmla="*/ 27 w 1571"/>
              <a:gd name="T13" fmla="*/ 798 h 870"/>
              <a:gd name="T14" fmla="*/ 36 w 1571"/>
              <a:gd name="T15" fmla="*/ 810 h 870"/>
              <a:gd name="T16" fmla="*/ 50 w 1571"/>
              <a:gd name="T17" fmla="*/ 824 h 870"/>
              <a:gd name="T18" fmla="*/ 62 w 1571"/>
              <a:gd name="T19" fmla="*/ 836 h 870"/>
              <a:gd name="T20" fmla="*/ 78 w 1571"/>
              <a:gd name="T21" fmla="*/ 847 h 870"/>
              <a:gd name="T22" fmla="*/ 93 w 1571"/>
              <a:gd name="T23" fmla="*/ 857 h 870"/>
              <a:gd name="T24" fmla="*/ 111 w 1571"/>
              <a:gd name="T25" fmla="*/ 863 h 870"/>
              <a:gd name="T26" fmla="*/ 130 w 1571"/>
              <a:gd name="T27" fmla="*/ 868 h 870"/>
              <a:gd name="T28" fmla="*/ 141 w 1571"/>
              <a:gd name="T29" fmla="*/ 868 h 870"/>
              <a:gd name="T30" fmla="*/ 153 w 1571"/>
              <a:gd name="T31" fmla="*/ 870 h 870"/>
              <a:gd name="T32" fmla="*/ 1571 w 1571"/>
              <a:gd name="T33" fmla="*/ 870 h 870"/>
              <a:gd name="T34" fmla="*/ 1571 w 1571"/>
              <a:gd name="T35" fmla="*/ 0 h 870"/>
              <a:gd name="T36" fmla="*/ 0 w 1571"/>
              <a:gd name="T37" fmla="*/ 0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71" h="870">
                <a:moveTo>
                  <a:pt x="0" y="0"/>
                </a:moveTo>
                <a:lnTo>
                  <a:pt x="2" y="717"/>
                </a:lnTo>
                <a:lnTo>
                  <a:pt x="2" y="733"/>
                </a:lnTo>
                <a:lnTo>
                  <a:pt x="7" y="750"/>
                </a:lnTo>
                <a:lnTo>
                  <a:pt x="13" y="766"/>
                </a:lnTo>
                <a:lnTo>
                  <a:pt x="18" y="782"/>
                </a:lnTo>
                <a:lnTo>
                  <a:pt x="27" y="798"/>
                </a:lnTo>
                <a:lnTo>
                  <a:pt x="36" y="810"/>
                </a:lnTo>
                <a:lnTo>
                  <a:pt x="50" y="824"/>
                </a:lnTo>
                <a:lnTo>
                  <a:pt x="62" y="836"/>
                </a:lnTo>
                <a:lnTo>
                  <a:pt x="78" y="847"/>
                </a:lnTo>
                <a:lnTo>
                  <a:pt x="93" y="857"/>
                </a:lnTo>
                <a:lnTo>
                  <a:pt x="111" y="863"/>
                </a:lnTo>
                <a:lnTo>
                  <a:pt x="130" y="868"/>
                </a:lnTo>
                <a:lnTo>
                  <a:pt x="141" y="868"/>
                </a:lnTo>
                <a:lnTo>
                  <a:pt x="153" y="870"/>
                </a:lnTo>
                <a:lnTo>
                  <a:pt x="1571" y="870"/>
                </a:lnTo>
                <a:lnTo>
                  <a:pt x="1571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6350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prst="divot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68222" y="2916930"/>
            <a:ext cx="2330360" cy="18011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6350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prst="divot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68222" y="988658"/>
            <a:ext cx="2330360" cy="17992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6350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prst="divot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498582" y="233781"/>
            <a:ext cx="4165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archipiélago de las resistencias</a:t>
            </a:r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2646948" y="911156"/>
            <a:ext cx="6265886" cy="5614484"/>
          </a:xfrm>
          <a:custGeom>
            <a:avLst/>
            <a:gdLst>
              <a:gd name="T0" fmla="*/ 0 w 3870"/>
              <a:gd name="T1" fmla="*/ 3153 h 3153"/>
              <a:gd name="T2" fmla="*/ 3055 w 3870"/>
              <a:gd name="T3" fmla="*/ 3151 h 3153"/>
              <a:gd name="T4" fmla="*/ 3069 w 3870"/>
              <a:gd name="T5" fmla="*/ 3130 h 3153"/>
              <a:gd name="T6" fmla="*/ 3079 w 3870"/>
              <a:gd name="T7" fmla="*/ 3117 h 3153"/>
              <a:gd name="T8" fmla="*/ 3092 w 3870"/>
              <a:gd name="T9" fmla="*/ 3109 h 3153"/>
              <a:gd name="T10" fmla="*/ 3099 w 3870"/>
              <a:gd name="T11" fmla="*/ 3105 h 3153"/>
              <a:gd name="T12" fmla="*/ 3106 w 3870"/>
              <a:gd name="T13" fmla="*/ 3102 h 3153"/>
              <a:gd name="T14" fmla="*/ 3113 w 3870"/>
              <a:gd name="T15" fmla="*/ 3100 h 3153"/>
              <a:gd name="T16" fmla="*/ 3120 w 3870"/>
              <a:gd name="T17" fmla="*/ 3100 h 3153"/>
              <a:gd name="T18" fmla="*/ 3829 w 3870"/>
              <a:gd name="T19" fmla="*/ 3100 h 3153"/>
              <a:gd name="T20" fmla="*/ 3838 w 3870"/>
              <a:gd name="T21" fmla="*/ 3088 h 3153"/>
              <a:gd name="T22" fmla="*/ 3847 w 3870"/>
              <a:gd name="T23" fmla="*/ 3075 h 3153"/>
              <a:gd name="T24" fmla="*/ 3854 w 3870"/>
              <a:gd name="T25" fmla="*/ 3061 h 3153"/>
              <a:gd name="T26" fmla="*/ 3859 w 3870"/>
              <a:gd name="T27" fmla="*/ 3047 h 3153"/>
              <a:gd name="T28" fmla="*/ 3864 w 3870"/>
              <a:gd name="T29" fmla="*/ 3031 h 3153"/>
              <a:gd name="T30" fmla="*/ 3868 w 3870"/>
              <a:gd name="T31" fmla="*/ 3016 h 3153"/>
              <a:gd name="T32" fmla="*/ 3868 w 3870"/>
              <a:gd name="T33" fmla="*/ 3003 h 3153"/>
              <a:gd name="T34" fmla="*/ 3870 w 3870"/>
              <a:gd name="T35" fmla="*/ 2991 h 3153"/>
              <a:gd name="T36" fmla="*/ 3870 w 3870"/>
              <a:gd name="T37" fmla="*/ 0 h 3153"/>
              <a:gd name="T38" fmla="*/ 824 w 3870"/>
              <a:gd name="T39" fmla="*/ 0 h 3153"/>
              <a:gd name="T40" fmla="*/ 801 w 3870"/>
              <a:gd name="T41" fmla="*/ 35 h 3153"/>
              <a:gd name="T42" fmla="*/ 791 w 3870"/>
              <a:gd name="T43" fmla="*/ 48 h 3153"/>
              <a:gd name="T44" fmla="*/ 777 w 3870"/>
              <a:gd name="T45" fmla="*/ 56 h 3153"/>
              <a:gd name="T46" fmla="*/ 771 w 3870"/>
              <a:gd name="T47" fmla="*/ 60 h 3153"/>
              <a:gd name="T48" fmla="*/ 764 w 3870"/>
              <a:gd name="T49" fmla="*/ 63 h 3153"/>
              <a:gd name="T50" fmla="*/ 757 w 3870"/>
              <a:gd name="T51" fmla="*/ 65 h 3153"/>
              <a:gd name="T52" fmla="*/ 750 w 3870"/>
              <a:gd name="T53" fmla="*/ 65 h 3153"/>
              <a:gd name="T54" fmla="*/ 30 w 3870"/>
              <a:gd name="T55" fmla="*/ 65 h 3153"/>
              <a:gd name="T56" fmla="*/ 20 w 3870"/>
              <a:gd name="T57" fmla="*/ 84 h 3153"/>
              <a:gd name="T58" fmla="*/ 11 w 3870"/>
              <a:gd name="T59" fmla="*/ 105 h 3153"/>
              <a:gd name="T60" fmla="*/ 6 w 3870"/>
              <a:gd name="T61" fmla="*/ 121 h 3153"/>
              <a:gd name="T62" fmla="*/ 2 w 3870"/>
              <a:gd name="T63" fmla="*/ 137 h 3153"/>
              <a:gd name="T64" fmla="*/ 2 w 3870"/>
              <a:gd name="T65" fmla="*/ 149 h 3153"/>
              <a:gd name="T66" fmla="*/ 0 w 3870"/>
              <a:gd name="T67" fmla="*/ 162 h 3153"/>
              <a:gd name="T68" fmla="*/ 0 w 3870"/>
              <a:gd name="T69" fmla="*/ 3153 h 3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70" h="3153">
                <a:moveTo>
                  <a:pt x="0" y="3153"/>
                </a:moveTo>
                <a:lnTo>
                  <a:pt x="3055" y="3151"/>
                </a:lnTo>
                <a:lnTo>
                  <a:pt x="3069" y="3130"/>
                </a:lnTo>
                <a:lnTo>
                  <a:pt x="3079" y="3117"/>
                </a:lnTo>
                <a:lnTo>
                  <a:pt x="3092" y="3109"/>
                </a:lnTo>
                <a:lnTo>
                  <a:pt x="3099" y="3105"/>
                </a:lnTo>
                <a:lnTo>
                  <a:pt x="3106" y="3102"/>
                </a:lnTo>
                <a:lnTo>
                  <a:pt x="3113" y="3100"/>
                </a:lnTo>
                <a:lnTo>
                  <a:pt x="3120" y="3100"/>
                </a:lnTo>
                <a:lnTo>
                  <a:pt x="3829" y="3100"/>
                </a:lnTo>
                <a:lnTo>
                  <a:pt x="3838" y="3088"/>
                </a:lnTo>
                <a:lnTo>
                  <a:pt x="3847" y="3075"/>
                </a:lnTo>
                <a:lnTo>
                  <a:pt x="3854" y="3061"/>
                </a:lnTo>
                <a:lnTo>
                  <a:pt x="3859" y="3047"/>
                </a:lnTo>
                <a:lnTo>
                  <a:pt x="3864" y="3031"/>
                </a:lnTo>
                <a:lnTo>
                  <a:pt x="3868" y="3016"/>
                </a:lnTo>
                <a:lnTo>
                  <a:pt x="3868" y="3003"/>
                </a:lnTo>
                <a:lnTo>
                  <a:pt x="3870" y="2991"/>
                </a:lnTo>
                <a:lnTo>
                  <a:pt x="3870" y="0"/>
                </a:lnTo>
                <a:lnTo>
                  <a:pt x="824" y="0"/>
                </a:lnTo>
                <a:lnTo>
                  <a:pt x="801" y="35"/>
                </a:lnTo>
                <a:lnTo>
                  <a:pt x="791" y="48"/>
                </a:lnTo>
                <a:lnTo>
                  <a:pt x="777" y="56"/>
                </a:lnTo>
                <a:lnTo>
                  <a:pt x="771" y="60"/>
                </a:lnTo>
                <a:lnTo>
                  <a:pt x="764" y="63"/>
                </a:lnTo>
                <a:lnTo>
                  <a:pt x="757" y="65"/>
                </a:lnTo>
                <a:lnTo>
                  <a:pt x="750" y="65"/>
                </a:lnTo>
                <a:lnTo>
                  <a:pt x="30" y="65"/>
                </a:lnTo>
                <a:lnTo>
                  <a:pt x="20" y="84"/>
                </a:lnTo>
                <a:lnTo>
                  <a:pt x="11" y="105"/>
                </a:lnTo>
                <a:lnTo>
                  <a:pt x="6" y="121"/>
                </a:lnTo>
                <a:lnTo>
                  <a:pt x="2" y="137"/>
                </a:lnTo>
                <a:lnTo>
                  <a:pt x="2" y="149"/>
                </a:lnTo>
                <a:lnTo>
                  <a:pt x="0" y="162"/>
                </a:lnTo>
                <a:lnTo>
                  <a:pt x="0" y="3153"/>
                </a:lnTo>
                <a:close/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773237" y="1646572"/>
            <a:ext cx="5965941" cy="726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Junto con la transparencia, el igualitarismo es uno de los temas manejados por las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tecnoutopías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646948" y="1093685"/>
            <a:ext cx="6265886" cy="2866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tecnoapartheid</a:t>
            </a:r>
            <a:endParaRPr lang="es-MX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773237" y="2942740"/>
            <a:ext cx="5965941" cy="10590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creencia en una nueva edad ateniense de la democracia alimenta la esperanza de salir de la espiral de la pobreza.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773236" y="4571307"/>
            <a:ext cx="5965941" cy="14219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formas sociales que han adoptado las redes no han dejado de ahondar las distancias entre las economías, las sociedades, las culturas repartidas según la línea de separación del desarrollo.</a:t>
            </a:r>
          </a:p>
        </p:txBody>
      </p:sp>
    </p:spTree>
    <p:extLst>
      <p:ext uri="{BB962C8B-B14F-4D97-AF65-F5344CB8AC3E}">
        <p14:creationId xmlns="" xmlns:p14="http://schemas.microsoft.com/office/powerpoint/2010/main" val="12024305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 descr="Bloques D 01"/>
          <p:cNvSpPr>
            <a:spLocks noChangeArrowheads="1"/>
          </p:cNvSpPr>
          <p:nvPr/>
        </p:nvSpPr>
        <p:spPr bwMode="auto">
          <a:xfrm>
            <a:off x="250825" y="2616387"/>
            <a:ext cx="5973763" cy="1780802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5" descr="Bloques D 01"/>
          <p:cNvSpPr>
            <a:spLocks/>
          </p:cNvSpPr>
          <p:nvPr/>
        </p:nvSpPr>
        <p:spPr bwMode="auto">
          <a:xfrm>
            <a:off x="250825" y="941388"/>
            <a:ext cx="8355013" cy="1563687"/>
          </a:xfrm>
          <a:custGeom>
            <a:avLst/>
            <a:gdLst>
              <a:gd name="T0" fmla="*/ 0 w 5263"/>
              <a:gd name="T1" fmla="*/ 385582993 h 985"/>
              <a:gd name="T2" fmla="*/ 0 w 5263"/>
              <a:gd name="T3" fmla="*/ 2147483647 h 985"/>
              <a:gd name="T4" fmla="*/ 2147483647 w 5263"/>
              <a:gd name="T5" fmla="*/ 2147483647 h 985"/>
              <a:gd name="T6" fmla="*/ 2147483647 w 5263"/>
              <a:gd name="T7" fmla="*/ 519152091 h 985"/>
              <a:gd name="T8" fmla="*/ 2147483647 w 5263"/>
              <a:gd name="T9" fmla="*/ 226814033 h 985"/>
              <a:gd name="T10" fmla="*/ 2147483647 w 5263"/>
              <a:gd name="T11" fmla="*/ 226814033 h 985"/>
              <a:gd name="T12" fmla="*/ 2147483647 w 5263"/>
              <a:gd name="T13" fmla="*/ 342741155 h 985"/>
              <a:gd name="T14" fmla="*/ 2147483647 w 5263"/>
              <a:gd name="T15" fmla="*/ 342741155 h 985"/>
              <a:gd name="T16" fmla="*/ 2147483647 w 5263"/>
              <a:gd name="T17" fmla="*/ 226814033 h 985"/>
              <a:gd name="T18" fmla="*/ 2147483647 w 5263"/>
              <a:gd name="T19" fmla="*/ 226814033 h 985"/>
              <a:gd name="T20" fmla="*/ 2147483647 w 5263"/>
              <a:gd name="T21" fmla="*/ 0 h 985"/>
              <a:gd name="T22" fmla="*/ 2147483647 w 5263"/>
              <a:gd name="T23" fmla="*/ 0 h 985"/>
              <a:gd name="T24" fmla="*/ 2147483647 w 5263"/>
              <a:gd name="T25" fmla="*/ 231854343 h 985"/>
              <a:gd name="T26" fmla="*/ 2147483647 w 5263"/>
              <a:gd name="T27" fmla="*/ 231854343 h 985"/>
              <a:gd name="T28" fmla="*/ 2147483647 w 5263"/>
              <a:gd name="T29" fmla="*/ 0 h 985"/>
              <a:gd name="T30" fmla="*/ 375504057 w 5263"/>
              <a:gd name="T31" fmla="*/ 0 h 985"/>
              <a:gd name="T32" fmla="*/ 0 w 5263"/>
              <a:gd name="T33" fmla="*/ 385582993 h 98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263"/>
              <a:gd name="T52" fmla="*/ 0 h 985"/>
              <a:gd name="T53" fmla="*/ 5263 w 5263"/>
              <a:gd name="T54" fmla="*/ 985 h 98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263" h="985">
                <a:moveTo>
                  <a:pt x="0" y="153"/>
                </a:moveTo>
                <a:lnTo>
                  <a:pt x="0" y="985"/>
                </a:lnTo>
                <a:lnTo>
                  <a:pt x="3719" y="985"/>
                </a:lnTo>
                <a:lnTo>
                  <a:pt x="3719" y="206"/>
                </a:lnTo>
                <a:lnTo>
                  <a:pt x="3839" y="90"/>
                </a:lnTo>
                <a:lnTo>
                  <a:pt x="4313" y="90"/>
                </a:lnTo>
                <a:lnTo>
                  <a:pt x="4353" y="136"/>
                </a:lnTo>
                <a:lnTo>
                  <a:pt x="4789" y="136"/>
                </a:lnTo>
                <a:lnTo>
                  <a:pt x="4829" y="90"/>
                </a:lnTo>
                <a:lnTo>
                  <a:pt x="5263" y="90"/>
                </a:lnTo>
                <a:lnTo>
                  <a:pt x="5152" y="0"/>
                </a:lnTo>
                <a:lnTo>
                  <a:pt x="3754" y="0"/>
                </a:lnTo>
                <a:lnTo>
                  <a:pt x="3672" y="92"/>
                </a:lnTo>
                <a:lnTo>
                  <a:pt x="1762" y="92"/>
                </a:lnTo>
                <a:lnTo>
                  <a:pt x="1680" y="0"/>
                </a:lnTo>
                <a:lnTo>
                  <a:pt x="149" y="0"/>
                </a:lnTo>
                <a:lnTo>
                  <a:pt x="0" y="15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6" descr="Bloques D 01"/>
          <p:cNvSpPr>
            <a:spLocks/>
          </p:cNvSpPr>
          <p:nvPr/>
        </p:nvSpPr>
        <p:spPr bwMode="auto">
          <a:xfrm>
            <a:off x="250825" y="4508500"/>
            <a:ext cx="8355013" cy="1563688"/>
          </a:xfrm>
          <a:custGeom>
            <a:avLst/>
            <a:gdLst>
              <a:gd name="T0" fmla="*/ 2147483647 w 5263"/>
              <a:gd name="T1" fmla="*/ 2147483647 h 985"/>
              <a:gd name="T2" fmla="*/ 2147483647 w 5263"/>
              <a:gd name="T3" fmla="*/ 2147483647 h 985"/>
              <a:gd name="T4" fmla="*/ 2147483647 w 5263"/>
              <a:gd name="T5" fmla="*/ 2147174073 h 985"/>
              <a:gd name="T6" fmla="*/ 2147483647 w 5263"/>
              <a:gd name="T7" fmla="*/ 2147174073 h 985"/>
              <a:gd name="T8" fmla="*/ 2147483647 w 5263"/>
              <a:gd name="T9" fmla="*/ 2147483647 h 985"/>
              <a:gd name="T10" fmla="*/ 2147483647 w 5263"/>
              <a:gd name="T11" fmla="*/ 2147483647 h 985"/>
              <a:gd name="T12" fmla="*/ 2147483647 w 5263"/>
              <a:gd name="T13" fmla="*/ 1963203447 h 985"/>
              <a:gd name="T14" fmla="*/ 2147483647 w 5263"/>
              <a:gd name="T15" fmla="*/ 0 h 985"/>
              <a:gd name="T16" fmla="*/ 0 w 5263"/>
              <a:gd name="T17" fmla="*/ 0 h 985"/>
              <a:gd name="T18" fmla="*/ 0 w 5263"/>
              <a:gd name="T19" fmla="*/ 2101811257 h 985"/>
              <a:gd name="T20" fmla="*/ 375504057 w 5263"/>
              <a:gd name="T21" fmla="*/ 2147483647 h 985"/>
              <a:gd name="T22" fmla="*/ 2147483647 w 5263"/>
              <a:gd name="T23" fmla="*/ 2147483647 h 985"/>
              <a:gd name="T24" fmla="*/ 2147483647 w 5263"/>
              <a:gd name="T25" fmla="*/ 2147483647 h 985"/>
              <a:gd name="T26" fmla="*/ 2147483647 w 5263"/>
              <a:gd name="T27" fmla="*/ 2147483647 h 985"/>
              <a:gd name="T28" fmla="*/ 2147483647 w 5263"/>
              <a:gd name="T29" fmla="*/ 2147483647 h 985"/>
              <a:gd name="T30" fmla="*/ 2147483647 w 5263"/>
              <a:gd name="T31" fmla="*/ 2147483647 h 985"/>
              <a:gd name="T32" fmla="*/ 2147483647 w 5263"/>
              <a:gd name="T33" fmla="*/ 2147483647 h 98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263"/>
              <a:gd name="T52" fmla="*/ 0 h 985"/>
              <a:gd name="T53" fmla="*/ 5263 w 5263"/>
              <a:gd name="T54" fmla="*/ 985 h 98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263" h="985">
                <a:moveTo>
                  <a:pt x="5263" y="895"/>
                </a:moveTo>
                <a:lnTo>
                  <a:pt x="4829" y="895"/>
                </a:lnTo>
                <a:lnTo>
                  <a:pt x="4790" y="852"/>
                </a:lnTo>
                <a:lnTo>
                  <a:pt x="4351" y="852"/>
                </a:lnTo>
                <a:lnTo>
                  <a:pt x="4313" y="895"/>
                </a:lnTo>
                <a:lnTo>
                  <a:pt x="3839" y="895"/>
                </a:lnTo>
                <a:lnTo>
                  <a:pt x="3719" y="779"/>
                </a:lnTo>
                <a:lnTo>
                  <a:pt x="3719" y="0"/>
                </a:lnTo>
                <a:lnTo>
                  <a:pt x="0" y="0"/>
                </a:lnTo>
                <a:lnTo>
                  <a:pt x="0" y="834"/>
                </a:lnTo>
                <a:lnTo>
                  <a:pt x="149" y="985"/>
                </a:lnTo>
                <a:lnTo>
                  <a:pt x="1680" y="985"/>
                </a:lnTo>
                <a:lnTo>
                  <a:pt x="1761" y="891"/>
                </a:lnTo>
                <a:lnTo>
                  <a:pt x="3673" y="891"/>
                </a:lnTo>
                <a:lnTo>
                  <a:pt x="3754" y="985"/>
                </a:lnTo>
                <a:lnTo>
                  <a:pt x="5152" y="985"/>
                </a:lnTo>
                <a:lnTo>
                  <a:pt x="5263" y="89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6875" y="1259735"/>
            <a:ext cx="565943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octubre de 2001, la UNESCO planteó el problema en el plano de las exigencias de una “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infoética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96874" y="4708079"/>
            <a:ext cx="568166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lnSpc>
                <a:spcPct val="120000"/>
              </a:lnSpc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 dirty="0" smtClean="0">
                <a:solidFill>
                  <a:prstClr val="black"/>
                </a:solidFill>
              </a:rPr>
              <a:t>El proceso de </a:t>
            </a:r>
            <a:r>
              <a:rPr lang="es-MX" dirty="0">
                <a:solidFill>
                  <a:prstClr val="black"/>
                </a:solidFill>
              </a:rPr>
              <a:t>globalización económica sería culturalmente empobrecedor, no equitativo e </a:t>
            </a:r>
            <a:r>
              <a:rPr lang="es-MX" dirty="0" smtClean="0">
                <a:solidFill>
                  <a:prstClr val="black"/>
                </a:solidFill>
              </a:rPr>
              <a:t>injusto.</a:t>
            </a: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1107" y="2656735"/>
            <a:ext cx="57352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Considerar las disparidades existentes ante las nuevas tecnologías como el punto de partida de sus recomendaciones sobre la promoción y uso del multilingüismo y el acceso universal al ciberespacio.</a:t>
            </a:r>
          </a:p>
        </p:txBody>
      </p:sp>
      <p:sp>
        <p:nvSpPr>
          <p:cNvPr id="6" name="Freeform 2" descr="Diapositiva35"/>
          <p:cNvSpPr>
            <a:spLocks/>
          </p:cNvSpPr>
          <p:nvPr/>
        </p:nvSpPr>
        <p:spPr bwMode="auto">
          <a:xfrm>
            <a:off x="6248820" y="1157288"/>
            <a:ext cx="2609430" cy="2365375"/>
          </a:xfrm>
          <a:custGeom>
            <a:avLst/>
            <a:gdLst>
              <a:gd name="T0" fmla="*/ 2147483647 w 1484"/>
              <a:gd name="T1" fmla="*/ 2147483647 h 1363"/>
              <a:gd name="T2" fmla="*/ 2147483647 w 1484"/>
              <a:gd name="T3" fmla="*/ 2081649592 h 1363"/>
              <a:gd name="T4" fmla="*/ 2147483647 w 1484"/>
              <a:gd name="T5" fmla="*/ 1990923978 h 1363"/>
              <a:gd name="T6" fmla="*/ 2147483647 w 1484"/>
              <a:gd name="T7" fmla="*/ 133569108 h 1363"/>
              <a:gd name="T8" fmla="*/ 2147483647 w 1484"/>
              <a:gd name="T9" fmla="*/ 0 h 1363"/>
              <a:gd name="T10" fmla="*/ 2147483647 w 1484"/>
              <a:gd name="T11" fmla="*/ 0 h 1363"/>
              <a:gd name="T12" fmla="*/ 2147483647 w 1484"/>
              <a:gd name="T13" fmla="*/ 115927222 h 1363"/>
              <a:gd name="T14" fmla="*/ 1202113739 w 1484"/>
              <a:gd name="T15" fmla="*/ 115927222 h 1363"/>
              <a:gd name="T16" fmla="*/ 1101307522 w 1484"/>
              <a:gd name="T17" fmla="*/ 0 h 1363"/>
              <a:gd name="T18" fmla="*/ 138607804 w 1484"/>
              <a:gd name="T19" fmla="*/ 0 h 1363"/>
              <a:gd name="T20" fmla="*/ 0 w 1484"/>
              <a:gd name="T21" fmla="*/ 133569108 h 1363"/>
              <a:gd name="T22" fmla="*/ 0 w 1484"/>
              <a:gd name="T23" fmla="*/ 1990923978 h 1363"/>
              <a:gd name="T24" fmla="*/ 110886888 w 1484"/>
              <a:gd name="T25" fmla="*/ 2081649592 h 1363"/>
              <a:gd name="T26" fmla="*/ 110886888 w 1484"/>
              <a:gd name="T27" fmla="*/ 2147483647 h 1363"/>
              <a:gd name="T28" fmla="*/ 2147483647 w 1484"/>
              <a:gd name="T29" fmla="*/ 2147483647 h 136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484"/>
              <a:gd name="T46" fmla="*/ 0 h 1363"/>
              <a:gd name="T47" fmla="*/ 1484 w 1484"/>
              <a:gd name="T48" fmla="*/ 1363 h 136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484" h="1363">
                <a:moveTo>
                  <a:pt x="1440" y="1363"/>
                </a:moveTo>
                <a:lnTo>
                  <a:pt x="1440" y="826"/>
                </a:lnTo>
                <a:lnTo>
                  <a:pt x="1484" y="790"/>
                </a:lnTo>
                <a:lnTo>
                  <a:pt x="1484" y="53"/>
                </a:lnTo>
                <a:lnTo>
                  <a:pt x="1429" y="0"/>
                </a:lnTo>
                <a:lnTo>
                  <a:pt x="1049" y="0"/>
                </a:lnTo>
                <a:lnTo>
                  <a:pt x="1008" y="46"/>
                </a:lnTo>
                <a:lnTo>
                  <a:pt x="477" y="46"/>
                </a:lnTo>
                <a:lnTo>
                  <a:pt x="437" y="0"/>
                </a:lnTo>
                <a:lnTo>
                  <a:pt x="55" y="0"/>
                </a:lnTo>
                <a:lnTo>
                  <a:pt x="0" y="53"/>
                </a:lnTo>
                <a:lnTo>
                  <a:pt x="0" y="790"/>
                </a:lnTo>
                <a:lnTo>
                  <a:pt x="44" y="826"/>
                </a:lnTo>
                <a:lnTo>
                  <a:pt x="44" y="1363"/>
                </a:lnTo>
                <a:lnTo>
                  <a:pt x="1440" y="1363"/>
                </a:lnTo>
                <a:close/>
              </a:path>
            </a:pathLst>
          </a:custGeom>
          <a:blipFill dpi="0" rotWithShape="0">
            <a:blip r:embed="rId3" cstate="print"/>
            <a:srcRect/>
            <a:stretch>
              <a:fillRect/>
            </a:stretch>
          </a:blipFill>
          <a:ln w="3175">
            <a:solidFill>
              <a:srgbClr val="0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Freeform 3" descr="Diapositiva89"/>
          <p:cNvSpPr>
            <a:spLocks/>
          </p:cNvSpPr>
          <p:nvPr/>
        </p:nvSpPr>
        <p:spPr bwMode="auto">
          <a:xfrm>
            <a:off x="6248820" y="3492501"/>
            <a:ext cx="2609430" cy="2365374"/>
          </a:xfrm>
          <a:custGeom>
            <a:avLst/>
            <a:gdLst>
              <a:gd name="T0" fmla="*/ 2147483647 w 1484"/>
              <a:gd name="T1" fmla="*/ 2147483647 h 1363"/>
              <a:gd name="T2" fmla="*/ 2147483647 w 1484"/>
              <a:gd name="T3" fmla="*/ 2147483647 h 1363"/>
              <a:gd name="T4" fmla="*/ 2147483647 w 1484"/>
              <a:gd name="T5" fmla="*/ 2147483647 h 1363"/>
              <a:gd name="T6" fmla="*/ 2147483647 w 1484"/>
              <a:gd name="T7" fmla="*/ 2147483647 h 1363"/>
              <a:gd name="T8" fmla="*/ 2147483647 w 1484"/>
              <a:gd name="T9" fmla="*/ 1444048283 h 1363"/>
              <a:gd name="T10" fmla="*/ 2147483647 w 1484"/>
              <a:gd name="T11" fmla="*/ 1353322712 h 1363"/>
              <a:gd name="T12" fmla="*/ 2147483647 w 1484"/>
              <a:gd name="T13" fmla="*/ 0 h 1363"/>
              <a:gd name="T14" fmla="*/ 110886888 w 1484"/>
              <a:gd name="T15" fmla="*/ 0 h 1363"/>
              <a:gd name="T16" fmla="*/ 110886888 w 1484"/>
              <a:gd name="T17" fmla="*/ 1353322712 h 1363"/>
              <a:gd name="T18" fmla="*/ 0 w 1484"/>
              <a:gd name="T19" fmla="*/ 1444048283 h 1363"/>
              <a:gd name="T20" fmla="*/ 0 w 1484"/>
              <a:gd name="T21" fmla="*/ 2147483647 h 1363"/>
              <a:gd name="T22" fmla="*/ 138607804 w 1484"/>
              <a:gd name="T23" fmla="*/ 2147483647 h 1363"/>
              <a:gd name="T24" fmla="*/ 1096267211 w 1484"/>
              <a:gd name="T25" fmla="*/ 2147483647 h 1363"/>
              <a:gd name="T26" fmla="*/ 1194554066 w 1484"/>
              <a:gd name="T27" fmla="*/ 2147483647 h 1363"/>
              <a:gd name="T28" fmla="*/ 2147483647 w 1484"/>
              <a:gd name="T29" fmla="*/ 2147483647 h 136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484"/>
              <a:gd name="T46" fmla="*/ 0 h 1363"/>
              <a:gd name="T47" fmla="*/ 1484 w 1484"/>
              <a:gd name="T48" fmla="*/ 1363 h 136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484" h="1363">
                <a:moveTo>
                  <a:pt x="1012" y="1321"/>
                </a:moveTo>
                <a:lnTo>
                  <a:pt x="1049" y="1363"/>
                </a:lnTo>
                <a:lnTo>
                  <a:pt x="1429" y="1363"/>
                </a:lnTo>
                <a:lnTo>
                  <a:pt x="1484" y="1310"/>
                </a:lnTo>
                <a:lnTo>
                  <a:pt x="1484" y="573"/>
                </a:lnTo>
                <a:lnTo>
                  <a:pt x="1440" y="537"/>
                </a:lnTo>
                <a:lnTo>
                  <a:pt x="1440" y="0"/>
                </a:lnTo>
                <a:lnTo>
                  <a:pt x="44" y="0"/>
                </a:lnTo>
                <a:lnTo>
                  <a:pt x="44" y="537"/>
                </a:lnTo>
                <a:lnTo>
                  <a:pt x="0" y="573"/>
                </a:lnTo>
                <a:lnTo>
                  <a:pt x="0" y="1310"/>
                </a:lnTo>
                <a:lnTo>
                  <a:pt x="55" y="1363"/>
                </a:lnTo>
                <a:lnTo>
                  <a:pt x="435" y="1363"/>
                </a:lnTo>
                <a:lnTo>
                  <a:pt x="474" y="1321"/>
                </a:lnTo>
                <a:lnTo>
                  <a:pt x="1012" y="1321"/>
                </a:lnTo>
                <a:close/>
              </a:path>
            </a:pathLst>
          </a:custGeom>
          <a:blipFill dpi="0" rotWithShape="0">
            <a:blip r:embed="rId4" cstate="print"/>
            <a:srcRect/>
            <a:stretch>
              <a:fillRect/>
            </a:stretch>
          </a:blipFill>
          <a:ln w="3175">
            <a:solidFill>
              <a:srgbClr val="0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65149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2"/>
          <p:cNvSpPr>
            <a:spLocks/>
          </p:cNvSpPr>
          <p:nvPr/>
        </p:nvSpPr>
        <p:spPr bwMode="auto">
          <a:xfrm>
            <a:off x="363538" y="587528"/>
            <a:ext cx="4638675" cy="5818909"/>
          </a:xfrm>
          <a:custGeom>
            <a:avLst/>
            <a:gdLst>
              <a:gd name="T0" fmla="*/ 2147483647 w 487"/>
              <a:gd name="T1" fmla="*/ 0 h 560"/>
              <a:gd name="T2" fmla="*/ 2147483647 w 487"/>
              <a:gd name="T3" fmla="*/ 0 h 560"/>
              <a:gd name="T4" fmla="*/ 2147483647 w 487"/>
              <a:gd name="T5" fmla="*/ 1542335548 h 560"/>
              <a:gd name="T6" fmla="*/ 2147483647 w 487"/>
              <a:gd name="T7" fmla="*/ 1542335548 h 560"/>
              <a:gd name="T8" fmla="*/ 2147483647 w 487"/>
              <a:gd name="T9" fmla="*/ 2147483647 h 560"/>
              <a:gd name="T10" fmla="*/ 2147483647 w 487"/>
              <a:gd name="T11" fmla="*/ 2147483647 h 560"/>
              <a:gd name="T12" fmla="*/ 2147483647 w 487"/>
              <a:gd name="T13" fmla="*/ 2147483647 h 560"/>
              <a:gd name="T14" fmla="*/ 2147483647 w 487"/>
              <a:gd name="T15" fmla="*/ 2147483647 h 560"/>
              <a:gd name="T16" fmla="*/ 0 w 487"/>
              <a:gd name="T17" fmla="*/ 2147483647 h 560"/>
              <a:gd name="T18" fmla="*/ 0 w 487"/>
              <a:gd name="T19" fmla="*/ 2147483647 h 560"/>
              <a:gd name="T20" fmla="*/ 1723787038 w 487"/>
              <a:gd name="T21" fmla="*/ 2147483647 h 560"/>
              <a:gd name="T22" fmla="*/ 1723787038 w 487"/>
              <a:gd name="T23" fmla="*/ 2147483647 h 560"/>
              <a:gd name="T24" fmla="*/ 0 w 487"/>
              <a:gd name="T25" fmla="*/ 2147483647 h 560"/>
              <a:gd name="T26" fmla="*/ 0 w 487"/>
              <a:gd name="T27" fmla="*/ 2147483647 h 560"/>
              <a:gd name="T28" fmla="*/ 2147483647 w 487"/>
              <a:gd name="T29" fmla="*/ 0 h 56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87"/>
              <a:gd name="T46" fmla="*/ 0 h 560"/>
              <a:gd name="T47" fmla="*/ 487 w 487"/>
              <a:gd name="T48" fmla="*/ 560 h 56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87" h="560">
                <a:moveTo>
                  <a:pt x="26" y="0"/>
                </a:moveTo>
                <a:lnTo>
                  <a:pt x="238" y="0"/>
                </a:lnTo>
                <a:lnTo>
                  <a:pt x="253" y="17"/>
                </a:lnTo>
                <a:lnTo>
                  <a:pt x="487" y="17"/>
                </a:lnTo>
                <a:lnTo>
                  <a:pt x="487" y="543"/>
                </a:lnTo>
                <a:lnTo>
                  <a:pt x="253" y="543"/>
                </a:lnTo>
                <a:lnTo>
                  <a:pt x="238" y="560"/>
                </a:lnTo>
                <a:lnTo>
                  <a:pt x="26" y="560"/>
                </a:lnTo>
                <a:lnTo>
                  <a:pt x="0" y="534"/>
                </a:lnTo>
                <a:lnTo>
                  <a:pt x="0" y="379"/>
                </a:lnTo>
                <a:lnTo>
                  <a:pt x="19" y="363"/>
                </a:lnTo>
                <a:lnTo>
                  <a:pt x="19" y="197"/>
                </a:lnTo>
                <a:lnTo>
                  <a:pt x="0" y="181"/>
                </a:lnTo>
                <a:lnTo>
                  <a:pt x="0" y="26"/>
                </a:lnTo>
                <a:lnTo>
                  <a:pt x="26" y="0"/>
                </a:lnTo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13"/>
          <p:cNvSpPr>
            <a:spLocks/>
          </p:cNvSpPr>
          <p:nvPr/>
        </p:nvSpPr>
        <p:spPr bwMode="auto">
          <a:xfrm>
            <a:off x="5126038" y="3559328"/>
            <a:ext cx="3648075" cy="2847109"/>
          </a:xfrm>
          <a:custGeom>
            <a:avLst/>
            <a:gdLst>
              <a:gd name="T0" fmla="*/ 0 w 383"/>
              <a:gd name="T1" fmla="*/ 0 h 274"/>
              <a:gd name="T2" fmla="*/ 0 w 383"/>
              <a:gd name="T3" fmla="*/ 2147483647 h 274"/>
              <a:gd name="T4" fmla="*/ 2147483647 w 383"/>
              <a:gd name="T5" fmla="*/ 2147483647 h 274"/>
              <a:gd name="T6" fmla="*/ 2147483647 w 383"/>
              <a:gd name="T7" fmla="*/ 2147483647 h 274"/>
              <a:gd name="T8" fmla="*/ 2147483647 w 383"/>
              <a:gd name="T9" fmla="*/ 2147483647 h 274"/>
              <a:gd name="T10" fmla="*/ 2147483647 w 383"/>
              <a:gd name="T11" fmla="*/ 2147483647 h 274"/>
              <a:gd name="T12" fmla="*/ 2147483647 w 383"/>
              <a:gd name="T13" fmla="*/ 2147483647 h 274"/>
              <a:gd name="T14" fmla="*/ 2147483647 w 383"/>
              <a:gd name="T15" fmla="*/ 2147483647 h 274"/>
              <a:gd name="T16" fmla="*/ 2147483647 w 383"/>
              <a:gd name="T17" fmla="*/ 0 h 274"/>
              <a:gd name="T18" fmla="*/ 0 w 383"/>
              <a:gd name="T19" fmla="*/ 0 h 27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83"/>
              <a:gd name="T31" fmla="*/ 0 h 274"/>
              <a:gd name="T32" fmla="*/ 383 w 383"/>
              <a:gd name="T33" fmla="*/ 274 h 27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83" h="274">
                <a:moveTo>
                  <a:pt x="0" y="0"/>
                </a:moveTo>
                <a:lnTo>
                  <a:pt x="0" y="257"/>
                </a:lnTo>
                <a:lnTo>
                  <a:pt x="130" y="257"/>
                </a:lnTo>
                <a:lnTo>
                  <a:pt x="145" y="274"/>
                </a:lnTo>
                <a:lnTo>
                  <a:pt x="357" y="274"/>
                </a:lnTo>
                <a:lnTo>
                  <a:pt x="383" y="248"/>
                </a:lnTo>
                <a:lnTo>
                  <a:pt x="383" y="93"/>
                </a:lnTo>
                <a:lnTo>
                  <a:pt x="364" y="77"/>
                </a:lnTo>
                <a:lnTo>
                  <a:pt x="364" y="0"/>
                </a:lnTo>
                <a:lnTo>
                  <a:pt x="0" y="0"/>
                </a:lnTo>
              </a:path>
            </a:pathLst>
          </a:custGeom>
          <a:blipFill>
            <a:blip r:embed="rId3" cstate="print"/>
            <a:stretch>
              <a:fillRect/>
            </a:stretch>
          </a:blipFill>
          <a:ln w="9525" cap="flat" cmpd="sng">
            <a:noFill/>
            <a:prstDash val="solid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27000"/>
          </a:sp3d>
        </p:spPr>
        <p:txBody>
          <a:bodyPr/>
          <a:lstStyle/>
          <a:p>
            <a:endParaRPr lang="es-MX" kern="0">
              <a:solidFill>
                <a:sysClr val="windowText" lastClr="000000"/>
              </a:solidFill>
            </a:endParaRPr>
          </a:p>
        </p:txBody>
      </p:sp>
      <p:sp>
        <p:nvSpPr>
          <p:cNvPr id="6" name="Freeform 14"/>
          <p:cNvSpPr>
            <a:spLocks/>
          </p:cNvSpPr>
          <p:nvPr/>
        </p:nvSpPr>
        <p:spPr bwMode="auto">
          <a:xfrm>
            <a:off x="5126038" y="587528"/>
            <a:ext cx="3648075" cy="2847109"/>
          </a:xfrm>
          <a:custGeom>
            <a:avLst/>
            <a:gdLst>
              <a:gd name="T0" fmla="*/ 2147483647 w 383"/>
              <a:gd name="T1" fmla="*/ 0 h 274"/>
              <a:gd name="T2" fmla="*/ 2147483647 w 383"/>
              <a:gd name="T3" fmla="*/ 0 h 274"/>
              <a:gd name="T4" fmla="*/ 2147483647 w 383"/>
              <a:gd name="T5" fmla="*/ 1542335533 h 274"/>
              <a:gd name="T6" fmla="*/ 0 w 383"/>
              <a:gd name="T7" fmla="*/ 1542335533 h 274"/>
              <a:gd name="T8" fmla="*/ 0 w 383"/>
              <a:gd name="T9" fmla="*/ 2147483647 h 274"/>
              <a:gd name="T10" fmla="*/ 2147483647 w 383"/>
              <a:gd name="T11" fmla="*/ 2147483647 h 274"/>
              <a:gd name="T12" fmla="*/ 2147483647 w 383"/>
              <a:gd name="T13" fmla="*/ 2147483647 h 274"/>
              <a:gd name="T14" fmla="*/ 2147483647 w 383"/>
              <a:gd name="T15" fmla="*/ 2147483647 h 274"/>
              <a:gd name="T16" fmla="*/ 2147483647 w 383"/>
              <a:gd name="T17" fmla="*/ 2147483647 h 274"/>
              <a:gd name="T18" fmla="*/ 2147483647 w 383"/>
              <a:gd name="T19" fmla="*/ 0 h 27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83"/>
              <a:gd name="T31" fmla="*/ 0 h 274"/>
              <a:gd name="T32" fmla="*/ 383 w 383"/>
              <a:gd name="T33" fmla="*/ 274 h 27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83" h="274">
                <a:moveTo>
                  <a:pt x="357" y="0"/>
                </a:moveTo>
                <a:lnTo>
                  <a:pt x="145" y="0"/>
                </a:lnTo>
                <a:lnTo>
                  <a:pt x="130" y="17"/>
                </a:lnTo>
                <a:lnTo>
                  <a:pt x="0" y="17"/>
                </a:lnTo>
                <a:lnTo>
                  <a:pt x="0" y="274"/>
                </a:lnTo>
                <a:lnTo>
                  <a:pt x="364" y="274"/>
                </a:lnTo>
                <a:lnTo>
                  <a:pt x="364" y="197"/>
                </a:lnTo>
                <a:lnTo>
                  <a:pt x="383" y="181"/>
                </a:lnTo>
                <a:lnTo>
                  <a:pt x="383" y="26"/>
                </a:lnTo>
                <a:lnTo>
                  <a:pt x="357" y="0"/>
                </a:lnTo>
              </a:path>
            </a:pathLst>
          </a:custGeom>
          <a:blipFill>
            <a:blip r:embed="rId4" cstate="print"/>
            <a:stretch>
              <a:fillRect/>
            </a:stretch>
          </a:blipFill>
          <a:ln w="9525" cap="flat" cmpd="sng">
            <a:noFill/>
            <a:prstDash val="solid"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27000"/>
          </a:sp3d>
        </p:spPr>
        <p:txBody>
          <a:bodyPr/>
          <a:lstStyle/>
          <a:p>
            <a:endParaRPr lang="es-MX" kern="0">
              <a:solidFill>
                <a:sysClr val="windowText" lastClr="000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15576" y="1049621"/>
            <a:ext cx="42485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esa ocasión la UNESCO, señaló que la educación básica y la alfabetización son prerrequisitos para el acceso universal al ciberespacio.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15576" y="3242983"/>
            <a:ext cx="4248524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decidido la institución internacional a organizar, conjuntamente con la Unión Internacional de Telecomunicaciones, una cumbre mundial sobre la sociedad de la información, en Ginebra, para discutir la necesidad de regulación global.</a:t>
            </a:r>
          </a:p>
        </p:txBody>
      </p:sp>
    </p:spTree>
    <p:extLst>
      <p:ext uri="{BB962C8B-B14F-4D97-AF65-F5344CB8AC3E}">
        <p14:creationId xmlns="" xmlns:p14="http://schemas.microsoft.com/office/powerpoint/2010/main" val="17268399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/>
          </p:cNvSpPr>
          <p:nvPr/>
        </p:nvSpPr>
        <p:spPr bwMode="auto">
          <a:xfrm flipH="1">
            <a:off x="256043" y="4069423"/>
            <a:ext cx="8634769" cy="1618409"/>
          </a:xfrm>
          <a:custGeom>
            <a:avLst/>
            <a:gdLst>
              <a:gd name="T0" fmla="*/ 2147483647 w 620"/>
              <a:gd name="T1" fmla="*/ 2147483647 h 106"/>
              <a:gd name="T2" fmla="*/ 2147483647 w 620"/>
              <a:gd name="T3" fmla="*/ 2147483647 h 106"/>
              <a:gd name="T4" fmla="*/ 2147483647 w 620"/>
              <a:gd name="T5" fmla="*/ 2147483647 h 106"/>
              <a:gd name="T6" fmla="*/ 2147483647 w 620"/>
              <a:gd name="T7" fmla="*/ 2147483647 h 106"/>
              <a:gd name="T8" fmla="*/ 2147483647 w 620"/>
              <a:gd name="T9" fmla="*/ 2147483647 h 106"/>
              <a:gd name="T10" fmla="*/ 0 w 620"/>
              <a:gd name="T11" fmla="*/ 2147483647 h 106"/>
              <a:gd name="T12" fmla="*/ 0 w 620"/>
              <a:gd name="T13" fmla="*/ 2147483647 h 106"/>
              <a:gd name="T14" fmla="*/ 0 w 620"/>
              <a:gd name="T15" fmla="*/ 2147483647 h 106"/>
              <a:gd name="T16" fmla="*/ 2147483647 w 620"/>
              <a:gd name="T17" fmla="*/ 2147483647 h 106"/>
              <a:gd name="T18" fmla="*/ 2147483647 w 620"/>
              <a:gd name="T19" fmla="*/ 2147483647 h 106"/>
              <a:gd name="T20" fmla="*/ 2147483647 w 620"/>
              <a:gd name="T21" fmla="*/ 2147483647 h 106"/>
              <a:gd name="T22" fmla="*/ 2147483647 w 620"/>
              <a:gd name="T23" fmla="*/ 2147483647 h 106"/>
              <a:gd name="T24" fmla="*/ 2147483647 w 620"/>
              <a:gd name="T25" fmla="*/ 2147483647 h 106"/>
              <a:gd name="T26" fmla="*/ 2147483647 w 620"/>
              <a:gd name="T27" fmla="*/ 2147483647 h 106"/>
              <a:gd name="T28" fmla="*/ 2147483647 w 620"/>
              <a:gd name="T29" fmla="*/ 2147483647 h 106"/>
              <a:gd name="T30" fmla="*/ 2147483647 w 620"/>
              <a:gd name="T31" fmla="*/ 2147483647 h 106"/>
              <a:gd name="T32" fmla="*/ 2147483647 w 620"/>
              <a:gd name="T33" fmla="*/ 2147483647 h 106"/>
              <a:gd name="T34" fmla="*/ 2147483647 w 620"/>
              <a:gd name="T35" fmla="*/ 2147483647 h 106"/>
              <a:gd name="T36" fmla="*/ 2147483647 w 620"/>
              <a:gd name="T37" fmla="*/ 2147483647 h 106"/>
              <a:gd name="T38" fmla="*/ 2147483647 w 620"/>
              <a:gd name="T39" fmla="*/ 0 h 106"/>
              <a:gd name="T40" fmla="*/ 2147483647 w 620"/>
              <a:gd name="T41" fmla="*/ 0 h 106"/>
              <a:gd name="T42" fmla="*/ 2147483647 w 620"/>
              <a:gd name="T43" fmla="*/ 2147483647 h 106"/>
              <a:gd name="T44" fmla="*/ 2147483647 w 620"/>
              <a:gd name="T45" fmla="*/ 2147483647 h 106"/>
              <a:gd name="T46" fmla="*/ 2147483647 w 620"/>
              <a:gd name="T47" fmla="*/ 2147483647 h 106"/>
              <a:gd name="T48" fmla="*/ 2147483647 w 620"/>
              <a:gd name="T49" fmla="*/ 2147483647 h 10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620"/>
              <a:gd name="T76" fmla="*/ 0 h 106"/>
              <a:gd name="T77" fmla="*/ 620 w 620"/>
              <a:gd name="T78" fmla="*/ 106 h 10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620" h="106">
                <a:moveTo>
                  <a:pt x="620" y="97"/>
                </a:moveTo>
                <a:cubicBezTo>
                  <a:pt x="619" y="101"/>
                  <a:pt x="616" y="105"/>
                  <a:pt x="612" y="106"/>
                </a:cubicBezTo>
                <a:cubicBezTo>
                  <a:pt x="611" y="106"/>
                  <a:pt x="610" y="106"/>
                  <a:pt x="609" y="106"/>
                </a:cubicBezTo>
                <a:lnTo>
                  <a:pt x="10" y="106"/>
                </a:lnTo>
                <a:cubicBezTo>
                  <a:pt x="7" y="106"/>
                  <a:pt x="5" y="105"/>
                  <a:pt x="3" y="102"/>
                </a:cubicBezTo>
                <a:cubicBezTo>
                  <a:pt x="1" y="100"/>
                  <a:pt x="0" y="97"/>
                  <a:pt x="0" y="94"/>
                </a:cubicBezTo>
                <a:lnTo>
                  <a:pt x="0" y="93"/>
                </a:lnTo>
                <a:lnTo>
                  <a:pt x="0" y="12"/>
                </a:lnTo>
                <a:lnTo>
                  <a:pt x="4" y="17"/>
                </a:lnTo>
                <a:lnTo>
                  <a:pt x="13" y="24"/>
                </a:lnTo>
                <a:lnTo>
                  <a:pt x="23" y="29"/>
                </a:lnTo>
                <a:lnTo>
                  <a:pt x="34" y="33"/>
                </a:lnTo>
                <a:lnTo>
                  <a:pt x="46" y="34"/>
                </a:lnTo>
                <a:lnTo>
                  <a:pt x="149" y="34"/>
                </a:lnTo>
                <a:lnTo>
                  <a:pt x="160" y="33"/>
                </a:lnTo>
                <a:lnTo>
                  <a:pt x="171" y="29"/>
                </a:lnTo>
                <a:lnTo>
                  <a:pt x="181" y="24"/>
                </a:lnTo>
                <a:lnTo>
                  <a:pt x="189" y="17"/>
                </a:lnTo>
                <a:lnTo>
                  <a:pt x="196" y="9"/>
                </a:lnTo>
                <a:lnTo>
                  <a:pt x="201" y="0"/>
                </a:lnTo>
                <a:lnTo>
                  <a:pt x="614" y="0"/>
                </a:lnTo>
                <a:lnTo>
                  <a:pt x="618" y="1"/>
                </a:lnTo>
                <a:lnTo>
                  <a:pt x="620" y="2"/>
                </a:lnTo>
                <a:lnTo>
                  <a:pt x="620" y="93"/>
                </a:lnTo>
                <a:cubicBezTo>
                  <a:pt x="620" y="95"/>
                  <a:pt x="620" y="96"/>
                  <a:pt x="620" y="97"/>
                </a:cubicBezTo>
              </a:path>
            </a:pathLst>
          </a:custGeom>
          <a:solidFill>
            <a:schemeClr val="bg1">
              <a:lumMod val="95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 flipH="1">
            <a:off x="6142604" y="1175844"/>
            <a:ext cx="2795812" cy="3289306"/>
          </a:xfrm>
          <a:custGeom>
            <a:avLst/>
            <a:gdLst/>
            <a:ahLst/>
            <a:cxnLst>
              <a:cxn ang="0">
                <a:pos x="228" y="0"/>
              </a:cxn>
              <a:cxn ang="0">
                <a:pos x="228" y="200"/>
              </a:cxn>
              <a:cxn ang="0">
                <a:pos x="227" y="205"/>
              </a:cxn>
              <a:cxn ang="0">
                <a:pos x="226" y="211"/>
              </a:cxn>
              <a:cxn ang="0">
                <a:pos x="224" y="216"/>
              </a:cxn>
              <a:cxn ang="0">
                <a:pos x="222" y="221"/>
              </a:cxn>
              <a:cxn ang="0">
                <a:pos x="220" y="226"/>
              </a:cxn>
              <a:cxn ang="0">
                <a:pos x="217" y="230"/>
              </a:cxn>
              <a:cxn ang="0">
                <a:pos x="213" y="235"/>
              </a:cxn>
              <a:cxn ang="0">
                <a:pos x="209" y="238"/>
              </a:cxn>
              <a:cxn ang="0">
                <a:pos x="205" y="242"/>
              </a:cxn>
              <a:cxn ang="0">
                <a:pos x="201" y="245"/>
              </a:cxn>
              <a:cxn ang="0">
                <a:pos x="196" y="248"/>
              </a:cxn>
              <a:cxn ang="0">
                <a:pos x="191" y="250"/>
              </a:cxn>
              <a:cxn ang="0">
                <a:pos x="186" y="251"/>
              </a:cxn>
              <a:cxn ang="0">
                <a:pos x="180" y="252"/>
              </a:cxn>
              <a:cxn ang="0">
                <a:pos x="175" y="253"/>
              </a:cxn>
              <a:cxn ang="0">
                <a:pos x="56" y="253"/>
              </a:cxn>
              <a:cxn ang="0">
                <a:pos x="50" y="253"/>
              </a:cxn>
              <a:cxn ang="0">
                <a:pos x="45" y="252"/>
              </a:cxn>
              <a:cxn ang="0">
                <a:pos x="39" y="251"/>
              </a:cxn>
              <a:cxn ang="0">
                <a:pos x="34" y="249"/>
              </a:cxn>
              <a:cxn ang="0">
                <a:pos x="29" y="246"/>
              </a:cxn>
              <a:cxn ang="0">
                <a:pos x="24" y="243"/>
              </a:cxn>
              <a:cxn ang="0">
                <a:pos x="20" y="240"/>
              </a:cxn>
              <a:cxn ang="0">
                <a:pos x="16" y="237"/>
              </a:cxn>
              <a:cxn ang="0">
                <a:pos x="12" y="233"/>
              </a:cxn>
              <a:cxn ang="0">
                <a:pos x="9" y="228"/>
              </a:cxn>
              <a:cxn ang="0">
                <a:pos x="6" y="224"/>
              </a:cxn>
              <a:cxn ang="0">
                <a:pos x="4" y="219"/>
              </a:cxn>
              <a:cxn ang="0">
                <a:pos x="2" y="214"/>
              </a:cxn>
              <a:cxn ang="0">
                <a:pos x="1" y="208"/>
              </a:cxn>
              <a:cxn ang="0">
                <a:pos x="0" y="203"/>
              </a:cxn>
              <a:cxn ang="0">
                <a:pos x="0" y="197"/>
              </a:cxn>
              <a:cxn ang="0">
                <a:pos x="0" y="0"/>
              </a:cxn>
              <a:cxn ang="0">
                <a:pos x="228" y="0"/>
              </a:cxn>
            </a:cxnLst>
            <a:rect l="0" t="0" r="r" b="b"/>
            <a:pathLst>
              <a:path w="228" h="253">
                <a:moveTo>
                  <a:pt x="228" y="0"/>
                </a:moveTo>
                <a:lnTo>
                  <a:pt x="228" y="200"/>
                </a:lnTo>
                <a:lnTo>
                  <a:pt x="227" y="205"/>
                </a:lnTo>
                <a:lnTo>
                  <a:pt x="226" y="211"/>
                </a:lnTo>
                <a:lnTo>
                  <a:pt x="224" y="216"/>
                </a:lnTo>
                <a:lnTo>
                  <a:pt x="222" y="221"/>
                </a:lnTo>
                <a:lnTo>
                  <a:pt x="220" y="226"/>
                </a:lnTo>
                <a:lnTo>
                  <a:pt x="217" y="230"/>
                </a:lnTo>
                <a:lnTo>
                  <a:pt x="213" y="235"/>
                </a:lnTo>
                <a:lnTo>
                  <a:pt x="209" y="238"/>
                </a:lnTo>
                <a:lnTo>
                  <a:pt x="205" y="242"/>
                </a:lnTo>
                <a:lnTo>
                  <a:pt x="201" y="245"/>
                </a:lnTo>
                <a:lnTo>
                  <a:pt x="196" y="248"/>
                </a:lnTo>
                <a:lnTo>
                  <a:pt x="191" y="250"/>
                </a:lnTo>
                <a:lnTo>
                  <a:pt x="186" y="251"/>
                </a:lnTo>
                <a:lnTo>
                  <a:pt x="180" y="252"/>
                </a:lnTo>
                <a:lnTo>
                  <a:pt x="175" y="253"/>
                </a:lnTo>
                <a:lnTo>
                  <a:pt x="56" y="253"/>
                </a:lnTo>
                <a:lnTo>
                  <a:pt x="50" y="253"/>
                </a:lnTo>
                <a:lnTo>
                  <a:pt x="45" y="252"/>
                </a:lnTo>
                <a:lnTo>
                  <a:pt x="39" y="251"/>
                </a:lnTo>
                <a:lnTo>
                  <a:pt x="34" y="249"/>
                </a:lnTo>
                <a:lnTo>
                  <a:pt x="29" y="246"/>
                </a:lnTo>
                <a:lnTo>
                  <a:pt x="24" y="243"/>
                </a:lnTo>
                <a:lnTo>
                  <a:pt x="20" y="240"/>
                </a:lnTo>
                <a:lnTo>
                  <a:pt x="16" y="237"/>
                </a:lnTo>
                <a:lnTo>
                  <a:pt x="12" y="233"/>
                </a:lnTo>
                <a:lnTo>
                  <a:pt x="9" y="228"/>
                </a:lnTo>
                <a:lnTo>
                  <a:pt x="6" y="224"/>
                </a:lnTo>
                <a:lnTo>
                  <a:pt x="4" y="219"/>
                </a:lnTo>
                <a:lnTo>
                  <a:pt x="2" y="214"/>
                </a:lnTo>
                <a:lnTo>
                  <a:pt x="1" y="208"/>
                </a:lnTo>
                <a:lnTo>
                  <a:pt x="0" y="203"/>
                </a:lnTo>
                <a:lnTo>
                  <a:pt x="0" y="197"/>
                </a:lnTo>
                <a:lnTo>
                  <a:pt x="0" y="0"/>
                </a:lnTo>
                <a:lnTo>
                  <a:pt x="228" y="0"/>
                </a:lnTo>
              </a:path>
            </a:pathLst>
          </a:custGeom>
          <a:blipFill>
            <a:blip r:embed="rId3" cstate="print"/>
            <a:stretch>
              <a:fillRect/>
            </a:stretch>
          </a:blip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s-MX" kern="0" dirty="0">
              <a:solidFill>
                <a:sysClr val="windowText" lastClr="000000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H="1">
            <a:off x="268826" y="1278763"/>
            <a:ext cx="5787404" cy="2692681"/>
          </a:xfrm>
          <a:custGeom>
            <a:avLst/>
            <a:gdLst>
              <a:gd name="T0" fmla="*/ 0 w 472"/>
              <a:gd name="T1" fmla="*/ 2147483647 h 207"/>
              <a:gd name="T2" fmla="*/ 2147483647 w 472"/>
              <a:gd name="T3" fmla="*/ 2147483647 h 207"/>
              <a:gd name="T4" fmla="*/ 2147483647 w 472"/>
              <a:gd name="T5" fmla="*/ 0 h 207"/>
              <a:gd name="T6" fmla="*/ 2147483647 w 472"/>
              <a:gd name="T7" fmla="*/ 0 h 207"/>
              <a:gd name="T8" fmla="*/ 2147483647 w 472"/>
              <a:gd name="T9" fmla="*/ 0 h 207"/>
              <a:gd name="T10" fmla="*/ 2147483647 w 472"/>
              <a:gd name="T11" fmla="*/ 2147483647 h 207"/>
              <a:gd name="T12" fmla="*/ 2147483647 w 472"/>
              <a:gd name="T13" fmla="*/ 2147483647 h 207"/>
              <a:gd name="T14" fmla="*/ 2147483647 w 472"/>
              <a:gd name="T15" fmla="*/ 2147483647 h 207"/>
              <a:gd name="T16" fmla="*/ 2147483647 w 472"/>
              <a:gd name="T17" fmla="*/ 2147483647 h 207"/>
              <a:gd name="T18" fmla="*/ 0 w 472"/>
              <a:gd name="T19" fmla="*/ 2147483647 h 207"/>
              <a:gd name="T20" fmla="*/ 0 w 472"/>
              <a:gd name="T21" fmla="*/ 2147483647 h 20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72"/>
              <a:gd name="T34" fmla="*/ 0 h 207"/>
              <a:gd name="T35" fmla="*/ 472 w 472"/>
              <a:gd name="T36" fmla="*/ 207 h 20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72" h="207">
                <a:moveTo>
                  <a:pt x="0" y="204"/>
                </a:moveTo>
                <a:cubicBezTo>
                  <a:pt x="1" y="199"/>
                  <a:pt x="2" y="194"/>
                  <a:pt x="2" y="189"/>
                </a:cubicBezTo>
                <a:lnTo>
                  <a:pt x="2" y="0"/>
                </a:lnTo>
                <a:lnTo>
                  <a:pt x="459" y="0"/>
                </a:lnTo>
                <a:lnTo>
                  <a:pt x="460" y="0"/>
                </a:lnTo>
                <a:cubicBezTo>
                  <a:pt x="465" y="1"/>
                  <a:pt x="469" y="4"/>
                  <a:pt x="471" y="8"/>
                </a:cubicBezTo>
                <a:cubicBezTo>
                  <a:pt x="472" y="10"/>
                  <a:pt x="472" y="12"/>
                  <a:pt x="472" y="14"/>
                </a:cubicBezTo>
                <a:lnTo>
                  <a:pt x="472" y="207"/>
                </a:lnTo>
                <a:cubicBezTo>
                  <a:pt x="470" y="206"/>
                  <a:pt x="467" y="205"/>
                  <a:pt x="465" y="205"/>
                </a:cubicBezTo>
                <a:lnTo>
                  <a:pt x="0" y="205"/>
                </a:lnTo>
                <a:lnTo>
                  <a:pt x="0" y="204"/>
                </a:lnTo>
              </a:path>
            </a:pathLst>
          </a:custGeom>
          <a:solidFill>
            <a:schemeClr val="accent1">
              <a:lumMod val="20000"/>
              <a:lumOff val="80000"/>
              <a:alpha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 flipH="1">
            <a:off x="304413" y="1479899"/>
            <a:ext cx="5710866" cy="22034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Programa de las Naciones Unidas para el Desarrollo (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PNUD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en su Informe Mundial sobre desarrollo humano para el año 1999, la creciente marginalización informacional de una mayoría de países, la existencia de la línea de separación entre los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-ricos y los </a:t>
            </a:r>
            <a:r>
              <a:rPr lang="es-MX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-pobres, la fractura digital, o digital divide.</a:t>
            </a:r>
          </a:p>
        </p:txBody>
      </p:sp>
      <p:sp>
        <p:nvSpPr>
          <p:cNvPr id="3" name="CuadroTexto 2"/>
          <p:cNvSpPr txBox="1"/>
          <p:nvPr/>
        </p:nvSpPr>
        <p:spPr>
          <a:xfrm flipH="1">
            <a:off x="304413" y="4541092"/>
            <a:ext cx="8506289" cy="12008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internauta tipo —según podía leerse— es un hombre menor de treinta y cinco años, titulado superior, que dispone de elevados ingresos, vive en ciudad y habla inglés.</a:t>
            </a:r>
          </a:p>
        </p:txBody>
      </p:sp>
    </p:spTree>
    <p:extLst>
      <p:ext uri="{BB962C8B-B14F-4D97-AF65-F5344CB8AC3E}">
        <p14:creationId xmlns="" xmlns:p14="http://schemas.microsoft.com/office/powerpoint/2010/main" val="28088694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960</TotalTime>
  <Words>1135</Words>
  <Application>Microsoft Office PowerPoint</Application>
  <PresentationFormat>Presentación en pantalla (4:3)</PresentationFormat>
  <Paragraphs>68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Alguien más</cp:lastModifiedBy>
  <cp:revision>50</cp:revision>
  <dcterms:created xsi:type="dcterms:W3CDTF">2014-10-15T02:42:27Z</dcterms:created>
  <dcterms:modified xsi:type="dcterms:W3CDTF">2014-10-18T22:57:51Z</dcterms:modified>
</cp:coreProperties>
</file>