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3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9" autoAdjust="0"/>
    <p:restoredTop sz="94660"/>
  </p:normalViewPr>
  <p:slideViewPr>
    <p:cSldViewPr snapToGrid="0">
      <p:cViewPr>
        <p:scale>
          <a:sx n="70" d="100"/>
          <a:sy n="70" d="100"/>
        </p:scale>
        <p:origin x="-324" y="-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8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956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618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623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26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541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397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018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242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857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1273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423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6011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1639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635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51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627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235" y="0"/>
            <a:ext cx="3072765" cy="13938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ángulo 5"/>
          <p:cNvSpPr/>
          <p:nvPr/>
        </p:nvSpPr>
        <p:spPr>
          <a:xfrm>
            <a:off x="1443788" y="1118243"/>
            <a:ext cx="8085221" cy="5504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Aft>
                <a:spcPts val="800"/>
              </a:spcAft>
            </a:pPr>
            <a:r>
              <a:rPr lang="es-ES" sz="2400" cap="all" spc="150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 O C T O R A D O    E N     E D U C A C I </a:t>
            </a:r>
            <a:r>
              <a:rPr lang="es-ES" sz="2400" cap="all" spc="150" dirty="0" err="1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Ó</a:t>
            </a:r>
            <a:r>
              <a:rPr lang="es-ES" sz="2400" cap="all" spc="150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N</a:t>
            </a:r>
            <a:endParaRPr lang="es-MX" sz="1000" dirty="0"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lang="es-ES" sz="1600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 </a:t>
            </a:r>
            <a:endParaRPr lang="es-MX" sz="1000" dirty="0"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lang="es-ES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ORÍGENES Y DESARROLLOS RECIENTES DE “SOCIEDAD DE LA INFORMACIÓN”:</a:t>
            </a:r>
            <a:endParaRPr lang="es-MX" sz="1000" dirty="0"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lang="es-ES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UNA INTRODUCCIÓN AL PENSAMIENTO DE </a:t>
            </a:r>
            <a:r>
              <a:rPr lang="es-ES" dirty="0" err="1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NORBERT</a:t>
            </a:r>
            <a:r>
              <a:rPr lang="es-ES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WIENER, MARSHALL </a:t>
            </a:r>
            <a:r>
              <a:rPr lang="es-ES" dirty="0" err="1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MCLUHAN</a:t>
            </a:r>
            <a:r>
              <a:rPr lang="es-ES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Y DANIEL BELL</a:t>
            </a:r>
            <a:endParaRPr lang="es-MX" sz="1000" dirty="0"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lang="es-ES" sz="2000" cap="all" spc="150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endParaRPr lang="es-MX" sz="1000" dirty="0"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lang="es-ES" cap="all" spc="150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DR. OCTAVIO ISLAS </a:t>
            </a:r>
            <a:r>
              <a:rPr lang="es-ES" cap="all" spc="150" dirty="0" err="1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carmona</a:t>
            </a:r>
            <a:endParaRPr lang="es-MX" sz="1000" dirty="0"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lang="es-ES" sz="1600" cap="all" spc="150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endParaRPr lang="es-ES" sz="1600" cap="all" spc="150" dirty="0" smtClean="0">
              <a:solidFill>
                <a:srgbClr val="C00000"/>
              </a:solidFill>
              <a:latin typeface="Corbel" panose="020B0503020204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25000"/>
              </a:lnSpc>
              <a:spcAft>
                <a:spcPts val="0"/>
              </a:spcAft>
            </a:pPr>
            <a:endParaRPr lang="es-MX" sz="1000" dirty="0"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indent="457200" algn="ctr">
              <a:lnSpc>
                <a:spcPct val="125000"/>
              </a:lnSpc>
              <a:spcAft>
                <a:spcPts val="0"/>
              </a:spcAft>
            </a:pPr>
            <a:r>
              <a:rPr lang="es-ES" sz="1600" cap="all" spc="150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INTEGRANTES:</a:t>
            </a:r>
            <a:endParaRPr lang="es-MX" sz="1000" dirty="0"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indent="457200" algn="ctr">
              <a:lnSpc>
                <a:spcPct val="125000"/>
              </a:lnSpc>
              <a:spcAft>
                <a:spcPts val="0"/>
              </a:spcAft>
            </a:pPr>
            <a:r>
              <a:rPr lang="es-ES" sz="1600" cap="all" spc="150" dirty="0" smtClean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ÁLVAREZ </a:t>
            </a:r>
            <a:r>
              <a:rPr lang="es-ES" sz="1600" cap="all" spc="150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SÁNCHEZ </a:t>
            </a:r>
            <a:r>
              <a:rPr lang="es-ES" sz="1600" cap="all" spc="150" dirty="0" err="1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IVETT</a:t>
            </a:r>
            <a:r>
              <a:rPr lang="es-ES" sz="1600" cap="all" spc="150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WENDY</a:t>
            </a:r>
            <a:endParaRPr lang="es-MX" sz="1000" dirty="0"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indent="457200" algn="ctr">
              <a:lnSpc>
                <a:spcPct val="125000"/>
              </a:lnSpc>
              <a:spcAft>
                <a:spcPts val="0"/>
              </a:spcAft>
            </a:pPr>
            <a:r>
              <a:rPr lang="es-ES" sz="1600" cap="all" spc="150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ARANGO PAZOS ALBA CLOTILDE</a:t>
            </a:r>
            <a:endParaRPr lang="es-MX" sz="1000" dirty="0"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indent="457200" algn="ctr">
              <a:lnSpc>
                <a:spcPct val="125000"/>
              </a:lnSpc>
              <a:spcAft>
                <a:spcPts val="0"/>
              </a:spcAft>
            </a:pPr>
            <a:r>
              <a:rPr lang="es-ES" sz="1600" cap="all" spc="150" dirty="0" err="1" smtClean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rENDóN</a:t>
            </a:r>
            <a:r>
              <a:rPr lang="es-ES" sz="1600" cap="all" spc="150" dirty="0" smtClean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s-ES" sz="1600" cap="all" spc="150" dirty="0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AGUIRRE </a:t>
            </a:r>
            <a:r>
              <a:rPr lang="es-ES" sz="1600" cap="all" spc="150" dirty="0" err="1">
                <a:solidFill>
                  <a:srgbClr val="C00000"/>
                </a:solidFill>
                <a:latin typeface="Corbel" panose="020B05030202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TATIANa</a:t>
            </a:r>
            <a:endParaRPr lang="es-MX" sz="1000" dirty="0"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25000"/>
              </a:lnSpc>
              <a:spcAft>
                <a:spcPts val="800"/>
              </a:spcAft>
            </a:pPr>
            <a:endParaRPr lang="es-ES" sz="1000" dirty="0" smtClean="0">
              <a:solidFill>
                <a:srgbClr val="C00000"/>
              </a:solidFill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25000"/>
              </a:lnSpc>
              <a:spcAft>
                <a:spcPts val="800"/>
              </a:spcAft>
            </a:pPr>
            <a:r>
              <a:rPr lang="es-ES" sz="1000" dirty="0">
                <a:solidFill>
                  <a:srgbClr val="C00000"/>
                </a:solidFill>
                <a:latin typeface="Trebuchet MS" panose="020B0603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 </a:t>
            </a:r>
            <a:endParaRPr lang="es-MX" sz="1000" dirty="0"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25000"/>
              </a:lnSpc>
              <a:spcAft>
                <a:spcPts val="800"/>
              </a:spcAft>
            </a:pPr>
            <a:r>
              <a:rPr lang="es-ES" sz="1000" dirty="0">
                <a:solidFill>
                  <a:srgbClr val="C00000"/>
                </a:solidFill>
                <a:latin typeface="Trebuchet MS" panose="020B0603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 </a:t>
            </a:r>
            <a:endParaRPr lang="es-MX" sz="1000" dirty="0">
              <a:latin typeface="Trebuchet MS" panose="020B06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/>
            <a:r>
              <a:rPr lang="es-ES" sz="1000" dirty="0">
                <a:solidFill>
                  <a:srgbClr val="C00000"/>
                </a:solidFill>
                <a:latin typeface="Trebuchet MS" panose="020B0603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TOLUCA, ESTADO DE MÉXICO A 6 DE SEPTIEMBRE DE 2014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12119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449806"/>
              </p:ext>
            </p:extLst>
          </p:nvPr>
        </p:nvGraphicFramePr>
        <p:xfrm>
          <a:off x="1660357" y="441170"/>
          <a:ext cx="10130589" cy="57657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3790"/>
                <a:gridCol w="2621441"/>
                <a:gridCol w="3223812"/>
                <a:gridCol w="2841546"/>
              </a:tblGrid>
              <a:tr h="36601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</a:rPr>
                        <a:t> </a:t>
                      </a:r>
                      <a:endParaRPr lang="es-MX" sz="13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 err="1">
                          <a:effectLst/>
                        </a:rPr>
                        <a:t>Norbert</a:t>
                      </a:r>
                      <a:r>
                        <a:rPr lang="es-ES" sz="1300" dirty="0">
                          <a:effectLst/>
                        </a:rPr>
                        <a:t> Wiener</a:t>
                      </a:r>
                      <a:endParaRPr lang="es-MX" sz="13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</a:rPr>
                        <a:t>Marshall </a:t>
                      </a:r>
                      <a:r>
                        <a:rPr lang="es-ES" sz="1300" dirty="0" err="1">
                          <a:effectLst/>
                        </a:rPr>
                        <a:t>McLuhan</a:t>
                      </a:r>
                      <a:endParaRPr lang="es-MX" sz="13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</a:rPr>
                        <a:t>Daniel Bell</a:t>
                      </a:r>
                      <a:endParaRPr lang="es-MX" sz="13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</a:tr>
              <a:tr h="21960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PERIODO</a:t>
                      </a:r>
                      <a:endParaRPr lang="es-MX" sz="13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Década de 1940</a:t>
                      </a:r>
                      <a:endParaRPr lang="es-MX" sz="13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Década de 1960</a:t>
                      </a:r>
                      <a:endParaRPr lang="es-MX" sz="13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Década de1960</a:t>
                      </a:r>
                      <a:endParaRPr lang="es-MX" sz="13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</a:tr>
              <a:tr h="217336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CONTEXTO</a:t>
                      </a:r>
                      <a:endParaRPr lang="es-MX" sz="13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La guerra Fría y las implicaciones del espionaje.</a:t>
                      </a:r>
                      <a:endParaRPr lang="es-MX" sz="13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300">
                          <a:effectLst/>
                        </a:rPr>
                        <a:t>Uso de la televisión a color-incremento del número de horas frente a la televisión.</a:t>
                      </a:r>
                      <a:endParaRPr lang="es-MX" sz="13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300">
                          <a:effectLst/>
                        </a:rPr>
                        <a:t>Primeros satélites</a:t>
                      </a:r>
                      <a:endParaRPr lang="es-MX" sz="13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300">
                          <a:effectLst/>
                        </a:rPr>
                        <a:t>Retrasmisición de eventos sociales, polítios y religiosos.</a:t>
                      </a:r>
                      <a:endParaRPr lang="es-MX" sz="13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300">
                          <a:effectLst/>
                        </a:rPr>
                        <a:t>Transición entre lo dígital y la analógico</a:t>
                      </a:r>
                      <a:endParaRPr lang="es-MX" sz="13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300">
                          <a:effectLst/>
                        </a:rPr>
                        <a:t>Mutación del saber, posible comienzo de una decadencia alarmante del conocimiento. </a:t>
                      </a: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300">
                          <a:effectLst/>
                        </a:rPr>
                        <a:t>Entrelazamiento de la ciencia – empresas – estados capitalistas. </a:t>
                      </a: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300">
                          <a:effectLst/>
                        </a:rPr>
                        <a:t>E.U, invertía en investigación científica (sobre todo en el área bélica)</a:t>
                      </a: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MX" sz="1300">
                          <a:effectLst/>
                        </a:rPr>
                        <a:t>Sociedad con desigualdades y tensión social</a:t>
                      </a:r>
                      <a:endParaRPr lang="es-MX" sz="13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</a:tr>
              <a:tr h="175686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ERAS O ETAPAS DE LA HUMANIDAD</a:t>
                      </a:r>
                      <a:endParaRPr lang="es-MX" sz="13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Mecánica </a:t>
                      </a:r>
                      <a:endParaRPr lang="es-MX" sz="130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Electrica</a:t>
                      </a:r>
                      <a:endParaRPr lang="es-MX" sz="130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(se diferencian por las características de los inventos)</a:t>
                      </a:r>
                      <a:endParaRPr lang="es-MX" sz="13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" sz="1300">
                          <a:effectLst/>
                        </a:rPr>
                        <a:t>Preliteraria o Tribal (reina la palabra)</a:t>
                      </a:r>
                      <a:endParaRPr lang="es-MX" sz="13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" sz="1300">
                          <a:effectLst/>
                        </a:rPr>
                        <a:t>Gutenberg (priva la palabra impresa)</a:t>
                      </a:r>
                      <a:endParaRPr lang="es-MX" sz="13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" sz="1300">
                          <a:effectLst/>
                        </a:rPr>
                        <a:t>Electrónica (humanidad retribalizada, compromiso social:creer)</a:t>
                      </a:r>
                      <a:endParaRPr lang="es-MX" sz="13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>
                          <a:effectLst/>
                        </a:rPr>
                        <a:t>Evolución de la sociedades:</a:t>
                      </a: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arabicPeriod"/>
                      </a:pPr>
                      <a:r>
                        <a:rPr lang="es-MX" sz="1300" dirty="0">
                          <a:effectLst/>
                        </a:rPr>
                        <a:t>Preindustrial</a:t>
                      </a: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arabicPeriod"/>
                      </a:pPr>
                      <a:r>
                        <a:rPr lang="es-MX" sz="1300" dirty="0">
                          <a:effectLst/>
                        </a:rPr>
                        <a:t>En proceso de industrialización</a:t>
                      </a: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arabicPeriod"/>
                      </a:pPr>
                      <a:r>
                        <a:rPr lang="es-MX" sz="1300" dirty="0">
                          <a:effectLst/>
                        </a:rPr>
                        <a:t>Industrial</a:t>
                      </a: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arabicPeriod"/>
                      </a:pPr>
                      <a:r>
                        <a:rPr lang="es-MX" sz="1300" dirty="0">
                          <a:effectLst/>
                        </a:rPr>
                        <a:t>Posindustrial “Sociedad de la Información o del Saber”</a:t>
                      </a: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>
                          <a:effectLst/>
                        </a:rPr>
                        <a:t> </a:t>
                      </a:r>
                      <a:endParaRPr lang="es-MX" sz="13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646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566686"/>
              </p:ext>
            </p:extLst>
          </p:nvPr>
        </p:nvGraphicFramePr>
        <p:xfrm>
          <a:off x="1987632" y="370974"/>
          <a:ext cx="9682999" cy="5695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4031"/>
                <a:gridCol w="2191589"/>
                <a:gridCol w="3081378"/>
                <a:gridCol w="2716001"/>
              </a:tblGrid>
              <a:tr h="49530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endParaRPr lang="es-MX" sz="13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 err="1">
                          <a:effectLst/>
                        </a:rPr>
                        <a:t>Norbert</a:t>
                      </a:r>
                      <a:r>
                        <a:rPr lang="es-ES" sz="1300" dirty="0">
                          <a:effectLst/>
                        </a:rPr>
                        <a:t> Wiener</a:t>
                      </a:r>
                      <a:endParaRPr lang="es-MX" sz="13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</a:rPr>
                        <a:t>Marshall </a:t>
                      </a:r>
                      <a:r>
                        <a:rPr lang="es-ES" sz="1300" dirty="0" err="1">
                          <a:effectLst/>
                        </a:rPr>
                        <a:t>McLuhan</a:t>
                      </a:r>
                      <a:endParaRPr lang="es-MX" sz="13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</a:rPr>
                        <a:t>Daniel Bell</a:t>
                      </a:r>
                      <a:endParaRPr lang="es-MX" sz="13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</a:tr>
              <a:tr h="2573124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ESBOZO DE SU PENSAMIENTO</a:t>
                      </a:r>
                      <a:endParaRPr lang="es-MX" sz="130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effectLst/>
                        </a:rPr>
                        <a:t>(INFORMACIÓN Y MEDIOS DE COMUNICACIÓN)</a:t>
                      </a:r>
                      <a:endParaRPr lang="es-MX" sz="13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</a:rPr>
                        <a:t>Funda la cibernética</a:t>
                      </a:r>
                      <a:endParaRPr lang="es-MX" sz="1300" dirty="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</a:rPr>
                        <a:t>Propiedades de la información:</a:t>
                      </a:r>
                      <a:endParaRPr lang="es-MX" sz="13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" sz="1300" dirty="0">
                          <a:effectLst/>
                        </a:rPr>
                        <a:t>No es fácil de conservar</a:t>
                      </a:r>
                      <a:endParaRPr lang="es-MX" sz="13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" sz="1300" dirty="0">
                          <a:effectLst/>
                        </a:rPr>
                        <a:t>Prevalencia de los clichés</a:t>
                      </a:r>
                      <a:endParaRPr lang="es-MX" sz="13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" sz="1300" dirty="0">
                          <a:effectLst/>
                        </a:rPr>
                        <a:t>Limitaciones </a:t>
                      </a:r>
                      <a:r>
                        <a:rPr lang="es-ES" sz="1300" dirty="0" smtClean="0">
                          <a:effectLst/>
                        </a:rPr>
                        <a:t>intrínsecas </a:t>
                      </a:r>
                      <a:r>
                        <a:rPr lang="es-ES" sz="1300" dirty="0">
                          <a:effectLst/>
                        </a:rPr>
                        <a:t>de la información como artículo de consumo</a:t>
                      </a:r>
                      <a:endParaRPr lang="es-MX" sz="13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" sz="1300" dirty="0">
                          <a:effectLst/>
                        </a:rPr>
                        <a:t>Es un proceso de acumulación</a:t>
                      </a:r>
                      <a:endParaRPr lang="es-MX" sz="1300" dirty="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</a:rPr>
                        <a:t>Medios de comunicación:</a:t>
                      </a:r>
                      <a:endParaRPr lang="es-MX" sz="1300" dirty="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</a:rPr>
                        <a:t>Adquirir, utilizar, retener y transmitir información.</a:t>
                      </a:r>
                      <a:endParaRPr lang="es-MX" sz="1300" dirty="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</a:rPr>
                        <a:t> </a:t>
                      </a:r>
                      <a:endParaRPr lang="es-MX" sz="1300" dirty="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</a:rPr>
                        <a:t> </a:t>
                      </a:r>
                      <a:endParaRPr lang="es-MX" sz="13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300">
                          <a:effectLst/>
                        </a:rPr>
                        <a:t>Considera las implicaciones socioculturales de los medios y sus modalidades en  la diversidad de ambientes.</a:t>
                      </a:r>
                      <a:endParaRPr lang="es-MX" sz="13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300">
                          <a:effectLst/>
                        </a:rPr>
                        <a:t>Tres innovaciones tecnológicas básicas: alfabético fonético, introducción del tipo móvil y telegrafo.</a:t>
                      </a:r>
                      <a:endParaRPr lang="es-MX" sz="13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300">
                          <a:effectLst/>
                        </a:rPr>
                        <a:t>Velocidad con la que viaja la información.</a:t>
                      </a:r>
                      <a:endParaRPr lang="es-MX" sz="13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300">
                          <a:effectLst/>
                        </a:rPr>
                        <a:t>Ambientes (son creados por los nuevos medios de comunicación)</a:t>
                      </a:r>
                      <a:endParaRPr lang="es-MX" sz="13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300">
                          <a:effectLst/>
                        </a:rPr>
                        <a:t>Los medios son extensiones del hombre que pueden causar cambios profundos y duraderos.</a:t>
                      </a:r>
                      <a:endParaRPr lang="es-MX" sz="13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300">
                          <a:effectLst/>
                        </a:rPr>
                        <a:t>“El medio es el mensaje”</a:t>
                      </a:r>
                      <a:endParaRPr lang="es-MX" sz="13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300">
                          <a:effectLst/>
                        </a:rPr>
                        <a:t>Perfeccionamiento tecnológico: modificación de los ambientes.</a:t>
                      </a:r>
                      <a:endParaRPr lang="es-MX" sz="13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300">
                          <a:effectLst/>
                        </a:rPr>
                        <a:t>Centró su interés en las edades Mecánica y Eléctrica.</a:t>
                      </a:r>
                      <a:endParaRPr lang="es-MX" sz="13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300" dirty="0">
                          <a:effectLst/>
                        </a:rPr>
                        <a:t>Visualizaba a la evolución de la ciencia, relacionada con su propuesta desde la perspectiva abierta, 3 </a:t>
                      </a:r>
                      <a:r>
                        <a:rPr lang="es-ES" sz="1300" dirty="0" smtClean="0">
                          <a:effectLst/>
                        </a:rPr>
                        <a:t>décadas </a:t>
                      </a:r>
                      <a:r>
                        <a:rPr lang="es-ES" sz="1300" dirty="0">
                          <a:effectLst/>
                        </a:rPr>
                        <a:t>antes por los padres fundadores de las ciencias de la información.</a:t>
                      </a:r>
                      <a:endParaRPr lang="es-MX" sz="13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570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20909"/>
              </p:ext>
            </p:extLst>
          </p:nvPr>
        </p:nvGraphicFramePr>
        <p:xfrm>
          <a:off x="1683616" y="36014"/>
          <a:ext cx="10420152" cy="6618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6784"/>
                <a:gridCol w="2550695"/>
                <a:gridCol w="3657600"/>
                <a:gridCol w="2695073"/>
              </a:tblGrid>
              <a:tr h="346266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endParaRPr lang="es-MX" sz="11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effectLst/>
                        </a:rPr>
                        <a:t>Norbert</a:t>
                      </a:r>
                      <a:r>
                        <a:rPr lang="es-ES" sz="1100" dirty="0">
                          <a:effectLst/>
                        </a:rPr>
                        <a:t> Wiener</a:t>
                      </a:r>
                      <a:endParaRPr lang="es-MX" sz="11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Marshall </a:t>
                      </a:r>
                      <a:r>
                        <a:rPr lang="es-ES" sz="1100" dirty="0" err="1">
                          <a:effectLst/>
                        </a:rPr>
                        <a:t>McLuhan</a:t>
                      </a:r>
                      <a:endParaRPr lang="es-MX" sz="11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Daniel Bell</a:t>
                      </a:r>
                      <a:endParaRPr lang="es-MX" sz="11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62" marR="51462" marT="0" marB="0"/>
                </a:tc>
              </a:tr>
              <a:tr h="4743173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APORTACIONES “GLOBALIZACIÓN”</a:t>
                      </a:r>
                      <a:endParaRPr lang="es-MX" sz="11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638" marR="4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Caracterización de las máquinas digitales y </a:t>
                      </a:r>
                      <a:r>
                        <a:rPr lang="es-ES" sz="1100" dirty="0" smtClean="0">
                          <a:effectLst/>
                        </a:rPr>
                        <a:t>analógicas</a:t>
                      </a:r>
                      <a:endParaRPr lang="es-MX" sz="1100" dirty="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Publicó </a:t>
                      </a:r>
                      <a:r>
                        <a:rPr lang="es-ES" sz="1100" dirty="0" smtClean="0">
                          <a:effectLst/>
                        </a:rPr>
                        <a:t>“Cibernética </a:t>
                      </a:r>
                      <a:r>
                        <a:rPr lang="es-ES" sz="1100" dirty="0">
                          <a:effectLst/>
                        </a:rPr>
                        <a:t>y Sociedad”</a:t>
                      </a:r>
                      <a:endParaRPr lang="es-MX" sz="1100" dirty="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Mostró interés por establecer </a:t>
                      </a:r>
                      <a:r>
                        <a:rPr lang="es-ES" sz="1100" dirty="0" smtClean="0">
                          <a:effectLst/>
                        </a:rPr>
                        <a:t>analogías </a:t>
                      </a:r>
                      <a:r>
                        <a:rPr lang="es-ES" sz="1100" dirty="0">
                          <a:effectLst/>
                        </a:rPr>
                        <a:t>entre el cerebro humano y  las máquinas de calcular.</a:t>
                      </a:r>
                      <a:endParaRPr lang="es-MX" sz="11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638" marR="4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u="sng" dirty="0">
                          <a:effectLst/>
                        </a:rPr>
                        <a:t>Medios fríos y Medios calientes:</a:t>
                      </a:r>
                      <a:endParaRPr lang="es-MX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effectLst/>
                        </a:rPr>
                        <a:t>Los fríos como el teléfono, televisión son de baja definición porque aportan poca información visual y altos en el proceso de participación.</a:t>
                      </a:r>
                      <a:endParaRPr lang="es-MX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effectLst/>
                        </a:rPr>
                        <a:t>Los calientes como el radio son de alta definición porque aportan mucha información y bajos en el proceso de participación.</a:t>
                      </a:r>
                      <a:endParaRPr lang="es-MX" sz="1100" dirty="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u="sng" dirty="0">
                          <a:effectLst/>
                        </a:rPr>
                        <a:t>Aldea global</a:t>
                      </a:r>
                      <a:r>
                        <a:rPr lang="es-ES" sz="1100" dirty="0">
                          <a:effectLst/>
                        </a:rPr>
                        <a:t>:</a:t>
                      </a:r>
                      <a:endParaRPr lang="es-MX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effectLst/>
                        </a:rPr>
                        <a:t>Velocidad en que viaja la información</a:t>
                      </a:r>
                      <a:endParaRPr lang="es-MX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effectLst/>
                        </a:rPr>
                        <a:t>Nuevos lenguajes (actividad propia de los medios de comunicación: TV, radio)</a:t>
                      </a:r>
                      <a:endParaRPr lang="es-MX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effectLst/>
                        </a:rPr>
                        <a:t>Adaptación humana</a:t>
                      </a:r>
                      <a:endParaRPr lang="es-MX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effectLst/>
                        </a:rPr>
                        <a:t>Comunidad de continuo aprendizaje</a:t>
                      </a:r>
                      <a:endParaRPr lang="es-MX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effectLst/>
                        </a:rPr>
                        <a:t>Todos y cada uno están comprometidos en un aprendizaje de vida.</a:t>
                      </a:r>
                      <a:endParaRPr lang="es-MX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effectLst/>
                        </a:rPr>
                        <a:t>Aldeanos globales son productos de un fenómeno implosivo.</a:t>
                      </a:r>
                      <a:endParaRPr lang="es-MX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>
                          <a:effectLst/>
                        </a:rPr>
                        <a:t>Nuevas formas de organización y participación</a:t>
                      </a:r>
                      <a:endParaRPr lang="es-MX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 smtClean="0">
                          <a:effectLst/>
                        </a:rPr>
                        <a:t>Transformación </a:t>
                      </a:r>
                      <a:r>
                        <a:rPr lang="es-ES" sz="1100" dirty="0">
                          <a:effectLst/>
                        </a:rPr>
                        <a:t>tecnológica</a:t>
                      </a:r>
                      <a:endParaRPr lang="es-MX" sz="1100" dirty="0">
                        <a:effectLst/>
                      </a:endParaRPr>
                    </a:p>
                    <a:p>
                      <a:pPr marL="457200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u="sng" dirty="0">
                          <a:effectLst/>
                        </a:rPr>
                        <a:t>Galaxia  Gutenberg</a:t>
                      </a:r>
                      <a:endParaRPr lang="es-MX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2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100" dirty="0" smtClean="0">
                          <a:effectLst/>
                        </a:rPr>
                        <a:t>Explicación del </a:t>
                      </a:r>
                      <a:r>
                        <a:rPr lang="es-ES" sz="1100" dirty="0">
                          <a:effectLst/>
                        </a:rPr>
                        <a:t>porqué la cultura de la imprenta confiere al hombre un lenguajes de pensamiento que lo deja desprevenido para enfrentarse con el lenguaje de su propia tecnología electromagnética</a:t>
                      </a:r>
                      <a:endParaRPr lang="es-MX" sz="11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638" marR="41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Junto con </a:t>
                      </a:r>
                      <a:r>
                        <a:rPr lang="es-MX" sz="1100" dirty="0" err="1">
                          <a:effectLst/>
                        </a:rPr>
                        <a:t>Zbiegniew</a:t>
                      </a:r>
                      <a:r>
                        <a:rPr lang="es-MX" sz="1100" dirty="0">
                          <a:effectLst/>
                        </a:rPr>
                        <a:t>, contribuyó a la doctrina del “Fin de las Ideologías”. En la que subyace la trascendencia de las diferencias entre Oriente y Occidente.</a:t>
                      </a: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Ensayo prospectivo “El advenimiento de la sociedad post-industrial”. Se propone un modelo ideal de la sociedad del futuro, “Sociedad Industrial”.</a:t>
                      </a: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638" marR="41638" marT="0" marB="0"/>
                </a:tc>
              </a:tr>
              <a:tr h="844941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CONCLUSIÓN</a:t>
                      </a:r>
                      <a:endParaRPr lang="es-MX" sz="110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638" marR="41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“Los  mensajes y su transmisión a través de la electrotécnica”</a:t>
                      </a:r>
                      <a:endParaRPr lang="es-MX" sz="11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638" marR="41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La aldea global es el </a:t>
                      </a:r>
                      <a:r>
                        <a:rPr lang="es-ES" sz="1100" dirty="0" smtClean="0">
                          <a:effectLst/>
                        </a:rPr>
                        <a:t>espacio </a:t>
                      </a:r>
                      <a:r>
                        <a:rPr lang="es-ES" sz="1100" dirty="0">
                          <a:effectLst/>
                        </a:rPr>
                        <a:t>en el que confluyen los nuevos medios de comunicación, con sus </a:t>
                      </a:r>
                      <a:r>
                        <a:rPr lang="es-ES" sz="1100" dirty="0" smtClean="0">
                          <a:effectLst/>
                        </a:rPr>
                        <a:t>lenguajes </a:t>
                      </a:r>
                      <a:r>
                        <a:rPr lang="es-ES" sz="1100" dirty="0">
                          <a:effectLst/>
                        </a:rPr>
                        <a:t>y ambientes, propiciando diversos procesos de hibridación y recalentamiento”</a:t>
                      </a:r>
                      <a:endParaRPr lang="es-MX" sz="11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638" marR="41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“La sociedad del futuro”</a:t>
                      </a:r>
                      <a:endParaRPr lang="es-MX" sz="1100" dirty="0"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638" marR="4163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997770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</TotalTime>
  <Words>584</Words>
  <Application>Microsoft Office PowerPoint</Application>
  <PresentationFormat>Panorámica</PresentationFormat>
  <Paragraphs>103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3" baseType="lpstr">
      <vt:lpstr>SimSun</vt:lpstr>
      <vt:lpstr>Arial</vt:lpstr>
      <vt:lpstr>Century Gothic</vt:lpstr>
      <vt:lpstr>Corbel</vt:lpstr>
      <vt:lpstr>Symbol</vt:lpstr>
      <vt:lpstr>Times New Roman</vt:lpstr>
      <vt:lpstr>Trebuchet MS</vt:lpstr>
      <vt:lpstr>Wingdings 3</vt:lpstr>
      <vt:lpstr>Espiral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Ximena</dc:creator>
  <cp:lastModifiedBy>Ximena</cp:lastModifiedBy>
  <cp:revision>5</cp:revision>
  <dcterms:created xsi:type="dcterms:W3CDTF">2014-09-06T14:05:00Z</dcterms:created>
  <dcterms:modified xsi:type="dcterms:W3CDTF">2014-09-06T14:45:34Z</dcterms:modified>
</cp:coreProperties>
</file>