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8" r:id="rId4"/>
    <p:sldId id="259" r:id="rId5"/>
    <p:sldId id="257" r:id="rId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970" autoAdjust="0"/>
  </p:normalViewPr>
  <p:slideViewPr>
    <p:cSldViewPr>
      <p:cViewPr>
        <p:scale>
          <a:sx n="98" d="100"/>
          <a:sy n="98" d="100"/>
        </p:scale>
        <p:origin x="-1164" y="3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F19F1-2983-436B-9EB6-6B8ADC8FA4A5}" type="datetimeFigureOut">
              <a:rPr lang="es-MX" smtClean="0"/>
              <a:t>05/09/2014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5AABA-37B0-458B-AEC1-E15A70E984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068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F19F1-2983-436B-9EB6-6B8ADC8FA4A5}" type="datetimeFigureOut">
              <a:rPr lang="es-MX" smtClean="0"/>
              <a:t>05/09/2014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5AABA-37B0-458B-AEC1-E15A70E984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0243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F19F1-2983-436B-9EB6-6B8ADC8FA4A5}" type="datetimeFigureOut">
              <a:rPr lang="es-MX" smtClean="0"/>
              <a:t>05/09/2014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5AABA-37B0-458B-AEC1-E15A70E984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6514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F19F1-2983-436B-9EB6-6B8ADC8FA4A5}" type="datetimeFigureOut">
              <a:rPr lang="es-MX" smtClean="0"/>
              <a:t>05/09/2014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5AABA-37B0-458B-AEC1-E15A70E984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2511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F19F1-2983-436B-9EB6-6B8ADC8FA4A5}" type="datetimeFigureOut">
              <a:rPr lang="es-MX" smtClean="0"/>
              <a:t>05/09/2014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5AABA-37B0-458B-AEC1-E15A70E984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202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F19F1-2983-436B-9EB6-6B8ADC8FA4A5}" type="datetimeFigureOut">
              <a:rPr lang="es-MX" smtClean="0"/>
              <a:t>05/09/2014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5AABA-37B0-458B-AEC1-E15A70E984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8425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F19F1-2983-436B-9EB6-6B8ADC8FA4A5}" type="datetimeFigureOut">
              <a:rPr lang="es-MX" smtClean="0"/>
              <a:t>05/09/2014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5AABA-37B0-458B-AEC1-E15A70E984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9901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F19F1-2983-436B-9EB6-6B8ADC8FA4A5}" type="datetimeFigureOut">
              <a:rPr lang="es-MX" smtClean="0"/>
              <a:t>05/09/2014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5AABA-37B0-458B-AEC1-E15A70E984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9633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F19F1-2983-436B-9EB6-6B8ADC8FA4A5}" type="datetimeFigureOut">
              <a:rPr lang="es-MX" smtClean="0"/>
              <a:t>05/09/2014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5AABA-37B0-458B-AEC1-E15A70E984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1472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F19F1-2983-436B-9EB6-6B8ADC8FA4A5}" type="datetimeFigureOut">
              <a:rPr lang="es-MX" smtClean="0"/>
              <a:t>05/09/2014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5AABA-37B0-458B-AEC1-E15A70E984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3835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F19F1-2983-436B-9EB6-6B8ADC8FA4A5}" type="datetimeFigureOut">
              <a:rPr lang="es-MX" smtClean="0"/>
              <a:t>05/09/2014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5AABA-37B0-458B-AEC1-E15A70E984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5831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F19F1-2983-436B-9EB6-6B8ADC8FA4A5}" type="datetimeFigureOut">
              <a:rPr lang="es-MX" smtClean="0"/>
              <a:t>05/09/2014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B5AABA-37B0-458B-AEC1-E15A70E984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716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2011" TargetMode="External"/><Relationship Id="rId13" Type="http://schemas.openxmlformats.org/officeDocument/2006/relationships/image" Target="../media/image1.jpeg"/><Relationship Id="rId3" Type="http://schemas.openxmlformats.org/officeDocument/2006/relationships/hyperlink" Target="http://es.wikipedia.org/wiki/10_de_mayo" TargetMode="External"/><Relationship Id="rId7" Type="http://schemas.openxmlformats.org/officeDocument/2006/relationships/hyperlink" Target="http://es.wikipedia.org/wiki/25_de_enero" TargetMode="External"/><Relationship Id="rId12" Type="http://schemas.openxmlformats.org/officeDocument/2006/relationships/image" Target="../media/image4.jpeg"/><Relationship Id="rId2" Type="http://schemas.openxmlformats.org/officeDocument/2006/relationships/hyperlink" Target="http://es.wikipedia.org/wiki/Nueva_York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es.wikipedia.org/wiki/Massachusetts" TargetMode="External"/><Relationship Id="rId11" Type="http://schemas.openxmlformats.org/officeDocument/2006/relationships/image" Target="../media/image3.jpeg"/><Relationship Id="rId5" Type="http://schemas.openxmlformats.org/officeDocument/2006/relationships/hyperlink" Target="http://es.wikipedia.org/wiki/Cambridge_(Massachusetts)" TargetMode="External"/><Relationship Id="rId15" Type="http://schemas.openxmlformats.org/officeDocument/2006/relationships/image" Target="../media/image5.jpeg"/><Relationship Id="rId10" Type="http://schemas.openxmlformats.org/officeDocument/2006/relationships/hyperlink" Target="http://es.wikipedia.org/wiki/Academia_Estadounidense_de_las_Artes_y_las_Ciencias" TargetMode="External"/><Relationship Id="rId4" Type="http://schemas.openxmlformats.org/officeDocument/2006/relationships/hyperlink" Target="http://es.wikipedia.org/wiki/1919" TargetMode="External"/><Relationship Id="rId9" Type="http://schemas.openxmlformats.org/officeDocument/2006/relationships/hyperlink" Target="http://es.wikipedia.org/wiki/Universidad_de_Harvard" TargetMode="External"/><Relationship Id="rId14" Type="http://schemas.openxmlformats.org/officeDocument/2006/relationships/hyperlink" Target="http://www.google.com.mx/url?url=http://reverie-comunicaciones.blogspot.com/2012/07/daniel-bell.html&amp;rct=j&amp;frm=1&amp;q=&amp;esrc=s&amp;sa=U&amp;ei=DEUIVLi0Gcja8AHIm4H4CA&amp;ved=0CCQQ9QEwBA&amp;usg=AFQjCNEBomsEyAxNsQ9xZNxubaqDl6uDTw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hyperlink" Target="http://www.google.com.mx/url?url=http://reverie-comunicaciones.blogspot.com/2012/07/daniel-bell.html&amp;rct=j&amp;frm=1&amp;q=&amp;esrc=s&amp;sa=U&amp;ei=DEUIVLi0Gcja8AHIm4H4CA&amp;ved=0CCQQ9QEwBA&amp;usg=AFQjCNEBomsEyAxNsQ9xZNxubaqDl6uDTw" TargetMode="Externa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hyperlink" Target="http://www.google.com.mx/url?url=http://reverie-comunicaciones.blogspot.com/2012/07/daniel-bell.html&amp;rct=j&amp;frm=1&amp;q=&amp;esrc=s&amp;sa=U&amp;ei=DEUIVLi0Gcja8AHIm4H4CA&amp;ved=0CCQQ9QEwBA&amp;usg=AFQjCNEBomsEyAxNsQ9xZNxubaqDl6uDTw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jpeg"/><Relationship Id="rId7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1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24 Conector recto"/>
          <p:cNvCxnSpPr/>
          <p:nvPr/>
        </p:nvCxnSpPr>
        <p:spPr>
          <a:xfrm>
            <a:off x="8422866" y="1584176"/>
            <a:ext cx="0" cy="314096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11 Grupo"/>
          <p:cNvGrpSpPr/>
          <p:nvPr/>
        </p:nvGrpSpPr>
        <p:grpSpPr>
          <a:xfrm>
            <a:off x="3635896" y="0"/>
            <a:ext cx="5541694" cy="1052736"/>
            <a:chOff x="3635896" y="0"/>
            <a:chExt cx="5541694" cy="1052736"/>
          </a:xfrm>
        </p:grpSpPr>
        <p:pic>
          <p:nvPicPr>
            <p:cNvPr id="13" name="Picture 2" descr="http://paginas.seccionamarilla.com.mx/img/upload/logotipo-iuit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160" y="6025"/>
              <a:ext cx="3114401" cy="1046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13 Rectángulo"/>
            <p:cNvSpPr/>
            <p:nvPr/>
          </p:nvSpPr>
          <p:spPr>
            <a:xfrm>
              <a:off x="3635896" y="0"/>
              <a:ext cx="5508104" cy="4716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5" name="14 Rectángulo"/>
            <p:cNvSpPr/>
            <p:nvPr/>
          </p:nvSpPr>
          <p:spPr>
            <a:xfrm>
              <a:off x="4499993" y="44624"/>
              <a:ext cx="4670072" cy="72008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6" name="15 Rectángulo"/>
            <p:cNvSpPr/>
            <p:nvPr/>
          </p:nvSpPr>
          <p:spPr>
            <a:xfrm>
              <a:off x="5436095" y="139491"/>
              <a:ext cx="3733969" cy="72008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7" name="16 Rectángulo"/>
            <p:cNvSpPr/>
            <p:nvPr/>
          </p:nvSpPr>
          <p:spPr>
            <a:xfrm>
              <a:off x="6389948" y="213992"/>
              <a:ext cx="2787642" cy="72008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4" name="AutoShape 2" descr="data:image/jpeg;base64,/9j/4AAQSkZJRgABAQAAAQABAAD/2wCEAAkGBxQTEhUUEhQWFhUXGCAXGBgWGRgdHBsaHBocHBgYFx0aHSggGB0lHBcXITEhJSkuLi4uHB8zODMsNygtLisBCgoKDg0OGxAQGywkICYsLCwsLSwsLSwsLCwsLCwsLCwsLCwsLCwsLCwsLCwsLCwsLCwsLCwsLCwsLCwsLCwsLP/AABEIALQA8AMBIgACEQEDEQH/xAAcAAACAgMBAQAAAAAAAAAAAAAFBgMEAAIHAQj/xABCEAACAQIEAwYDBQcEAQIHAAABAhEAAwQSITEFQVEGEyJhcYEykaFCUrHB8AcUIzNy0eFigrLxkhXSFiRDRFOiwv/EABoBAAMBAQEBAAAAAAAAAAAAAAECAwQABQb/xAAtEQACAgICAQMCBgIDAQAAAAAAAQIRAyESMUEEE1Ei8DJhgZGhsRThwdHxQv/aAAwDAQACEQMRAD8AzFcTbvEJvMN0YsshRtA+/v6iqtvGtkRsykK8QQdQdZY818qsN2iYCAieFiw8I36idjUV/tDcJB0AnVYEGeo2r6f25fl9/oeFyXwRNiiA+qHJcGquZIPJeq6b8qnuYh1zxnGRw0rckKDy8z0aor19L1u62W2lwLMxAIB5R8LefOh2YHZbPitSIcjKRudft6fDU26dMpFKSsYLGMuKxAa6uVwYZZgNzbz8tjR3D2LjQS8wx3DbHm39uVJ2Bu66KRmthgBcB+Hdm+Xw8q6NwDjKqCWViCobWCfU+VSySaVxVi8Fyp6F/EXWUjMttzlYS0TpzJI+nOrnDMcoWVtssgMcozc4mSdB5Vtx/jGUkpC+IHW2DAPM/wBudKlzjVw6G8NnXXMsRsxjmeX1rkuS2qAojgLeYxF8EEjVTGuumkj8qp8P4c9pbrH4rtzMUXNEHQDMROgO8daWsLimdhDfdbS62g2bfnzPSp3xltBoz3DEQTC/FI8z+vSmWKT0gPXYft8HKM7i2zKQMipIy6w4jqTrU2Lz5CHlkBg5AwKidJPPTrzoJ/8AEBe33SqTdeYK6QT0AGwFErDOLGVHAYD+YGYzI+193yO1CUJr8QugJijcwrZ0uEqxIDag6bhgdjrVuzirmJs3D9pBMqBMRrPyFT8a7RC0gsgrecjxScyg/e1G+9VcHxFTh7s2lJGUuEESs6zryn3qjlJw5Nb+QpK1QPOMadyAT0ddJB5EgaP8o61tYxzmPGSf6gfu8iB0P4VlnBWGUkM9iNP4itqdQQpUjMQQCdN4orgCEcCxbF9yd8+YLvDON1HiO9Lz8juloSf2mcb8CYVQrOo/isygshB0RWkx1Nc8wmHe44RASx5fmegruHaD9nhKm7cuKC2rOdTJ8udJWKx+CwAKWla9c5yQonqxEn20rz54YylzlLX5f0bcWXjHhFbK/EOwiWLHe3cfaU5ZCZWMtr4Ac0k7a5aVOGcKvYhwlpGYn1gebNsB5mnvhFnEYoG84s4ZPhVmTM7eSZth50Y4hgMYtsHCP355gHKV88s+Pnz9qD9NB/UrSD/kSj9LpsRsX2Ex9tO8aycswIYEnWJCzMc9udB8RwbEoJezdA6lWrovDuzE2rt7Ek4jFQAlu4XCekLqx8tBpRDsx2TuYMpca542knOT4Y6J9rn1oL0tunoL9Ukr7ONyayT1rt/arsrhscO8P8C6Gyh0QANO5uLIk6bgjfnXO8Z+z/GJcKLaa4JIDr8JH3pmANQddqhPBOL6Kw9RCXkVCTWa9aJ8d4FfwbBcQmUsJUypBG0gg0LaotV2WTtaMzV5mNeVlAJmY16rGa8r1d6Bx0W9f8RqNsRpVO9cqPvd6+meQ8hYxv7IYq0O9a5qQoVVOxzSGzfSqF1glxVJtDJce3DodFnRrn3hr6iKH9n8abdzMNwQRPlRDtBfbvL8m4CxS/kKSMx3LNuoAOnWoZX1IMF9TRDhnX+H/JMMynMWEzs7kfZE6H51bwOOICAZNQ6fzSNRszfd8uRodisV/NOcnxLdE2ozHmT9wCfQ1lzEgMxzIct0OJskZg25jko+7z5VL3CrhYSu4xnXn4rU/wA0bodWYH/jv0rGvtmLfxoDJcklGgOILHqx5fWhyXEBUE2TFxlko2qsNHbyHIbio7TKygfwgTbI+0CCp36Zzy5U3MHGhk4KzW2DEXJXOkFBPhM5ZHPqeXpU9/hNu7BsubZAHhcNBBE5geXTXStcHwxoDkIqEq4hrnwlYIEagee/tVnDA2HBYj4dCLmjAHTQ+RgL61ZOlozS7KvBsEbS982ruvhUyIUmJJG2lWcNi+7VkYKwYQRnOuVo0000Onzp14dgkvW2OYKQIVQwIg6gelAMRw0Mzln7uJJzZftDX01FIsqk2mBqlbF/jfDSVS7bQQAVuZYMEHQmORHPnFDcPxE2ZOhBEEHn5RzrpnCeEC9abIYBG5A8U76AaLpXNu1XZq6zlVKhRv41Degk6CmhnVSivHgKjdX0AuI8cuX2yWgqhdJUeBAdwo5tV3g/EEwXiRvFuzTqT1Y0I4hhbuHWBZcDqFJHsRp70DtYa5faXlR+uv41CWXi6SuX8I1LEpLuo/2dFv8A7QRih3LhoOgdN1nnB0j61Rw3Yg2nS7f8aufC4Hh67Hn61BwPhtu3EjSdfOup4XDpiLOQA92wgSRKkfCfLcj0qjx+2oymv+kZ5ZEm4wA9jAHvBqvdKYXKSRzILbjXSSelWi2Ru9TKQwhdgYjloP1FVeI8RXD2+5iQNJVlU677nbQ6efnUXA+0ILq7hYWAEB0A6DxH/NBsRRbVlXi3E70/Gem+kezCd+de8HxGczcJb1k/KZqfj/FbbE/wgQTt4ufpNBraoyl7IZWGrIw5dVOTXeipD8bQ6cUv2gQtswg2nTU79Kk/ebWRcj5bmskkR5dY51z48RJ5x+vbrRPCW3uDQz+v6qCiqSA4VtljixW5NvE2luDbxLt0ysACu/KlfEdh8HcJ7u5dsk/CDldQfPZiPf500Y/CkraZoB1UnTlEcvOiOCtJbK+APbMBrhMkE7iNh0mK6WHHNW4hWWUOmcW7R9lb+DKm6AbbzkuLqrREjqDBGhoJFOP7UjeGOa3dYFUUd1EgC2dRoSfF1PMilCBXjTSUnR60G3FNmteKNRWxrUb0jHGlrtRC9VZrupqI3a9V5TGoDZ2Kwne3WZlLLbXMQOZ+yD5aEnyBqbiTNcvzlvnvrZHhZfGV3y/6BzU1X7FYkd3dUqDFxGILZQwYMsE8gDz8zVPFqA5LW7ZyX8r/AMaMwMQsA6KIP8RetGcvoQkY/WyzbZ3yaYk97ZZNGU5ynJetscxvWZ3df/uG7yzP2SG7s7+dtY9RVAW1U6paOS/lb+MfEG2UQfgEfzF617aVQUBFk5brW2JvEBgdiSDpbH3xvzqHMtxCjPcbMw7/AFW3eBIXUjTOxH2RyI96K4PAXA+vfQLp3RJy3B/yY8tula9jsFbfJItnRlPjMkg6MwmB5cjXTcZ2bQWQwKCQJ1PzFaItKnLyZckntJCjw7H3EEk3NEKhcukodQPQbnlV7itwiznOzgKFygtLzBUEmWPIe9Dcfh8Pbebl6yoDnSbhEMNt9gdZ360Ls4bD4hh/GzHKsBVfQq39WhYb8o2irSkn12RjG3y8BfgnFXYCZChVYkoAIEhtT6e5q+vaG1cBtsqm4RC54hgNlfprSnxjiODtlrYe6ERiIUCJnU6nXypYxnFcE32sUPTu9fWllPGl9T2MsUpPS0Ordv2tSgOWDB5QegHKkTtH2ja+0LRPGrg8bbN/NiA9sBboASWGwuEfQ+1UsNgcCNr14eqA/gajOU5/hpIvjxwh2nZS4MLts5hccHyYx7jnTTY4ur6X7Yb/AFqMrj5aH3FUreBw5+HFAf1Iw/CrNrgs/Best/vAP/7RWjDBRVITLLl2EGwUAPabvLfUbg9GHKnPgWPGHAW4QXgMtsSTPKYGm1KnDsLesHN3Zy7NGqkcwYpouW0GTEJEEABX0kiNCSeXpzquV3Hi+jJ/9FjinC/3u42Zgg+0E1In2gGlS52Zurf7tmyozQrSCSCf6IBgdaKcORmJXvWE+IhQNY1iSZ6cqntdqAzGUjQBSx1XqTzM9AKl7TvW6HWSSKGJ7PW7ikWhcVw0TdCxpuB4InTY1bwvZ2zZC3M5ChWzvAMgrA8IURrWl7IyPdW6Qq6lW5D/AMtvWtMVx5LWG7phma4p+0ogEaE69QCP80s4pLQ0JSYq2wAfi05afrypu4BxkWtoOka+enWk+23n+H9/SivCLGZxJOVfE3oKKSqik0MvF8ehyK6g6ToYiff0qfg+GVkui2ZzKVAMAgt8OpkSN/al972dyxnU7QY8ht6U24C6j21BGWYAI0ysNp20In6001UKIXTOF9reGYi1fZcVc7y6oALSSNpgE9J2peJrt/bW/gsZcNsOFuGFRzEFtiCehI+dci4xwi7YYh10mMw1X0kbHyNeVlwtLkj1MOXlpgs14N69M14N6zM0Fx7laNcqJn3rQvVXkE4jP2MxuS5cBAYMsFW2OvlRziXBmvXb37ulqLltboUiGWDBS0SdCT13pK4Lei56iuo9kLyXAVcgHYaSYOpiN/EFMetb8EVlxU/BjzyeOfJCPi3WbwzWASitCW2EMN7af/jbryNe4q+D3pDWzIS6MtkgFhuq/cA58jTjxjg7G+joXAIa1cW2oYrm1AAOpV9dTt1q3gOyjMiSbpm2bRgCIGyDTVeoNS/x520P/kQpMC8E4r3Tu2aQLiuIslQQ48Rj7KjQBdjyp0PaBygWLsSyfyz/ALYB5npypZvcKNkG7cFwrkVQGcQ7AnKIG6ADY1Tu8fuGfG2u+p+Qrbhxvjt9GXK1J2izxHBYm8S2W4BlVoAtkBkMjNBkADXr1oT2s4y2Fd8LbLAKSWcxnfPDHbZTPKivCsdldXbZTMTsOc0L7fWbN1XxKCYW3aUs2SSCZZEIJu6QCdANxNJ6qLxR5RY+B85cZLQiX8Uzb/8AVaInWtakSvJTcnbPR6WgvwDiPcXQxEofC6/eQ6EetW+J4DubrJMrurdVOqn5UGtU0ODewiPBz2D3bdSjaofYgj3FbsW1RmyadlGzV2wKrWbZ6H5URwlvy+lb8SM+QL8I7zMBbLAkwIJpuTiC3g9pwtxbayrSkz9og/7hy5UC4EhHeOo8SIWWeRjSrPAMC6d47uSAuwIjUx9lf9I1o52rSozRV22FL+AFsB0Y5TqCMs+Y0XcUNucXvgzbsKWiDccEGBqRoutM9jiWa0tqPhO8NPTnUz4O13XeNlJmMv4TJ2qTk6qQdWL/AAPhTXJN9goI8Nu2pUMw+9OpWYqtg+G2nuOL5Yu0gHMQFPUDNtpW5xhF0POoOkRp6QD0q5x3DZovIDDRIE+3TzFNx3vydyfgB4js86sqhwc3w5vD7akirT8Pa3b7uDnbV9Nui/D71dxV4WbaB9WViwU/eiBuTtufUUxcGxaXbee4A7RBPPqDt5EUJXFcvB3uNumJCYFwQMjSfh039PCKj7UvbTA37V28lp2hkUkFmKmYCgyJ0E+dNdnEriGItsc4OZQeXkNRI0FL/EeEYYY22b2GFzMslFtzBYnNIEAkmTLUMjnKPFBxyjytnH3xR6kke3pRvi/FHtXVcZSt22rOjaqxiDI/OqvEOzt21ijhXnMD5DwnUMYkDTfXSqnHsYly6e71RQEU9QugPvvXmcnGLbPTqLao84xglAW7Zk2rnI6lGG6H56ULA1o1wps+HxNs7BRcHkVMaexoLzFSyJaa8lI30eNvWtetvXlSHJsM8MDTZwfHQJB5ik4GiWBxUCtnpM3CRDPj5I6xgO0QZ1LATEMQT4v7U/8ACuK27SFcoKnUEkTDfrevn/A40kzNNuC7TQMrAFYjUa+x3Fem1HNE85wljlaHDtVh7V6w62nRHVs0EkgiDOo5a70hcO7OXcxN4FEAkMozZugtxoZ68qMnjttsxDujEgwAsSNOgohw7iUarda4M4Jt3CqiCPEByBnmOVd7cl0BSpUBb6WbF6FBchVIW5BCtEkwIDct/lRE4m1jFZcRh1v5V0K5VK/7yRl9AZ8jVrF9nbN9mcZ0uNnbuy4MlRIyQPEDoAJrleK49dnIAVI0yxEH0pMubGo1NFMeOU3cWNeO7GYQoGOISzC/CpzkSSQbkmWMbkBR0FImKwgtkDvLdzSSbZJAP3SSBJHlI86JWOAY7EJnFq4yecKD6BiJ9eVQ4fgt/Plazc0JBGVuW426150km/pi0boWtSlZnDrO7MNhp+f686YOzGJLXGtE6XUKf7t1+tL9y+SSNgDEenWr3CGyuHB1Qgj15fhV8WuxMm0WkusJBJ00NX8LebrVrjCBbz5dm8Y9G1/OqjdR71uxSVmaadDn2RYF9Y1BHzBpnv37RsKig558Xxf461zTAYsqZBij+LxS3gGW4iPGoeIY66gkwOVNlhtSM6+A/gOEs4ZkEwMx0Hn1J60K4nj2UlQTzGk+3wr61Z4dxdLQjvyZ0Pdjl5mNfavONYE3FtvIYtOsbhdiQx316Gk+pPfQFV7AP7zJ/vPt8TetH+FYk90wYkISIIiZB2XwnWOfKqNvgvd+K5IQdN2jkIH1mpLN0OxZ4W3bBJAjRVGvM60zdoLrwBu1FwLiSoMBVXQnaQDH1q12d7QLZbxGVO/96TcdjmvXXutu7Fo6TsPYaVY4fZZ2CqJNPCSceLGlj8jt2cdf3zNaMW1JILz8PKaZMHwH/wCaY5mKnUGes+EHy1pEbEraXu7bA6y7DmeQHkKbsH2lBRCr2g4+IXGiRyiPOaXNGdco/FEdXsV/2j8MxejLaD3GXu2NlSxVF2ECSJzb845Vyi/grifGjrrl8SkCemvPyrvd/jF5rgZAtzPo1uz4jA+8TAEz1oL2s4gt3LhGwl26W1YNlGUkfw7i3FnUAkHy9a8/Ngbpt7+Ddgz1qtfJy7hqZMPiLh+0BaWeZJk/ICg4XXlTB2jtd0Vw2VgLQ1nTMzAEvHQ6R5UGVddh8/8ANZckfHwbIvyU23ryvW3rys5Uytg1a1lccW7OKiracRNCa9Bq0c8oiPGmMNjHUTw2L86UrNw0SwpJ5mt2H1LM+TCjonBuPIoC3Jyzvm8QBBBy+oNGsNhsDegDxXiDkc6HSMouErrzEnXrXOMLbpq4GFtnvHnKkHSJJJhVA5knSt7SmuT1RhkuLpG2OxTd8Q+VTmXwhXeAyxA5GDHudJqTBcQcZSTcGin7K7EqdfeJ+dU8HjP3hBZuyt0A90zOqy1t/wCUQDsNAoOoMwapkgMyhRILr4UdtwGXxPHmOREGsyy2i/t+C9xThtjElWf+HcEhmtkEv4o8QAiRuDzHXSgvG+CHCBXQl7VwlQzLBVh9lh5jUHyI5UWOLOsyJn4mRR40DDRepU+Ww0NXXvrdtsjoHR9SsOdcoZTmYggg5tRrvvXTjGS1pnRlKL/IX+K4sm3h3+9bg+qmKHXcWYid6d8T2ZsXbNsIblpVZoEhzrlPOT579aVuNdlnw8MXDKxIVoI1HJgdRUtp2UU4vQPtuetEM4yr+uVVsBwq6+ywo3ZiAo9zRcXbNkDLF5xsxEID1AOre9aYN6JSoIcMw4VRcukqnIfaf+ny86c+E8Y70Bz8VrUDkV009oFc4OLe42ZzJ9vpTB2aunvQvJvCR5HQ1plBTjbMklTsY+OY4X2mAJ5aaexn8KD42wxwmJVZzG3I31ggsBtyU8qI8BtKzQx8MxPKCfIAcqO31tWmZl1VQZblG2gG8zFZW0o8Ehrp2cXwHDHZc9xu7t/ebSfJRux9Kt3ceApt2AVU/Ex+J/U8h5Cm3t+JwdqdStwa7fEhmPkNPIUhW2pofBdPkrLNm3RXCWdYAofhmph4Cw75J2zD8a146qyGRjjwTDd2FRcqudWn5gH9c6CftGxVtLK3u7ZlBFq5kcqcu6bGQJzDrtU9pLudyFJGYyfnPP8ACh/avDm9gjbzBTcuLBI5L4j57x86xZIydyj2HHUZK+jkfE8Qj3Xa2jKhMqrsWKjoWOpjzquvoKOdo+zLYQ2szhxdQuIERBggifr/AGoWtmvJcZJ0z1lJNWiiyVrlq+9io2s0nEfkU4ryKsm1Wpt0vENkEV6KkKVrloUdZNZvgbqp+dGuG4y0CM9qROoDsKX8tS2XINaMWZxZOcFIdLuJtM82UZE08LNJnnr0oyYfB4lefdhhrGqmdOtI+ExfWmLhXECrAg/n7EHf0r1seRZIOPyYMkHFplvgHDxcueCB4/8A6ds7XE2zXNYBEAH/AFEGnrjHZ+VS841YKWLFoJAykkL1Hv8AOgGDKJF5PhyqGDMxylTpA+6QdJ2g00cW7SZ7OTkAwGgUaAMN/LWPSorG40v3BKfJ2IbWu7IiREGVVV+FypOZtdm389RpXuHAkAwYgbs+zFT/AKdiDvG0HWtcU4uNoAxMgQC58Shhq2gMg7a/FW2p35yQC33lVhCoI3B8tRNGKVlG9D/2XwltrSh2gTB2HKDt6UJ/aDi7VoIlsK51eW1idBpz96gs4prdu3plkswjwyJBHU8z9KUv2hY+Hsjra103hmAOvtU51H6n0JjTlKgVf4pcufGSQDoOQ9BGlaq5PWhScQUbz8pq3a4mnJx7iPyoY80fk0Sxv4C2Hej3B8ZkuK3Q0r2MWpM5gfcUXwtwcq9LFNPRiywY1XSbVwhTofEp5kHVep69K943xkWcHduXJIzKqjmWnQbk7Zjr0rEPe2lYbpCkeRkg7x5a+VKX7TcaAtnCqwJUm5dA5NGW2vkQC5j/AFVm9RP2o67Oww9yST/Uq9qe3KYq1atpbdMhzNMGTAVYjoM3zoDb4svU/KhYtVutidq81eoyWej7UEqQbs8bQfaP/iaJYPtMikHMJHVDSuuH61OmD96vD1eVfBOWDGx7btkty4Ha+Fg6AKwAneB50Uuccwt67bDYpO7A1OVlAJ1aBXOLWDHoeVXbGBPQEVaPqJ/CIS9PD5J+0GObF4hrkEJ8NtfuoPhH5nzJqkmE9PnGtEsPhhIEkHzqa9ZjTKGIPLf6aCpe15KqdaQEGHkaSZ9QKiuYf032FGmwOUgtA0mAGH1Aiof3YkaCBPM/39KT2huYGfDb8qjOH6D50WuWADrJJ9DUb4Zo1kR0FI8QymCGs+9aNY60UKfdEj3/ADrVrEbkE8t/7VN4x+YM7n2Fa5OQq+UJ2gaVjIF2+hocA8iG2kVfwwqCzbnUx8xVu2IrViJTYY4bxC5bkAyGGVlOxB3FG8PZS98AKvIMHx5gBBCZzvBmD0Gopdw60wcEuhbiMdp1jpzr0VBTWzFOXF2ilbHw5jqAoIZs3wsVIyr5HYwd4NNPAODF4EkagbKs5Sy7DXY+upoLi8KUd12AZl0hF8QDAD7R1Gx02jembs/xHu/ENNZkCBqsjVtTsf0ago60HJIscd4WmHQveJyWk1CgAmQRCzzJPp8q4jxriz4q9ncAQuVVB2A8zqT512H9ovGgcG5YybrhVieUMdfIae9cVsp4/wDv8qw5+Wos0+mrciK9b02rW1ZkUSfDGDofkf71Bg08UdfT86z8Nmnlop3LEVYS0eRI9Cfyq/dwZI/yKiwiwYOx84p1Bpiudo2wfFcTZMJfurIgwx1FRNhy3iJknWTMk9STRK5w0n9N+dRWbRQww+gn2mqcG+xOS8FO0nI/lVg4Tmv0mix4XmH1Hv8A0g1p+7m2QGEjeJMf4p1iFeQp2VH2h9KnXCEbEekz+AoxZ4ej/DB56CD+BNbtg2tHwyU0nl7datHESeQHok6OCNNNJ+UmrljANHgMA9WGvsNaKYQW7h1VR/V+RIJqccPdTmtTryggQfNtT8qvHGTcwamG5MmUc2yyfXxGphw7wTbcid9TJjqFGnuaJ2sQUBFxYnTSBI9hr862xfB1bRG9kEj5swJ+VO4pIRS2CXw62ijN4iR1U+uhGleDD3HkQVUjz/vROzg0tIjOGzc8wkT/AKSrfjWnEMf3kd2v9Ryj+2nzpYxTQW9ga7ZS2IiWG8gg+8jSqz4M3PEQFA06TznQfWmOzgkRs7FWJEmSBqfIifeqvEMaAR3U7a6nfy11+VBwQVMCXVRNh7A9OsGq9vAlzLfCZjX+5phwfCQpDP4pE6QYnbnvWvEbq24yw08iBp6iPzpXjGUwBiFVRGu2kf8AdV7HDy3iaY5Ua4dwotDuJX3/ACH41cxdlLa5oED7JUD5StJ7Xkb3PAuYtQoPXlH/AFWcNw+bVgfI9TU+GwRuuYGg19BNHP8A05NgAPVfzI+tCEHdhlPwDmtRVzASNaFPjBniPD5frWmLC2AB+j+VbcMk+jPkVIv45JcXR9sKxIGoIOVvE3w7/hWYRIidYjbxHRiDq2g0I6jarDWs1pQNSsjYn4hIgDzXep7ZhLjhczKCQpI+0Ac0bCN6DqNiXaFPt3iGLpYKkJbBYEtJfMBDHpAER60mYW2A4nrTbi1ZyzuxZjuX/X0pdsrDD1rBkh9Vs243UaCv7mOin6/XKaC4qxlc6Rr+hrT13a77+eaB7CdKB9o7IlSDOmo6R586aeLVixnujfDWsyhtdegIA+oHyqjxPAGc8GOeg/IminZu8CCjan7IIn15E9NqO3sJmUhlMdFUjXlvA+lOsalEVz4sW+D/AMSQdWA3MbfIk1cxPBjc2ifPN+JEChWU2rm0EHUU5YDEd6pdYUDlmAj2iaaEU9MEm1tCpw58jZWAg6aiY9BTEnDBcGkFesgD6LUPG8GGAYFJA5ZpPqYg1U4dxBkhG+GeYB9YmnUa0I3ezfE8NeyxNskqOY/OKLcMe3dMQqwOi6+kgmaJBA6HIGZDoT4EHoYGvzNB8TwZwSbYEdFYMY5+tOqFbL+K4OrkZPBpuQAD5nX8qq4LHlHAujMo01AP1ImveE8TyxbKqCTGfKCR+P4UaxWCW5pLOAdDmRR6gaxR60wGiOmIIGUtA2yjQepfT2oVjsO9lmuW2CgHQZgWjaNN9/KtuI4HucpRgZG2hjXmRpXlrjiqgVgQRMsAuY9NWB/KuapXHo5dgrs/w/vg2dgMusGBM8gdh70w4dbdpSpbKCZOS4CdBpsNfeqnE+JvYYKHW5IBnKs68jmXeqNnA3L3iOgJ3YgD25fKkirW+hpdkS3LuIYWwxMnSWP50VwXB+7mQxJESbUga7jMfyogmBVUBS3bYqssQ0nTc6EcqXOJ8TDwEUKZ1jNr86N30dRnG8TkJQZG03CKN/beocBwljluPAUmRM6iddhtVvgfBmuPmuo5SDqPTTX1ii+IfuEEpdReXjIH/GKFnWDsVZCozqEyryhhvtExNLJDXnhRudAKt8Tx7XGIDMV5SSf8UX7O8MAU3DnDKRlyjfedfKPrQewrRHg8CqIB4M/M5j+VD+0DFAFga6ggk6e5pjx2NCA5mug+YT8zSRi8Q115YknzM109KkGPdkvB+Hl2zEDKIzSY+vnR+3YgwhTXQCW9qs8AwYS1mDPLGCFHTY7671txTFZEOt0GNJyj5wZijBcUCTtnvBMerXTbMb5WUk+nLcTzoxg8L4WRtMwybDkSJA57865aLhz5gSGmQRofauo8HxpeyrMtwvJzFBufvaV3ucuxZY+PQrYjhxKtly6An4SNB5kUoqvirpvallNokWrgP3jIHy2P0rmZ+KpZfBXH0zoGFwzd2m58O6Iv1PWqHaDhpNouzMCuwfLrPSDRPgVkNh1PdydszGAfmR9Kkx2AZ0KolskjQKQT7eLeqt3GifkQuE3sl1TJGu40PtT89pGJIKEdWYyfUQK55fQo0Hea6D2Vvs+HOqqEIGbLJ1nTQEnbnU8cuOh5q9gbtJgLYVWtxm1zZZiNI396odneIC1c8QlSIg9euuk0537PeAp3zmeQUx7jN+VJXHeFth7pRtx/2KMlTBF2qHvDqWUOBcynUaooP01oB2k4fLd4AijQQGUmeZgVt2RxysGt3W0AlQTAJ8zy3phNhToVtR5vP/8AVMmvP3/ItNCfwzirWxkMFZmCAfoRpTgmIUKCtwnMNraKpEjbUg0udpuH20Yd1rIkxMA9ATqag7PcZNhj0YRuR8iNRRatWcEMfwY6G1bueZI/CBpVPB4trTguJjcET89qZcC4vDMlt3jc5yQD65ag45w5rzAxbSFjVhOnWTJ9adZN8WLXknwWJN4M6lbarGgUFtZ2AWY060LxXA1uzkNxmPPu9PeGJ+lA1vvbJysfYn8qM8L4ytwMMRduCBpDSPeT+ANCacU6Ctg3gXBe9Rrj3AuUgagmZmIAG2lNNt8ltV7yywQaZgZ6xqoP1ryxcVABdSwF/wBOU/8AB5NJ/GMWrXn7mVSTlAJ25etTT5faGZcx3HXYFVAUHQwAJ/GveFcCuuFuhQVnSSBMbjUian4NwDPb75w2SYGUak7nXYDbU0dw6WiBbCXYkkAMDqYkwU8hTOSrX6gJMbbmWNkaa6PoB6axShxrjmdO6QBVmTBOpAMTO+5rftTcFq61u2+ZepC8xqNPxFD+C8Ma+8Ly1JOwHMmlVUGi52b4Y7OtzujcQMMwAJHoYFN95Dv3eIHkD+Gg/CocHYS1aNrvmgmf5fOI0lgedU+0CNZsi7bvZlJy7MpkCfvGRXOk/wD0HYE7U8bDoLQBhST4mk9NzttsKFdn8KWuAhC4BBIAJ0nXahr3C7etdA7K8OawO8Z8mdSAIYkg8yBy9aRVZR6QUvamQt9RyAOg9AAI+VLfa7iUWu5yuJIb+ISTpO0jQa8t/amRMPnMLiDJ0ErcifXMa532qdxdZbhllJU6k7GNJppNJULFbBuAWXHrXVEsuyrmsXAQoGhIGgA2KmK512XwDXrqou5PP9eVdGxQQxnusSABog5ebOCfelxrr/f/AAHIUuMF7Vi5FllDLBLEmAfYCuYMfFXSeNcLDWHuW7hOTUhlA0JgQQx58q5ncPipclePv9xsZ0vso1y5h4yoy2zuxGk69QQJosrFdVNkEbeIH8SaCdhMNms3HzMQsAomhOadZgwNOh3FGVRToLNw/wC9/wAkqip2vv8Alk32c14/ZK3WkhtdwZB9Kv8AZLiDLcChygYgEifwG9E+3nCFtZGWQXBJVjJXXmdN/MTSdgr0NU+S5X8lEridfv3Qpg4i4f6Nv+YpU7S4e2wzJnLE6lssR6Ak0z4G+jWbZtG0DlGbPlzTz1YGR6VYtkkxcuWSvMQG+ip+dUUqV/f9E62cntXCjdK6BwDiiXLaotvPd9zPqJ/Ck3tRbQXn7qcmY5Z6TpXnZnjZw90MNeRHkdD60LrX7D1ezoOKw9wqVK2kkRr3QP5kUocW4LctjNoVJjMpBE+o50zYTiFm5qEYnoHIH/CatY0XLllrdrDtDRJhzt5mntrx9/uTEnhXGXskhTAO9O1jDW+7R/HdLCTlOUA9DlUmue8c4bcw7gXFKk6geXWs4Xxt7ZEMR7n8taHLdX/sbjqx/wD/AEVbuncMg+94tPM5xB+lIHaPBd1cZAQ2UxI2MdK6Bw+2l20Lj4jWJy5ZI9C7QfahHEbmBAMh3bqzga+iqfxoN3fn9/7Zy0xMuYlySCxIBIj0NE+D4RXPimvayuxBmM2ButaEW2ZRPIkfhVLjnGb2WDcYg8izH8TWVlXnFVdE0KNwlm8RJpo7K3WtPKMQSCDttFZWVGG7seXgZ3xTdE/8E/8AbSN2qx9x2ys0gbf9DQVlZXSSS0dHsBYFfFXTcDxBjZQMFYKsDMqnTpMV5WUMSTjsafZmJ4iyKSgRSATKooPsYke1cv4m5ZiWMk6msrKXOko6OxdhXstea3dVkJBB0NdHGLY75Z65E/8AbWVlPCKaVgn2L/aziFw28hbwnlAG3kABXObq+KsrKl6hJLQ+IbOy19kPhYj0MfhTc2NuHd3P+5v71lZWuEU4q0Qm3Yt9p7UrJJmkgL4qysrL6n8SL4PwnSv2ZcNW+zq5YALIymKccbwmyn2M39TMfwIrKyoyyS51YVFV0IfbUJkAW2ia7qDJ9ZJpBiGr2soz8DRQ+9heK3LQcI2kCR1qxxTjF0s3i+ZJ/EmsrK14YpybZmm2LXEWLmW+kCgtxINZWVLP2VxlzCX2EgExTLw3hSXFlp9j/isrKfG3QJrZ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5" name="AutoShape 4" descr="data:image/jpeg;base64,/9j/4AAQSkZJRgABAQAAAQABAAD/2wCEAAkGBxQTEhUUEhQWFhUXGCAXGBgWGRgdHBsaHBocHBgYFx0aHSggGB0lHBcXITEhJSkuLi4uHB8zODMsNygtLisBCgoKDg0OGxAQGywkICYsLCwsLSwsLSwsLCwsLCwsLCwsLCwsLCwsLCwsLCwsLCwsLCwsLCwsLCwsLCwsLCwsLP/AABEIALQA8AMBIgACEQEDEQH/xAAcAAACAgMBAQAAAAAAAAAAAAAFBgMEAAIHAQj/xABCEAACAQIEAwYDBQcEAQIHAAABAhEAAwQSITEFQVEGEyJhcYEykaFCUrHB8AcUIzNy0eFigrLxkhXSFiRDRFOiwv/EABoBAAMBAQEBAAAAAAAAAAAAAAECAwQABQb/xAAtEQACAgICAQMCBgIDAQAAAAAAAQIRAyESMUEEE1Ei8DJhgZGhsRThwdHxQv/aAAwDAQACEQMRAD8AzFcTbvEJvMN0YsshRtA+/v6iqtvGtkRsykK8QQdQdZY818qsN2iYCAieFiw8I36idjUV/tDcJB0AnVYEGeo2r6f25fl9/oeFyXwRNiiA+qHJcGquZIPJeq6b8qnuYh1zxnGRw0rckKDy8z0aor19L1u62W2lwLMxAIB5R8LefOh2YHZbPitSIcjKRudft6fDU26dMpFKSsYLGMuKxAa6uVwYZZgNzbz8tjR3D2LjQS8wx3DbHm39uVJ2Bu66KRmthgBcB+Hdm+Xw8q6NwDjKqCWViCobWCfU+VSySaVxVi8Fyp6F/EXWUjMttzlYS0TpzJI+nOrnDMcoWVtssgMcozc4mSdB5Vtx/jGUkpC+IHW2DAPM/wBudKlzjVw6G8NnXXMsRsxjmeX1rkuS2qAojgLeYxF8EEjVTGuumkj8qp8P4c9pbrH4rtzMUXNEHQDMROgO8daWsLimdhDfdbS62g2bfnzPSp3xltBoz3DEQTC/FI8z+vSmWKT0gPXYft8HKM7i2zKQMipIy6w4jqTrU2Lz5CHlkBg5AwKidJPPTrzoJ/8AEBe33SqTdeYK6QT0AGwFErDOLGVHAYD+YGYzI+193yO1CUJr8QugJijcwrZ0uEqxIDag6bhgdjrVuzirmJs3D9pBMqBMRrPyFT8a7RC0gsgrecjxScyg/e1G+9VcHxFTh7s2lJGUuEESs6zryn3qjlJw5Nb+QpK1QPOMadyAT0ddJB5EgaP8o61tYxzmPGSf6gfu8iB0P4VlnBWGUkM9iNP4itqdQQpUjMQQCdN4orgCEcCxbF9yd8+YLvDON1HiO9Lz8juloSf2mcb8CYVQrOo/isygshB0RWkx1Nc8wmHe44RASx5fmegruHaD9nhKm7cuKC2rOdTJ8udJWKx+CwAKWla9c5yQonqxEn20rz54YylzlLX5f0bcWXjHhFbK/EOwiWLHe3cfaU5ZCZWMtr4Ac0k7a5aVOGcKvYhwlpGYn1gebNsB5mnvhFnEYoG84s4ZPhVmTM7eSZth50Y4hgMYtsHCP355gHKV88s+Pnz9qD9NB/UrSD/kSj9LpsRsX2Ex9tO8aycswIYEnWJCzMc9udB8RwbEoJezdA6lWrovDuzE2rt7Ek4jFQAlu4XCekLqx8tBpRDsx2TuYMpca542knOT4Y6J9rn1oL0tunoL9Ukr7ONyayT1rt/arsrhscO8P8C6Gyh0QANO5uLIk6bgjfnXO8Z+z/GJcKLaa4JIDr8JH3pmANQddqhPBOL6Kw9RCXkVCTWa9aJ8d4FfwbBcQmUsJUypBG0gg0LaotV2WTtaMzV5mNeVlAJmY16rGa8r1d6Bx0W9f8RqNsRpVO9cqPvd6+meQ8hYxv7IYq0O9a5qQoVVOxzSGzfSqF1glxVJtDJce3DodFnRrn3hr6iKH9n8abdzMNwQRPlRDtBfbvL8m4CxS/kKSMx3LNuoAOnWoZX1IMF9TRDhnX+H/JMMynMWEzs7kfZE6H51bwOOICAZNQ6fzSNRszfd8uRodisV/NOcnxLdE2ozHmT9wCfQ1lzEgMxzIct0OJskZg25jko+7z5VL3CrhYSu4xnXn4rU/wA0bodWYH/jv0rGvtmLfxoDJcklGgOILHqx5fWhyXEBUE2TFxlko2qsNHbyHIbio7TKygfwgTbI+0CCp36Zzy5U3MHGhk4KzW2DEXJXOkFBPhM5ZHPqeXpU9/hNu7BsubZAHhcNBBE5geXTXStcHwxoDkIqEq4hrnwlYIEagee/tVnDA2HBYj4dCLmjAHTQ+RgL61ZOlozS7KvBsEbS982ruvhUyIUmJJG2lWcNi+7VkYKwYQRnOuVo0000Onzp14dgkvW2OYKQIVQwIg6gelAMRw0Mzln7uJJzZftDX01FIsqk2mBqlbF/jfDSVS7bQQAVuZYMEHQmORHPnFDcPxE2ZOhBEEHn5RzrpnCeEC9abIYBG5A8U76AaLpXNu1XZq6zlVKhRv41Degk6CmhnVSivHgKjdX0AuI8cuX2yWgqhdJUeBAdwo5tV3g/EEwXiRvFuzTqT1Y0I4hhbuHWBZcDqFJHsRp70DtYa5faXlR+uv41CWXi6SuX8I1LEpLuo/2dFv8A7QRih3LhoOgdN1nnB0j61Rw3Yg2nS7f8aufC4Hh67Hn61BwPhtu3EjSdfOup4XDpiLOQA92wgSRKkfCfLcj0qjx+2oymv+kZ5ZEm4wA9jAHvBqvdKYXKSRzILbjXSSelWi2Ru9TKQwhdgYjloP1FVeI8RXD2+5iQNJVlU677nbQ6efnUXA+0ILq7hYWAEB0A6DxH/NBsRRbVlXi3E70/Gem+kezCd+de8HxGczcJb1k/KZqfj/FbbE/wgQTt4ufpNBraoyl7IZWGrIw5dVOTXeipD8bQ6cUv2gQtswg2nTU79Kk/ebWRcj5bmskkR5dY51z48RJ5x+vbrRPCW3uDQz+v6qCiqSA4VtljixW5NvE2luDbxLt0ysACu/KlfEdh8HcJ7u5dsk/CDldQfPZiPf500Y/CkraZoB1UnTlEcvOiOCtJbK+APbMBrhMkE7iNh0mK6WHHNW4hWWUOmcW7R9lb+DKm6AbbzkuLqrREjqDBGhoJFOP7UjeGOa3dYFUUd1EgC2dRoSfF1PMilCBXjTSUnR60G3FNmteKNRWxrUb0jHGlrtRC9VZrupqI3a9V5TGoDZ2Kwne3WZlLLbXMQOZ+yD5aEnyBqbiTNcvzlvnvrZHhZfGV3y/6BzU1X7FYkd3dUqDFxGILZQwYMsE8gDz8zVPFqA5LW7ZyX8r/AMaMwMQsA6KIP8RetGcvoQkY/WyzbZ3yaYk97ZZNGU5ynJetscxvWZ3df/uG7yzP2SG7s7+dtY9RVAW1U6paOS/lb+MfEG2UQfgEfzF617aVQUBFk5brW2JvEBgdiSDpbH3xvzqHMtxCjPcbMw7/AFW3eBIXUjTOxH2RyI96K4PAXA+vfQLp3RJy3B/yY8tula9jsFbfJItnRlPjMkg6MwmB5cjXTcZ2bQWQwKCQJ1PzFaItKnLyZckntJCjw7H3EEk3NEKhcukodQPQbnlV7itwiznOzgKFygtLzBUEmWPIe9Dcfh8Pbebl6yoDnSbhEMNt9gdZ360Ls4bD4hh/GzHKsBVfQq39WhYb8o2irSkn12RjG3y8BfgnFXYCZChVYkoAIEhtT6e5q+vaG1cBtsqm4RC54hgNlfprSnxjiODtlrYe6ERiIUCJnU6nXypYxnFcE32sUPTu9fWllPGl9T2MsUpPS0Ordv2tSgOWDB5QegHKkTtH2ja+0LRPGrg8bbN/NiA9sBboASWGwuEfQ+1UsNgcCNr14eqA/gajOU5/hpIvjxwh2nZS4MLts5hccHyYx7jnTTY4ur6X7Yb/AFqMrj5aH3FUreBw5+HFAf1Iw/CrNrgs/Best/vAP/7RWjDBRVITLLl2EGwUAPabvLfUbg9GHKnPgWPGHAW4QXgMtsSTPKYGm1KnDsLesHN3Zy7NGqkcwYpouW0GTEJEEABX0kiNCSeXpzquV3Hi+jJ/9FjinC/3u42Zgg+0E1In2gGlS52Zurf7tmyozQrSCSCf6IBgdaKcORmJXvWE+IhQNY1iSZ6cqntdqAzGUjQBSx1XqTzM9AKl7TvW6HWSSKGJ7PW7ikWhcVw0TdCxpuB4InTY1bwvZ2zZC3M5ChWzvAMgrA8IURrWl7IyPdW6Qq6lW5D/AMtvWtMVx5LWG7phma4p+0ogEaE69QCP80s4pLQ0JSYq2wAfi05afrypu4BxkWtoOka+enWk+23n+H9/SivCLGZxJOVfE3oKKSqik0MvF8ehyK6g6ToYiff0qfg+GVkui2ZzKVAMAgt8OpkSN/al972dyxnU7QY8ht6U24C6j21BGWYAI0ysNp20In6001UKIXTOF9reGYi1fZcVc7y6oALSSNpgE9J2peJrt/bW/gsZcNsOFuGFRzEFtiCehI+dci4xwi7YYh10mMw1X0kbHyNeVlwtLkj1MOXlpgs14N69M14N6zM0Fx7laNcqJn3rQvVXkE4jP2MxuS5cBAYMsFW2OvlRziXBmvXb37ulqLltboUiGWDBS0SdCT13pK4Lei56iuo9kLyXAVcgHYaSYOpiN/EFMetb8EVlxU/BjzyeOfJCPi3WbwzWASitCW2EMN7af/jbryNe4q+D3pDWzIS6MtkgFhuq/cA58jTjxjg7G+joXAIa1cW2oYrm1AAOpV9dTt1q3gOyjMiSbpm2bRgCIGyDTVeoNS/x520P/kQpMC8E4r3Tu2aQLiuIslQQ48Rj7KjQBdjyp0PaBygWLsSyfyz/ALYB5npypZvcKNkG7cFwrkVQGcQ7AnKIG6ADY1Tu8fuGfG2u+p+Qrbhxvjt9GXK1J2izxHBYm8S2W4BlVoAtkBkMjNBkADXr1oT2s4y2Fd8LbLAKSWcxnfPDHbZTPKivCsdldXbZTMTsOc0L7fWbN1XxKCYW3aUs2SSCZZEIJu6QCdANxNJ6qLxR5RY+B85cZLQiX8Uzb/8AVaInWtakSvJTcnbPR6WgvwDiPcXQxEofC6/eQ6EetW+J4DubrJMrurdVOqn5UGtU0ODewiPBz2D3bdSjaofYgj3FbsW1RmyadlGzV2wKrWbZ6H5URwlvy+lb8SM+QL8I7zMBbLAkwIJpuTiC3g9pwtxbayrSkz9og/7hy5UC4EhHeOo8SIWWeRjSrPAMC6d47uSAuwIjUx9lf9I1o52rSozRV22FL+AFsB0Y5TqCMs+Y0XcUNucXvgzbsKWiDccEGBqRoutM9jiWa0tqPhO8NPTnUz4O13XeNlJmMv4TJ2qTk6qQdWL/AAPhTXJN9goI8Nu2pUMw+9OpWYqtg+G2nuOL5Yu0gHMQFPUDNtpW5xhF0POoOkRp6QD0q5x3DZovIDDRIE+3TzFNx3vydyfgB4js86sqhwc3w5vD7akirT8Pa3b7uDnbV9Nui/D71dxV4WbaB9WViwU/eiBuTtufUUxcGxaXbee4A7RBPPqDt5EUJXFcvB3uNumJCYFwQMjSfh039PCKj7UvbTA37V28lp2hkUkFmKmYCgyJ0E+dNdnEriGItsc4OZQeXkNRI0FL/EeEYYY22b2GFzMslFtzBYnNIEAkmTLUMjnKPFBxyjytnH3xR6kke3pRvi/FHtXVcZSt22rOjaqxiDI/OqvEOzt21ijhXnMD5DwnUMYkDTfXSqnHsYly6e71RQEU9QugPvvXmcnGLbPTqLao84xglAW7Zk2rnI6lGG6H56ULA1o1wps+HxNs7BRcHkVMaexoLzFSyJaa8lI30eNvWtetvXlSHJsM8MDTZwfHQJB5ik4GiWBxUCtnpM3CRDPj5I6xgO0QZ1LATEMQT4v7U/8ACuK27SFcoKnUEkTDfrevn/A40kzNNuC7TQMrAFYjUa+x3Fem1HNE85wljlaHDtVh7V6w62nRHVs0EkgiDOo5a70hcO7OXcxN4FEAkMozZugtxoZ68qMnjttsxDujEgwAsSNOgohw7iUarda4M4Jt3CqiCPEByBnmOVd7cl0BSpUBb6WbF6FBchVIW5BCtEkwIDct/lRE4m1jFZcRh1v5V0K5VK/7yRl9AZ8jVrF9nbN9mcZ0uNnbuy4MlRIyQPEDoAJrleK49dnIAVI0yxEH0pMubGo1NFMeOU3cWNeO7GYQoGOISzC/CpzkSSQbkmWMbkBR0FImKwgtkDvLdzSSbZJAP3SSBJHlI86JWOAY7EJnFq4yecKD6BiJ9eVQ4fgt/Plazc0JBGVuW426150km/pi0boWtSlZnDrO7MNhp+f686YOzGJLXGtE6XUKf7t1+tL9y+SSNgDEenWr3CGyuHB1Qgj15fhV8WuxMm0WkusJBJ00NX8LebrVrjCBbz5dm8Y9G1/OqjdR71uxSVmaadDn2RYF9Y1BHzBpnv37RsKig558Xxf461zTAYsqZBij+LxS3gGW4iPGoeIY66gkwOVNlhtSM6+A/gOEs4ZkEwMx0Hn1J60K4nj2UlQTzGk+3wr61Z4dxdLQjvyZ0Pdjl5mNfavONYE3FtvIYtOsbhdiQx316Gk+pPfQFV7AP7zJ/vPt8TetH+FYk90wYkISIIiZB2XwnWOfKqNvgvd+K5IQdN2jkIH1mpLN0OxZ4W3bBJAjRVGvM60zdoLrwBu1FwLiSoMBVXQnaQDH1q12d7QLZbxGVO/96TcdjmvXXutu7Fo6TsPYaVY4fZZ2CqJNPCSceLGlj8jt2cdf3zNaMW1JILz8PKaZMHwH/wCaY5mKnUGes+EHy1pEbEraXu7bA6y7DmeQHkKbsH2lBRCr2g4+IXGiRyiPOaXNGdco/FEdXsV/2j8MxejLaD3GXu2NlSxVF2ECSJzb845Vyi/grifGjrrl8SkCemvPyrvd/jF5rgZAtzPo1uz4jA+8TAEz1oL2s4gt3LhGwl26W1YNlGUkfw7i3FnUAkHy9a8/Ngbpt7+Ddgz1qtfJy7hqZMPiLh+0BaWeZJk/ICg4XXlTB2jtd0Vw2VgLQ1nTMzAEvHQ6R5UGVddh8/8ANZckfHwbIvyU23ryvW3rys5Uytg1a1lccW7OKiracRNCa9Bq0c8oiPGmMNjHUTw2L86UrNw0SwpJ5mt2H1LM+TCjonBuPIoC3Jyzvm8QBBBy+oNGsNhsDegDxXiDkc6HSMouErrzEnXrXOMLbpq4GFtnvHnKkHSJJJhVA5knSt7SmuT1RhkuLpG2OxTd8Q+VTmXwhXeAyxA5GDHudJqTBcQcZSTcGin7K7EqdfeJ+dU8HjP3hBZuyt0A90zOqy1t/wCUQDsNAoOoMwapkgMyhRILr4UdtwGXxPHmOREGsyy2i/t+C9xThtjElWf+HcEhmtkEv4o8QAiRuDzHXSgvG+CHCBXQl7VwlQzLBVh9lh5jUHyI5UWOLOsyJn4mRR40DDRepU+Ww0NXXvrdtsjoHR9SsOdcoZTmYggg5tRrvvXTjGS1pnRlKL/IX+K4sm3h3+9bg+qmKHXcWYid6d8T2ZsXbNsIblpVZoEhzrlPOT579aVuNdlnw8MXDKxIVoI1HJgdRUtp2UU4vQPtuetEM4yr+uVVsBwq6+ywo3ZiAo9zRcXbNkDLF5xsxEID1AOre9aYN6JSoIcMw4VRcukqnIfaf+ny86c+E8Y70Bz8VrUDkV009oFc4OLe42ZzJ9vpTB2aunvQvJvCR5HQ1plBTjbMklTsY+OY4X2mAJ5aaexn8KD42wxwmJVZzG3I31ggsBtyU8qI8BtKzQx8MxPKCfIAcqO31tWmZl1VQZblG2gG8zFZW0o8Ehrp2cXwHDHZc9xu7t/ebSfJRux9Kt3ceApt2AVU/Ex+J/U8h5Cm3t+JwdqdStwa7fEhmPkNPIUhW2pofBdPkrLNm3RXCWdYAofhmph4Cw75J2zD8a146qyGRjjwTDd2FRcqudWn5gH9c6CftGxVtLK3u7ZlBFq5kcqcu6bGQJzDrtU9pLudyFJGYyfnPP8ACh/avDm9gjbzBTcuLBI5L4j57x86xZIydyj2HHUZK+jkfE8Qj3Xa2jKhMqrsWKjoWOpjzquvoKOdo+zLYQ2szhxdQuIERBggifr/AGoWtmvJcZJ0z1lJNWiiyVrlq+9io2s0nEfkU4ryKsm1Wpt0vENkEV6KkKVrloUdZNZvgbqp+dGuG4y0CM9qROoDsKX8tS2XINaMWZxZOcFIdLuJtM82UZE08LNJnnr0oyYfB4lefdhhrGqmdOtI+ExfWmLhXECrAg/n7EHf0r1seRZIOPyYMkHFplvgHDxcueCB4/8A6ds7XE2zXNYBEAH/AFEGnrjHZ+VS841YKWLFoJAykkL1Hv8AOgGDKJF5PhyqGDMxylTpA+6QdJ2g00cW7SZ7OTkAwGgUaAMN/LWPSorG40v3BKfJ2IbWu7IiREGVVV+FypOZtdm389RpXuHAkAwYgbs+zFT/AKdiDvG0HWtcU4uNoAxMgQC58Shhq2gMg7a/FW2p35yQC33lVhCoI3B8tRNGKVlG9D/2XwltrSh2gTB2HKDt6UJ/aDi7VoIlsK51eW1idBpz96gs4prdu3plkswjwyJBHU8z9KUv2hY+Hsjra103hmAOvtU51H6n0JjTlKgVf4pcufGSQDoOQ9BGlaq5PWhScQUbz8pq3a4mnJx7iPyoY80fk0Sxv4C2Hej3B8ZkuK3Q0r2MWpM5gfcUXwtwcq9LFNPRiywY1XSbVwhTofEp5kHVep69K943xkWcHduXJIzKqjmWnQbk7Zjr0rEPe2lYbpCkeRkg7x5a+VKX7TcaAtnCqwJUm5dA5NGW2vkQC5j/AFVm9RP2o67Oww9yST/Uq9qe3KYq1atpbdMhzNMGTAVYjoM3zoDb4svU/KhYtVutidq81eoyWej7UEqQbs8bQfaP/iaJYPtMikHMJHVDSuuH61OmD96vD1eVfBOWDGx7btkty4Ha+Fg6AKwAneB50Uuccwt67bDYpO7A1OVlAJ1aBXOLWDHoeVXbGBPQEVaPqJ/CIS9PD5J+0GObF4hrkEJ8NtfuoPhH5nzJqkmE9PnGtEsPhhIEkHzqa9ZjTKGIPLf6aCpe15KqdaQEGHkaSZ9QKiuYf032FGmwOUgtA0mAGH1Aiof3YkaCBPM/39KT2huYGfDb8qjOH6D50WuWADrJJ9DUb4Zo1kR0FI8QymCGs+9aNY60UKfdEj3/ADrVrEbkE8t/7VN4x+YM7n2Fa5OQq+UJ2gaVjIF2+hocA8iG2kVfwwqCzbnUx8xVu2IrViJTYY4bxC5bkAyGGVlOxB3FG8PZS98AKvIMHx5gBBCZzvBmD0Gopdw60wcEuhbiMdp1jpzr0VBTWzFOXF2ilbHw5jqAoIZs3wsVIyr5HYwd4NNPAODF4EkagbKs5Sy7DXY+upoLi8KUd12AZl0hF8QDAD7R1Gx02jembs/xHu/ENNZkCBqsjVtTsf0ago60HJIscd4WmHQveJyWk1CgAmQRCzzJPp8q4jxriz4q9ncAQuVVB2A8zqT512H9ovGgcG5YybrhVieUMdfIae9cVsp4/wDv8qw5+Wos0+mrciK9b02rW1ZkUSfDGDofkf71Bg08UdfT86z8Nmnlop3LEVYS0eRI9Cfyq/dwZI/yKiwiwYOx84p1Bpiudo2wfFcTZMJfurIgwx1FRNhy3iJknWTMk9STRK5w0n9N+dRWbRQww+gn2mqcG+xOS8FO0nI/lVg4Tmv0mix4XmH1Hv8A0g1p+7m2QGEjeJMf4p1iFeQp2VH2h9KnXCEbEekz+AoxZ4ej/DB56CD+BNbtg2tHwyU0nl7datHESeQHok6OCNNNJ+UmrljANHgMA9WGvsNaKYQW7h1VR/V+RIJqccPdTmtTryggQfNtT8qvHGTcwamG5MmUc2yyfXxGphw7wTbcid9TJjqFGnuaJ2sQUBFxYnTSBI9hr862xfB1bRG9kEj5swJ+VO4pIRS2CXw62ijN4iR1U+uhGleDD3HkQVUjz/vROzg0tIjOGzc8wkT/AKSrfjWnEMf3kd2v9Ryj+2nzpYxTQW9ga7ZS2IiWG8gg+8jSqz4M3PEQFA06TznQfWmOzgkRs7FWJEmSBqfIifeqvEMaAR3U7a6nfy11+VBwQVMCXVRNh7A9OsGq9vAlzLfCZjX+5phwfCQpDP4pE6QYnbnvWvEbq24yw08iBp6iPzpXjGUwBiFVRGu2kf8AdV7HDy3iaY5Ua4dwotDuJX3/ACH41cxdlLa5oED7JUD5StJ7Xkb3PAuYtQoPXlH/AFWcNw+bVgfI9TU+GwRuuYGg19BNHP8A05NgAPVfzI+tCEHdhlPwDmtRVzASNaFPjBniPD5frWmLC2AB+j+VbcMk+jPkVIv45JcXR9sKxIGoIOVvE3w7/hWYRIidYjbxHRiDq2g0I6jarDWs1pQNSsjYn4hIgDzXep7ZhLjhczKCQpI+0Ac0bCN6DqNiXaFPt3iGLpYKkJbBYEtJfMBDHpAER60mYW2A4nrTbi1ZyzuxZjuX/X0pdsrDD1rBkh9Vs243UaCv7mOin6/XKaC4qxlc6Rr+hrT13a77+eaB7CdKB9o7IlSDOmo6R586aeLVixnujfDWsyhtdegIA+oHyqjxPAGc8GOeg/IminZu8CCjan7IIn15E9NqO3sJmUhlMdFUjXlvA+lOsalEVz4sW+D/AMSQdWA3MbfIk1cxPBjc2ifPN+JEChWU2rm0EHUU5YDEd6pdYUDlmAj2iaaEU9MEm1tCpw58jZWAg6aiY9BTEnDBcGkFesgD6LUPG8GGAYFJA5ZpPqYg1U4dxBkhG+GeYB9YmnUa0I3ezfE8NeyxNskqOY/OKLcMe3dMQqwOi6+kgmaJBA6HIGZDoT4EHoYGvzNB8TwZwSbYEdFYMY5+tOqFbL+K4OrkZPBpuQAD5nX8qq4LHlHAujMo01AP1ImveE8TyxbKqCTGfKCR+P4UaxWCW5pLOAdDmRR6gaxR60wGiOmIIGUtA2yjQepfT2oVjsO9lmuW2CgHQZgWjaNN9/KtuI4HucpRgZG2hjXmRpXlrjiqgVgQRMsAuY9NWB/KuapXHo5dgrs/w/vg2dgMusGBM8gdh70w4dbdpSpbKCZOS4CdBpsNfeqnE+JvYYKHW5IBnKs68jmXeqNnA3L3iOgJ3YgD25fKkirW+hpdkS3LuIYWwxMnSWP50VwXB+7mQxJESbUga7jMfyogmBVUBS3bYqssQ0nTc6EcqXOJ8TDwEUKZ1jNr86N30dRnG8TkJQZG03CKN/beocBwljluPAUmRM6iddhtVvgfBmuPmuo5SDqPTTX1ii+IfuEEpdReXjIH/GKFnWDsVZCozqEyryhhvtExNLJDXnhRudAKt8Tx7XGIDMV5SSf8UX7O8MAU3DnDKRlyjfedfKPrQewrRHg8CqIB4M/M5j+VD+0DFAFga6ggk6e5pjx2NCA5mug+YT8zSRi8Q115YknzM109KkGPdkvB+Hl2zEDKIzSY+vnR+3YgwhTXQCW9qs8AwYS1mDPLGCFHTY7671txTFZEOt0GNJyj5wZijBcUCTtnvBMerXTbMb5WUk+nLcTzoxg8L4WRtMwybDkSJA57865aLhz5gSGmQRofauo8HxpeyrMtwvJzFBufvaV3ucuxZY+PQrYjhxKtly6An4SNB5kUoqvirpvallNokWrgP3jIHy2P0rmZ+KpZfBXH0zoGFwzd2m58O6Iv1PWqHaDhpNouzMCuwfLrPSDRPgVkNh1PdydszGAfmR9Kkx2AZ0KolskjQKQT7eLeqt3GifkQuE3sl1TJGu40PtT89pGJIKEdWYyfUQK55fQo0Hea6D2Vvs+HOqqEIGbLJ1nTQEnbnU8cuOh5q9gbtJgLYVWtxm1zZZiNI396odneIC1c8QlSIg9euuk0537PeAp3zmeQUx7jN+VJXHeFth7pRtx/2KMlTBF2qHvDqWUOBcynUaooP01oB2k4fLd4AijQQGUmeZgVt2RxysGt3W0AlQTAJ8zy3phNhToVtR5vP/8AVMmvP3/ItNCfwzirWxkMFZmCAfoRpTgmIUKCtwnMNraKpEjbUg0udpuH20Yd1rIkxMA9ATqag7PcZNhj0YRuR8iNRRatWcEMfwY6G1bueZI/CBpVPB4trTguJjcET89qZcC4vDMlt3jc5yQD65ag45w5rzAxbSFjVhOnWTJ9adZN8WLXknwWJN4M6lbarGgUFtZ2AWY060LxXA1uzkNxmPPu9PeGJ+lA1vvbJysfYn8qM8L4ytwMMRduCBpDSPeT+ANCacU6Ctg3gXBe9Rrj3AuUgagmZmIAG2lNNt8ltV7yywQaZgZ6xqoP1ryxcVABdSwF/wBOU/8AB5NJ/GMWrXn7mVSTlAJ25etTT5faGZcx3HXYFVAUHQwAJ/GveFcCuuFuhQVnSSBMbjUian4NwDPb75w2SYGUak7nXYDbU0dw6WiBbCXYkkAMDqYkwU8hTOSrX6gJMbbmWNkaa6PoB6axShxrjmdO6QBVmTBOpAMTO+5rftTcFq61u2+ZepC8xqNPxFD+C8Ma+8Ly1JOwHMmlVUGi52b4Y7OtzujcQMMwAJHoYFN95Dv3eIHkD+Gg/CocHYS1aNrvmgmf5fOI0lgedU+0CNZsi7bvZlJy7MpkCfvGRXOk/wD0HYE7U8bDoLQBhST4mk9NzttsKFdn8KWuAhC4BBIAJ0nXahr3C7etdA7K8OawO8Z8mdSAIYkg8yBy9aRVZR6QUvamQt9RyAOg9AAI+VLfa7iUWu5yuJIb+ISTpO0jQa8t/amRMPnMLiDJ0ErcifXMa532qdxdZbhllJU6k7GNJppNJULFbBuAWXHrXVEsuyrmsXAQoGhIGgA2KmK512XwDXrqou5PP9eVdGxQQxnusSABog5ebOCfelxrr/f/AAHIUuMF7Vi5FllDLBLEmAfYCuYMfFXSeNcLDWHuW7hOTUhlA0JgQQx58q5ncPipclePv9xsZ0vso1y5h4yoy2zuxGk69QQJosrFdVNkEbeIH8SaCdhMNms3HzMQsAomhOadZgwNOh3FGVRToLNw/wC9/wAkqip2vv8Alk32c14/ZK3WkhtdwZB9Kv8AZLiDLcChygYgEifwG9E+3nCFtZGWQXBJVjJXXmdN/MTSdgr0NU+S5X8lEridfv3Qpg4i4f6Nv+YpU7S4e2wzJnLE6lssR6Ak0z4G+jWbZtG0DlGbPlzTz1YGR6VYtkkxcuWSvMQG+ip+dUUqV/f9E62cntXCjdK6BwDiiXLaotvPd9zPqJ/Ck3tRbQXn7qcmY5Z6TpXnZnjZw90MNeRHkdD60LrX7D1ezoOKw9wqVK2kkRr3QP5kUocW4LctjNoVJjMpBE+o50zYTiFm5qEYnoHIH/CatY0XLllrdrDtDRJhzt5mntrx9/uTEnhXGXskhTAO9O1jDW+7R/HdLCTlOUA9DlUmue8c4bcw7gXFKk6geXWs4Xxt7ZEMR7n8taHLdX/sbjqx/wD/AEVbuncMg+94tPM5xB+lIHaPBd1cZAQ2UxI2MdK6Bw+2l20Lj4jWJy5ZI9C7QfahHEbmBAMh3bqzga+iqfxoN3fn9/7Zy0xMuYlySCxIBIj0NE+D4RXPimvayuxBmM2ButaEW2ZRPIkfhVLjnGb2WDcYg8izH8TWVlXnFVdE0KNwlm8RJpo7K3WtPKMQSCDttFZWVGG7seXgZ3xTdE/8E/8AbSN2qx9x2ys0gbf9DQVlZXSSS0dHsBYFfFXTcDxBjZQMFYKsDMqnTpMV5WUMSTjsafZmJ4iyKSgRSATKooPsYke1cv4m5ZiWMk6msrKXOko6OxdhXstea3dVkJBB0NdHGLY75Z65E/8AbWVlPCKaVgn2L/aziFw28hbwnlAG3kABXObq+KsrKl6hJLQ+IbOy19kPhYj0MfhTc2NuHd3P+5v71lZWuEU4q0Qm3Yt9p7UrJJmkgL4qysrL6n8SL4PwnSv2ZcNW+zq5YALIymKccbwmyn2M39TMfwIrKyoyyS51YVFV0IfbUJkAW2ia7qDJ9ZJpBiGr2soz8DRQ+9heK3LQcI2kCR1qxxTjF0s3i+ZJ/EmsrK14YpybZmm2LXEWLmW+kCgtxINZWVLP2VxlzCX2EgExTLw3hSXFlp9j/isrKfG3QJrZ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6" name="5 CuadroTexto"/>
          <p:cNvSpPr txBox="1"/>
          <p:nvPr/>
        </p:nvSpPr>
        <p:spPr>
          <a:xfrm>
            <a:off x="0" y="924809"/>
            <a:ext cx="9180512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s-MX" sz="4000" dirty="0" smtClean="0">
                <a:solidFill>
                  <a:schemeClr val="bg1"/>
                </a:solidFill>
                <a:latin typeface="Bernard MT Condensed" pitchFamily="18" charset="0"/>
              </a:rPr>
              <a:t>    SOCIEDAD DE LA INFORMACIÓN</a:t>
            </a:r>
            <a:endParaRPr lang="es-MX" sz="4000" dirty="0">
              <a:solidFill>
                <a:schemeClr val="bg1"/>
              </a:solidFill>
              <a:latin typeface="Bernard MT Condensed" pitchFamily="18" charset="0"/>
            </a:endParaRPr>
          </a:p>
        </p:txBody>
      </p:sp>
      <p:pic>
        <p:nvPicPr>
          <p:cNvPr id="1032" name="Picture 8" descr="http://techcetera.co/wp-content/uploads/2013/01/informacion-conocimien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108423"/>
            <a:ext cx="7153275" cy="35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0" y="3154660"/>
            <a:ext cx="738664" cy="3703340"/>
          </a:xfrm>
          <a:prstGeom prst="rect">
            <a:avLst/>
          </a:prstGeom>
          <a:solidFill>
            <a:schemeClr val="tx1"/>
          </a:solidFill>
        </p:spPr>
        <p:txBody>
          <a:bodyPr vert="vert270" wrap="square" rtlCol="0">
            <a:spAutoFit/>
          </a:bodyPr>
          <a:lstStyle/>
          <a:p>
            <a:r>
              <a:rPr lang="es-MX" sz="3600" dirty="0" smtClean="0">
                <a:solidFill>
                  <a:schemeClr val="bg1"/>
                </a:solidFill>
                <a:latin typeface="Bernard MT Condensed" pitchFamily="18" charset="0"/>
              </a:rPr>
              <a:t>   NORBERT WIENER</a:t>
            </a:r>
            <a:endParaRPr lang="es-MX" sz="3600" dirty="0">
              <a:solidFill>
                <a:schemeClr val="bg1"/>
              </a:solidFill>
              <a:latin typeface="Bernard MT Condensed" pitchFamily="18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 rot="5400000">
            <a:off x="2682044" y="4175956"/>
            <a:ext cx="738664" cy="4625424"/>
          </a:xfrm>
          <a:prstGeom prst="rect">
            <a:avLst/>
          </a:prstGeom>
          <a:solidFill>
            <a:schemeClr val="tx1"/>
          </a:solidFill>
        </p:spPr>
        <p:txBody>
          <a:bodyPr vert="vert270" wrap="square" rtlCol="0">
            <a:spAutoFit/>
          </a:bodyPr>
          <a:lstStyle/>
          <a:p>
            <a:r>
              <a:rPr lang="es-MX" sz="3600" dirty="0" smtClean="0">
                <a:solidFill>
                  <a:schemeClr val="bg1"/>
                </a:solidFill>
                <a:latin typeface="Bernard MT Condensed" pitchFamily="18" charset="0"/>
              </a:rPr>
              <a:t>    MARSHALL MCLUHAN</a:t>
            </a:r>
            <a:endParaRPr lang="es-MX" sz="3600" dirty="0">
              <a:solidFill>
                <a:schemeClr val="bg1"/>
              </a:solidFill>
              <a:latin typeface="Bernard MT Condensed" pitchFamily="18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8441848" y="1584176"/>
            <a:ext cx="738664" cy="3140968"/>
          </a:xfrm>
          <a:prstGeom prst="rect">
            <a:avLst/>
          </a:prstGeom>
          <a:solidFill>
            <a:schemeClr val="tx1"/>
          </a:solidFill>
        </p:spPr>
        <p:txBody>
          <a:bodyPr vert="vert" wrap="square" rtlCol="0">
            <a:spAutoFit/>
          </a:bodyPr>
          <a:lstStyle/>
          <a:p>
            <a:r>
              <a:rPr lang="es-MX" sz="3600" dirty="0" smtClean="0">
                <a:solidFill>
                  <a:schemeClr val="bg1"/>
                </a:solidFill>
                <a:latin typeface="Bernard MT Condensed" pitchFamily="18" charset="0"/>
              </a:rPr>
              <a:t>  DANIEL BELL</a:t>
            </a:r>
            <a:endParaRPr lang="es-MX" sz="3600" dirty="0">
              <a:solidFill>
                <a:schemeClr val="bg1"/>
              </a:solidFill>
              <a:latin typeface="Bernard MT Condensed" pitchFamily="18" charset="0"/>
            </a:endParaRPr>
          </a:p>
        </p:txBody>
      </p:sp>
      <p:cxnSp>
        <p:nvCxnSpPr>
          <p:cNvPr id="9" name="8 Conector recto"/>
          <p:cNvCxnSpPr/>
          <p:nvPr/>
        </p:nvCxnSpPr>
        <p:spPr>
          <a:xfrm>
            <a:off x="0" y="1632695"/>
            <a:ext cx="8441848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738664" y="6093048"/>
            <a:ext cx="4625424" cy="26288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>
            <a:off x="738664" y="3154660"/>
            <a:ext cx="0" cy="2951532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CuadroTexto"/>
          <p:cNvSpPr txBox="1"/>
          <p:nvPr/>
        </p:nvSpPr>
        <p:spPr>
          <a:xfrm>
            <a:off x="6367245" y="5729591"/>
            <a:ext cx="36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u="sng" dirty="0">
                <a:latin typeface="EucrosiaUPC" pitchFamily="18" charset="-34"/>
                <a:cs typeface="EucrosiaUPC" pitchFamily="18" charset="-34"/>
              </a:rPr>
              <a:t>INTEGRANTES DEL EQUIPO.</a:t>
            </a:r>
            <a:endParaRPr lang="es-MX" b="1" dirty="0">
              <a:latin typeface="EucrosiaUPC" pitchFamily="18" charset="-34"/>
              <a:cs typeface="EucrosiaUPC" pitchFamily="18" charset="-34"/>
            </a:endParaRPr>
          </a:p>
          <a:p>
            <a:r>
              <a:rPr lang="es-MX" b="1" dirty="0">
                <a:latin typeface="EucrosiaUPC" pitchFamily="18" charset="-34"/>
                <a:cs typeface="EucrosiaUPC" pitchFamily="18" charset="-34"/>
              </a:rPr>
              <a:t>SANTA INES CARRERA BAHENA.</a:t>
            </a:r>
          </a:p>
          <a:p>
            <a:r>
              <a:rPr lang="es-MX" b="1" dirty="0">
                <a:latin typeface="EucrosiaUPC" pitchFamily="18" charset="-34"/>
                <a:cs typeface="EucrosiaUPC" pitchFamily="18" charset="-34"/>
              </a:rPr>
              <a:t>MARCO ANTONIO CRUZ TELLEZ.</a:t>
            </a:r>
          </a:p>
          <a:p>
            <a:r>
              <a:rPr lang="en-US" b="1" dirty="0">
                <a:latin typeface="EucrosiaUPC" pitchFamily="18" charset="-34"/>
                <a:cs typeface="EucrosiaUPC" pitchFamily="18" charset="-34"/>
              </a:rPr>
              <a:t>KARINA IRENE MARIN </a:t>
            </a:r>
            <a:r>
              <a:rPr lang="en-US" b="1" dirty="0" smtClean="0">
                <a:latin typeface="EucrosiaUPC" pitchFamily="18" charset="-34"/>
                <a:cs typeface="EucrosiaUPC" pitchFamily="18" charset="-34"/>
              </a:rPr>
              <a:t>MARTINEZ</a:t>
            </a:r>
            <a:endParaRPr lang="es-MX" b="1" dirty="0">
              <a:latin typeface="EucrosiaUPC" pitchFamily="18" charset="-34"/>
              <a:cs typeface="Eucros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9017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611560" cy="6858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CuadroTexto"/>
          <p:cNvSpPr txBox="1"/>
          <p:nvPr/>
        </p:nvSpPr>
        <p:spPr>
          <a:xfrm>
            <a:off x="179512" y="0"/>
            <a:ext cx="306288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“SOCIEDAD DE  </a:t>
            </a:r>
          </a:p>
          <a:p>
            <a:r>
              <a:rPr lang="es-MX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s-MX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LA</a:t>
            </a:r>
          </a:p>
          <a:p>
            <a:endParaRPr lang="es-MX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s-MX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INFORMACIÓN”</a:t>
            </a:r>
            <a:endParaRPr lang="es-MX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6330782"/>
              </p:ext>
            </p:extLst>
          </p:nvPr>
        </p:nvGraphicFramePr>
        <p:xfrm>
          <a:off x="771193" y="1267723"/>
          <a:ext cx="8352928" cy="509058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24136"/>
                <a:gridCol w="2216631"/>
                <a:gridCol w="2463889"/>
                <a:gridCol w="2448272"/>
              </a:tblGrid>
              <a:tr h="1221214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es-MX" sz="1000" dirty="0">
                        <a:effectLst/>
                        <a:latin typeface="Times New Roman"/>
                        <a:ea typeface="□□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b="1" i="1" u="sng" dirty="0" smtClean="0"/>
                        <a:t>NORBERT WIENER</a:t>
                      </a:r>
                      <a:endParaRPr lang="es-MX" dirty="0"/>
                    </a:p>
                  </a:txBody>
                  <a:tcPr vert="vert"/>
                </a:tc>
                <a:tc>
                  <a:txBody>
                    <a:bodyPr/>
                    <a:lstStyle/>
                    <a:p>
                      <a:r>
                        <a:rPr lang="es-MX" b="1" i="1" u="sng" dirty="0" smtClean="0"/>
                        <a:t>MARSHALL MCLUHAN </a:t>
                      </a:r>
                      <a:endParaRPr lang="es-MX" dirty="0"/>
                    </a:p>
                  </a:txBody>
                  <a:tcPr vert="vert"/>
                </a:tc>
                <a:tc>
                  <a:txBody>
                    <a:bodyPr/>
                    <a:lstStyle/>
                    <a:p>
                      <a:r>
                        <a:rPr lang="es-MX" b="1" i="1" u="sng" dirty="0" smtClean="0"/>
                        <a:t>DANIEL BELL</a:t>
                      </a:r>
                      <a:endParaRPr lang="es-MX" dirty="0"/>
                    </a:p>
                  </a:txBody>
                  <a:tcPr vert="vert"/>
                </a:tc>
              </a:tr>
              <a:tr h="1221214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MX" sz="1000" b="1" dirty="0">
                          <a:effectLst/>
                          <a:latin typeface="Aharoni" pitchFamily="2" charset="-79"/>
                          <a:ea typeface="Times New Roman"/>
                          <a:cs typeface="Aharoni" pitchFamily="2" charset="-79"/>
                        </a:rPr>
                        <a:t>HISTORIA DE LA HUMANIDAD.</a:t>
                      </a:r>
                      <a:endParaRPr lang="es-MX" sz="1000" b="1" dirty="0">
                        <a:effectLst/>
                        <a:latin typeface="Aharoni" pitchFamily="2" charset="-79"/>
                        <a:ea typeface="□□"/>
                        <a:cs typeface="Aharoni" pitchFamily="2" charset="-79"/>
                      </a:endParaRP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MX" sz="1000" b="1" dirty="0">
                          <a:effectLst/>
                          <a:latin typeface="Aharoni" pitchFamily="2" charset="-79"/>
                          <a:ea typeface="Times New Roman"/>
                          <a:cs typeface="Aharoni" pitchFamily="2" charset="-79"/>
                        </a:rPr>
                        <a:t>CONTEXTO HISTÓRICO.</a:t>
                      </a:r>
                      <a:endParaRPr lang="es-MX" sz="1000" b="1" dirty="0">
                        <a:effectLst/>
                        <a:latin typeface="Aharoni" pitchFamily="2" charset="-79"/>
                        <a:ea typeface="□□"/>
                        <a:cs typeface="Aharoni" pitchFamily="2" charset="-79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FUNDA LA CIBERNETICA, DISCIPLINA APOYADA EN LA TEORÍA DE LOS MENSAJES, LA PSCOLOGIA Y LAS REFLEXIONES SOBRE EL SISTEMA NERVIOSO.</a:t>
                      </a:r>
                    </a:p>
                    <a:p>
                      <a:pPr algn="just"/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MAQUINAS DIGITALES Y ANALOGICAS – ANALOGIA CON IMPULSOS CEREBRALES.</a:t>
                      </a:r>
                    </a:p>
                    <a:p>
                      <a:pPr algn="just"/>
                      <a:endParaRPr lang="es-MX" sz="11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NACIÓ EL 21 DE JULIO DE 1911 EN EDMONTON, ALBERTA, CANADÁ.</a:t>
                      </a:r>
                    </a:p>
                    <a:p>
                      <a:pPr algn="just"/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FUE UN FILÓSOFO, ERUDITO Y EDUCADOR CANADIENSE. DOCTOR EN LETRAS POR LA UNIVERSIDAD DE CAMBRIDGDE, PROFESOR EN LENGUA Y LITERATURA INGLESA, FUNDADOR DE LA REVISTA EXPLORACIONES.</a:t>
                      </a:r>
                    </a:p>
                    <a:p>
                      <a:endParaRPr lang="es-MX" sz="11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ES" sz="1000" u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□□"/>
                          <a:cs typeface="Times New Roman"/>
                        </a:rPr>
                        <a:t>NACIÓ EN  (</a:t>
                      </a:r>
                      <a:r>
                        <a:rPr lang="es-ES" sz="1000" u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□□"/>
                          <a:cs typeface="Times New Roman"/>
                          <a:hlinkClick r:id="rId2" tooltip="Nueva York"/>
                        </a:rPr>
                        <a:t>NUEVA YORK</a:t>
                      </a:r>
                      <a:r>
                        <a:rPr lang="es-ES" sz="1000" u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□□"/>
                          <a:cs typeface="Times New Roman"/>
                        </a:rPr>
                        <a:t>, </a:t>
                      </a:r>
                      <a:r>
                        <a:rPr lang="es-ES" sz="1000" u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□□"/>
                          <a:cs typeface="Times New Roman"/>
                          <a:hlinkClick r:id="rId3" tooltip="10 de mayo"/>
                        </a:rPr>
                        <a:t>10 DE MAYO</a:t>
                      </a:r>
                      <a:r>
                        <a:rPr lang="es-ES" sz="1000" u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□□"/>
                          <a:cs typeface="Times New Roman"/>
                        </a:rPr>
                        <a:t> DE </a:t>
                      </a:r>
                      <a:r>
                        <a:rPr lang="es-ES" sz="1000" u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□□"/>
                          <a:cs typeface="Times New Roman"/>
                          <a:hlinkClick r:id="rId4" tooltip="1919"/>
                        </a:rPr>
                        <a:t>1919</a:t>
                      </a:r>
                      <a:r>
                        <a:rPr lang="es-ES" sz="1000" u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□□"/>
                          <a:cs typeface="Times New Roman"/>
                        </a:rPr>
                        <a:t> –Y MUERE  </a:t>
                      </a:r>
                      <a:r>
                        <a:rPr lang="es-ES" sz="1000" u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□□"/>
                          <a:cs typeface="Times New Roman"/>
                          <a:hlinkClick r:id="rId5" tooltip="Cambridge (Massachusetts)"/>
                        </a:rPr>
                        <a:t>CAMBRIDGE</a:t>
                      </a:r>
                      <a:r>
                        <a:rPr lang="es-ES" sz="1000" u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□□"/>
                          <a:cs typeface="Times New Roman"/>
                        </a:rPr>
                        <a:t>, </a:t>
                      </a:r>
                      <a:r>
                        <a:rPr lang="es-ES" sz="1000" u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□□"/>
                          <a:cs typeface="Times New Roman"/>
                          <a:hlinkClick r:id="rId6" tooltip="Massachusetts"/>
                        </a:rPr>
                        <a:t>MASSACHUSETTS</a:t>
                      </a:r>
                      <a:r>
                        <a:rPr lang="es-ES" sz="1000" u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□□"/>
                          <a:cs typeface="Times New Roman"/>
                        </a:rPr>
                        <a:t>, </a:t>
                      </a:r>
                      <a:r>
                        <a:rPr lang="es-ES" sz="1000" u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□□"/>
                          <a:cs typeface="Times New Roman"/>
                          <a:hlinkClick r:id="rId7" tooltip="25 de enero"/>
                        </a:rPr>
                        <a:t>25 DE ENERO</a:t>
                      </a:r>
                      <a:r>
                        <a:rPr lang="es-ES" sz="1000" u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□□"/>
                          <a:cs typeface="Times New Roman"/>
                        </a:rPr>
                        <a:t> de </a:t>
                      </a:r>
                      <a:r>
                        <a:rPr lang="es-ES" sz="1000" u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□□"/>
                          <a:cs typeface="Times New Roman"/>
                          <a:hlinkClick r:id="rId8" tooltip="2011"/>
                        </a:rPr>
                        <a:t>2011</a:t>
                      </a:r>
                      <a:r>
                        <a:rPr lang="es-ES" sz="1000" u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□□"/>
                          <a:cs typeface="Times New Roman"/>
                        </a:rPr>
                        <a:t>FUE UN SOCIÓLOGO Y PROFESOR EMÉRITO DE LA </a:t>
                      </a:r>
                      <a:r>
                        <a:rPr lang="es-ES" sz="1000" u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□□"/>
                          <a:cs typeface="Times New Roman"/>
                          <a:hlinkClick r:id="rId9" tooltip="Universidad de Harvard"/>
                        </a:rPr>
                        <a:t>UNIVERSIDAD DE HARVARD</a:t>
                      </a:r>
                      <a:r>
                        <a:rPr lang="es-ES" sz="1000" u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□□"/>
                          <a:cs typeface="Times New Roman"/>
                        </a:rPr>
                        <a:t>, MIEMBRO RESIDENTE DE LA </a:t>
                      </a:r>
                      <a:r>
                        <a:rPr lang="es-ES" sz="1000" u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□□"/>
                          <a:cs typeface="Times New Roman"/>
                          <a:hlinkClick r:id="rId10" tooltip="Academia Estadounidense de las Artes y las Ciencias"/>
                        </a:rPr>
                        <a:t>ACADEMIA ESTADOUNIDENSE DE LAS ARTES Y LAS CIENCIAS</a:t>
                      </a:r>
                      <a:r>
                        <a:rPr lang="es-ES" sz="1000" u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□□"/>
                          <a:cs typeface="Times New Roman"/>
                        </a:rPr>
                        <a:t>.</a:t>
                      </a:r>
                      <a:endParaRPr lang="es-MX" sz="1000" u="none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□□"/>
                        <a:cs typeface="Times New Roman"/>
                      </a:endParaRP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□□"/>
                          <a:cs typeface="Times New Roman"/>
                        </a:rPr>
                        <a:t>SOCIÓLOGO EX TROTSKISTA</a:t>
                      </a:r>
                      <a:endParaRPr lang="es-MX" sz="1000" dirty="0">
                        <a:effectLst/>
                        <a:latin typeface="Times New Roman"/>
                        <a:ea typeface="□□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21214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MX" sz="1000" b="1" dirty="0">
                          <a:effectLst/>
                          <a:latin typeface="Aharoni" pitchFamily="2" charset="-79"/>
                          <a:ea typeface="Times New Roman"/>
                          <a:cs typeface="Aharoni" pitchFamily="2" charset="-79"/>
                        </a:rPr>
                        <a:t>MEDIOS DE COMUNICACIÓN.</a:t>
                      </a:r>
                      <a:endParaRPr lang="es-MX" sz="1000" b="1" dirty="0">
                        <a:effectLst/>
                        <a:latin typeface="Aharoni" pitchFamily="2" charset="-79"/>
                        <a:ea typeface="□□"/>
                        <a:cs typeface="Aharoni" pitchFamily="2" charset="-79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PRECURSOR</a:t>
                      </a:r>
                      <a:r>
                        <a:rPr lang="es-MX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DE LA CARACTERIZACIÓN DE LA SOCIEDAD DE LA INFORMACIÓN.</a:t>
                      </a:r>
                      <a:endParaRPr lang="es-MX" sz="1100" kern="1200" dirty="0" smtClean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/>
                      <a:endParaRPr lang="es-MX" sz="1100" kern="1200" dirty="0" smtClean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/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CUALQUIER ORGANISMO</a:t>
                      </a:r>
                      <a:r>
                        <a:rPr lang="es-MX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ACTUA CUANDO POSEE MEDIOS QUE PERMITEN ADQUIRIR, UTILIZAR, RETENER Y TRANSMITIR INFORMACIÓN; TALES MEDIOS SON LIBROS, PERIÓDICOS, RADIOS, TELÉFONO, TELÉGRAFO, CORREO, TEATRO, CINE, ESCUELA, IGLESIA.</a:t>
                      </a:r>
                      <a:endParaRPr lang="es-MX" sz="11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SU REFLEXIÓN ES QUE TODOS LOS MEDIOS SON EXTENSIONES DEL HOMBRE, QUE CAUSAN CAMBIOS PROFUNDOS Y DURADEROS COMO LOS NUEVOS LENGUAJES DESARROLLADOS Y LA CONFORMACIÓN DE LA CULTURA TRIBAL.</a:t>
                      </a:r>
                      <a:endParaRPr lang="es-MX" sz="1100" kern="1200" baseline="0" dirty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kern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LOS MEDIOS SON CUALQUIER INSTRUMENTO TECNOLÓGICO O SOCIAL UTILIZADO PARA SELECCIO-</a:t>
                      </a:r>
                      <a:endParaRPr lang="es-MX" sz="1000" kern="100" dirty="0">
                        <a:effectLst/>
                        <a:latin typeface="□□"/>
                        <a:ea typeface="□□"/>
                        <a:cs typeface="Times New Roman"/>
                      </a:endParaRP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NAR, TRANSMITIR O RECIBIR ALGÚN MENSAJE, COMO LA INFORMACIÓN.</a:t>
                      </a:r>
                      <a:endParaRPr lang="es-MX" sz="1000" dirty="0">
                        <a:effectLst/>
                        <a:latin typeface="Times New Roman"/>
                        <a:ea typeface="□□"/>
                        <a:cs typeface="Times New Roman"/>
                      </a:endParaRP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TV,COMPUTADORA, ETC.</a:t>
                      </a:r>
                      <a:endParaRPr lang="es-MX" sz="1000" dirty="0">
                        <a:effectLst/>
                        <a:latin typeface="Times New Roman"/>
                        <a:ea typeface="□□"/>
                        <a:cs typeface="Times New Roman"/>
                      </a:endParaRP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MX" sz="1000" dirty="0">
                        <a:effectLst/>
                        <a:latin typeface="Times New Roman"/>
                        <a:ea typeface="□□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9" name="8 Imagen" descr="http://nextnature.net/wp-content/uploads/2009/12/mcluhan-5301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440" y="1391435"/>
            <a:ext cx="1043305" cy="1059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10 Imagen" descr="http://ts1.mm.bing.net/th?id=HN.608046096697132368&amp;pid=15.1&amp;H=81&amp;W=160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371130"/>
            <a:ext cx="1080120" cy="1059816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14 Rectángulo"/>
          <p:cNvSpPr/>
          <p:nvPr/>
        </p:nvSpPr>
        <p:spPr>
          <a:xfrm flipV="1">
            <a:off x="6660232" y="116632"/>
            <a:ext cx="2483767" cy="45719"/>
          </a:xfrm>
          <a:prstGeom prst="rect">
            <a:avLst/>
          </a:prstGeom>
          <a:solidFill>
            <a:schemeClr val="accent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16 Rectángulo"/>
          <p:cNvSpPr/>
          <p:nvPr/>
        </p:nvSpPr>
        <p:spPr>
          <a:xfrm>
            <a:off x="5436096" y="116632"/>
            <a:ext cx="3737924" cy="45720"/>
          </a:xfrm>
          <a:prstGeom prst="rect">
            <a:avLst/>
          </a:prstGeom>
          <a:solidFill>
            <a:schemeClr val="accent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2" name="1 Grupo"/>
          <p:cNvGrpSpPr/>
          <p:nvPr/>
        </p:nvGrpSpPr>
        <p:grpSpPr>
          <a:xfrm>
            <a:off x="3635896" y="0"/>
            <a:ext cx="5541694" cy="1052736"/>
            <a:chOff x="3635896" y="0"/>
            <a:chExt cx="5541694" cy="1052736"/>
          </a:xfrm>
        </p:grpSpPr>
        <p:pic>
          <p:nvPicPr>
            <p:cNvPr id="1026" name="Picture 2" descr="http://paginas.seccionamarilla.com.mx/img/upload/logotipo-iuit.jp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160" y="6025"/>
              <a:ext cx="3114401" cy="1046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13 Rectángulo"/>
            <p:cNvSpPr/>
            <p:nvPr/>
          </p:nvSpPr>
          <p:spPr>
            <a:xfrm>
              <a:off x="3635896" y="0"/>
              <a:ext cx="5508104" cy="4716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6" name="15 Rectángulo"/>
            <p:cNvSpPr/>
            <p:nvPr/>
          </p:nvSpPr>
          <p:spPr>
            <a:xfrm>
              <a:off x="4499993" y="44624"/>
              <a:ext cx="4670072" cy="72008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9" name="18 Rectángulo"/>
            <p:cNvSpPr/>
            <p:nvPr/>
          </p:nvSpPr>
          <p:spPr>
            <a:xfrm>
              <a:off x="5436095" y="139491"/>
              <a:ext cx="3733969" cy="72008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20" name="19 Rectángulo"/>
            <p:cNvSpPr/>
            <p:nvPr/>
          </p:nvSpPr>
          <p:spPr>
            <a:xfrm>
              <a:off x="6389948" y="213992"/>
              <a:ext cx="2787642" cy="72008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pic>
        <p:nvPicPr>
          <p:cNvPr id="18" name="17 Imagen" descr="https://encrypted-tbn2.gstatic.com/images?q=tbn:ANd9GcT96_Y8zHMnfJueAx59vRBbXQb_pI9_b1qsp-fmgBW_BpJ8AklQxYgUdA">
            <a:hlinkClick r:id="rId14"/>
          </p:cNvPr>
          <p:cNvPicPr/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119317" y="1340768"/>
            <a:ext cx="9810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3601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611560" cy="6858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CuadroTexto"/>
          <p:cNvSpPr txBox="1"/>
          <p:nvPr/>
        </p:nvSpPr>
        <p:spPr>
          <a:xfrm>
            <a:off x="179512" y="0"/>
            <a:ext cx="306288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“SOCIEDAD DE  </a:t>
            </a:r>
          </a:p>
          <a:p>
            <a:r>
              <a:rPr lang="es-MX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s-MX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LA</a:t>
            </a:r>
          </a:p>
          <a:p>
            <a:endParaRPr lang="es-MX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s-MX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INFORMACIÓN”</a:t>
            </a:r>
            <a:endParaRPr lang="es-MX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617391"/>
              </p:ext>
            </p:extLst>
          </p:nvPr>
        </p:nvGraphicFramePr>
        <p:xfrm>
          <a:off x="755576" y="1041894"/>
          <a:ext cx="8352928" cy="458925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24136"/>
                <a:gridCol w="2532112"/>
                <a:gridCol w="2148408"/>
                <a:gridCol w="2448272"/>
              </a:tblGrid>
              <a:tr h="1221214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es-MX" sz="1000" dirty="0">
                        <a:effectLst/>
                        <a:latin typeface="Times New Roman"/>
                        <a:ea typeface="□□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b="1" i="1" u="sng" dirty="0" smtClean="0"/>
                        <a:t>NORBERT WIENER</a:t>
                      </a:r>
                      <a:endParaRPr lang="es-MX" dirty="0"/>
                    </a:p>
                  </a:txBody>
                  <a:tcPr vert="vert"/>
                </a:tc>
                <a:tc>
                  <a:txBody>
                    <a:bodyPr/>
                    <a:lstStyle/>
                    <a:p>
                      <a:r>
                        <a:rPr lang="es-MX" b="1" i="1" u="sng" dirty="0" smtClean="0"/>
                        <a:t>MARSHALL MCLUHAN </a:t>
                      </a:r>
                      <a:endParaRPr lang="es-MX" dirty="0"/>
                    </a:p>
                  </a:txBody>
                  <a:tcPr vert="vert"/>
                </a:tc>
                <a:tc>
                  <a:txBody>
                    <a:bodyPr/>
                    <a:lstStyle/>
                    <a:p>
                      <a:r>
                        <a:rPr lang="es-MX" b="1" i="1" u="sng" dirty="0" smtClean="0"/>
                        <a:t>DANIEL BELL</a:t>
                      </a:r>
                      <a:endParaRPr lang="es-MX" dirty="0"/>
                    </a:p>
                  </a:txBody>
                  <a:tcPr vert="vert"/>
                </a:tc>
              </a:tr>
              <a:tr h="1221214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MX" sz="1000" b="1" dirty="0">
                          <a:effectLst/>
                          <a:latin typeface="Aharoni" pitchFamily="2" charset="-79"/>
                          <a:ea typeface="Times New Roman"/>
                          <a:cs typeface="Aharoni" pitchFamily="2" charset="-79"/>
                        </a:rPr>
                        <a:t>CONTEXTO DE LA SOCIEDAD.</a:t>
                      </a:r>
                      <a:endParaRPr lang="es-MX" sz="1000" b="1" dirty="0">
                        <a:effectLst/>
                        <a:latin typeface="Aharoni" pitchFamily="2" charset="-79"/>
                        <a:ea typeface="□□"/>
                        <a:cs typeface="Aharoni" pitchFamily="2" charset="-79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100" kern="1200" dirty="0" smtClean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PARTICIPACIÓN SOCIOCULTURAL EN LA ADQUISICIÓN , UTILIZACIÓN, RETENCIÓN Y TRANSMISIÓN DE LA INFORMACIÓN.</a:t>
                      </a:r>
                    </a:p>
                    <a:p>
                      <a:endParaRPr lang="es-MX" sz="1100" kern="1200" dirty="0" smtClean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endParaRPr lang="es-MX" sz="1100" kern="1200" dirty="0" smtClean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PRECURSOR DE LA CARACTERIZACIÓN DE LA SOCIEDAD DE LA INFORMACIÓN.</a:t>
                      </a:r>
                    </a:p>
                    <a:p>
                      <a:endParaRPr lang="es-MX" sz="1100" kern="1200" dirty="0" smtClean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endParaRPr lang="es-MX" sz="1100" kern="1200" dirty="0" smtClean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PADRE DE LA CIBERNETICA</a:t>
                      </a:r>
                      <a:endParaRPr lang="es-MX" sz="11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INTERESADO EN LAS IMPLICACIONES SOCIOCULTURALES Y HA PASADO A LA POSTERIDAD COMO UNO DE LOS GRANDES VISIONARIOS DE LA PRESENTE Y FUTURA SOCIEDAD DE LA INFORMACIÓN.</a:t>
                      </a:r>
                    </a:p>
                    <a:p>
                      <a:pPr marL="0" algn="just" defTabSz="914400" rtl="0" eaLnBrk="1" latinLnBrk="0" hangingPunct="1"/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marL="0" algn="just" defTabSz="914400" rtl="0" eaLnBrk="1" latinLnBrk="0" hangingPunct="1"/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CARACTERIZA EL DESARROLLO DE LA HUMANIDAD EN 3 ERAS DE LA COMUNICACIÓN:</a:t>
                      </a:r>
                    </a:p>
                    <a:p>
                      <a:pPr marL="0" algn="just" defTabSz="914400" rtl="0" eaLnBrk="1" latinLnBrk="0" hangingPunct="1"/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•	PRELITARIA O TRIBAL ( EN LA QUE REINA LA PALABRA) </a:t>
                      </a:r>
                    </a:p>
                    <a:p>
                      <a:pPr marL="0" algn="just" defTabSz="914400" rtl="0" eaLnBrk="1" latinLnBrk="0" hangingPunct="1"/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•	GUTENBERG  (DOMINA LA PALABRA IMPRESA) </a:t>
                      </a:r>
                    </a:p>
                    <a:p>
                      <a:pPr marL="0" algn="just" defTabSz="914400" rtl="0" eaLnBrk="1" latinLnBrk="0" hangingPunct="1"/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•	ELECTRÓNICA</a:t>
                      </a:r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LA SOCIEDAD DE LA INFORMACIÓN DEBE SER DIRIGIDA POR UNA COMUNIDAD CARISMATICA SIN IDEOLOGÍAS.</a:t>
                      </a:r>
                      <a:endParaRPr lang="es-MX" sz="1000" dirty="0">
                        <a:effectLst/>
                        <a:latin typeface="Times New Roman"/>
                        <a:ea typeface="□□"/>
                        <a:cs typeface="Times New Roman"/>
                      </a:endParaRP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ESTA SOCIEDAD MOSTRARIA SU EVOLUCION EN ERAS  LA PREINDUSTRIAL, EN PROCESO DE INDUSTRIALIZACION, INDUSTRIAL Y POSINDUSTRIAL (SOCIEDAD DEL CONOCIMIENTO).</a:t>
                      </a:r>
                      <a:endParaRPr lang="es-MX" sz="1000" dirty="0">
                        <a:effectLst/>
                        <a:latin typeface="Times New Roman"/>
                        <a:ea typeface="□□"/>
                        <a:cs typeface="Times New Roman"/>
                      </a:endParaRP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MX" sz="1000" dirty="0">
                        <a:effectLst/>
                        <a:latin typeface="Times New Roman"/>
                        <a:ea typeface="□□"/>
                        <a:cs typeface="Times New Roman"/>
                      </a:endParaRP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LOS TEMAS CENTRALES DE CUALQUIER  SOCIEDAD  ES LA DISTRIBUCION DE </a:t>
                      </a:r>
                      <a:r>
                        <a:rPr lang="es-MX" sz="1000" b="1" i="1" u="sng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LA RIQUEZA, EL PODER Y EL ESTATUS</a:t>
                      </a:r>
                      <a:endParaRPr lang="es-MX" sz="1000" dirty="0">
                        <a:effectLst/>
                        <a:latin typeface="Times New Roman"/>
                        <a:ea typeface="□□"/>
                        <a:cs typeface="Times New Roman"/>
                      </a:endParaRP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MX" sz="1000" b="1" i="1" u="none" strike="noStrike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MX" sz="1000" dirty="0">
                        <a:effectLst/>
                        <a:latin typeface="Times New Roman"/>
                        <a:ea typeface="□□"/>
                        <a:cs typeface="Times New Roman"/>
                      </a:endParaRP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SOCIEDAD TECNOTRONICA (TECNOLOGIA Y ELECTRONICA).</a:t>
                      </a:r>
                      <a:endParaRPr lang="es-MX" sz="1000" dirty="0">
                        <a:effectLst/>
                        <a:latin typeface="Times New Roman"/>
                        <a:ea typeface="□□"/>
                        <a:cs typeface="Times New Roman"/>
                      </a:endParaRP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MX" sz="1000" b="1" i="1" u="none" strike="noStrike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MX" sz="1000" dirty="0">
                        <a:effectLst/>
                        <a:latin typeface="Times New Roman"/>
                        <a:ea typeface="□□"/>
                        <a:cs typeface="Times New Roman"/>
                      </a:endParaRP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MX" sz="1000" dirty="0">
                        <a:effectLst/>
                        <a:latin typeface="Times New Roman"/>
                        <a:ea typeface="□□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9" name="8 Imagen" descr="http://nextnature.net/wp-content/uploads/2009/12/mcluhan-530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823" y="1134207"/>
            <a:ext cx="1043305" cy="1059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10 Imagen" descr="http://ts1.mm.bing.net/th?id=HN.608046096697132368&amp;pid=15.1&amp;H=81&amp;W=16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113902"/>
            <a:ext cx="1080120" cy="105981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11 Grupo"/>
          <p:cNvGrpSpPr/>
          <p:nvPr/>
        </p:nvGrpSpPr>
        <p:grpSpPr>
          <a:xfrm>
            <a:off x="3635896" y="0"/>
            <a:ext cx="5541694" cy="1052736"/>
            <a:chOff x="3635896" y="0"/>
            <a:chExt cx="5541694" cy="1052736"/>
          </a:xfrm>
        </p:grpSpPr>
        <p:pic>
          <p:nvPicPr>
            <p:cNvPr id="13" name="Picture 2" descr="http://paginas.seccionamarilla.com.mx/img/upload/logotipo-iuit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160" y="6025"/>
              <a:ext cx="3114401" cy="1046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13 Rectángulo"/>
            <p:cNvSpPr/>
            <p:nvPr/>
          </p:nvSpPr>
          <p:spPr>
            <a:xfrm>
              <a:off x="3635896" y="0"/>
              <a:ext cx="5508104" cy="4716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5" name="14 Rectángulo"/>
            <p:cNvSpPr/>
            <p:nvPr/>
          </p:nvSpPr>
          <p:spPr>
            <a:xfrm>
              <a:off x="4499993" y="44624"/>
              <a:ext cx="4670072" cy="72008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6" name="15 Rectángulo"/>
            <p:cNvSpPr/>
            <p:nvPr/>
          </p:nvSpPr>
          <p:spPr>
            <a:xfrm>
              <a:off x="5436095" y="139491"/>
              <a:ext cx="3733969" cy="72008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7" name="16 Rectángulo"/>
            <p:cNvSpPr/>
            <p:nvPr/>
          </p:nvSpPr>
          <p:spPr>
            <a:xfrm>
              <a:off x="6389948" y="213992"/>
              <a:ext cx="2787642" cy="72008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pic>
        <p:nvPicPr>
          <p:cNvPr id="18" name="17 Imagen" descr="https://encrypted-tbn2.gstatic.com/images?q=tbn:ANd9GcT96_Y8zHMnfJueAx59vRBbXQb_pI9_b1qsp-fmgBW_BpJ8AklQxYgUdA">
            <a:hlinkClick r:id="rId5"/>
          </p:cNvPr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20272" y="1099964"/>
            <a:ext cx="9810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5414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611560" cy="6858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CuadroTexto"/>
          <p:cNvSpPr txBox="1"/>
          <p:nvPr/>
        </p:nvSpPr>
        <p:spPr>
          <a:xfrm>
            <a:off x="179512" y="0"/>
            <a:ext cx="306288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“SOCIEDAD DE  </a:t>
            </a:r>
          </a:p>
          <a:p>
            <a:r>
              <a:rPr lang="es-MX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s-MX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LA</a:t>
            </a:r>
          </a:p>
          <a:p>
            <a:endParaRPr lang="es-MX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s-MX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INFORMACIÓN”</a:t>
            </a:r>
            <a:endParaRPr lang="es-MX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76368"/>
              </p:ext>
            </p:extLst>
          </p:nvPr>
        </p:nvGraphicFramePr>
        <p:xfrm>
          <a:off x="776197" y="0"/>
          <a:ext cx="8352928" cy="690573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24136"/>
                <a:gridCol w="2532112"/>
                <a:gridCol w="2148408"/>
                <a:gridCol w="2448272"/>
              </a:tblGrid>
              <a:tr h="1221214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es-MX" sz="1000" dirty="0">
                        <a:effectLst/>
                        <a:latin typeface="Times New Roman"/>
                        <a:ea typeface="□□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MX" b="1" i="1" u="sng" dirty="0" smtClean="0"/>
                        <a:t>NORBERT WIENER</a:t>
                      </a:r>
                      <a:endParaRPr lang="es-MX" dirty="0"/>
                    </a:p>
                  </a:txBody>
                  <a:tcPr vert="vert"/>
                </a:tc>
                <a:tc>
                  <a:txBody>
                    <a:bodyPr/>
                    <a:lstStyle/>
                    <a:p>
                      <a:r>
                        <a:rPr lang="es-MX" b="1" i="1" u="sng" dirty="0" smtClean="0"/>
                        <a:t>MARSHALL MCLUHAN </a:t>
                      </a:r>
                      <a:endParaRPr lang="es-MX" dirty="0"/>
                    </a:p>
                  </a:txBody>
                  <a:tcPr vert="vert"/>
                </a:tc>
                <a:tc>
                  <a:txBody>
                    <a:bodyPr/>
                    <a:lstStyle/>
                    <a:p>
                      <a:r>
                        <a:rPr lang="es-MX" b="1" i="1" u="sng" dirty="0" smtClean="0"/>
                        <a:t>DANIEL BELL</a:t>
                      </a:r>
                      <a:endParaRPr lang="es-MX" dirty="0"/>
                    </a:p>
                  </a:txBody>
                  <a:tcPr vert="vert"/>
                </a:tc>
              </a:tr>
              <a:tr h="1221214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MX" sz="1000" b="1" dirty="0">
                          <a:effectLst/>
                          <a:latin typeface="Aharoni" pitchFamily="2" charset="-79"/>
                          <a:ea typeface="Times New Roman"/>
                          <a:cs typeface="Aharoni" pitchFamily="2" charset="-79"/>
                        </a:rPr>
                        <a:t>ECENARIOS COMUNICACIONALES.</a:t>
                      </a:r>
                      <a:endParaRPr lang="es-MX" sz="1000" b="1" dirty="0">
                        <a:effectLst/>
                        <a:latin typeface="Aharoni" pitchFamily="2" charset="-79"/>
                        <a:ea typeface="□□"/>
                        <a:cs typeface="Aharoni" pitchFamily="2" charset="-79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sz="1000" kern="0" dirty="0" smtClean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/>
                      <a:r>
                        <a:rPr lang="es-MX" sz="1000" kern="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FUNDA LA CIBERNETICA , DISCIPLINA APOYADA EN LA TEORIA DE LOS MENSAJES, PSICOLOGÍA Y SUS REFLEXIONES SOBRE EL SISTEMA NERVIOSO.</a:t>
                      </a:r>
                    </a:p>
                    <a:p>
                      <a:endParaRPr lang="es-MX" sz="1000" kern="0" dirty="0" smtClean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r>
                        <a:rPr lang="es-MX" sz="1000" kern="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TEORIA</a:t>
                      </a:r>
                      <a:r>
                        <a:rPr lang="es-MX" sz="1000" kern="0" baseline="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DE LOS MÁS ESPECIFICOS QUE ENTRAN O SALEN</a:t>
                      </a:r>
                    </a:p>
                    <a:p>
                      <a:endParaRPr lang="es-MX" sz="1000" kern="0" baseline="0" dirty="0" smtClean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r>
                        <a:rPr lang="es-MX" sz="1000" kern="0" baseline="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LA INFORMACIÓN, QUE SUMINISTRA UN CONJUNTO DE MENSAJES , ES UNA MEIDA DE ORGANIZACIÓN.</a:t>
                      </a:r>
                    </a:p>
                    <a:p>
                      <a:endParaRPr lang="es-MX" sz="1000" kern="0" dirty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CENTRO SU INTERÉS EN LAS EDADES MECÁNICA Y ELÉCTRICA. EN LA PRIMERA, LA COMUNICACIÓN SE REFIERA AL ALFABETO Y LA IMPRENTA. MIENTRAS QUE EN LA SEGUNDA CORRESPONDE AL TELÉGRAFO, RADIO, CINE, TELÉFONO, COMPUTADORA Y TELEVISIÓN.</a:t>
                      </a:r>
                    </a:p>
                    <a:p>
                      <a:pPr algn="just"/>
                      <a:r>
                        <a:rPr lang="es-MX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just"/>
                      <a:r>
                        <a:rPr lang="es-MX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APORTO PARA EL ESTUDIO DE LAS COMUNICACIONES LA DISTINCIÓN ENTRE MEDIOS FRÍOS Y CALIENTES. LOS FRÍOS APORTAN POCA INFORMACIÓN VISUAL Y LOS CALIENTES SON BAJOS EN PARTICIPACIÓN.</a:t>
                      </a:r>
                      <a:endParaRPr lang="es-MX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kern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TODAS LAS INSTITUCIONES SOCIALES Y POLÍTICAS SE HAN VISTO MODIFICADAS POR LOS MEDIOS</a:t>
                      </a:r>
                      <a:endParaRPr lang="es-MX" sz="1000" kern="100" dirty="0">
                        <a:effectLst/>
                        <a:latin typeface="□□"/>
                        <a:ea typeface="□□"/>
                        <a:cs typeface="Times New Roman"/>
                      </a:endParaRPr>
                    </a:p>
                    <a:p>
                      <a:pPr algn="just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kern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DE COMUNICACIÓN:</a:t>
                      </a:r>
                      <a:endParaRPr lang="es-MX" sz="1000" kern="100" dirty="0">
                        <a:effectLst/>
                        <a:latin typeface="□□"/>
                        <a:ea typeface="□□"/>
                        <a:cs typeface="Times New Roman"/>
                      </a:endParaRPr>
                    </a:p>
                    <a:p>
                      <a:pPr algn="just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kern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 RELIGIONES TELE-EVANGÉLICAS,</a:t>
                      </a:r>
                      <a:endParaRPr lang="es-MX" sz="1000" kern="100" dirty="0">
                        <a:effectLst/>
                        <a:latin typeface="□□"/>
                        <a:ea typeface="□□"/>
                        <a:cs typeface="Times New Roman"/>
                      </a:endParaRPr>
                    </a:p>
                    <a:p>
                      <a:pPr algn="just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kern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 FINANZAS QUE DEPENDEN DE LA INFORMACIÓN RÁPIDA;</a:t>
                      </a:r>
                      <a:endParaRPr lang="es-MX" sz="1000" kern="100" dirty="0">
                        <a:effectLst/>
                        <a:latin typeface="□□"/>
                        <a:ea typeface="□□"/>
                        <a:cs typeface="Times New Roman"/>
                      </a:endParaRPr>
                    </a:p>
                    <a:p>
                      <a:pPr algn="just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kern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 EL DEPORTE QUE DEPENDE DE LAS RETRANSMISIONES TELEVISIVAS Y DE LA PUBLICIDAD...</a:t>
                      </a:r>
                      <a:endParaRPr lang="es-MX" sz="1000" kern="100" dirty="0">
                        <a:effectLst/>
                        <a:latin typeface="□□"/>
                        <a:ea typeface="□□"/>
                        <a:cs typeface="Times New Roman"/>
                      </a:endParaRPr>
                    </a:p>
                    <a:p>
                      <a:pPr algn="just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kern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 LA TV SE HA CONVERTIDO EN UN ELEMENTO DE LA VIDA COTIDIANA, QUE MARCA LOS TIEMPOS.</a:t>
                      </a:r>
                      <a:endParaRPr lang="es-MX" sz="1000" kern="100" dirty="0">
                        <a:effectLst/>
                        <a:latin typeface="□□"/>
                        <a:ea typeface="□□"/>
                        <a:cs typeface="Times New Roman"/>
                      </a:endParaRPr>
                    </a:p>
                    <a:p>
                      <a:pPr algn="just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kern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DEL GRUPO FAMILIAR Y SU RUTINA. LOS PERSONAJES DE LA TV INVADEN NUESTRAS VIDAS COMO SI FUERAN NUEVOS AMIGOS (CONVERSACIONES, EJEMPLOS, MODELOS DE CONDUCTA...)</a:t>
                      </a:r>
                      <a:endParaRPr lang="es-MX" sz="1000" kern="100" dirty="0">
                        <a:effectLst/>
                        <a:latin typeface="□□"/>
                        <a:ea typeface="□□"/>
                        <a:cs typeface="Times New Roman"/>
                      </a:endParaRPr>
                    </a:p>
                    <a:p>
                      <a:pPr algn="just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kern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s-MX" sz="1000" kern="100" dirty="0">
                        <a:effectLst/>
                        <a:latin typeface="□□"/>
                        <a:ea typeface="□□"/>
                        <a:cs typeface="Times New Roman"/>
                      </a:endParaRPr>
                    </a:p>
                    <a:p>
                      <a:pPr algn="just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kern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s-MX" sz="1000" kern="100" dirty="0">
                        <a:effectLst/>
                        <a:latin typeface="□□"/>
                        <a:ea typeface="□□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81633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MX" sz="1000" b="1" dirty="0">
                          <a:effectLst/>
                          <a:latin typeface="Aharoni" pitchFamily="2" charset="-79"/>
                          <a:ea typeface="Times New Roman"/>
                          <a:cs typeface="Aharoni" pitchFamily="2" charset="-79"/>
                        </a:rPr>
                        <a:t>DEFINICION DE CONOCIMIENTO</a:t>
                      </a:r>
                      <a:endParaRPr lang="es-MX" sz="1000" b="1" dirty="0">
                        <a:effectLst/>
                        <a:latin typeface="Aharoni" pitchFamily="2" charset="-79"/>
                        <a:ea typeface="□□"/>
                        <a:cs typeface="Aharoni" pitchFamily="2" charset="-79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000" dirty="0" smtClean="0">
                          <a:latin typeface="+mn-lt"/>
                        </a:rPr>
                        <a:t>“LA INFORMACIÓN ES MAS CUESTIÓN</a:t>
                      </a:r>
                      <a:r>
                        <a:rPr lang="es-MX" sz="1000" baseline="0" dirty="0" smtClean="0">
                          <a:latin typeface="+mn-lt"/>
                        </a:rPr>
                        <a:t> DE PROCESO QUE DE ACUMULACIÓN</a:t>
                      </a:r>
                      <a:r>
                        <a:rPr lang="es-MX" sz="1000" dirty="0" smtClean="0">
                          <a:latin typeface="+mn-lt"/>
                        </a:rPr>
                        <a:t>”</a:t>
                      </a:r>
                    </a:p>
                    <a:p>
                      <a:pPr algn="just"/>
                      <a:endParaRPr lang="es-MX" sz="1000" dirty="0" smtClean="0">
                        <a:latin typeface="+mn-lt"/>
                      </a:endParaRPr>
                    </a:p>
                    <a:p>
                      <a:pPr algn="just"/>
                      <a:r>
                        <a:rPr lang="es-MX" sz="1000" dirty="0" smtClean="0">
                          <a:latin typeface="+mn-lt"/>
                        </a:rPr>
                        <a:t>LA CONSIDERACIÓN DEL SISTEMA NERVIOSO CORRESPONDE A LA TEORIA DE MÁQUINAS QUE CONSISTE EN UNA SECUENCIA DE LLAVES TALES QUE LA APERTURAN DE UNA DE LAS ÚLTIMAS DEPENDE</a:t>
                      </a:r>
                      <a:r>
                        <a:rPr lang="es-MX" sz="1000" baseline="0" dirty="0" smtClean="0">
                          <a:latin typeface="+mn-lt"/>
                        </a:rPr>
                        <a:t> DE LA ACCIÓN DE LA COMBINACIONES PRECISAS DE LAS ANTERIORES, QUE CONDUCEN A ELLAS Y QUE SE ABREN AL MISMO TIMPO.</a:t>
                      </a:r>
                      <a:endParaRPr lang="es-MX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DURANTE EL FINAL DE LOS AÑOS 60 Y PRINCIPIOS DE LOS 70, MCLUHAN ACUÑÓ EL TÉRMINO ALDEA GLOBAL PARA DESCRIBIR LA INTERCONEXIÓN HUMANA A ESCALA GLOBAL GENERADA POR LOS MEDIOS ELECTRÓNICOS DE COMUNICACIÓN. ES FAMOSA SU SENTENCIA "EL MEDIO ES EL MENSAJE".</a:t>
                      </a:r>
                      <a:endParaRPr lang="es-MX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□□"/>
                          <a:cs typeface="Times New Roman"/>
                        </a:rPr>
                        <a:t>LA NUEVA LOGICA DEL DESARROLLO ECONOMICO ES LA QUE </a:t>
                      </a:r>
                      <a:r>
                        <a:rPr lang="es-ES" sz="1000" b="1" u="sng" dirty="0">
                          <a:effectLst/>
                          <a:latin typeface="Calibri"/>
                          <a:ea typeface="□□"/>
                          <a:cs typeface="Times New Roman"/>
                        </a:rPr>
                        <a:t>GENERA MODELOS TEORICOS  DE CONOCIMIENTO.</a:t>
                      </a:r>
                      <a:endParaRPr lang="es-MX" sz="1000" dirty="0">
                        <a:effectLst/>
                        <a:latin typeface="Times New Roman"/>
                        <a:ea typeface="□□"/>
                        <a:cs typeface="Times New Roman"/>
                      </a:endParaRP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□□"/>
                          <a:cs typeface="Times New Roman"/>
                        </a:rPr>
                        <a:t>ES DECIR QUE LA ESTRUCTURA SOCIAL SE MANTIENE RELATIVAMENTE SOBRE LOS MISMOS MECANISMOS MODERNOS, MIENTRAS QUE LA </a:t>
                      </a:r>
                      <a:r>
                        <a:rPr lang="es-ES" sz="1000" b="1" i="1" u="sng" dirty="0">
                          <a:effectLst/>
                          <a:latin typeface="Calibri"/>
                          <a:ea typeface="□□"/>
                          <a:cs typeface="Times New Roman"/>
                        </a:rPr>
                        <a:t>CULTURA SE HA TRANSFORMADO EN HEDONISTA Y CONSUMIDORA</a:t>
                      </a:r>
                      <a:r>
                        <a:rPr lang="es-ES" sz="1000" i="1" u="sng" dirty="0">
                          <a:effectLst/>
                          <a:latin typeface="Calibri"/>
                          <a:ea typeface="□□"/>
                          <a:cs typeface="Times New Roman"/>
                        </a:rPr>
                        <a:t>,</a:t>
                      </a:r>
                      <a:r>
                        <a:rPr lang="es-ES" sz="1000" dirty="0">
                          <a:effectLst/>
                          <a:latin typeface="Calibri"/>
                          <a:ea typeface="□□"/>
                          <a:cs typeface="Times New Roman"/>
                        </a:rPr>
                        <a:t> EN POST-MODERNA. </a:t>
                      </a: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  <a:latin typeface="Calibri"/>
                          <a:ea typeface="□□"/>
                          <a:cs typeface="Times New Roman"/>
                        </a:rPr>
                        <a:t> </a:t>
                      </a: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MX" sz="1000" dirty="0">
                        <a:effectLst/>
                        <a:latin typeface="Times New Roman"/>
                        <a:ea typeface="□□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9" name="8 Imagen" descr="http://nextnature.net/wp-content/uploads/2009/12/mcluhan-530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831" y="64929"/>
            <a:ext cx="1043305" cy="1059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10 Imagen" descr="http://ts1.mm.bing.net/th?id=HN.608046096697132368&amp;pid=15.1&amp;H=81&amp;W=16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64928"/>
            <a:ext cx="1080120" cy="1059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11 Imagen" descr="https://encrypted-tbn2.gstatic.com/images?q=tbn:ANd9GcT96_Y8zHMnfJueAx59vRBbXQb_pI9_b1qsp-fmgBW_BpJ8AklQxYgUdA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19317" y="44624"/>
            <a:ext cx="9810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1300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://rcmultimedios.mx/pictures/2012/05/cumbre-sociedad-de-la-informaicn_302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790" y="995876"/>
            <a:ext cx="6982817" cy="394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euro.mediotiempo.com/media/2012/05/17/interne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6001" y="4653136"/>
            <a:ext cx="1805731" cy="1397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codipacsqro.org/wp-content/uploads/2013/04/comunicaciones_sociale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88" y="332656"/>
            <a:ext cx="1947756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5 Grupo"/>
          <p:cNvGrpSpPr/>
          <p:nvPr/>
        </p:nvGrpSpPr>
        <p:grpSpPr>
          <a:xfrm>
            <a:off x="3638818" y="-27384"/>
            <a:ext cx="5541694" cy="1052736"/>
            <a:chOff x="3635896" y="0"/>
            <a:chExt cx="5541694" cy="1052736"/>
          </a:xfrm>
        </p:grpSpPr>
        <p:pic>
          <p:nvPicPr>
            <p:cNvPr id="7" name="Picture 2" descr="http://paginas.seccionamarilla.com.mx/img/upload/logotipo-iuit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160" y="6025"/>
              <a:ext cx="3114401" cy="1046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7 Rectángulo"/>
            <p:cNvSpPr/>
            <p:nvPr/>
          </p:nvSpPr>
          <p:spPr>
            <a:xfrm>
              <a:off x="3635896" y="0"/>
              <a:ext cx="5508104" cy="4716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9" name="8 Rectángulo"/>
            <p:cNvSpPr/>
            <p:nvPr/>
          </p:nvSpPr>
          <p:spPr>
            <a:xfrm>
              <a:off x="4499993" y="44624"/>
              <a:ext cx="4670072" cy="72008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0" name="9 Rectángulo"/>
            <p:cNvSpPr/>
            <p:nvPr/>
          </p:nvSpPr>
          <p:spPr>
            <a:xfrm>
              <a:off x="5436095" y="139491"/>
              <a:ext cx="3733969" cy="72008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6389948" y="213992"/>
              <a:ext cx="2787642" cy="72008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pic>
        <p:nvPicPr>
          <p:cNvPr id="1030" name="Picture 6" descr="http://blog.finanziapyme.es/wp-content/uploads/2012/02/Fotolia_33536624_X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632" y="908720"/>
            <a:ext cx="1889100" cy="139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a2.www.unesco.org/new/typo3temp/pics/cf724e0a3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21088"/>
            <a:ext cx="1850227" cy="1349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Rectángulo"/>
          <p:cNvSpPr/>
          <p:nvPr/>
        </p:nvSpPr>
        <p:spPr>
          <a:xfrm>
            <a:off x="0" y="0"/>
            <a:ext cx="611560" cy="6858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15 CuadroTexto"/>
          <p:cNvSpPr txBox="1"/>
          <p:nvPr/>
        </p:nvSpPr>
        <p:spPr>
          <a:xfrm>
            <a:off x="179512" y="0"/>
            <a:ext cx="306288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“SOCIEDAD DE  </a:t>
            </a:r>
          </a:p>
          <a:p>
            <a:r>
              <a:rPr lang="es-MX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s-MX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LA</a:t>
            </a:r>
          </a:p>
          <a:p>
            <a:endParaRPr lang="es-MX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s-MX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INFORMACIÓN”</a:t>
            </a:r>
            <a:endParaRPr lang="es-MX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36" name="Picture 12" descr="https://encrypted-tbn2.gstatic.com/images?q=tbn:ANd9GcT7Lj5w_Vq4lDUK61KEYFvxYIfNOIEWqM-z_9sJhhQjGP7HX-wLHQ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790" y="4920719"/>
            <a:ext cx="3271080" cy="196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17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351</TotalTime>
  <Words>768</Words>
  <Application>Microsoft Office PowerPoint</Application>
  <PresentationFormat>Presentación en pantalla (4:3)</PresentationFormat>
  <Paragraphs>102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</dc:creator>
  <cp:lastModifiedBy>Luffi</cp:lastModifiedBy>
  <cp:revision>20</cp:revision>
  <dcterms:created xsi:type="dcterms:W3CDTF">2014-09-04T18:48:08Z</dcterms:created>
  <dcterms:modified xsi:type="dcterms:W3CDTF">2014-09-05T22:25:26Z</dcterms:modified>
</cp:coreProperties>
</file>