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1"/>
  </p:sldMasterIdLst>
  <p:notesMasterIdLst>
    <p:notesMasterId r:id="rId24"/>
  </p:notesMasterIdLst>
  <p:sldIdLst>
    <p:sldId id="266" r:id="rId2"/>
    <p:sldId id="270" r:id="rId3"/>
    <p:sldId id="256" r:id="rId4"/>
    <p:sldId id="275" r:id="rId5"/>
    <p:sldId id="271" r:id="rId6"/>
    <p:sldId id="272" r:id="rId7"/>
    <p:sldId id="276" r:id="rId8"/>
    <p:sldId id="273" r:id="rId9"/>
    <p:sldId id="274" r:id="rId10"/>
    <p:sldId id="257" r:id="rId11"/>
    <p:sldId id="260" r:id="rId12"/>
    <p:sldId id="263" r:id="rId13"/>
    <p:sldId id="258" r:id="rId14"/>
    <p:sldId id="261" r:id="rId15"/>
    <p:sldId id="264" r:id="rId16"/>
    <p:sldId id="259" r:id="rId17"/>
    <p:sldId id="262" r:id="rId18"/>
    <p:sldId id="265" r:id="rId19"/>
    <p:sldId id="277" r:id="rId20"/>
    <p:sldId id="267" r:id="rId21"/>
    <p:sldId id="268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3F84A-3674-A445-9414-BCFECBDE0B0E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1C449-2A22-EE42-810F-F8E659DB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69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1C449-2A22-EE42-810F-F8E659DBF5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76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3C46FFE-8C67-FF48-ADB9-2243E7405D70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CBECD4E-E1B7-2646-AFD3-DD3A27D075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9800" y="4514185"/>
            <a:ext cx="6619244" cy="558449"/>
          </a:xfrm>
        </p:spPr>
        <p:txBody>
          <a:bodyPr/>
          <a:lstStyle/>
          <a:p>
            <a:r>
              <a:rPr lang="es-MX" dirty="0" smtClean="0"/>
              <a:t>México 2014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672" y="5045202"/>
            <a:ext cx="6619244" cy="1203198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Leslie Marín Valencia</a:t>
            </a:r>
          </a:p>
          <a:p>
            <a:r>
              <a:rPr lang="es-MX" dirty="0" smtClean="0"/>
              <a:t>Itzel Franco Barrios </a:t>
            </a:r>
          </a:p>
          <a:p>
            <a:r>
              <a:rPr lang="es-MX" dirty="0" smtClean="0"/>
              <a:t>Rocío Téllez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46" y="1017636"/>
            <a:ext cx="5191506" cy="29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2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1000"/>
          </a:xfrm>
        </p:spPr>
        <p:txBody>
          <a:bodyPr>
            <a:normAutofit/>
          </a:bodyPr>
          <a:lstStyle/>
          <a:p>
            <a:r>
              <a:rPr lang="es-MX" sz="3200" dirty="0" smtClean="0"/>
              <a:t>México se encuentra en el lugar número 79 de 148, debajo de Filipinas y arriba de Serbia. </a:t>
            </a:r>
          </a:p>
          <a:p>
            <a:endParaRPr lang="es-MX" sz="3200" dirty="0"/>
          </a:p>
          <a:p>
            <a:r>
              <a:rPr lang="es-MX" sz="3200" dirty="0" smtClean="0"/>
              <a:t>Cinco lugares debajo de la mitad.</a:t>
            </a:r>
          </a:p>
          <a:p>
            <a:r>
              <a:rPr lang="es-MX" sz="3200" dirty="0" smtClean="0"/>
              <a:t>Cayó 16 posiciones frente al año pasado.</a:t>
            </a:r>
            <a:endParaRPr lang="es-MX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35000" y="863600"/>
            <a:ext cx="8229600" cy="990600"/>
          </a:xfrm>
        </p:spPr>
        <p:txBody>
          <a:bodyPr/>
          <a:lstStyle/>
          <a:p>
            <a:r>
              <a:rPr lang="es-MX" dirty="0" smtClean="0"/>
              <a:t>Índice de Preparación tecnológica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924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Subíndice</a:t>
            </a:r>
            <a:r>
              <a:rPr lang="en-US" dirty="0" smtClean="0"/>
              <a:t> de </a:t>
            </a:r>
            <a:r>
              <a:rPr lang="en-US" dirty="0" err="1" smtClean="0"/>
              <a:t>disposición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537" y="3608287"/>
            <a:ext cx="4486863" cy="300171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4927" y="4064001"/>
            <a:ext cx="3532610" cy="854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Lugar: 94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6614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7302"/>
            <a:ext cx="8229600" cy="2207884"/>
          </a:xfrm>
        </p:spPr>
        <p:txBody>
          <a:bodyPr>
            <a:normAutofit/>
          </a:bodyPr>
          <a:lstStyle/>
          <a:p>
            <a:r>
              <a:rPr lang="en-US" sz="5400" dirty="0" smtClean="0"/>
              <a:t>Primer </a:t>
            </a:r>
            <a:r>
              <a:rPr lang="en-US" sz="5400" dirty="0" err="1" smtClean="0"/>
              <a:t>pilar</a:t>
            </a:r>
            <a:r>
              <a:rPr lang="en-US" sz="5400" dirty="0"/>
              <a:t>: </a:t>
            </a:r>
            <a:r>
              <a:rPr lang="en-US" sz="5400" dirty="0" err="1"/>
              <a:t>Entorno</a:t>
            </a:r>
            <a:r>
              <a:rPr lang="en-US" sz="5400" dirty="0"/>
              <a:t> </a:t>
            </a:r>
            <a:r>
              <a:rPr lang="en-US" sz="5400" dirty="0" err="1"/>
              <a:t>político</a:t>
            </a:r>
            <a:r>
              <a:rPr lang="en-US" sz="5400" dirty="0"/>
              <a:t> y </a:t>
            </a:r>
            <a:r>
              <a:rPr lang="en-US" sz="5400" dirty="0" err="1"/>
              <a:t>regulatorio</a:t>
            </a:r>
            <a:r>
              <a:rPr lang="en-US" sz="5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6183"/>
            <a:ext cx="8229600" cy="116048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Ranking de 148 </a:t>
            </a:r>
            <a:r>
              <a:rPr lang="es-ES_tradnl" sz="4400" dirty="0" smtClean="0"/>
              <a:t>países: </a:t>
            </a:r>
            <a:r>
              <a:rPr lang="es-ES_tradnl" sz="4400" dirty="0" smtClean="0"/>
              <a:t>70 </a:t>
            </a:r>
            <a:endParaRPr lang="es-ES_tradnl" sz="4400" dirty="0" smtClean="0"/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3081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068170"/>
              </p:ext>
            </p:extLst>
          </p:nvPr>
        </p:nvGraphicFramePr>
        <p:xfrm>
          <a:off x="457200" y="2824085"/>
          <a:ext cx="8396880" cy="3651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60"/>
                <a:gridCol w="2798960"/>
                <a:gridCol w="2798960"/>
              </a:tblGrid>
              <a:tr h="6083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Tiempo</a:t>
                      </a:r>
                      <a:r>
                        <a:rPr lang="en-US" baseline="0" dirty="0" smtClean="0"/>
                        <a:t> para </a:t>
                      </a:r>
                      <a:r>
                        <a:rPr lang="en-US" baseline="0" dirty="0" err="1" smtClean="0"/>
                        <a:t>cumplir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contratos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Software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4.2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Leyes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relativas</a:t>
                      </a:r>
                      <a:r>
                        <a:rPr lang="en-US" dirty="0" smtClean="0"/>
                        <a:t> a </a:t>
                      </a:r>
                      <a:r>
                        <a:rPr lang="en-US" dirty="0" err="1" smtClean="0"/>
                        <a:t>las</a:t>
                      </a:r>
                      <a:r>
                        <a:rPr lang="en-US" dirty="0" smtClean="0"/>
                        <a:t> Tic´s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15240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Mejores</a:t>
            </a:r>
            <a:r>
              <a:rPr lang="en-US" dirty="0" smtClean="0"/>
              <a:t> Rankins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1768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869887"/>
              </p:ext>
            </p:extLst>
          </p:nvPr>
        </p:nvGraphicFramePr>
        <p:xfrm>
          <a:off x="373560" y="1895617"/>
          <a:ext cx="8396880" cy="3651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60"/>
                <a:gridCol w="2798960"/>
                <a:gridCol w="2798960"/>
              </a:tblGrid>
              <a:tr h="6083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Independencia</a:t>
                      </a:r>
                      <a:r>
                        <a:rPr lang="en-US" baseline="0" dirty="0" smtClean="0"/>
                        <a:t> judicial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Eficiencia</a:t>
                      </a:r>
                      <a:r>
                        <a:rPr lang="en-US" dirty="0" smtClean="0"/>
                        <a:t> del </a:t>
                      </a:r>
                      <a:r>
                        <a:rPr lang="en-US" dirty="0" err="1" smtClean="0"/>
                        <a:t>marco</a:t>
                      </a:r>
                      <a:r>
                        <a:rPr lang="en-US" dirty="0" smtClean="0"/>
                        <a:t> legal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2.9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Eficacia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órganos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legislativos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566225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Peores</a:t>
            </a:r>
            <a:r>
              <a:rPr lang="en-US" dirty="0" smtClean="0"/>
              <a:t> Rankins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785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7302"/>
            <a:ext cx="8229600" cy="2207884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Segundo </a:t>
            </a:r>
            <a:r>
              <a:rPr lang="en-US" sz="5400" dirty="0" err="1" smtClean="0"/>
              <a:t>pilar</a:t>
            </a:r>
            <a:r>
              <a:rPr lang="en-US" sz="5400" dirty="0"/>
              <a:t>: </a:t>
            </a:r>
            <a:r>
              <a:rPr lang="en-US" sz="5400" dirty="0" err="1"/>
              <a:t>Entorno</a:t>
            </a:r>
            <a:r>
              <a:rPr lang="en-US" sz="5400" dirty="0"/>
              <a:t> </a:t>
            </a:r>
            <a:r>
              <a:rPr lang="en-US" sz="5400" dirty="0" err="1"/>
              <a:t>empresarial</a:t>
            </a:r>
            <a:r>
              <a:rPr lang="en-US" sz="5400" dirty="0"/>
              <a:t> y la </a:t>
            </a:r>
            <a:r>
              <a:rPr lang="en-US" sz="5400" dirty="0" err="1"/>
              <a:t>innovación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6183"/>
            <a:ext cx="8229600" cy="116048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Ranking de </a:t>
            </a:r>
            <a:r>
              <a:rPr lang="en-US" sz="4400" dirty="0" smtClean="0"/>
              <a:t>148 </a:t>
            </a:r>
            <a:r>
              <a:rPr lang="es-ES_tradnl" sz="4400" dirty="0" smtClean="0"/>
              <a:t>países: </a:t>
            </a:r>
            <a:r>
              <a:rPr lang="es-ES_tradnl" sz="4400" dirty="0" smtClean="0"/>
              <a:t>85</a:t>
            </a:r>
            <a:endParaRPr lang="es-ES_tradnl" sz="4400" dirty="0" smtClean="0"/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63634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505959"/>
              </p:ext>
            </p:extLst>
          </p:nvPr>
        </p:nvGraphicFramePr>
        <p:xfrm>
          <a:off x="457200" y="2824085"/>
          <a:ext cx="8396880" cy="3826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60"/>
                <a:gridCol w="2798960"/>
                <a:gridCol w="2798960"/>
              </a:tblGrid>
              <a:tr h="6083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Tiempo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requerido</a:t>
                      </a:r>
                      <a:r>
                        <a:rPr lang="en-US" baseline="0" dirty="0" smtClean="0"/>
                        <a:t> para </a:t>
                      </a:r>
                      <a:r>
                        <a:rPr lang="en-US" baseline="0" dirty="0" err="1" smtClean="0"/>
                        <a:t>iniciar</a:t>
                      </a:r>
                      <a:r>
                        <a:rPr lang="en-US" baseline="0" dirty="0" smtClean="0"/>
                        <a:t> un </a:t>
                      </a:r>
                      <a:r>
                        <a:rPr lang="en-US" baseline="0" dirty="0" err="1" smtClean="0"/>
                        <a:t>negocio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Número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procedimientos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requeridos</a:t>
                      </a:r>
                      <a:r>
                        <a:rPr lang="en-US" dirty="0" smtClean="0"/>
                        <a:t> para </a:t>
                      </a:r>
                      <a:r>
                        <a:rPr lang="en-US" dirty="0" err="1" smtClean="0"/>
                        <a:t>iniciar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negocio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3.6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Compras</a:t>
                      </a:r>
                      <a:r>
                        <a:rPr lang="en-US" baseline="0" dirty="0" smtClean="0"/>
                        <a:t> del sector </a:t>
                      </a:r>
                      <a:r>
                        <a:rPr lang="en-US" baseline="0" dirty="0" err="1" smtClean="0"/>
                        <a:t>público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t</a:t>
                      </a:r>
                      <a:r>
                        <a:rPr lang="en-US" dirty="0" err="1" smtClean="0"/>
                        <a:t>ecnologías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avanzadas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15240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Mejores</a:t>
            </a:r>
            <a:r>
              <a:rPr lang="en-US" dirty="0" smtClean="0"/>
              <a:t> Rankins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3297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909484"/>
              </p:ext>
            </p:extLst>
          </p:nvPr>
        </p:nvGraphicFramePr>
        <p:xfrm>
          <a:off x="373560" y="1895617"/>
          <a:ext cx="8396880" cy="3651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60"/>
                <a:gridCol w="2798960"/>
                <a:gridCol w="2798960"/>
              </a:tblGrid>
              <a:tr h="6083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Intensidad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competencia</a:t>
                      </a:r>
                      <a:r>
                        <a:rPr lang="en-US" dirty="0" smtClean="0"/>
                        <a:t> local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Tasa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matriculación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enseñanza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terciaria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53.7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Tasa</a:t>
                      </a:r>
                      <a:r>
                        <a:rPr lang="en-US" dirty="0" smtClean="0"/>
                        <a:t> total de </a:t>
                      </a:r>
                      <a:r>
                        <a:rPr lang="en-US" dirty="0" err="1" smtClean="0"/>
                        <a:t>impuestos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566225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Peores</a:t>
            </a:r>
            <a:r>
              <a:rPr lang="en-US" dirty="0" smtClean="0"/>
              <a:t> Rankins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3397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7302"/>
            <a:ext cx="8229600" cy="2207884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Tercer</a:t>
            </a:r>
            <a:r>
              <a:rPr lang="en-US" sz="5400" dirty="0" smtClean="0"/>
              <a:t> </a:t>
            </a:r>
            <a:r>
              <a:rPr lang="en-US" sz="5400" dirty="0" err="1" smtClean="0"/>
              <a:t>pilar</a:t>
            </a:r>
            <a:r>
              <a:rPr lang="en-US" sz="5400" dirty="0" smtClean="0"/>
              <a:t>: </a:t>
            </a:r>
            <a:r>
              <a:rPr lang="en-US" sz="5400" dirty="0" err="1" smtClean="0"/>
              <a:t>Infraestructura</a:t>
            </a:r>
            <a:r>
              <a:rPr lang="en-US" sz="5400" dirty="0" smtClean="0"/>
              <a:t> y </a:t>
            </a:r>
            <a:r>
              <a:rPr lang="en-US" sz="5400" dirty="0" err="1" smtClean="0"/>
              <a:t>contenido</a:t>
            </a:r>
            <a:r>
              <a:rPr lang="en-US" sz="5400" dirty="0" smtClean="0"/>
              <a:t> digital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6183"/>
            <a:ext cx="8229600" cy="116048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Ranking de 148 </a:t>
            </a:r>
            <a:r>
              <a:rPr lang="es-ES_tradnl" sz="4400" dirty="0" smtClean="0"/>
              <a:t>países: </a:t>
            </a:r>
            <a:r>
              <a:rPr lang="es-ES_tradnl" sz="4400" dirty="0" smtClean="0"/>
              <a:t>81</a:t>
            </a:r>
            <a:r>
              <a:rPr lang="es-ES_tradnl" sz="4400" dirty="0" smtClean="0"/>
              <a:t> </a:t>
            </a:r>
            <a:endParaRPr lang="es-ES_tradnl" sz="4400" dirty="0" smtClean="0"/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63201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143351"/>
              </p:ext>
            </p:extLst>
          </p:nvPr>
        </p:nvGraphicFramePr>
        <p:xfrm>
          <a:off x="457200" y="1600196"/>
          <a:ext cx="8396880" cy="3651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60"/>
                <a:gridCol w="2798960"/>
                <a:gridCol w="2798960"/>
              </a:tblGrid>
              <a:tr h="6083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76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2,449.5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Producción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electricidad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15.7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Ancho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banda</a:t>
                      </a:r>
                      <a:r>
                        <a:rPr lang="en-US" dirty="0" smtClean="0"/>
                        <a:t> de internet</a:t>
                      </a:r>
                      <a:endParaRPr lang="en-US" dirty="0"/>
                    </a:p>
                  </a:txBody>
                  <a:tcPr/>
                </a:tc>
              </a:tr>
              <a:tr h="10144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4.7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Contenido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acceso</a:t>
                      </a:r>
                      <a:r>
                        <a:rPr lang="en-US" dirty="0" smtClean="0"/>
                        <a:t> digital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039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Mejores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7808716"/>
              </p:ext>
            </p:extLst>
          </p:nvPr>
        </p:nvGraphicFramePr>
        <p:xfrm>
          <a:off x="457198" y="1600201"/>
          <a:ext cx="8229603" cy="3322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1"/>
                <a:gridCol w="2743201"/>
                <a:gridCol w="2743201"/>
              </a:tblGrid>
              <a:tr h="5531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373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Seguridad</a:t>
                      </a:r>
                      <a:r>
                        <a:rPr lang="en-US" dirty="0" smtClean="0"/>
                        <a:t> de Internet</a:t>
                      </a:r>
                      <a:endParaRPr lang="en-US" dirty="0"/>
                    </a:p>
                  </a:txBody>
                  <a:tcPr/>
                </a:tc>
              </a:tr>
              <a:tr h="13958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Covertura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movil</a:t>
                      </a:r>
                      <a:r>
                        <a:rPr lang="en-US" dirty="0" smtClean="0"/>
                        <a:t> de red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19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399"/>
            <a:ext cx="8396880" cy="2448139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Cuarto </a:t>
            </a:r>
            <a:r>
              <a:rPr lang="en-US" sz="6000" dirty="0" err="1" smtClean="0"/>
              <a:t>pilar</a:t>
            </a:r>
            <a:r>
              <a:rPr lang="en-US" sz="6000" dirty="0" smtClean="0"/>
              <a:t>: </a:t>
            </a:r>
            <a:r>
              <a:rPr lang="en-US" sz="6000" dirty="0" err="1" smtClean="0"/>
              <a:t>Asequibilidad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56611"/>
            <a:ext cx="8229600" cy="1031652"/>
          </a:xfrm>
        </p:spPr>
        <p:txBody>
          <a:bodyPr>
            <a:normAutofit/>
          </a:bodyPr>
          <a:lstStyle/>
          <a:p>
            <a:r>
              <a:rPr lang="en-US" sz="4400" dirty="0"/>
              <a:t>Ranking de 148 </a:t>
            </a:r>
            <a:r>
              <a:rPr lang="es-ES_tradnl" sz="4400" dirty="0"/>
              <a:t>países: </a:t>
            </a:r>
            <a:r>
              <a:rPr lang="es-ES_tradnl" sz="4400" dirty="0" smtClean="0"/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3796016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36277"/>
              </p:ext>
            </p:extLst>
          </p:nvPr>
        </p:nvGraphicFramePr>
        <p:xfrm>
          <a:off x="457200" y="1600200"/>
          <a:ext cx="8010318" cy="2931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106"/>
                <a:gridCol w="2670106"/>
                <a:gridCol w="2670106"/>
              </a:tblGrid>
              <a:tr h="7082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1298827"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Tarifas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prepagadas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celulares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móbiles</a:t>
                      </a:r>
                      <a:endParaRPr lang="en-US" dirty="0"/>
                    </a:p>
                  </a:txBody>
                  <a:tcPr/>
                </a:tc>
              </a:tr>
              <a:tr h="9241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calificación</a:t>
                      </a:r>
                      <a:r>
                        <a:rPr lang="en-US" baseline="0" dirty="0" smtClean="0"/>
                        <a:t> 1, </a:t>
                      </a:r>
                      <a:r>
                        <a:rPr lang="en-US" baseline="0" dirty="0" err="1" smtClean="0"/>
                        <a:t>cuando</a:t>
                      </a:r>
                      <a:r>
                        <a:rPr lang="en-US" baseline="0" dirty="0" smtClean="0"/>
                        <a:t> el </a:t>
                      </a:r>
                      <a:r>
                        <a:rPr lang="en-US" baseline="0" dirty="0" err="1" smtClean="0"/>
                        <a:t>máximo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fué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Competición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telefonía</a:t>
                      </a:r>
                      <a:r>
                        <a:rPr lang="en-US" dirty="0" smtClean="0"/>
                        <a:t> e Internet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87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Mejores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046976"/>
              </p:ext>
            </p:extLst>
          </p:nvPr>
        </p:nvGraphicFramePr>
        <p:xfrm>
          <a:off x="457200" y="1600200"/>
          <a:ext cx="822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29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Arreglo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tarifas</a:t>
                      </a:r>
                      <a:r>
                        <a:rPr lang="en-US" dirty="0" smtClean="0"/>
                        <a:t> de Banda </a:t>
                      </a:r>
                      <a:r>
                        <a:rPr lang="en-US" dirty="0" err="1" smtClean="0"/>
                        <a:t>Ancha</a:t>
                      </a:r>
                      <a:r>
                        <a:rPr lang="en-US" dirty="0" smtClean="0"/>
                        <a:t> de Internet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817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399"/>
            <a:ext cx="8229600" cy="2705803"/>
          </a:xfrm>
        </p:spPr>
        <p:txBody>
          <a:bodyPr>
            <a:normAutofit/>
          </a:bodyPr>
          <a:lstStyle/>
          <a:p>
            <a:r>
              <a:rPr lang="en-US" sz="6000" dirty="0" err="1" smtClean="0"/>
              <a:t>Quinto</a:t>
            </a:r>
            <a:r>
              <a:rPr lang="en-US" sz="6000" dirty="0" smtClean="0"/>
              <a:t> </a:t>
            </a:r>
            <a:r>
              <a:rPr lang="en-US" sz="6000" dirty="0" err="1" smtClean="0"/>
              <a:t>pilar</a:t>
            </a:r>
            <a:r>
              <a:rPr lang="en-US" sz="6000" dirty="0" smtClean="0"/>
              <a:t>: </a:t>
            </a:r>
            <a:r>
              <a:rPr lang="en-US" sz="6000" dirty="0" err="1" smtClean="0"/>
              <a:t>Uso</a:t>
            </a:r>
            <a:r>
              <a:rPr lang="en-US" sz="6000" dirty="0" smtClean="0"/>
              <a:t> del </a:t>
            </a:r>
            <a:r>
              <a:rPr lang="en-US" sz="6000" dirty="0" err="1" smtClean="0"/>
              <a:t>gobierno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85439"/>
            <a:ext cx="8229600" cy="718775"/>
          </a:xfrm>
        </p:spPr>
        <p:txBody>
          <a:bodyPr>
            <a:normAutofit/>
          </a:bodyPr>
          <a:lstStyle/>
          <a:p>
            <a:r>
              <a:rPr lang="en-US" sz="3600" dirty="0"/>
              <a:t>Ranking de 148 </a:t>
            </a:r>
            <a:r>
              <a:rPr lang="es-ES_tradnl" sz="3600" dirty="0"/>
              <a:t>países: </a:t>
            </a:r>
            <a:r>
              <a:rPr lang="es-ES_tradnl" sz="3600" dirty="0" smtClean="0"/>
              <a:t>95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35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99541"/>
              </p:ext>
            </p:extLst>
          </p:nvPr>
        </p:nvGraphicFramePr>
        <p:xfrm>
          <a:off x="457200" y="1600200"/>
          <a:ext cx="82296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95.9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Tasa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inscripciones</a:t>
                      </a:r>
                      <a:r>
                        <a:rPr lang="en-US" dirty="0" smtClean="0"/>
                        <a:t> a </a:t>
                      </a:r>
                      <a:r>
                        <a:rPr lang="en-US" dirty="0" err="1" smtClean="0"/>
                        <a:t>educación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secundaria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88.8</a:t>
                      </a:r>
                      <a:endParaRPr lang="es-ES_tradnl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Tasa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alfabetización</a:t>
                      </a:r>
                      <a:r>
                        <a:rPr lang="en-US" dirty="0" smtClean="0"/>
                        <a:t> en </a:t>
                      </a:r>
                      <a:r>
                        <a:rPr lang="en-US" dirty="0" err="1" smtClean="0"/>
                        <a:t>adultos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782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Mejores</a:t>
            </a:r>
            <a:r>
              <a:rPr lang="en-US" dirty="0" smtClean="0"/>
              <a:t> Rankings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508503"/>
              </p:ext>
            </p:extLst>
          </p:nvPr>
        </p:nvGraphicFramePr>
        <p:xfrm>
          <a:off x="457200" y="1600200"/>
          <a:ext cx="8229600" cy="1925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Temas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Calidad</a:t>
                      </a:r>
                      <a:r>
                        <a:rPr lang="en-US" dirty="0" smtClean="0"/>
                        <a:t> de la </a:t>
                      </a:r>
                      <a:r>
                        <a:rPr lang="en-US" dirty="0" err="1" smtClean="0"/>
                        <a:t>educación</a:t>
                      </a:r>
                      <a:r>
                        <a:rPr lang="en-US" dirty="0" smtClean="0"/>
                        <a:t> del </a:t>
                      </a:r>
                      <a:r>
                        <a:rPr lang="en-US" dirty="0" err="1" smtClean="0"/>
                        <a:t>sistema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Calidad</a:t>
                      </a:r>
                      <a:r>
                        <a:rPr lang="en-US" dirty="0" smtClean="0"/>
                        <a:t> de la </a:t>
                      </a:r>
                      <a:r>
                        <a:rPr lang="en-US" dirty="0" err="1" smtClean="0"/>
                        <a:t>educación</a:t>
                      </a:r>
                      <a:r>
                        <a:rPr lang="en-US" dirty="0" smtClean="0"/>
                        <a:t> en </a:t>
                      </a:r>
                      <a:r>
                        <a:rPr lang="en-US" dirty="0" err="1" smtClean="0"/>
                        <a:t>matemáticas</a:t>
                      </a:r>
                      <a:r>
                        <a:rPr lang="en-US" dirty="0" smtClean="0"/>
                        <a:t> y </a:t>
                      </a:r>
                      <a:r>
                        <a:rPr lang="en-US" dirty="0" err="1" smtClean="0"/>
                        <a:t>ciencia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83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Subíndice</a:t>
            </a:r>
            <a:r>
              <a:rPr lang="en-US" dirty="0" smtClean="0"/>
              <a:t> de </a:t>
            </a:r>
            <a:r>
              <a:rPr lang="en-US" dirty="0" smtClean="0"/>
              <a:t>USO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14927" y="4064001"/>
            <a:ext cx="3532610" cy="854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Lugar: 71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819" y="3679978"/>
            <a:ext cx="3477202" cy="28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77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220" y="577273"/>
            <a:ext cx="7858580" cy="6039427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USO PERSONAL:</a:t>
            </a:r>
          </a:p>
          <a:p>
            <a:r>
              <a:rPr lang="es-MX" dirty="0" smtClean="0"/>
              <a:t>El ranking que ocupa México frente a los demás países relacionado con el uso que la población le da a la tecnología y al internet varía entre el lugar 59 en Internet en el hogar y el 112 que ocupan los suscriptores a telefonía celular. </a:t>
            </a:r>
          </a:p>
          <a:p>
            <a:endParaRPr lang="es-MX" dirty="0" smtClean="0"/>
          </a:p>
          <a:p>
            <a:r>
              <a:rPr lang="es-MX" dirty="0" smtClean="0"/>
              <a:t>USO CORPORATIVO: </a:t>
            </a:r>
          </a:p>
          <a:p>
            <a:r>
              <a:rPr lang="es-MX" dirty="0" smtClean="0"/>
              <a:t>El lugar más alto que ocupa es en los patentes y aplicaciones y el lugar más bajo con el lugar 76 en el uso de internet dentro de los negocios para acercarse a su consumidor.</a:t>
            </a:r>
          </a:p>
          <a:p>
            <a:endParaRPr lang="es-MX" dirty="0" smtClean="0"/>
          </a:p>
          <a:p>
            <a:r>
              <a:rPr lang="es-MX" dirty="0" smtClean="0"/>
              <a:t>USO GUBERNAMENTAL:</a:t>
            </a:r>
          </a:p>
          <a:p>
            <a:r>
              <a:rPr lang="es-MX" dirty="0" smtClean="0"/>
              <a:t>México tiene un lugar destacado en servicios en línea con el lugar 28.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2038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Impacto económico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El impacto que se tuvo en los nuevos servicios y productos, clasifica a México en el lugar número 55. </a:t>
            </a:r>
          </a:p>
          <a:p>
            <a:endParaRPr lang="es-MX" sz="2800" dirty="0" smtClean="0"/>
          </a:p>
          <a:p>
            <a:r>
              <a:rPr lang="es-MX" sz="2800" dirty="0" smtClean="0"/>
              <a:t>El peor ranking obtenido en esta categoría es en los trabajos con conocimiento intensivo y en la fuerza de trabajo, posicionándose en el lugar 97.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69373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Impacto Social 	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Este año, México se encuentra en posiciones más abajo de la mitad en lo referente al acceso a servicios básicos y al acceso a internet en las escuelas, con la posición 79 y 90 respectivamente.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538649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542</Words>
  <Application>Microsoft Macintosh PowerPoint</Application>
  <PresentationFormat>On-screen Show (4:3)</PresentationFormat>
  <Paragraphs>150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Clarity</vt:lpstr>
      <vt:lpstr>México 2014</vt:lpstr>
      <vt:lpstr>Índice de Preparación tecnológica</vt:lpstr>
      <vt:lpstr>Subíndice de disposición</vt:lpstr>
      <vt:lpstr>Primer pilar: Entorno político y regulatorio </vt:lpstr>
      <vt:lpstr>PowerPoint Presentation</vt:lpstr>
      <vt:lpstr>PowerPoint Presentation</vt:lpstr>
      <vt:lpstr>Segundo pilar: Entorno empresarial y la innovación</vt:lpstr>
      <vt:lpstr>PowerPoint Presentation</vt:lpstr>
      <vt:lpstr>PowerPoint Presentation</vt:lpstr>
      <vt:lpstr>Tercer pilar: Infraestructura y contenido digital</vt:lpstr>
      <vt:lpstr>Peores Rankings</vt:lpstr>
      <vt:lpstr>Mejores Rankings</vt:lpstr>
      <vt:lpstr>Cuarto pilar: Asequibilidad</vt:lpstr>
      <vt:lpstr>Peores Rankings</vt:lpstr>
      <vt:lpstr>Mejores Rankings</vt:lpstr>
      <vt:lpstr>Quinto pilar: Uso del gobierno</vt:lpstr>
      <vt:lpstr>Peores Rankings</vt:lpstr>
      <vt:lpstr>Mejores Rankings</vt:lpstr>
      <vt:lpstr>Subíndice de USO</vt:lpstr>
      <vt:lpstr>PowerPoint Presentation</vt:lpstr>
      <vt:lpstr>Impacto económico</vt:lpstr>
      <vt:lpstr>Impacto Social  </vt:lpstr>
    </vt:vector>
  </TitlesOfParts>
  <Company>La Salle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Rediness subindex</dc:title>
  <dc:creator>Itzel de Maria Franco</dc:creator>
  <cp:lastModifiedBy>Itzel de Maria Franco</cp:lastModifiedBy>
  <cp:revision>21</cp:revision>
  <dcterms:created xsi:type="dcterms:W3CDTF">2014-09-29T21:54:50Z</dcterms:created>
  <dcterms:modified xsi:type="dcterms:W3CDTF">2014-10-07T04:02:08Z</dcterms:modified>
</cp:coreProperties>
</file>