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57" r:id="rId8"/>
    <p:sldId id="263" r:id="rId9"/>
    <p:sldId id="265" r:id="rId10"/>
    <p:sldId id="264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000" y="-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DB5762D-9941-42BC-A408-8576D74E1884}" type="datetimeFigureOut">
              <a:rPr lang="es-ES" smtClean="0"/>
              <a:t>29/09/14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77D4706-E732-4793-AC9C-922552622BE0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México 2013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María Fernanda Torres Palacios</a:t>
            </a:r>
          </a:p>
          <a:p>
            <a:r>
              <a:rPr lang="es-ES" dirty="0" smtClean="0"/>
              <a:t>Leticia Manzano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Antes de comenzar con en análisis de México 2013, veamos los resultados que obtuvo nuestro país vecino</a:t>
            </a:r>
            <a:endParaRPr lang="es-ES" dirty="0"/>
          </a:p>
        </p:txBody>
      </p:sp>
      <p:pic>
        <p:nvPicPr>
          <p:cNvPr id="10" name="Picture 10" descr="http://www.politiquiando.com/wp-content/uploads/2013/02/ESTADOS-UNID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284984"/>
            <a:ext cx="4233863" cy="2822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4359"/>
            <a:ext cx="4262112" cy="3812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10952"/>
            <a:ext cx="28575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4716016" y="2060848"/>
            <a:ext cx="3923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accent6">
                    <a:lumMod val="75000"/>
                  </a:schemeClr>
                </a:solidFill>
              </a:rPr>
              <a:t>Lugar: #9</a:t>
            </a:r>
          </a:p>
          <a:p>
            <a:r>
              <a:rPr lang="es-ES" sz="4000" dirty="0" smtClean="0">
                <a:solidFill>
                  <a:schemeClr val="accent6">
                    <a:lumMod val="75000"/>
                  </a:schemeClr>
                </a:solidFill>
              </a:rPr>
              <a:t>Calificación: 5.6</a:t>
            </a:r>
            <a:endParaRPr lang="es-ES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4950" y="5157192"/>
            <a:ext cx="4849050" cy="13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683568" y="4869160"/>
            <a:ext cx="3563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accent1">
                    <a:lumMod val="50000"/>
                  </a:schemeClr>
                </a:solidFill>
              </a:rPr>
              <a:t>Primer lugar en cobertura móvil</a:t>
            </a:r>
            <a:endParaRPr lang="es-E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Y ¿Cómo le fue a Reino Unido?</a:t>
            </a:r>
            <a:endParaRPr lang="es-ES" dirty="0"/>
          </a:p>
        </p:txBody>
      </p:sp>
      <p:pic>
        <p:nvPicPr>
          <p:cNvPr id="17410" name="Picture 2" descr="http://estudios-internacionales.universia.net/uk/vivir/images/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780928"/>
            <a:ext cx="5900960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265338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88299"/>
            <a:ext cx="2808313" cy="63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r="10422" b="718"/>
          <a:stretch>
            <a:fillRect/>
          </a:stretch>
        </p:blipFill>
        <p:spPr bwMode="auto">
          <a:xfrm>
            <a:off x="3635896" y="1556792"/>
            <a:ext cx="525658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3635896" y="377369"/>
            <a:ext cx="4680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accent6">
                    <a:lumMod val="75000"/>
                  </a:schemeClr>
                </a:solidFill>
              </a:rPr>
              <a:t>Lugar: #7</a:t>
            </a:r>
          </a:p>
          <a:p>
            <a:r>
              <a:rPr lang="es-ES" sz="4000" dirty="0" smtClean="0">
                <a:solidFill>
                  <a:schemeClr val="accent6">
                    <a:lumMod val="75000"/>
                  </a:schemeClr>
                </a:solidFill>
              </a:rPr>
              <a:t>Calificación: 5.6</a:t>
            </a:r>
            <a:endParaRPr lang="es-ES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3429000"/>
            <a:ext cx="35638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accent5">
                    <a:lumMod val="50000"/>
                  </a:schemeClr>
                </a:solidFill>
              </a:rPr>
              <a:t>Primer lugar en Accesibilidad de contenidos digitales, en impacto de las </a:t>
            </a:r>
            <a:r>
              <a:rPr lang="es-ES" sz="2800" dirty="0" err="1" smtClean="0">
                <a:solidFill>
                  <a:schemeClr val="accent5">
                    <a:lumMod val="50000"/>
                  </a:schemeClr>
                </a:solidFill>
              </a:rPr>
              <a:t>TICs</a:t>
            </a:r>
            <a:r>
              <a:rPr lang="es-ES" sz="2800" dirty="0" smtClean="0">
                <a:solidFill>
                  <a:schemeClr val="accent5">
                    <a:lumMod val="50000"/>
                  </a:schemeClr>
                </a:solidFill>
              </a:rPr>
              <a:t> y en relación compañía-usuario de internet.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020272" y="1872208"/>
            <a:ext cx="2123728" cy="8037512"/>
          </a:xfrm>
        </p:spPr>
        <p:txBody>
          <a:bodyPr/>
          <a:lstStyle/>
          <a:p>
            <a:r>
              <a:rPr lang="es-ES" dirty="0" smtClean="0"/>
              <a:t>Y ahora vamos con México…</a:t>
            </a:r>
            <a:endParaRPr lang="es-ES" dirty="0"/>
          </a:p>
        </p:txBody>
      </p:sp>
      <p:pic>
        <p:nvPicPr>
          <p:cNvPr id="19458" name="Picture 2" descr="http://www.sintetia.com/wp-content/uploads/2013/07/incertidumbre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0"/>
            <a:ext cx="4608512" cy="6912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5188" y="1772816"/>
            <a:ext cx="426922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2339" y="1412776"/>
            <a:ext cx="16859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216024" y="2570128"/>
            <a:ext cx="3563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accent6">
                    <a:lumMod val="75000"/>
                  </a:schemeClr>
                </a:solidFill>
              </a:rPr>
              <a:t>Lugar: #63 de 144</a:t>
            </a:r>
          </a:p>
          <a:p>
            <a:r>
              <a:rPr lang="es-ES" sz="4000" dirty="0" smtClean="0">
                <a:solidFill>
                  <a:schemeClr val="accent6">
                    <a:lumMod val="75000"/>
                  </a:schemeClr>
                </a:solidFill>
              </a:rPr>
              <a:t>Calificación: 3.9</a:t>
            </a:r>
            <a:endParaRPr lang="es-ES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584" y="1052736"/>
            <a:ext cx="5247080" cy="1005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4395" y="2564904"/>
            <a:ext cx="4354029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1259632" y="2348880"/>
            <a:ext cx="2339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es-ES" sz="3200" dirty="0" smtClean="0">
                <a:solidFill>
                  <a:schemeClr val="accent1">
                    <a:lumMod val="50000"/>
                  </a:schemeClr>
                </a:solidFill>
              </a:rPr>
              <a:t>ugar 28 en cobertura móvil</a:t>
            </a:r>
            <a:endParaRPr lang="es-E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120680" y="836712"/>
            <a:ext cx="27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</a:rPr>
              <a:t>Primer lugar en competencia de Internet y telefonía</a:t>
            </a:r>
            <a:endParaRPr lang="es-E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4581128"/>
            <a:ext cx="29813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4499992" y="4451628"/>
            <a:ext cx="3932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es-ES" sz="3200" dirty="0" smtClean="0">
                <a:solidFill>
                  <a:schemeClr val="accent1">
                    <a:lumMod val="50000"/>
                  </a:schemeClr>
                </a:solidFill>
              </a:rPr>
              <a:t>ugar 128 en efectividad en el contenido de las leyes</a:t>
            </a:r>
            <a:endParaRPr lang="es-E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unilac.com.co/fotos/Image/noticias/latinoameri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025352"/>
            <a:ext cx="5619432" cy="5832648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4848" y="2215405"/>
            <a:ext cx="4269160" cy="4642595"/>
          </a:xfrm>
        </p:spPr>
        <p:txBody>
          <a:bodyPr/>
          <a:lstStyle/>
          <a:p>
            <a:r>
              <a:rPr lang="es-ES" dirty="0" smtClean="0"/>
              <a:t> ¿Cómo le fue a otros países latinoamericanos?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62994"/>
            <a:ext cx="2675827" cy="241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504" y="567358"/>
            <a:ext cx="1981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6085" y="1052736"/>
            <a:ext cx="2554932" cy="236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8984" y="548680"/>
            <a:ext cx="12382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1210" y="4226950"/>
            <a:ext cx="2530752" cy="23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3735710"/>
            <a:ext cx="20859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21632" y="4291630"/>
            <a:ext cx="2772544" cy="235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53000" y="3807718"/>
            <a:ext cx="12192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10 Conector recto"/>
          <p:cNvCxnSpPr/>
          <p:nvPr/>
        </p:nvCxnSpPr>
        <p:spPr>
          <a:xfrm>
            <a:off x="4139952" y="692696"/>
            <a:ext cx="0" cy="56886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1331640" y="3645024"/>
            <a:ext cx="57606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TIC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Se encuentra en el lugar 63 en el ranking, en la oferta de servicios en l</a:t>
            </a:r>
            <a:r>
              <a:rPr lang="es-ES" dirty="0" smtClean="0"/>
              <a:t>ínea</a:t>
            </a:r>
          </a:p>
          <a:p>
            <a:r>
              <a:rPr lang="es-ES" dirty="0" smtClean="0"/>
              <a:t>Ha avanzado menos en desarrollar más su infraestructura de TIC.</a:t>
            </a:r>
          </a:p>
          <a:p>
            <a:r>
              <a:rPr lang="es-ES" dirty="0" smtClean="0"/>
              <a:t>La implementación de las TIC, en </a:t>
            </a:r>
            <a:r>
              <a:rPr lang="es-ES" dirty="0" err="1" smtClean="0"/>
              <a:t>terminos</a:t>
            </a:r>
            <a:r>
              <a:rPr lang="es-ES" dirty="0" smtClean="0"/>
              <a:t> de usuarios de Internet, no ha progresado, debido a la baja calidad del sistema educativo.</a:t>
            </a:r>
          </a:p>
          <a:p>
            <a:r>
              <a:rPr lang="es-ES" dirty="0" smtClean="0"/>
              <a:t>Adoptar e implementar una agenda digital integral podría impulsar el desarrollo de las TIC.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7694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328592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Se encuentra en el lugar 75 con ordenador personal en los hogares.</a:t>
            </a:r>
          </a:p>
          <a:p>
            <a:r>
              <a:rPr lang="es-ES" dirty="0" smtClean="0"/>
              <a:t>En el lugar 73 en hogares con acceso a Internet. </a:t>
            </a:r>
          </a:p>
          <a:p>
            <a:r>
              <a:rPr lang="es-ES" dirty="0" smtClean="0"/>
              <a:t>Con suscripciones en Internet con banda ancha, se ubica en el lugar 57 y en móviles en el lugar 82, al igual que el acceso de Internet en las escuelas</a:t>
            </a:r>
          </a:p>
          <a:p>
            <a:r>
              <a:rPr lang="es-ES" dirty="0" smtClean="0"/>
              <a:t>Con el uso de redes sociales virtuales, se ubica en el lugar 79.</a:t>
            </a:r>
          </a:p>
          <a:p>
            <a:r>
              <a:rPr lang="es-ES" dirty="0" smtClean="0"/>
              <a:t>En el nivel de empresa en absorción</a:t>
            </a:r>
            <a:r>
              <a:rPr lang="es-ES" dirty="0" smtClean="0"/>
              <a:t> de la tecnología, se ubica en el lugar 63.</a:t>
            </a:r>
          </a:p>
          <a:p>
            <a:r>
              <a:rPr lang="es-ES" dirty="0" smtClean="0"/>
              <a:t>México en su capacidad para la innovación se encuentra en el sitio 75.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6575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EMPLEO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_tradnl" dirty="0"/>
              <a:t>Aunque no hay datos suficientes para estudiar cómo la digitalización lleva a la creación de empleo en determinados sectores en los mercados emergentes, la evidencia de dos economías-la muy unidas Estados Unidos y México-ilustra la tendencia general (Figura 1b). Los servicios financieros y las empresas de fabricación en los Estados Unidos arrojan empleos porque eran capaces de transferir actividades intensivas en trabajo o de apoyo a México, donde los costos laborales son más bajos. Las empresas se aprovecharon de la deslocalización de las operaciones, logística, atención al cliente, legales y servicios de comunicaciones. Los aumentos de la productividad en los servicios financieros y la manufactura fueron el resultado de esta capacidad de disminuir los costos de mano de obra y aumentar la producción. El resultado neto </a:t>
            </a:r>
          </a:p>
          <a:p>
            <a:r>
              <a:rPr lang="es-ES_tradnl" dirty="0"/>
              <a:t>era un descenso del 6 por ciento en el número de puestos de trabajo en los sectores transables en Estados Unidos entre 2002 y 2009 y un 15,2 por ciento de aumento concomitante de empleo en los sectores transables en México durante los mismos años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0983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ECOMOM</a:t>
            </a:r>
            <a:r>
              <a:rPr lang="es-ES" dirty="0" smtClean="0"/>
              <a:t>ÍA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Se encuentra en el lugar 76 en producci</a:t>
            </a:r>
            <a:r>
              <a:rPr lang="es-ES" dirty="0" smtClean="0"/>
              <a:t>ón de electricidad.</a:t>
            </a:r>
          </a:p>
          <a:p>
            <a:r>
              <a:rPr lang="es-ES" dirty="0" smtClean="0"/>
              <a:t>En perfiles de economía, se ubica en el lugar .</a:t>
            </a:r>
          </a:p>
          <a:p>
            <a:r>
              <a:rPr lang="es-ES" dirty="0" smtClean="0"/>
              <a:t>En tiempo para iniciar un negocio se encuentra en el lugar 43.</a:t>
            </a:r>
          </a:p>
          <a:p>
            <a:r>
              <a:rPr lang="es-ES" dirty="0" smtClean="0"/>
              <a:t>La tasa de piratería en software, México se encuentra en el lugar  48.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2171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294</TotalTime>
  <Words>535</Words>
  <Application>Microsoft Macintosh PowerPoint</Application>
  <PresentationFormat>Presentación en pantalla (4:3)</PresentationFormat>
  <Paragraphs>37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Urbano</vt:lpstr>
      <vt:lpstr>México 2013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TIC </vt:lpstr>
      <vt:lpstr>Presentación de PowerPoint</vt:lpstr>
      <vt:lpstr>EMPLEO</vt:lpstr>
      <vt:lpstr>ECOMOMÍA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leticia  manzano valdez</cp:lastModifiedBy>
  <cp:revision>12</cp:revision>
  <dcterms:created xsi:type="dcterms:W3CDTF">2014-09-29T05:15:51Z</dcterms:created>
  <dcterms:modified xsi:type="dcterms:W3CDTF">2014-09-29T20:11:28Z</dcterms:modified>
</cp:coreProperties>
</file>