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60" r:id="rId27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434" autoAdjust="0"/>
  </p:normalViewPr>
  <p:slideViewPr>
    <p:cSldViewPr>
      <p:cViewPr>
        <p:scale>
          <a:sx n="73" d="100"/>
          <a:sy n="73" d="100"/>
        </p:scale>
        <p:origin x="-111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1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38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39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40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41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55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64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65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66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5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B827DA-AC70-427A-B67C-CFB8FA4977EA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16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17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09FFF8-7E0E-436A-AEAC-4501886B4E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F2715-4970-4837-81D1-87C7767B9E67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A13C5-7C53-4966-8D8F-A156F0EEF02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Forma libre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14 Forma libre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2 Forma libre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24 Forma libre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25 Forma libre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6 Rectángulo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7 Rectángulo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8 Rectángulo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9 Rectángulo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10 Rectángulo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11 Rectángulo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8172B8-3FCB-4E41-926D-CB8406CB7A5D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2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2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87A479-0CCE-4B04-AD4B-F2777AE5CDE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4BD354-CBA1-47A9-AAFC-8C1B0867C51E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15BBCA-2D8B-483F-B221-481CAD2665E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4 Rectángulo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15 Rectángulo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16 Rectángulo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17 Rectángulo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8 Rectángulo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19 Rectángulo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20 Rectángulo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21 Rectángulo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28 Rectángulo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29 Rectángulo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B58802-0B2C-42B8-9A8A-3076AB571AC9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1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1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4BEA27-C1EB-45F1-8E01-7F888B42177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D051F-1D78-423C-9BB0-15C5E8F36ACE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3B68-1824-4840-8CF5-7B0BE65D1C8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730F8E-FDD5-49FD-AF68-E87816D4E774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5CA1E8-9E4B-4D0E-AC0C-04B2641CB8D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1CD5A-2F99-4B62-98E5-30ACA461F49C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39A0-1439-41CB-8F68-B6F94FC519A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8 Conector recto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9 Grupo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14 Conector recto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15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16 Conector recto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13 Grupo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10 Conector recto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1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2 Conector recto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17 Grupo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18 Conector recto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9 Conector recto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20 Conector recto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B8FEC9-8D5E-4CD9-9FBC-9B799DB5E2DC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20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2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94735A-9283-468C-A253-8C884931E22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B2E45-E5A7-4A71-A4F2-91147A41C206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D1F0C-CF76-4718-9F2A-4D63FE4279D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83CD2-900D-4EF9-857F-A00431FE3469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FF9AC-BF95-4A2C-BEC4-9505DD77DC9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6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0BFAA-FD6D-4814-83EA-369D1424E371}" type="datetimeFigureOut">
              <a:rPr lang="es-MX"/>
              <a:pPr>
                <a:defRPr/>
              </a:pPr>
              <a:t>19/08/2014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484CAA7-9C82-4141-B4E1-26EB6088D10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0" r:id="rId6"/>
    <p:sldLayoutId id="2147483676" r:id="rId7"/>
    <p:sldLayoutId id="2147483669" r:id="rId8"/>
    <p:sldLayoutId id="2147483677" r:id="rId9"/>
    <p:sldLayoutId id="2147483668" r:id="rId10"/>
    <p:sldLayoutId id="21474836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google.com.mx/url?sa=i&amp;rct=j&amp;q=&amp;esrc=s&amp;source=images&amp;cd=&amp;cad=rja&amp;uact=8&amp;docid=pWiOpX8o69G-NM&amp;tbnid=0XuALoDxf36v2M:&amp;ved=0CAUQjRw&amp;url=http://www.wzb.eu/en/persons/dieter-rucht&amp;ei=e-XwU_jGAcbc8gG-sIDIAQ&amp;bvm=bv.73231344,d.b2U&amp;psig=AFQjCNFrRyaH1Wcd07EA6K-8f0Jf4I9uTQ&amp;ust=140838270997699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zonypalabra.org.mx/McLuhan_Benassini.pdf" TargetMode="External"/><Relationship Id="rId2" Type="http://schemas.openxmlformats.org/officeDocument/2006/relationships/hyperlink" Target="http://www.razonypalabra.org.mx/N/N71/VARIA/29%20JODAR_REVISADO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4214818"/>
            <a:ext cx="7872442" cy="210368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>
                <a:solidFill>
                  <a:schemeClr val="tx2">
                    <a:satMod val="200000"/>
                  </a:schemeClr>
                </a:solidFill>
              </a:rPr>
              <a:t>Marshall </a:t>
            </a:r>
            <a:r>
              <a:rPr lang="es-MX" dirty="0" err="1" smtClean="0">
                <a:solidFill>
                  <a:schemeClr val="tx2">
                    <a:satMod val="200000"/>
                  </a:schemeClr>
                </a:solidFill>
              </a:rPr>
              <a:t>mCLUHAN</a:t>
            </a:r>
            <a:endParaRPr lang="es-MX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3314" name="2 Subtítulo"/>
          <p:cNvSpPr>
            <a:spLocks noGrp="1"/>
          </p:cNvSpPr>
          <p:nvPr>
            <p:ph type="subTitle" idx="1"/>
          </p:nvPr>
        </p:nvSpPr>
        <p:spPr>
          <a:xfrm>
            <a:off x="5000625" y="5072063"/>
            <a:ext cx="4143375" cy="1785937"/>
          </a:xfrm>
        </p:spPr>
        <p:txBody>
          <a:bodyPr/>
          <a:lstStyle/>
          <a:p>
            <a:pPr algn="r">
              <a:spcBef>
                <a:spcPct val="0"/>
              </a:spcBef>
            </a:pPr>
            <a:r>
              <a:rPr lang="es-MX" sz="2400" dirty="0" smtClean="0"/>
              <a:t>Anguiano Miguel Ángel</a:t>
            </a:r>
          </a:p>
          <a:p>
            <a:pPr algn="r">
              <a:spcBef>
                <a:spcPct val="0"/>
              </a:spcBef>
            </a:pPr>
            <a:r>
              <a:rPr lang="es-MX" sz="2400" dirty="0" err="1" smtClean="0"/>
              <a:t>Hermida</a:t>
            </a:r>
            <a:r>
              <a:rPr lang="es-MX" sz="2400" dirty="0" smtClean="0"/>
              <a:t> Juan José</a:t>
            </a:r>
          </a:p>
          <a:p>
            <a:pPr algn="r">
              <a:spcBef>
                <a:spcPct val="0"/>
              </a:spcBef>
            </a:pPr>
            <a:r>
              <a:rPr lang="es-MX" sz="2400" dirty="0" smtClean="0"/>
              <a:t> Rodríguez </a:t>
            </a:r>
            <a:r>
              <a:rPr lang="es-MX" sz="2400" dirty="0" err="1" smtClean="0"/>
              <a:t>Nallely</a:t>
            </a:r>
            <a:endParaRPr lang="es-MX" sz="2400" dirty="0" smtClean="0"/>
          </a:p>
          <a:p>
            <a:pPr algn="r">
              <a:spcBef>
                <a:spcPct val="0"/>
              </a:spcBef>
            </a:pPr>
            <a:r>
              <a:rPr lang="es-MX" sz="2400" dirty="0" smtClean="0"/>
              <a:t>Salas Guillermo </a:t>
            </a:r>
          </a:p>
          <a:p>
            <a:pPr algn="r">
              <a:spcBef>
                <a:spcPct val="0"/>
              </a:spcBef>
            </a:pPr>
            <a:r>
              <a:rPr lang="es-MX" sz="2400" dirty="0" smtClean="0"/>
              <a:t>Torres María Fernanda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857250" y="942975"/>
            <a:ext cx="7772400" cy="914400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  <a:t>“Los nuevos medios aparecen gradualmente por la metamorfosis de los </a:t>
            </a:r>
            <a:b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  <a:t>medios antiguos. Cuando emergen nuevas formas de medios de comunicación, las </a:t>
            </a:r>
            <a:b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  <a:t>formas antiguas generalmente no mueren, sino que continúan evolucionando y </a:t>
            </a:r>
            <a:b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  <a:t>adaptándose” (</a:t>
            </a:r>
            <a:r>
              <a:rPr lang="es-MX" sz="1400" dirty="0" err="1" smtClean="0">
                <a:solidFill>
                  <a:schemeClr val="tx2">
                    <a:satMod val="200000"/>
                  </a:schemeClr>
                </a:solidFill>
              </a:rPr>
              <a:t>Fidler</a:t>
            </a:r>
            <a: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  <a:t>, 1998:57)</a:t>
            </a:r>
            <a:br>
              <a:rPr lang="es-MX" sz="1400" dirty="0" smtClean="0">
                <a:solidFill>
                  <a:schemeClr val="tx2">
                    <a:satMod val="200000"/>
                  </a:schemeClr>
                </a:solidFill>
              </a:rPr>
            </a:br>
            <a:endParaRPr lang="es-MX" sz="1400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14338" name="Picture 2" descr="http://www.darwincapital.co.uk/images/darwi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2675"/>
            <a:ext cx="5259388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4" descr="http://www.jezhug.com/wp-content/uploads/2012/08/evolu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786313"/>
            <a:ext cx="4191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s-MX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15362" name="Picture 4" descr="http://2.bp.blogspot.com/__XJqtLSCmhE/SwF8hIZ63tI/AAAAAAAABvQ/_bSmeVP9fKg/s1600/rss+podcast+max+vers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75" y="1785938"/>
            <a:ext cx="2381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6" descr="http://img3.wikia.nocookie.net/__cb20110908011258/fallout/es/images/a/a0/Internet_Explorer_9_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071938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10" descr="http://cati.org.ar/images/menu/fac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2" descr="http://img1.wikia.nocookie.net/__cb20111228065136/simpsons/images/1/11/Twitter_bird_ic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85752">
            <a:off x="1357313" y="642938"/>
            <a:ext cx="1833562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4" descr="http://aprendecomousar.com/wp-content/uploads/2013/08/Skype-logo-EPS-AI.PNG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3786188"/>
            <a:ext cx="105727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6" descr="http://www.michaelkdawson.com/blog/wp-content/uploads/2010/03/iphone3gs_4up.png"/>
          <p:cNvPicPr>
            <a:picLocks noChangeAspect="1" noChangeArrowheads="1"/>
          </p:cNvPicPr>
          <p:nvPr/>
        </p:nvPicPr>
        <p:blipFill>
          <a:blip r:embed="rId7"/>
          <a:srcRect r="2463" b="23972"/>
          <a:stretch>
            <a:fillRect/>
          </a:stretch>
        </p:blipFill>
        <p:spPr bwMode="auto">
          <a:xfrm>
            <a:off x="357188" y="4808538"/>
            <a:ext cx="4929187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8" descr="http://www.cheapelectronicstelevisionsandgizmos.com/wp-content/uploads/2010/01/tv-plasm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5125" y="5157788"/>
            <a:ext cx="242887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AutoShape 20" descr="data:image/jpeg;base64,/9j/4AAQSkZJRgABAQAAAQABAAD/2wCEAAkGBxISEhUTExQWFRUVFRYWFxcYFxcWGBcYFBUWFhUWFxoeHCggHRolHBYUITEhJykrLi4uFx8zODMsNygtLisBCgoKDg0OGxAQGy8kICU0LCwvNzgvMCw4Mi0sLCwsLSwyLywsLTI3LzQsLCwsLDcyNCwsLCwsLCw3LDQsLCwwLP/AABEIALEBHQMBIgACEQEDEQH/xAAcAAEAAgIDAQAAAAAAAAAAAAAABQYEBwIDCAH/xABHEAABAwIDBQUFAwkIAAcBAAABAAIDBBEFITEGEkFRcQciYYGREzJCobFSwdEUI2JygpKi4fAVM0NTY8LS8Rckk7LD0+IW/8QAGgEBAAMBAQEAAAAAAAAAAAAAAAIDBAUBBv/EACwRAAICAgECBAUEAwAAAAAAAAABAgMEETESISIyQVEFE3Gx8GGBkdEUocH/2gAMAwEAAhEDEQA/AN4oiIAiIgCIiAIiIAiIgCLEnxKFnvSMH7Qv6KMq9r6SPV9+gt9bICeRa+xDtUpWe7Y/tX+TQfqq1iHbG/8Aw2ejQP8A3E/RAbmXxzgNSAvOeI9p9dJo7d/aP0Fgq1V7TVbzcykdAB9yA9YNeDoQVyXkaPaGrabiZ3o38Fbdl+1eqp3gT3kj42JuBz3SbHysgPRiKH2d2kp62MSQvDgfHQ8iNQfBTCAIiIAiIgCIiAIiIAiIgCIiAIiIAiIgCL45wAucgq5j+18NKLvLWj7Ujgy/Qan5ICyItO4p21QNuGO3rfYjP1cbKr13bRK491khHG8m58miyA9DyStbm5wHUgLAnx2nZrID0u76LQ1Pt0KjR4a48HCzvUmx8lymq5Havd62+iA3HV7bUzOZ6kNH1v8AJQNb2msHuhv8T/pZawMRPAlfPyRxUlGT4R42kXCu7TJzfd3vINb87XVdrtsqqTU+pc76lYP5DzK+igHVWxx5v0IOyKMOpxeofrK7y7v0UfI1ztbu63Km3UwGjbrkyO40srI4rb02QdxACjceC+jDjxKsAhHG/h/NcDEr1hx9Sp5DIQYaONyu6GlY2942uvoTvXb4ix+t1LRUjnmzWuceTQXH5KUpdj6yQi0Dhfi+zPqb/JSdNcOdIh8ycuCmVNA13gfBRFRTuYbEfgVuKn7M5yR7WWOO/IF/13R81nSdmdN7skr3Xac7taAeYFjn5rLd8p8PuXV/MXK7Gl8HxeekkEkDyx3Hi13g5uhC3lsJ2rQ1O7FU2il0zPdcf0T9xz6rVG1exk1GS4WlhvYSNzAPJ4+EqrlqzGhPZ7LjeHC4NweIXJebdiO02poiGSkzQ5DPN7R/uHzW+tnNpKetjD4Xg34XzHMLw9JhERAEREAREQBERAEREAREQBERAYtSbndyvukgHnw+q8h7aisFXK2uLjMHG972sTlucNzlZerNo6aQtD4juyMO8w8Lj4XfokXB634Kn7S4BT49SnL2NbDdufvMeNWP5sPPoQgPMy76OJrnAOdui+tr9V2YthstNK+GZhZIw2c0/UcwdbrEXsWk+54+CbGHQt+IvHgCCOt8vS+ilaTFHRACO9gdHu3xbgNBbyUHQ1e93Xa8Dz/mpANXWphXJbijFZOUXplspNpY3tDJG7libG1xnqN4C9uuilI91wu0gjmDcKhBqyKWZ7Ddji0+H3jitP8Ajr0K/m+5djGvhiUTh2OPcQ17N8nQsHeP7PH5Kz0tE6Qd0eRsD6HNRlHo8w60+DAh7pvYEjS+aTuLjmGjoM/mpKXCpR8N+lisV8JGoI6iyh8qqclP1X6kGu+xTTxtbYxgnnr9VhSsBJIFllbi+ezV6ikU9Ki9omtmNonQDceN8AdwaEH7N9LdfXgrdh20YkJ3/wA0fEjd9SMitdNpSRcKYo5xMwskILrjLdDt4DU2JA3hzC4+dXFtzrlxyv8ApsxshN9DZN4xWiSTebVb4F+4G71uhaNOqjPy9jvd77h0P81KU9NSNbunfcCM2gbg+VvqucMUcDCKOGKMke85u87LTX77rgXqmT3KXf8Ak3SjD32RbaqpcbCLfYRuvbuklwPAnQ+YVS2r7PhuOmprtLBvSRSWFh9ppyHPLwOZVwgxDE2vIADrnPe3LHyJFvJTdBU1Dz+fFPkCAY3EyNPIi7h5LZjNQWt/n9kflv8AU82TQlpsRYrJwjFp6WQSQPLHfI/rDitrba7GNfvSsaxrdXAd0t5vHC3gPQ3WssYwOSDM2ew6PbmOh5FbpV+Hrj3X2+pBXJS6J9n9/obo2D7VoqndiqbRy6A/C7ofu16rZjHgi4NweIXjUtV92H7TqiiIjmJmh0zze0f7h81UXHo9FFbP7QU9ZGJIHhwPI5g8j4qVQBERAEREAREQBERAEREBxe24sVTtosHlikFVS5TMGY0bKz/Ld48jw6K5rhLGHCxQGsNsNmYMfpfbwWjrIgRZ2Ru33oZeOt7HgfMLzrW0kkMjopWlj2Etc0ixBGoK9RY7hc1LN+V0ou8f3sfCZg/3gaHjpyVf2+2QhxumFbR2FUxubdDJu6xv5PHAnp0A87KWw6uv3X68Dz8D4qMmicxxa4FrmkhwIsQQbEEcCCuCtpulVLaIWVqa0y2Bq7GtUPhuJj3ZD0d9xWd/aLb5Wt4ld2vKqcVLZy50zT1oz2XGYJBGhGRCsuF7RWFpbm2jxr5jn4qsUc4kcGtzcdBzVgp8ENu9l5q6x0zj4mY7blS/F2LPSbSMP+ID4OyPqVJxV8b+IHXT1VRZs2Xe6HHyy9VkUmy8rnbrSGu5bwJ/h/rJYZV0+ktHtWW5+VNlhq6FhzuGn5FRvsVnUOzBj9+ot+iLZ+Rv8lZaDC4L2LCf0rOIVbujDtvZsVc58rRSp6VxHdtfxSClcBna9+C2MMHYWkHMHTJrd3oQoarwgxnPMcDwP4FVRyIt713JSxpJaMDCa9u8Gz6cH8P2/wAfXmpiajd7QlgO7wsARa3D7lGSUIXxlZPC3dY8gdAbdLjJZbMaub3DSbNFN8qfOtkjFh0zpSd0gW943AJ45XyXe+SCIgyywNcNbkSPI5FoGfzVUmnklcRJI5wtoXHXposOehABI4KUPh0N+KRXZ8Ze+mMS21u2NEwFsUTn31swNab633iD8lr3FJI5HuMcfsmu1Zvbw8eAy8F2OaupzV1aMeFXlMluRO3zFWxPA/ij82/8fwUC9llsFzFGYjhbZM9Hfa/HmqMjBUvFXz7GmjLa7TK9gmNVFHIJad5Y7iNWu8HDit7bC9qkFZuxT2hnOQBPdef0D9xz6rQlXRujNnDoeB6LGc1cmUXF6Z0U01tHskG6+rzzsN2qz0m7FVb08Gm9rIwf7x4a9VvbBcZgq4hLBI2Rh4g6HiCNQfArw9JBERAEREAREQBERAEREB1zwhwsVRMVo5aCc1dO0uac54R8Y4yNH2xx59db+umpgDxYoDUfaVsLFisH9o4fYz7t3sH+MAOXCUfPTktAPaQSCCCDYg5EEagr09WRS4XM6ohBdTvN54h8POVg+o8+dqr2sbAsrIv7Tw8BziN6aNn+IOMjR9scW8euoGiVkU77kNNs+J081jovU9M8a2WShw57HNcXAWN7C50V6wXHvYkPNnN0c0/7eIPJa5wjFd2zHnLg7l4HwVlp5t08xyXfxo02VagvqcPMrn1py5XBuvBHwVUQkjdvtJ+OznMcBoWkWaRy0OualGUDQLEkjlew9BktNYJtE+lf7SIZmwc34Xjk77jwW3tn8birI/aRHMZPYfeYeR8OR4rm5WLOl7XlN+NdG7zLUjMipWN91rR0A/rku6y5WX3dWE3JaOIXJ2Ys4XBX3dX2yAr+K0bowXNzZx5t6+HioKaYkaG3RX7dVaxzBJGgyU+YGsX/ANf/AB9OS002LhmO+p63Eqk58FiyTvsQCPME/esxmMMOTrtOmel1kXDsxYj1XQ3rlHM6Yye+SAseJufQeQXBwU/JTtIsQFFVdKWeI5/irq7E+x64mA4LpeFlOC6XtWhM90Y35AZrtDd7K58PPmoLFNmp4gXBhLBmbWJHW3DxV5waobbctZ2v6381JFp10HMkAepXPyUrHpo0VWSr4NLlqkNn8fqaGX2tPIWH4m6seOT26H6+Kt20ezkL+/G5rJDc2z3H21ztYHxCo0sRBsRYrlyg4nShNSR6F2E7Tqau3YpbQVBy3HHuvP8ApuOv6pz6q/Lxs5q2TsL2sz0u7DWb08IyEmsrB4/bHXPqoEz0AiwsIxaCqibNBI2SN2jmm+fEHiCORzWagCIiAIiIAiIgCIiAx6ymDxYqgb0mETF7QXUcjvzjB/guPxt/R+mnK2x1h4jQtlaQQDcEEHMEHUFAaR7Xeztj2HE6AB0bhvzRs0zzMrBy+0OGvNaWXpqkqX4RNuOu6ikdbmYXO4fqn+WutD7XezZsQOIULd6nd35Y2ZiO+ftGD/L5j4emgGoVLYTim5Zjz3eB+z/JRKK2q2VUuqJCyuNkdSLw16kMHxaWmkEsTt1w15OHFrhxCpWF4mWd13u8D9n+SsLZL5r6CjIhfD7o49tMqpfY39srtJFXR7zO7I334yc2nmObfFTll5xw3EZIJGyxOLHtORHzBHEHkt1bHbYxVrLOIjmYLvYTYEfbYTq3w1HoTysvCdfih5fsdDHyevwy5LLZfbKExDbCghvv1DCRwYfaH+G6rNf2qwNyhge/xeQwfLeP0WaGLdPyxZdK6uPLNg2X081qKr7Tah+TWiP9QAn1ddRX9pyzkmR0rhe4Eji4eQ0HFaF8OsXefYyW/EFFbjFsuu3dBRSB0rZmsnAz3Lv37cHBgNj+l6qi4PVPBNnW5Dics7hZYrYz3bgE3sL34eGd+Q4rk7BnPiFQzKxyyLSbEjK+puDl/wBK2uEK5eKT3x+n8HPqhk5bdsatL9PzklIMQ+0PMfgs1j2PGRB5j+Sr0E+80Ote+RF908jY2Nj1C+VGItaSZS8PDbRRtkY64uN0us0d48/Cy8tl0NaW9+3d/wAGnGpsuk4r093r7lih2UllBdGWAcA4nPnawOniozGMAmpxvOALb2Lm5gHkeI6qJwfbCsozeQGSNxPdf3T1abXacuSmXdoXtwRlFfLd3Q4kH9Jx3fkpqOZGze04fT87l6jT06e1I6KeqhJzY0cuB8jbVYmJ1TgRuOdZ1+46ziLcedvnksORJKp9rbxA5Ns0eYbYK5w/crjHT2dZqS4gGw8ToPPX6rBxOmjePe3nX4NIy6m3pbiu8subDiuqWMg2IseRVfyq09It62VyqpCzxHNYrmqyvaoqspgMwR0/BYr8fp7x4NNdm+zPuzu0NTQS+1ppCwn3mnNjxye3j11HArfewvaXTV9o32gqP8tx7rz/AKTvi/VOfVedXMXWW/100WQuPZCLQWw3azNTbsNbvTQjIS6ysH6X+YP4vEreGE4rDUxtlhkbIx2jmm48R4EcjmEBmoiIAiIgCIiAIiICOxjDGTMc1zQ4OBBB0IPBUXC8Qfhcv5PPd9HISGPOfsydWu/rMZ81stRGP4NHURuY9u81wzH0IPAjUHggNE9rvZqKW9dRDepX957G5+xLvib/AKRv5dLLVK9LYJij8Pk/Iaz85TSXbG9wuLHItcNLZ5jxvoVrLtb7OTQP/KaYF1HIeGfsXO0aT9g/C7yOdrga2UhhuIGPuuzb9Ongo9FOuyVcuqJGcFNaZb4nb1t3O+ls79FMw7NVTmh3s90HTfIYf3XEHloOIVS2W2jkopd9veacnMN7OaSCRcEEZgaEadb7hwfa6J49s0xxMFu624kzGdnG4BGfEXGh4Lbf8VlXDqjHf59V+xnp+HqyWnL8/OTW9dG+FzmPY4PabFpFiP6GeWo0XSHPd7tyc7brHOblzcd0D/tXba+rp6tu+xj/AGjRlLmd7wc52RGnG44a2VVw6v3Qd5wGlgWF5N73yuB6niraMmzLr69yhrla+za3ohdjxx59Pafs9/0zN2a3y8EizQQJBcbwH6PUaHQqxTUJEjXsmjbA4k33g5zSNGvaWe/pla3VU+lq4o5N5jO8dXOAGpJN2tzscjbeWfM6YuLg8s3tfZ2bl1Nz6FYs+61TSlJL/X770UVZbxbG10uLWtNb1+fUzdoqKne32kQLZN5wd3RHG5o91wvugSW1AyOoAWBFtHUbjY3TPDGggENaXZ8LnP5qPqqaQneJc48S4kn1OqwnFdShU2wjtqTXry0FkNtyret+xn1VUCSWGS5Ny5z7k9bAZ+a6xiEoBAkcATc2cRfqdVhby4l62LpS1rsQ7t7O1z+K4lyxJK5g+L0zWLJin2W+qpnl1w5ZZGmT9Cbp6+Rnuuy5HMf10UjFjrP8TueOo/FVBtSXtdeTcIvYAZGwJ153yXRHUNaWu3d5w1Du812X/aw258H5UaIY7XLNgCtY4bzDvDm3Meq6JalxzyHiTfpe2ipseMSscTEfZB1rhmQyFr2PG3JZNLjrhlIN7xGR9NPosUsicnsuVUUWBzxbvOJN8wMha/guplTu7paxgc062vvDiHA3BC6aerjk91wvy0PouxzFU5N8k1FIxZRck2AvwGg6LpcxZjmLqcxRJGI5iktndoamhk9pTSbt/eYc45Bye3j1yI4ELEcxfah75Xi/ecbNADRc2FgAGjM2HVAelNgNsY8Sg9o0bkjCGyx3uWOIyIPFhzsfAg5gq0rV3YzspPRxz1NQDGZmsa2M5ODY947zxwJLshqLeNls+M3AQHJERAEREAREQBERAQG0+AR1MTmOGRzBGrSNHNPAhU/Z/FzTudhuIAPieC1j3C7HMOVjf4eBHwnwsVs8qs7XbNR1UZaciM2uGrHcCPvHEIDQfap2cvw2T20N30kh7rtTETpG88uTuPXXXy9LbNY1bewvEmhwI3Gl2bXtOQFz8J4HUHLIjLUvaj2dyYZL7SO76SR3cfqWE5+zk8eR49bhAUNZeH1zonAgnI3y1BGhHisRFKMnF7R5KKktMsslW6SznOL+RJJ+q47yg6WpLD4cQs78taSA27icgAOJ0C6deVFx79jHOlp+5n76l8Irb9w/s/gqvNNKATuboGt9RwzHD0XRDODffcb8Nd3xvbO/LTrzxZrpyI69fchPDdkdPsWjFseZHdrCHP05gc+pUKyqe4bwa951LuHj/wBBRdQWG24COfD0Fz9V9bWPADQ6wGmlxfkdeJWbGX+P5Ofctqw661o7ZMRedLDosZ8hOpJXBFbO2c/MzSoRXCCIirJBFIYVWxxk78YdyNu8L255aX9VjVszXuLms3AfhvcXuTlll0QHQuyB4DgXNDhxaSRfzGi61LYLs1WVZtT08svi1p3fNx7o8ygOmrmgMYDGuD2nJxAHdNyQ8hx3iDaxAb+HymxaRmV94cnZ/PVbJwPsKrpLGplip28h+deOoBDf4lc8P7MsEos53OqXjPvuuL+DGWFvB10Bp/C6r8ocGRxvc8/C1rnn+EK74V2Y4hPYuY2Bp4yusf3Rc+tlsP8A/q6Wmb7Okp2RtGlmtYP3W/iq7je11ZMxzYnhr3AhguGNudLk/eUBk0fZZQQd6sqXSHi1pETfQXefIhTFNi+GUWVJTMDvtBoBPV5u4+a1zsvs7iF3mR/tS433i8uZfjZx1/ZBCueH7EucQZH3PJjQPVxzPoEBYsNxeWreL5MBvYaeHUq3sFgozB8KbC0AC1uClEAREQBERAEREAREQBfCF9RAVDbTZVtTHl3XtuWP4tPI82niFCbM442dr8MxJgLrbnfzDxwF/Qtd04rZLm3VI252TE7d+PuzMzY757rv0T8teoGh+0vYKXC5+L6aQn2Mvz9m/k8fMZjiBTF6a2dxmLEIX4biLPzltwh2RJGmfB4yIcNcj10l2ibDTYVPuuu+F5Jhlt7wHwu5PHEeYQFSX0FfEQHIvOlzrfz5riiIAiIgCkZ6qAx7jY3X1uTobDQ8R6fS3Th2Fz1Dt2CKSV3KNjnn5BXzA+xfFJ7GRrKZvOR4LreDWXN/A2QGuF9a0k2GZOgXoLCuxLD6cB1ZUPmI1FxCz0BLv4lJSbUYBhWUDIQ8Zfm2hz/N2bvVAaVwPs5xSrsY6V7Wn45PzTbc+9YkdAVf8H7B90b9dVtYBq2If/I+wH7quVZt5K8XjAYCL8zn1VNxui/tGQGZ88oaLCNhO4Te93cv5ICT9tsthfutZUyt61Drjr+bafRTNF2me3iD4YDCw5ND7XsNCAMgPVQ+C7Gez/u6eGH9JzfayepuPmFZKHYlmr9558TYegQFcrdpKmZ+7vFwt7rd7evf7IFrWSnwWql1buDm85+gufWy2RQ7PsYLBoaOQACk4qJjeCA19Q7EA/3jnP8AAdxv4/NWKl2TiaLCNg/ZBPmTmrOGgL6gMGmw1jeCzGsA0C5IgCIiAIiIAiIgCIiAIiIAiIgC4vYCLFckQGvdutkjJaeDuzs0Iy3wM90nnyPBY2CY9S4rTGixADfPd73dJc3IEH4ZAf64LZEsYcLFat7QtiHvcaimyl+Jt7CUDjfQPHPjx5oDX+13YvXUzi6l/wDNQ5kbthK0cnMPvdW3vyC13XYdNCd2aKSI8nscw+hAW08L27r6N3snOd3cjHKL28jmB0Vop+14uFpadjudiR8iCgPPSlcH2arKogU9NLLfi1h3fN3ujzK33H2l0uraNoPPu/8AFZQ7SHvybG1vqUBr7Z7sKrZbOqpY6dvFrfzsnTLuDrvFX3C+y/BaIXm/PvHGZ1x/6bbN9QVgYjtdO/WSw5DILBhp6mY92NxHN3dHXPXyugLTj/aDRYbBeKEboIaxjGtYCeAAGXAlQcHaLPVRCQD2IPw8R5rPwvZaW95C03+EMDgPEFw18lPYfsfE033Bfm7vHyvkPJAa8xGkmxBhiJl3Xkbz2i+QN7XcQM7c1zw3sopwBdriQb7znFx/dbZo/iW34MKaNVmxwNGgQFKw/YuIWu3ePN5v8tPkrHTYK1oAyA5DIKWRAdEdK1ugXcAvqIAiIgCIiAIiIAiIgCIiAIiIAiIgCIiAIiIAiIgC4SxBwsVzRAVrHNlIKgWkja8DS4zH6p1HkqTXdlcN/wA26WPwuHj+IX+a22vhCA0r/wCGDwcqg+cf/wClMYb2eBtt+SR/gAGD7z81tHcHJfQ0ICsYbspFHm1jWnna7v3jmpuHDWNWaiA4MjA0C5oiAIiIAiIgCIiAIiIAiIgCIiAIiIAiIgCIiAIiIAiIgCIiAIiIAiIgCIiAIiIAiIgCIiAIiIAiIgCIiAIiIAiIgCIiAIi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pic>
        <p:nvPicPr>
          <p:cNvPr id="15370" name="Picture 22" descr="http://skimnapp.com/assets/images/skimn-ipad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50" y="2960688"/>
            <a:ext cx="3175000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26" descr="http://img2.wikia.nocookie.net/__cb20120713164817/ben10/pt/images/2/26/Fogo_-_Criativa_PhotoScape_002_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57375" y="-576263"/>
            <a:ext cx="6715125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whatsapp-log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2617565" cy="2032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4" descr="http://www.opinat.com/wp-content/uploads/Imagen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1189038"/>
            <a:ext cx="2000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 descr="http://lafrescadelivery.com.ar/wp-content/uploads/2014/01/agua-y-hiel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14625" y="0"/>
            <a:ext cx="142573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 bwMode="auto">
          <a:xfrm>
            <a:off x="683568" y="512763"/>
            <a:ext cx="8003232" cy="9144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dirty="0" smtClean="0"/>
              <a:t>Protesta y medios digitales//</a:t>
            </a:r>
            <a:endParaRPr lang="es-ES" dirty="0" smtClean="0"/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>
          <a:xfrm>
            <a:off x="900113" y="1412875"/>
            <a:ext cx="7772400" cy="4572000"/>
          </a:xfrm>
        </p:spPr>
        <p:txBody>
          <a:bodyPr/>
          <a:lstStyle/>
          <a:p>
            <a:r>
              <a:rPr lang="es-ES" dirty="0" smtClean="0"/>
              <a:t>La “visibilidad mediada” o “nueva visibilidad”, mientras que lo invisible será tratado como no existente y por ende tendrá poca influencia. </a:t>
            </a:r>
          </a:p>
          <a:p>
            <a:r>
              <a:rPr lang="es-ES" dirty="0" smtClean="0"/>
              <a:t>Representaciones, imágenes y discursos.</a:t>
            </a:r>
          </a:p>
          <a:p>
            <a:r>
              <a:rPr lang="es-ES" dirty="0" smtClean="0"/>
              <a:t>Comunicación de muchos a muchos.</a:t>
            </a:r>
          </a:p>
          <a:p>
            <a:r>
              <a:rPr lang="es-MX" dirty="0" smtClean="0"/>
              <a:t>Facilidad de uso, costo e inmediatez.</a:t>
            </a:r>
            <a:endParaRPr lang="es-ES" dirty="0" smtClean="0"/>
          </a:p>
        </p:txBody>
      </p:sp>
      <p:pic>
        <p:nvPicPr>
          <p:cNvPr id="24580" name="Picture 4" descr="much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4968875"/>
            <a:ext cx="2809875" cy="1628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smtClean="0"/>
              <a:t>Cuádruple “A”</a:t>
            </a:r>
            <a:endParaRPr lang="es-ES" smtClean="0"/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 smtClean="0"/>
              <a:t>Dieter</a:t>
            </a:r>
            <a:r>
              <a:rPr lang="es-MX" dirty="0" smtClean="0"/>
              <a:t> </a:t>
            </a:r>
            <a:r>
              <a:rPr lang="es-MX" dirty="0" err="1" smtClean="0"/>
              <a:t>Rucht</a:t>
            </a:r>
            <a:r>
              <a:rPr lang="es-MX" dirty="0" smtClean="0"/>
              <a:t>. </a:t>
            </a:r>
          </a:p>
          <a:p>
            <a:r>
              <a:rPr lang="es-MX" dirty="0" smtClean="0"/>
              <a:t>Abstención (no esperar nada).</a:t>
            </a:r>
          </a:p>
          <a:p>
            <a:r>
              <a:rPr lang="es-MX" dirty="0" smtClean="0"/>
              <a:t>Ataque (cobertura, violencia, tomar medios).</a:t>
            </a:r>
          </a:p>
          <a:p>
            <a:r>
              <a:rPr lang="es-MX" dirty="0" smtClean="0"/>
              <a:t>Aceptación (adaptarse al formato).</a:t>
            </a:r>
          </a:p>
          <a:p>
            <a:r>
              <a:rPr lang="es-MX" dirty="0" smtClean="0"/>
              <a:t>Alternativas (medios en red, medios libres).</a:t>
            </a:r>
          </a:p>
          <a:p>
            <a:endParaRPr lang="es-ES" dirty="0" smtClean="0"/>
          </a:p>
        </p:txBody>
      </p:sp>
      <p:sp>
        <p:nvSpPr>
          <p:cNvPr id="25605" name="AutoShape 5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324225" y="1557338"/>
            <a:ext cx="2495550" cy="3743325"/>
          </a:xfrm>
          <a:prstGeom prst="rect">
            <a:avLst/>
          </a:prstGeom>
          <a:noFill/>
        </p:spPr>
        <p:txBody>
          <a:bodyPr/>
          <a:lstStyle/>
          <a:p>
            <a:endParaRPr lang="es-MX"/>
          </a:p>
        </p:txBody>
      </p:sp>
      <p:sp>
        <p:nvSpPr>
          <p:cNvPr id="25607" name="AutoShape 7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324225" y="1557338"/>
            <a:ext cx="2495550" cy="3743325"/>
          </a:xfrm>
          <a:prstGeom prst="rect">
            <a:avLst/>
          </a:prstGeom>
          <a:noFill/>
        </p:spPr>
        <p:txBody>
          <a:bodyPr/>
          <a:lstStyle/>
          <a:p>
            <a:endParaRPr lang="es-MX"/>
          </a:p>
        </p:txBody>
      </p:sp>
      <p:sp>
        <p:nvSpPr>
          <p:cNvPr id="25609" name="AutoShape 9" descr="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0"/>
            <a:ext cx="2495550" cy="3743325"/>
          </a:xfrm>
          <a:prstGeom prst="rect">
            <a:avLst/>
          </a:prstGeom>
          <a:noFill/>
        </p:spPr>
        <p:txBody>
          <a:bodyPr/>
          <a:lstStyle/>
          <a:p>
            <a:endParaRPr lang="es-MX"/>
          </a:p>
        </p:txBody>
      </p:sp>
      <p:pic>
        <p:nvPicPr>
          <p:cNvPr id="25610" name="Picture 10" descr="rutc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404813"/>
            <a:ext cx="1406525" cy="211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11" name="Picture 11" descr="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4581525"/>
            <a:ext cx="2047875" cy="223837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MX" dirty="0" smtClean="0"/>
              <a:t>Ejemplos://</a:t>
            </a:r>
            <a:endParaRPr lang="es-ES" dirty="0" smtClean="0"/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600" dirty="0" smtClean="0"/>
              <a:t>Los pueblos indígenas construyen sus alternativas organizativas en ámbitos locales, recurriendo a estrategias de autogestión.</a:t>
            </a:r>
          </a:p>
          <a:p>
            <a:pPr>
              <a:lnSpc>
                <a:spcPct val="90000"/>
              </a:lnSpc>
            </a:pPr>
            <a:r>
              <a:rPr lang="es-ES" sz="2600" dirty="0" smtClean="0"/>
              <a:t>Plantón que sostuvo, en el Zócalo capitalino, el Sindicato Mexicano de Electricistas (SME) en lucha contra el decreto de extinción del gobierno de Calderón.</a:t>
            </a:r>
          </a:p>
          <a:p>
            <a:pPr>
              <a:lnSpc>
                <a:spcPct val="90000"/>
              </a:lnSpc>
            </a:pPr>
            <a:r>
              <a:rPr lang="es-ES" sz="2600" dirty="0" smtClean="0"/>
              <a:t>Grito de Independencia (2006), cuando las dos televisoras retransmitieron imágenes de las principales ciudades del país, menos de la capital, donde miles de manifestantes habían impedido que el </a:t>
            </a:r>
            <a:r>
              <a:rPr lang="es-ES" sz="2600" dirty="0"/>
              <a:t>P</a:t>
            </a:r>
            <a:r>
              <a:rPr lang="es-ES" sz="2600" dirty="0" smtClean="0"/>
              <a:t>residente Calderón acudiera.</a:t>
            </a:r>
          </a:p>
          <a:p>
            <a:pPr>
              <a:lnSpc>
                <a:spcPct val="90000"/>
              </a:lnSpc>
            </a:pPr>
            <a:endParaRPr lang="es-ES" sz="2600" dirty="0" smtClean="0"/>
          </a:p>
          <a:p>
            <a:pPr>
              <a:lnSpc>
                <a:spcPct val="90000"/>
              </a:lnSpc>
            </a:pPr>
            <a:endParaRPr lang="es-ES" sz="2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8050088" cy="914400"/>
          </a:xfrm>
        </p:spPr>
        <p:txBody>
          <a:bodyPr/>
          <a:lstStyle/>
          <a:p>
            <a:pPr lvl="0"/>
            <a:r>
              <a:rPr lang="es-MX" dirty="0"/>
              <a:t>Noam </a:t>
            </a:r>
            <a:r>
              <a:rPr lang="es-MX" dirty="0" smtClean="0"/>
              <a:t>Chosmky:// </a:t>
            </a:r>
            <a:r>
              <a:rPr lang="es-MX" sz="3600" dirty="0" smtClean="0"/>
              <a:t>10 </a:t>
            </a:r>
            <a:r>
              <a:rPr lang="es-MX" sz="3600" dirty="0"/>
              <a:t>Estrategias de Manipulación Mediática </a:t>
            </a:r>
            <a:r>
              <a:rPr lang="es-MX" sz="3600" i="1" dirty="0">
                <a:solidFill>
                  <a:srgbClr val="4F5C3F"/>
                </a:solidFill>
                <a:effectLst>
                  <a:outerShdw blurRad="25400" dist="12700" rotWithShape="0">
                    <a:srgbClr val="FFFFFF">
                      <a:alpha val="45000"/>
                    </a:srgbClr>
                  </a:outerShdw>
                </a:effectLst>
              </a:rPr>
              <a:t/>
            </a:r>
            <a:br>
              <a:rPr lang="es-MX" sz="3600" i="1" dirty="0">
                <a:solidFill>
                  <a:srgbClr val="4F5C3F"/>
                </a:solidFill>
                <a:effectLst>
                  <a:outerShdw blurRad="25400" dist="12700" rotWithShape="0">
                    <a:srgbClr val="FFFFFF">
                      <a:alpha val="45000"/>
                    </a:srgbClr>
                  </a:outerShdw>
                </a:effectLst>
              </a:rPr>
            </a:b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2169368"/>
            <a:ext cx="7772400" cy="4572000"/>
          </a:xfrm>
        </p:spPr>
        <p:txBody>
          <a:bodyPr/>
          <a:lstStyle/>
          <a:p>
            <a:r>
              <a:rPr lang="es-MX" sz="2400" dirty="0"/>
              <a:t>La Estrategia de la Distracción: consiste en desviar la atención del público de los problemas importantes y de los cambios decididos por las </a:t>
            </a:r>
            <a:r>
              <a:rPr lang="es-MX" sz="2400" dirty="0" err="1"/>
              <a:t>élites</a:t>
            </a:r>
            <a:r>
              <a:rPr lang="es-MX" sz="2400" dirty="0"/>
              <a:t> </a:t>
            </a:r>
            <a:r>
              <a:rPr lang="es-MX" sz="2400" dirty="0" err="1"/>
              <a:t>políticas</a:t>
            </a:r>
            <a:r>
              <a:rPr lang="es-MX" sz="2400" dirty="0"/>
              <a:t> y </a:t>
            </a:r>
            <a:r>
              <a:rPr lang="es-MX" sz="2400" dirty="0" err="1"/>
              <a:t>económicas</a:t>
            </a:r>
            <a:r>
              <a:rPr lang="es-MX" sz="2400" dirty="0"/>
              <a:t>, mediante la </a:t>
            </a:r>
            <a:r>
              <a:rPr lang="es-MX" sz="2400" dirty="0" err="1"/>
              <a:t>técnica</a:t>
            </a:r>
            <a:r>
              <a:rPr lang="es-MX" sz="2400" dirty="0"/>
              <a:t> del diluvio o </a:t>
            </a:r>
            <a:r>
              <a:rPr lang="es-MX" sz="2400" dirty="0" err="1"/>
              <a:t>inundación</a:t>
            </a:r>
            <a:r>
              <a:rPr lang="es-MX" sz="2400" dirty="0"/>
              <a:t> de continuas distracciones y de informaciones insignificantes. Es indispensable para impedir al </a:t>
            </a:r>
            <a:r>
              <a:rPr lang="es-MX" sz="2400" dirty="0" err="1"/>
              <a:t>público</a:t>
            </a:r>
            <a:r>
              <a:rPr lang="es-MX" sz="2400" dirty="0"/>
              <a:t> interesarse por los conocimientos esenciales, en el </a:t>
            </a:r>
            <a:r>
              <a:rPr lang="es-MX" sz="2400" dirty="0" err="1"/>
              <a:t>área</a:t>
            </a:r>
            <a:r>
              <a:rPr lang="es-MX" sz="2400" dirty="0"/>
              <a:t> de la ciencia, la </a:t>
            </a:r>
            <a:r>
              <a:rPr lang="es-MX" sz="2400" dirty="0" err="1"/>
              <a:t>economía</a:t>
            </a:r>
            <a:r>
              <a:rPr lang="es-MX" sz="2400" dirty="0"/>
              <a:t>, la </a:t>
            </a:r>
            <a:r>
              <a:rPr lang="es-MX" sz="2400" dirty="0" err="1"/>
              <a:t>psicología</a:t>
            </a:r>
            <a:r>
              <a:rPr lang="es-MX" sz="2400" dirty="0"/>
              <a:t>, la </a:t>
            </a:r>
            <a:r>
              <a:rPr lang="es-MX" sz="2400" dirty="0" err="1"/>
              <a:t>neurobiología</a:t>
            </a:r>
            <a:r>
              <a:rPr lang="es-MX" sz="2400" dirty="0"/>
              <a:t> y la </a:t>
            </a:r>
            <a:r>
              <a:rPr lang="es-MX" sz="2400" dirty="0" err="1"/>
              <a:t>cibernética</a:t>
            </a:r>
            <a:r>
              <a:rPr lang="es-MX" sz="2400" dirty="0" smtClean="0"/>
              <a:t>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4142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692696"/>
            <a:ext cx="7772400" cy="4572000"/>
          </a:xfrm>
        </p:spPr>
        <p:txBody>
          <a:bodyPr/>
          <a:lstStyle/>
          <a:p>
            <a:endParaRPr lang="es-MX" sz="3200" dirty="0"/>
          </a:p>
          <a:p>
            <a:r>
              <a:rPr lang="es-MX" sz="2800" dirty="0"/>
              <a:t>Crear </a:t>
            </a:r>
            <a:r>
              <a:rPr lang="es-MX" sz="2800" dirty="0" smtClean="0"/>
              <a:t>problemas </a:t>
            </a:r>
            <a:r>
              <a:rPr lang="es-MX" sz="2800" dirty="0"/>
              <a:t>y después ofrecer </a:t>
            </a:r>
            <a:r>
              <a:rPr lang="es-MX" sz="2800" dirty="0" smtClean="0"/>
              <a:t>soluciones </a:t>
            </a:r>
            <a:r>
              <a:rPr lang="es-MX" sz="2800" dirty="0"/>
              <a:t>(problema - reacción - solución): Se crea un problema, una “</a:t>
            </a:r>
            <a:r>
              <a:rPr lang="es-MX" sz="2800" dirty="0" err="1"/>
              <a:t>situación</a:t>
            </a:r>
            <a:r>
              <a:rPr lang="es-MX" sz="2800" dirty="0"/>
              <a:t>” prevista para causar cierta </a:t>
            </a:r>
            <a:r>
              <a:rPr lang="es-MX" sz="2800" dirty="0" err="1"/>
              <a:t>reacción</a:t>
            </a:r>
            <a:r>
              <a:rPr lang="es-MX" sz="2800" dirty="0"/>
              <a:t> en el </a:t>
            </a:r>
            <a:r>
              <a:rPr lang="es-MX" sz="2800" dirty="0" err="1"/>
              <a:t>público</a:t>
            </a:r>
            <a:r>
              <a:rPr lang="es-MX" sz="2800" dirty="0"/>
              <a:t>, a fin de que </a:t>
            </a:r>
            <a:r>
              <a:rPr lang="es-MX" sz="2800" dirty="0" err="1"/>
              <a:t>éste</a:t>
            </a:r>
            <a:r>
              <a:rPr lang="es-MX" sz="2800" dirty="0"/>
              <a:t> sea el mandante de las medidas que se desea hacer aceptar.</a:t>
            </a:r>
          </a:p>
          <a:p>
            <a:endParaRPr lang="es-MX" sz="14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7086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657200"/>
            <a:ext cx="7772400" cy="4572000"/>
          </a:xfrm>
        </p:spPr>
        <p:txBody>
          <a:bodyPr/>
          <a:lstStyle/>
          <a:p>
            <a:r>
              <a:rPr lang="es-MX" sz="2800" dirty="0"/>
              <a:t>La Estrategia de la Gradualidad: Para hacer que se acepte una medida inaceptable, basta aplicarla gradualmente, a cuentagotas, por </a:t>
            </a:r>
            <a:r>
              <a:rPr lang="es-MX" sz="2800" dirty="0" err="1"/>
              <a:t>años</a:t>
            </a:r>
            <a:r>
              <a:rPr lang="es-MX" sz="2800" dirty="0"/>
              <a:t> consecutivos.</a:t>
            </a:r>
          </a:p>
          <a:p>
            <a:r>
              <a:rPr lang="es-MX" sz="2800" dirty="0"/>
              <a:t>La </a:t>
            </a:r>
            <a:r>
              <a:rPr lang="es-MX" sz="2800" dirty="0" smtClean="0"/>
              <a:t>estrategia </a:t>
            </a:r>
            <a:r>
              <a:rPr lang="es-MX" sz="2800" dirty="0"/>
              <a:t>de </a:t>
            </a:r>
            <a:r>
              <a:rPr lang="es-MX" sz="2800" dirty="0" smtClean="0"/>
              <a:t>diferir</a:t>
            </a:r>
            <a:r>
              <a:rPr lang="es-MX" sz="2800" dirty="0"/>
              <a:t>: Es </a:t>
            </a:r>
            <a:r>
              <a:rPr lang="es-MX" sz="2800" dirty="0" err="1"/>
              <a:t>más</a:t>
            </a:r>
            <a:r>
              <a:rPr lang="es-MX" sz="2800" dirty="0"/>
              <a:t> </a:t>
            </a:r>
            <a:r>
              <a:rPr lang="es-MX" sz="2800" dirty="0" err="1"/>
              <a:t>fácil</a:t>
            </a:r>
            <a:r>
              <a:rPr lang="es-MX" sz="2800" dirty="0"/>
              <a:t> aceptar un sacrificio futuro al sacrificio inmediato. Primero, el esfuerzo no es empleado inmediatamente, después, el </a:t>
            </a:r>
            <a:r>
              <a:rPr lang="es-MX" sz="2800" dirty="0" err="1"/>
              <a:t>público</a:t>
            </a:r>
            <a:r>
              <a:rPr lang="es-MX" sz="2800" dirty="0"/>
              <a:t>, la masa, tiene siempre la tendencia a esperar ingenuamente que “todo irá mejorar </a:t>
            </a:r>
            <a:r>
              <a:rPr lang="es-MX" sz="2800" dirty="0" err="1"/>
              <a:t>mañana</a:t>
            </a:r>
            <a:r>
              <a:rPr lang="es-MX" sz="2800" dirty="0"/>
              <a:t>” y el sacrificio exigido </a:t>
            </a:r>
            <a:r>
              <a:rPr lang="es-MX" sz="2800" dirty="0" err="1"/>
              <a:t>podra</a:t>
            </a:r>
            <a:r>
              <a:rPr lang="es-MX" sz="2800" dirty="0"/>
              <a:t>́ ser evitado</a:t>
            </a:r>
            <a:r>
              <a:rPr lang="es-MX" sz="2800" dirty="0" smtClean="0"/>
              <a:t>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225358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9592" y="908720"/>
            <a:ext cx="7772400" cy="4572000"/>
          </a:xfrm>
        </p:spPr>
        <p:txBody>
          <a:bodyPr/>
          <a:lstStyle/>
          <a:p>
            <a:r>
              <a:rPr lang="es-MX" sz="2800" dirty="0"/>
              <a:t>Dirigirse al </a:t>
            </a:r>
            <a:r>
              <a:rPr lang="es-MX" sz="2800" dirty="0" err="1" smtClean="0"/>
              <a:t>público</a:t>
            </a:r>
            <a:r>
              <a:rPr lang="es-MX" sz="2800" dirty="0" smtClean="0"/>
              <a:t> </a:t>
            </a:r>
            <a:r>
              <a:rPr lang="es-MX" sz="2800" dirty="0"/>
              <a:t>como </a:t>
            </a:r>
            <a:r>
              <a:rPr lang="es-MX" sz="2800" dirty="0" smtClean="0"/>
              <a:t>criaturas </a:t>
            </a:r>
            <a:r>
              <a:rPr lang="es-MX" sz="2800" dirty="0"/>
              <a:t>de </a:t>
            </a:r>
            <a:r>
              <a:rPr lang="es-MX" sz="2800" dirty="0" smtClean="0"/>
              <a:t>poca edad</a:t>
            </a:r>
            <a:r>
              <a:rPr lang="es-MX" sz="2800" dirty="0"/>
              <a:t>: La </a:t>
            </a:r>
            <a:r>
              <a:rPr lang="es-MX" sz="2800" dirty="0" err="1"/>
              <a:t>mayoría</a:t>
            </a:r>
            <a:r>
              <a:rPr lang="es-MX" sz="2800" dirty="0"/>
              <a:t> de la publicidad dirigida al gran </a:t>
            </a:r>
            <a:r>
              <a:rPr lang="es-MX" sz="2800" dirty="0" err="1"/>
              <a:t>público</a:t>
            </a:r>
            <a:r>
              <a:rPr lang="es-MX" sz="2800" dirty="0"/>
              <a:t> utiliza discurso, argumentos, personajes y </a:t>
            </a:r>
            <a:r>
              <a:rPr lang="es-MX" sz="2800" dirty="0" err="1"/>
              <a:t>entonación</a:t>
            </a:r>
            <a:r>
              <a:rPr lang="es-MX" sz="2800" dirty="0"/>
              <a:t> particularmente infantiles, muchas veces </a:t>
            </a:r>
            <a:r>
              <a:rPr lang="es-MX" sz="2800" dirty="0" err="1"/>
              <a:t>próximos</a:t>
            </a:r>
            <a:r>
              <a:rPr lang="es-MX" sz="2800" dirty="0"/>
              <a:t> a la debilidad, como si el espectador fuese una criatura de poca edad o un deficiente mental.</a:t>
            </a:r>
          </a:p>
          <a:p>
            <a:endParaRPr lang="es-MX" sz="32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2389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9592" y="620688"/>
            <a:ext cx="7772400" cy="4572000"/>
          </a:xfrm>
        </p:spPr>
        <p:txBody>
          <a:bodyPr/>
          <a:lstStyle/>
          <a:p>
            <a:r>
              <a:rPr lang="es-MX" sz="2800" dirty="0"/>
              <a:t>Utilizar el </a:t>
            </a:r>
            <a:r>
              <a:rPr lang="es-MX" sz="2800" dirty="0" smtClean="0"/>
              <a:t>aspecto emocional mucho </a:t>
            </a:r>
            <a:r>
              <a:rPr lang="es-MX" sz="2800" dirty="0" err="1"/>
              <a:t>más</a:t>
            </a:r>
            <a:r>
              <a:rPr lang="es-MX" sz="2800" dirty="0"/>
              <a:t> que la </a:t>
            </a:r>
            <a:r>
              <a:rPr lang="es-MX" sz="2800" dirty="0" err="1" smtClean="0"/>
              <a:t>reflexión</a:t>
            </a:r>
            <a:r>
              <a:rPr lang="es-MX" sz="2800" dirty="0"/>
              <a:t>: Hacer uso del aspecto emocional es una </a:t>
            </a:r>
            <a:r>
              <a:rPr lang="es-MX" sz="2800" dirty="0" err="1"/>
              <a:t>técnica</a:t>
            </a:r>
            <a:r>
              <a:rPr lang="es-MX" sz="2800" dirty="0"/>
              <a:t> </a:t>
            </a:r>
            <a:r>
              <a:rPr lang="es-MX" sz="2800" dirty="0" err="1"/>
              <a:t>clásica</a:t>
            </a:r>
            <a:r>
              <a:rPr lang="es-MX" sz="2800" dirty="0"/>
              <a:t> para causar un corto circuito en el </a:t>
            </a:r>
            <a:r>
              <a:rPr lang="es-MX" sz="2800" dirty="0" err="1"/>
              <a:t>análisis</a:t>
            </a:r>
            <a:r>
              <a:rPr lang="es-MX" sz="2800" dirty="0"/>
              <a:t> racional, y finalmente al sentido critico de los individuos, la </a:t>
            </a:r>
            <a:r>
              <a:rPr lang="es-MX" sz="2800" dirty="0" err="1"/>
              <a:t>utilización</a:t>
            </a:r>
            <a:r>
              <a:rPr lang="es-MX" sz="2800" dirty="0"/>
              <a:t> del registro emocional permite abrir la puerta de acceso al inconsciente para implantar o injertar ideas, deseos, miedos y temores, compulsiones, o inducir comportamientos</a:t>
            </a:r>
            <a:r>
              <a:rPr lang="es-MX" sz="2800" dirty="0" smtClean="0"/>
              <a:t>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367296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7584" y="548680"/>
            <a:ext cx="7772400" cy="4572000"/>
          </a:xfrm>
        </p:spPr>
        <p:txBody>
          <a:bodyPr/>
          <a:lstStyle/>
          <a:p>
            <a:endParaRPr lang="es-MX" sz="3200" dirty="0"/>
          </a:p>
          <a:p>
            <a:r>
              <a:rPr lang="es-MX" sz="2800" dirty="0"/>
              <a:t>Mantener al </a:t>
            </a:r>
            <a:r>
              <a:rPr lang="es-MX" sz="2800" dirty="0" err="1"/>
              <a:t>p</a:t>
            </a:r>
            <a:r>
              <a:rPr lang="es-MX" sz="2800" dirty="0" err="1" smtClean="0"/>
              <a:t>úblico</a:t>
            </a:r>
            <a:r>
              <a:rPr lang="es-MX" sz="2800" dirty="0" smtClean="0"/>
              <a:t> </a:t>
            </a:r>
            <a:r>
              <a:rPr lang="es-MX" sz="2800" dirty="0"/>
              <a:t>en la </a:t>
            </a:r>
            <a:r>
              <a:rPr lang="es-MX" sz="2800" dirty="0" smtClean="0"/>
              <a:t>ignorancia </a:t>
            </a:r>
            <a:r>
              <a:rPr lang="es-MX" sz="2800" dirty="0"/>
              <a:t>y la </a:t>
            </a:r>
            <a:r>
              <a:rPr lang="es-MX" sz="2800" dirty="0" smtClean="0"/>
              <a:t>mediocridad</a:t>
            </a:r>
            <a:r>
              <a:rPr lang="es-MX" sz="2800" dirty="0"/>
              <a:t>: Hacer que el </a:t>
            </a:r>
            <a:r>
              <a:rPr lang="es-MX" sz="2800" dirty="0" err="1"/>
              <a:t>público</a:t>
            </a:r>
            <a:r>
              <a:rPr lang="es-MX" sz="2800" dirty="0"/>
              <a:t> sea incapaz de comprender las </a:t>
            </a:r>
            <a:r>
              <a:rPr lang="es-MX" sz="2800" dirty="0" err="1"/>
              <a:t>tecnologías</a:t>
            </a:r>
            <a:r>
              <a:rPr lang="es-MX" sz="2800" dirty="0"/>
              <a:t> y los </a:t>
            </a:r>
            <a:r>
              <a:rPr lang="es-MX" sz="2800" dirty="0" err="1"/>
              <a:t>métodos</a:t>
            </a:r>
            <a:r>
              <a:rPr lang="es-MX" sz="2800" dirty="0"/>
              <a:t> utilizados para su control y su esclavitud.</a:t>
            </a:r>
          </a:p>
          <a:p>
            <a:r>
              <a:rPr lang="es-MX" sz="2800" dirty="0"/>
              <a:t>Estimular al </a:t>
            </a:r>
            <a:r>
              <a:rPr lang="es-MX" sz="2800" dirty="0" err="1"/>
              <a:t>público</a:t>
            </a:r>
            <a:r>
              <a:rPr lang="es-MX" sz="2800" dirty="0"/>
              <a:t> a ser complaciente con la mediocridad: Promover al </a:t>
            </a:r>
            <a:r>
              <a:rPr lang="es-MX" sz="2800" dirty="0" err="1"/>
              <a:t>público</a:t>
            </a:r>
            <a:r>
              <a:rPr lang="es-MX" sz="2800" dirty="0"/>
              <a:t> a creer que es moda el hecho de ser </a:t>
            </a:r>
            <a:r>
              <a:rPr lang="es-MX" sz="2800" dirty="0" err="1"/>
              <a:t>estúpido</a:t>
            </a:r>
            <a:r>
              <a:rPr lang="es-MX" sz="2800" dirty="0"/>
              <a:t>, vulgar e inculto</a:t>
            </a:r>
            <a:r>
              <a:rPr lang="es-MX" sz="2800" dirty="0" smtClean="0"/>
              <a:t>.</a:t>
            </a:r>
          </a:p>
          <a:p>
            <a:r>
              <a:rPr lang="es-MX" sz="2800" dirty="0"/>
              <a:t>Reforzar la </a:t>
            </a:r>
            <a:r>
              <a:rPr lang="es-MX" sz="2800" dirty="0" err="1"/>
              <a:t>autoculpabilidad</a:t>
            </a:r>
            <a:r>
              <a:rPr lang="es-MX" sz="2800" dirty="0"/>
              <a:t>: Hacer creer al individuo que él es solamente el culpable por su propia desgracia, por causa de la insuficiencia de su inteligencia, de sus capacidades, o de sus esfuerzos.</a:t>
            </a:r>
          </a:p>
          <a:p>
            <a:endParaRPr lang="es-MX" sz="2800" dirty="0" smtClean="0"/>
          </a:p>
          <a:p>
            <a:endParaRPr lang="es-MX" sz="2800" dirty="0"/>
          </a:p>
          <a:p>
            <a:endParaRPr lang="es-MX" sz="32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5862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729208"/>
            <a:ext cx="7772400" cy="4572000"/>
          </a:xfrm>
        </p:spPr>
        <p:txBody>
          <a:bodyPr/>
          <a:lstStyle/>
          <a:p>
            <a:r>
              <a:rPr lang="es-MX" sz="2800" dirty="0"/>
              <a:t>Conocer a los </a:t>
            </a:r>
            <a:r>
              <a:rPr lang="es-MX" sz="2800" dirty="0" smtClean="0"/>
              <a:t>individuos mejor </a:t>
            </a:r>
            <a:r>
              <a:rPr lang="es-MX" sz="2800" dirty="0"/>
              <a:t>de lo que ellos </a:t>
            </a:r>
            <a:r>
              <a:rPr lang="es-MX" sz="2800" dirty="0" smtClean="0"/>
              <a:t>mismos </a:t>
            </a:r>
            <a:r>
              <a:rPr lang="es-MX" sz="2800" dirty="0"/>
              <a:t>se </a:t>
            </a:r>
            <a:r>
              <a:rPr lang="es-MX" sz="2800" dirty="0" smtClean="0"/>
              <a:t>conocen</a:t>
            </a:r>
            <a:r>
              <a:rPr lang="es-MX" sz="2800" dirty="0"/>
              <a:t>:  Gracias a la </a:t>
            </a:r>
            <a:r>
              <a:rPr lang="es-MX" sz="2800" dirty="0" err="1"/>
              <a:t>biología</a:t>
            </a:r>
            <a:r>
              <a:rPr lang="es-MX" sz="2800" dirty="0"/>
              <a:t>, la </a:t>
            </a:r>
            <a:r>
              <a:rPr lang="es-MX" sz="2800" dirty="0" err="1"/>
              <a:t>neurobiología</a:t>
            </a:r>
            <a:r>
              <a:rPr lang="es-MX" sz="2800" dirty="0"/>
              <a:t> y la </a:t>
            </a:r>
            <a:r>
              <a:rPr lang="es-MX" sz="2800" dirty="0" err="1"/>
              <a:t>psicología</a:t>
            </a:r>
            <a:r>
              <a:rPr lang="es-MX" sz="2800" dirty="0"/>
              <a:t> aplicada, el “sistema” ha disfrutado de un conocimiento avanzado del ser humano, tanto de forma </a:t>
            </a:r>
            <a:r>
              <a:rPr lang="es-MX" sz="2800" dirty="0" err="1"/>
              <a:t>física</a:t>
            </a:r>
            <a:r>
              <a:rPr lang="es-MX" sz="2800" dirty="0"/>
              <a:t> como </a:t>
            </a:r>
            <a:r>
              <a:rPr lang="es-MX" sz="2800" dirty="0" err="1" smtClean="0"/>
              <a:t>psicológica</a:t>
            </a:r>
            <a:r>
              <a:rPr lang="es-MX" sz="2800" dirty="0" smtClean="0"/>
              <a:t>. </a:t>
            </a:r>
            <a:r>
              <a:rPr lang="es-MX" sz="2800" dirty="0"/>
              <a:t>El sistema ha conseguido conocer mejor al individuo </a:t>
            </a:r>
            <a:r>
              <a:rPr lang="es-MX" sz="2800" dirty="0" err="1"/>
              <a:t>común</a:t>
            </a:r>
            <a:r>
              <a:rPr lang="es-MX" sz="2800" dirty="0"/>
              <a:t> de lo que </a:t>
            </a:r>
            <a:r>
              <a:rPr lang="es-MX" sz="2800" dirty="0" err="1"/>
              <a:t>él</a:t>
            </a:r>
            <a:r>
              <a:rPr lang="es-MX" sz="2800" dirty="0"/>
              <a:t> se conoce a sí mismo. Esto significa que, en la </a:t>
            </a:r>
            <a:r>
              <a:rPr lang="es-MX" sz="2800" dirty="0" err="1"/>
              <a:t>mayoría</a:t>
            </a:r>
            <a:r>
              <a:rPr lang="es-MX" sz="2800" dirty="0"/>
              <a:t> de los casos, el sistema ejerce un control mayor y un gran poder sobre los individuos, mayor que el de los individuos sobre sí mismos.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7282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1608" y="1092200"/>
            <a:ext cx="4466591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#YoSoy132: la primera erupción visible.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53444" y="3572786"/>
            <a:ext cx="3780792" cy="1752600"/>
          </a:xfrm>
        </p:spPr>
        <p:txBody>
          <a:bodyPr/>
          <a:lstStyle/>
          <a:p>
            <a:r>
              <a:rPr lang="es-ES" dirty="0" smtClean="0"/>
              <a:t>Jesús Galindo y </a:t>
            </a:r>
            <a:r>
              <a:rPr lang="es-ES" dirty="0"/>
              <a:t>José Ignacio González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16" y="1092200"/>
            <a:ext cx="32893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2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78814" y="1637729"/>
            <a:ext cx="65879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 smtClean="0">
                <a:latin typeface="+mn-lt"/>
              </a:rPr>
              <a:t>“…el </a:t>
            </a:r>
            <a:r>
              <a:rPr lang="es-ES" sz="4000" dirty="0" smtClean="0">
                <a:latin typeface="+mn-lt"/>
              </a:rPr>
              <a:t>pretexto idóneo para discutir un fenómeno social que todos vivimos de alguna manera”.</a:t>
            </a:r>
            <a:endParaRPr lang="es-E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169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problema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Las </a:t>
            </a:r>
            <a:r>
              <a:rPr lang="es-ES" sz="2400" dirty="0"/>
              <a:t>instituciones han perdido su capacidad de </a:t>
            </a:r>
            <a:r>
              <a:rPr lang="es-ES" sz="2400" dirty="0" smtClean="0"/>
              <a:t>generar </a:t>
            </a:r>
            <a:r>
              <a:rPr lang="es-ES" sz="2400" dirty="0"/>
              <a:t>participación e involucramiento </a:t>
            </a:r>
            <a:r>
              <a:rPr lang="es-ES" sz="2400" dirty="0" smtClean="0"/>
              <a:t>social</a:t>
            </a:r>
            <a:endParaRPr lang="es-ES" sz="2400" dirty="0"/>
          </a:p>
          <a:p>
            <a:r>
              <a:rPr lang="es-ES" sz="2400" dirty="0"/>
              <a:t>L</a:t>
            </a:r>
            <a:r>
              <a:rPr lang="es-ES" sz="2400" dirty="0" smtClean="0"/>
              <a:t>os movimientos </a:t>
            </a:r>
            <a:r>
              <a:rPr lang="es-ES" sz="2400" dirty="0"/>
              <a:t>sociales ‘organizados’ </a:t>
            </a:r>
            <a:r>
              <a:rPr lang="es-ES" sz="2400" dirty="0" smtClean="0"/>
              <a:t>sólo </a:t>
            </a:r>
            <a:r>
              <a:rPr lang="es-ES" sz="2400" dirty="0"/>
              <a:t>cautivan a una fracción de sus públicos </a:t>
            </a:r>
            <a:r>
              <a:rPr lang="es-ES" sz="2400" dirty="0" smtClean="0"/>
              <a:t>metas</a:t>
            </a:r>
          </a:p>
          <a:p>
            <a:r>
              <a:rPr lang="es-ES" sz="2400" dirty="0" smtClean="0"/>
              <a:t>Los líderes </a:t>
            </a:r>
            <a:r>
              <a:rPr lang="es-ES" sz="2400" dirty="0"/>
              <a:t>han perdido su poder de </a:t>
            </a:r>
            <a:r>
              <a:rPr lang="es-ES" sz="2400" dirty="0" smtClean="0"/>
              <a:t>convocatoria</a:t>
            </a:r>
            <a:endParaRPr lang="es-ES" sz="2400" dirty="0"/>
          </a:p>
          <a:p>
            <a:r>
              <a:rPr lang="es-ES" sz="2400" dirty="0"/>
              <a:t>L</a:t>
            </a:r>
            <a:r>
              <a:rPr lang="es-ES" sz="2400" dirty="0" smtClean="0"/>
              <a:t>os </a:t>
            </a:r>
            <a:r>
              <a:rPr lang="es-ES" sz="2400" dirty="0"/>
              <a:t>medios de comunicación son incapaces de establecer </a:t>
            </a:r>
            <a:r>
              <a:rPr lang="es-ES" sz="2400" dirty="0" smtClean="0"/>
              <a:t>agendas </a:t>
            </a:r>
            <a:r>
              <a:rPr lang="es-ES" sz="2400" dirty="0"/>
              <a:t>de discusión pública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233714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866" y="2242784"/>
            <a:ext cx="5367867" cy="3578578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4999" y="889000"/>
            <a:ext cx="5638800" cy="1658585"/>
          </a:xfrm>
        </p:spPr>
        <p:txBody>
          <a:bodyPr/>
          <a:lstStyle/>
          <a:p>
            <a:r>
              <a:rPr lang="es-ES" dirty="0" smtClean="0"/>
              <a:t>La </a:t>
            </a:r>
            <a:r>
              <a:rPr lang="es-ES" dirty="0"/>
              <a:t>participación </a:t>
            </a:r>
            <a:r>
              <a:rPr lang="es-ES" dirty="0" smtClean="0"/>
              <a:t>social </a:t>
            </a:r>
            <a:r>
              <a:rPr lang="es-ES" dirty="0"/>
              <a:t>cambió, la función de la comunicación también.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680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846668"/>
            <a:ext cx="8229600" cy="527949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s-ES" dirty="0" smtClean="0"/>
              <a:t>La </a:t>
            </a:r>
            <a:r>
              <a:rPr lang="es-ES" dirty="0"/>
              <a:t>sociedad no es </a:t>
            </a:r>
            <a:r>
              <a:rPr lang="es-ES" dirty="0" smtClean="0"/>
              <a:t>apática</a:t>
            </a:r>
          </a:p>
          <a:p>
            <a:r>
              <a:rPr lang="es-ES" dirty="0" smtClean="0"/>
              <a:t>Tiene miedo, extorsiones, droga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2. Los movimientos sociales no se pueden “controlar” como </a:t>
            </a:r>
            <a:r>
              <a:rPr lang="es-ES" dirty="0" smtClean="0"/>
              <a:t>antes</a:t>
            </a:r>
          </a:p>
          <a:p>
            <a:r>
              <a:rPr lang="es-ES" dirty="0" err="1"/>
              <a:t>YoSoy</a:t>
            </a:r>
            <a:r>
              <a:rPr lang="es-ES" dirty="0"/>
              <a:t> 132 no era un tema </a:t>
            </a:r>
            <a:r>
              <a:rPr lang="es-ES" dirty="0" smtClean="0"/>
              <a:t>de </a:t>
            </a:r>
            <a:r>
              <a:rPr lang="es-ES" dirty="0"/>
              <a:t>‘opinión pública’, sino de “dignidad”</a:t>
            </a:r>
            <a:r>
              <a:rPr lang="es-ES" dirty="0" smtClean="0"/>
              <a:t>.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3. La convocatoria tradicional no genera participación</a:t>
            </a:r>
          </a:p>
          <a:p>
            <a:r>
              <a:rPr lang="es-ES" dirty="0"/>
              <a:t>Ejemplo: las campañas </a:t>
            </a:r>
            <a:r>
              <a:rPr lang="es-ES" dirty="0" smtClean="0"/>
              <a:t>electorales</a:t>
            </a:r>
          </a:p>
          <a:p>
            <a:r>
              <a:rPr lang="es-ES" dirty="0" smtClean="0"/>
              <a:t>La población acude a aquellas </a:t>
            </a:r>
            <a:r>
              <a:rPr lang="es-ES" dirty="0"/>
              <a:t>que se distinguen por generar conciencia, </a:t>
            </a:r>
            <a:r>
              <a:rPr lang="es-ES" dirty="0" smtClean="0"/>
              <a:t>esperanza </a:t>
            </a:r>
            <a:r>
              <a:rPr lang="es-ES" dirty="0"/>
              <a:t>o la expectativa de participar en algo “sublime”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346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755997"/>
          </a:xfrm>
        </p:spPr>
        <p:txBody>
          <a:bodyPr/>
          <a:lstStyle/>
          <a:p>
            <a:r>
              <a:rPr lang="es-ES" sz="3600" dirty="0" smtClean="0"/>
              <a:t>¿Qué es lo que más nos importa?</a:t>
            </a:r>
            <a:endParaRPr lang="es-ES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3634"/>
          <a:stretch/>
        </p:blipFill>
        <p:spPr>
          <a:xfrm>
            <a:off x="2112430" y="1417638"/>
            <a:ext cx="525780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91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0264"/>
          <a:stretch/>
        </p:blipFill>
        <p:spPr>
          <a:xfrm>
            <a:off x="1828800" y="1367530"/>
            <a:ext cx="5486400" cy="53677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/>
              <a:t>¿Qué es lo que más nos molesta?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040442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tan activistas somos?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536169"/>
            <a:ext cx="49530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25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Comunicación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Modelo miope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Premisas</a:t>
            </a:r>
          </a:p>
          <a:p>
            <a:pPr lvl="1"/>
            <a:r>
              <a:rPr lang="es-ES" dirty="0"/>
              <a:t>La función de la comunicación es informar, divulgar, </a:t>
            </a:r>
            <a:r>
              <a:rPr lang="es-ES" dirty="0" smtClean="0"/>
              <a:t>promover</a:t>
            </a:r>
            <a:r>
              <a:rPr lang="es-ES" dirty="0"/>
              <a:t>, </a:t>
            </a:r>
            <a:r>
              <a:rPr lang="es-ES" dirty="0" smtClean="0"/>
              <a:t>propagar.</a:t>
            </a:r>
          </a:p>
          <a:p>
            <a:r>
              <a:rPr lang="es-ES" dirty="0" smtClean="0"/>
              <a:t>Dinámica</a:t>
            </a:r>
          </a:p>
          <a:p>
            <a:pPr lvl="1"/>
            <a:r>
              <a:rPr lang="es-ES" dirty="0"/>
              <a:t>S</a:t>
            </a:r>
            <a:r>
              <a:rPr lang="es-ES" dirty="0" smtClean="0"/>
              <a:t>erá muy importante la participación en noticieros, particularmente televisivos.</a:t>
            </a:r>
          </a:p>
          <a:p>
            <a:r>
              <a:rPr lang="es-ES" dirty="0" smtClean="0"/>
              <a:t>Medios</a:t>
            </a:r>
          </a:p>
          <a:p>
            <a:pPr lvl="1"/>
            <a:r>
              <a:rPr lang="es-ES" dirty="0" smtClean="0"/>
              <a:t>Televisión y radio.</a:t>
            </a:r>
          </a:p>
          <a:p>
            <a:pPr lvl="1"/>
            <a:r>
              <a:rPr lang="es-ES" dirty="0" smtClean="0"/>
              <a:t>Entrevistas en programas de mayor rating.</a:t>
            </a:r>
            <a:endParaRPr lang="es-ES" dirty="0"/>
          </a:p>
          <a:p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Modelo emerg</a:t>
            </a:r>
            <a:r>
              <a:rPr lang="es-ES" dirty="0"/>
              <a:t>e</a:t>
            </a:r>
            <a:r>
              <a:rPr lang="es-ES" dirty="0" smtClean="0"/>
              <a:t>nte (estético)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Premisas</a:t>
            </a:r>
          </a:p>
          <a:p>
            <a:pPr lvl="1"/>
            <a:r>
              <a:rPr lang="es-ES" dirty="0"/>
              <a:t>La comunicación sirve para generar apoyo a nuestras </a:t>
            </a:r>
            <a:r>
              <a:rPr lang="es-ES" dirty="0" smtClean="0"/>
              <a:t>iniciativas </a:t>
            </a:r>
            <a:r>
              <a:rPr lang="es-ES" dirty="0"/>
              <a:t>a partir de una amplia participación </a:t>
            </a:r>
            <a:r>
              <a:rPr lang="es-ES" dirty="0" smtClean="0"/>
              <a:t>social</a:t>
            </a:r>
            <a:r>
              <a:rPr lang="es-ES" dirty="0"/>
              <a:t>.</a:t>
            </a:r>
            <a:endParaRPr lang="es-ES" dirty="0" smtClean="0"/>
          </a:p>
          <a:p>
            <a:r>
              <a:rPr lang="es-ES" dirty="0" smtClean="0"/>
              <a:t>Dinámica</a:t>
            </a:r>
          </a:p>
          <a:p>
            <a:pPr lvl="1"/>
            <a:r>
              <a:rPr lang="es-ES" dirty="0" smtClean="0"/>
              <a:t>Generar participación sobre los problemas. Campañas de contacto</a:t>
            </a:r>
          </a:p>
          <a:p>
            <a:r>
              <a:rPr lang="es-ES" dirty="0" smtClean="0"/>
              <a:t>Medios</a:t>
            </a:r>
          </a:p>
          <a:p>
            <a:pPr lvl="1"/>
            <a:r>
              <a:rPr lang="es-ES" dirty="0" smtClean="0"/>
              <a:t>Redes sociales, comunidades reales y virtuales.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5871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Los indignados de Wall Street</a:t>
            </a:r>
            <a:endParaRPr lang="es-MX" dirty="0"/>
          </a:p>
        </p:txBody>
      </p:sp>
      <p:pic>
        <p:nvPicPr>
          <p:cNvPr id="1028" name="Picture 4" descr="http://www.bbc.co.uk/worldservice/ic/640x360/worldservice/assets/images/2011/11/16/111116030628_occupy_640x360_reuters_nocr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088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17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Los movimientos ciudadanos de rechazo al modelo político y económico vigente en los países occidentales, impuesto por ellos al resto del mundo, han llegado, así, al corazón del sistema: Wall Street</a:t>
            </a:r>
          </a:p>
        </p:txBody>
      </p:sp>
    </p:spTree>
    <p:extLst>
      <p:ext uri="{BB962C8B-B14F-4D97-AF65-F5344CB8AC3E}">
        <p14:creationId xmlns:p14="http://schemas.microsoft.com/office/powerpoint/2010/main" val="3227000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>
                <a:solidFill>
                  <a:schemeClr val="tx2">
                    <a:satMod val="200000"/>
                  </a:schemeClr>
                </a:solidFill>
              </a:rPr>
              <a:t>Fuentes de consulta//</a:t>
            </a:r>
            <a:endParaRPr lang="es-MX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741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u="sng" smtClean="0">
                <a:hlinkClick r:id="rId2"/>
              </a:rPr>
              <a:t>http://www.razonypalabra.org.mx/N/N71/VARIA/29%20JODAR_REVISADO.pdf</a:t>
            </a:r>
            <a:endParaRPr lang="es-MX" smtClean="0"/>
          </a:p>
          <a:p>
            <a:r>
              <a:rPr lang="es-MX" u="sng" smtClean="0">
                <a:hlinkClick r:id="rId3"/>
              </a:rPr>
              <a:t>http://www.razonypalabra.org.mx/McLuhan_Benassini.pdf</a:t>
            </a:r>
            <a:endParaRPr lang="es-MX" smtClean="0"/>
          </a:p>
          <a:p>
            <a:r>
              <a:rPr lang="es-MX" smtClean="0"/>
              <a:t>Red de Revistas Científicas de América Latina, el Caribe, España y Portugal</a:t>
            </a:r>
          </a:p>
          <a:p>
            <a:r>
              <a:rPr lang="es-MX" i="1" smtClean="0"/>
              <a:t>Convergencia. Revista de Ciencias Sociales, </a:t>
            </a:r>
            <a:r>
              <a:rPr lang="es-MX" smtClean="0"/>
              <a:t>Universidad Autónoma del Estado de México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156</TotalTime>
  <Words>1080</Words>
  <Application>Microsoft Office PowerPoint</Application>
  <PresentationFormat>Presentación en pantalla (4:3)</PresentationFormat>
  <Paragraphs>79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Metro</vt:lpstr>
      <vt:lpstr>Marshall mCLUHAN</vt:lpstr>
      <vt:lpstr>“Los nuevos medios aparecen gradualmente por la metamorfosis de los  medios antiguos. Cuando emergen nuevas formas de medios de comunicación, las  formas antiguas generalmente no mueren, sino que continúan evolucionando y  adaptándose” (Fidler, 1998:57) </vt:lpstr>
      <vt:lpstr>Presentación de PowerPoint</vt:lpstr>
      <vt:lpstr>Presentación de PowerPoint</vt:lpstr>
      <vt:lpstr>Protesta y medios digitales//</vt:lpstr>
      <vt:lpstr>Cuádruple “A”</vt:lpstr>
      <vt:lpstr>Ejemplos://</vt:lpstr>
      <vt:lpstr>Noam Chosmky:// 10 Estrategias de Manipulación Mediática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#YoSoy132: la primera erupción visible.</vt:lpstr>
      <vt:lpstr>Presentación de PowerPoint</vt:lpstr>
      <vt:lpstr>El problema</vt:lpstr>
      <vt:lpstr>Presentación de PowerPoint</vt:lpstr>
      <vt:lpstr>Presentación de PowerPoint</vt:lpstr>
      <vt:lpstr>¿Qué es lo que más nos importa?</vt:lpstr>
      <vt:lpstr>¿Qué es lo que más nos molesta?</vt:lpstr>
      <vt:lpstr>¿Qué tan activistas somos?</vt:lpstr>
      <vt:lpstr>Comunicación</vt:lpstr>
      <vt:lpstr>Los indignados de Wall Street</vt:lpstr>
      <vt:lpstr>Presentación de PowerPoint</vt:lpstr>
      <vt:lpstr>Fuentes de consulta//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Marshall mCLUHAN</dc:title>
  <dc:creator>CELERON</dc:creator>
  <cp:lastModifiedBy>Miguel Angel Anguiano Pérez</cp:lastModifiedBy>
  <cp:revision>18</cp:revision>
  <dcterms:created xsi:type="dcterms:W3CDTF">2014-08-16T18:39:58Z</dcterms:created>
  <dcterms:modified xsi:type="dcterms:W3CDTF">2014-08-20T01:52:23Z</dcterms:modified>
</cp:coreProperties>
</file>