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5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28/09/14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28/09/14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28/09/14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28/09/14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28/09/14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28/09/14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28/09/14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28/09/14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28/09/14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28/09/14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28/09/14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DF66AD8-BC4A-4004-9882-414398D930CA}" type="datetimeFigureOut">
              <a:rPr lang="en-US" smtClean="0"/>
              <a:t>28/09/14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09800" y="3093545"/>
            <a:ext cx="6477000" cy="1673352"/>
          </a:xfrm>
        </p:spPr>
        <p:txBody>
          <a:bodyPr>
            <a:noAutofit/>
          </a:bodyPr>
          <a:lstStyle/>
          <a:p>
            <a:pPr algn="just"/>
            <a:r>
              <a:rPr lang="es-ES_tradnl" sz="3200" dirty="0" smtClean="0"/>
              <a:t>Análisis de la </a:t>
            </a:r>
            <a:r>
              <a:rPr lang="es-ES_tradnl" sz="3200" dirty="0"/>
              <a:t>situación de México según el reciente reporte de competitividad del Foro Económico Mundial </a:t>
            </a:r>
            <a:r>
              <a:rPr lang="es-ES_tradnl" sz="3200" dirty="0" smtClean="0"/>
              <a:t>(2014-2015)</a:t>
            </a:r>
            <a:endParaRPr lang="es-ES" sz="3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09800" y="5618934"/>
            <a:ext cx="6477000" cy="611785"/>
          </a:xfrm>
        </p:spPr>
        <p:txBody>
          <a:bodyPr/>
          <a:lstStyle/>
          <a:p>
            <a:pPr algn="r"/>
            <a:r>
              <a:rPr lang="es-ES" dirty="0" smtClean="0"/>
              <a:t>Marian Monteagudo Ochoa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4006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8771" y="1403700"/>
            <a:ext cx="7046637" cy="3657599"/>
          </a:xfrm>
        </p:spPr>
        <p:txBody>
          <a:bodyPr>
            <a:normAutofit/>
          </a:bodyPr>
          <a:lstStyle/>
          <a:p>
            <a:pPr algn="just"/>
            <a:r>
              <a:rPr lang="es-MX" dirty="0"/>
              <a:t>El Reporte de Competitividad Global </a:t>
            </a:r>
            <a:r>
              <a:rPr lang="es-MX" dirty="0" smtClean="0"/>
              <a:t>evalúa </a:t>
            </a:r>
            <a:r>
              <a:rPr lang="es-MX" dirty="0"/>
              <a:t>la situación de la competitividad de 144 economías, a partir de 114 variables agrupadas en 12 pilares</a:t>
            </a:r>
            <a:r>
              <a:rPr lang="es-MX" dirty="0" smtClean="0"/>
              <a:t>.</a:t>
            </a:r>
          </a:p>
          <a:p>
            <a:pPr marL="0" indent="0" algn="just">
              <a:buNone/>
            </a:pPr>
            <a:r>
              <a:rPr lang="es-MX" dirty="0" smtClean="0"/>
              <a:t> </a:t>
            </a:r>
          </a:p>
          <a:p>
            <a:pPr marL="0" indent="0" algn="just">
              <a:buNone/>
            </a:pPr>
            <a:endParaRPr lang="es-MX" dirty="0" smtClean="0"/>
          </a:p>
          <a:p>
            <a:pPr algn="just"/>
            <a:r>
              <a:rPr lang="es-MX" dirty="0" smtClean="0"/>
              <a:t>El Foro Económico </a:t>
            </a:r>
            <a:r>
              <a:rPr lang="es-MX" dirty="0"/>
              <a:t>M</a:t>
            </a:r>
            <a:r>
              <a:rPr lang="es-MX" dirty="0" smtClean="0"/>
              <a:t>undial </a:t>
            </a:r>
            <a:r>
              <a:rPr lang="es-MX" dirty="0"/>
              <a:t>define a la competitividad como el conjunto de instituciones, políticas y factores que determinan el nivel de productividad de un país.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573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En el reporte de 2013-2014 M</a:t>
            </a:r>
            <a:r>
              <a:rPr lang="es-ES" dirty="0" smtClean="0"/>
              <a:t>éxico ocupaba el número 55 de 148 en el ranking de competitividad.</a:t>
            </a:r>
          </a:p>
          <a:p>
            <a:endParaRPr lang="es-ES" dirty="0"/>
          </a:p>
          <a:p>
            <a:pPr algn="just"/>
            <a:r>
              <a:rPr lang="es-MX" dirty="0"/>
              <a:t>México cayó seis posiciones </a:t>
            </a:r>
            <a:r>
              <a:rPr lang="es-MX" dirty="0" smtClean="0"/>
              <a:t>en el reporte m</a:t>
            </a:r>
            <a:r>
              <a:rPr lang="es-MX" dirty="0" smtClean="0"/>
              <a:t>ás reciente(2014-2015)</a:t>
            </a:r>
            <a:r>
              <a:rPr lang="es-MX" dirty="0" smtClean="0"/>
              <a:t>, </a:t>
            </a:r>
            <a:r>
              <a:rPr lang="es-MX" dirty="0"/>
              <a:t>al pasar del lugar 55 al 61.</a:t>
            </a:r>
          </a:p>
          <a:p>
            <a:pPr algn="just"/>
            <a:endParaRPr lang="es-MX" dirty="0"/>
          </a:p>
          <a:p>
            <a:pPr marL="18288" indent="0">
              <a:buNone/>
            </a:pPr>
            <a:endParaRPr lang="es-E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523240" y="4343400"/>
            <a:ext cx="7543800" cy="914400"/>
          </a:xfrm>
        </p:spPr>
        <p:txBody>
          <a:bodyPr/>
          <a:lstStyle/>
          <a:p>
            <a:r>
              <a:rPr lang="es-ES" dirty="0" smtClean="0"/>
              <a:t>México</a:t>
            </a:r>
            <a:endParaRPr lang="es-ES" dirty="0"/>
          </a:p>
        </p:txBody>
      </p:sp>
      <p:pic>
        <p:nvPicPr>
          <p:cNvPr id="5" name="Imagen 4" descr="graf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189" y="3927356"/>
            <a:ext cx="3547851" cy="266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21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99266" y="2703690"/>
            <a:ext cx="6096000" cy="3657599"/>
          </a:xfrm>
        </p:spPr>
        <p:txBody>
          <a:bodyPr/>
          <a:lstStyle/>
          <a:p>
            <a:pPr algn="just"/>
            <a:r>
              <a:rPr lang="es-MX" dirty="0" smtClean="0"/>
              <a:t>Indicadores </a:t>
            </a:r>
            <a:r>
              <a:rPr lang="es-MX" dirty="0" smtClean="0"/>
              <a:t>de mayor caída: </a:t>
            </a:r>
          </a:p>
          <a:p>
            <a:pPr lvl="1" algn="just"/>
            <a:r>
              <a:rPr lang="es-MX" dirty="0" smtClean="0"/>
              <a:t>la </a:t>
            </a:r>
            <a:r>
              <a:rPr lang="es-MX" dirty="0"/>
              <a:t>eficiencia del mercado laboral (lugar 121</a:t>
            </a:r>
            <a:r>
              <a:rPr lang="es-MX" dirty="0" smtClean="0"/>
              <a:t>) </a:t>
            </a:r>
          </a:p>
          <a:p>
            <a:pPr lvl="1" algn="just"/>
            <a:r>
              <a:rPr lang="es-MX" dirty="0" smtClean="0"/>
              <a:t>la </a:t>
            </a:r>
            <a:r>
              <a:rPr lang="es-MX" dirty="0"/>
              <a:t>calidad de las instituciones </a:t>
            </a:r>
            <a:r>
              <a:rPr lang="es-MX" dirty="0" smtClean="0"/>
              <a:t>(lugar102)</a:t>
            </a:r>
          </a:p>
          <a:p>
            <a:pPr lvl="1" algn="just"/>
            <a:r>
              <a:rPr lang="es-MX" dirty="0" smtClean="0"/>
              <a:t> </a:t>
            </a:r>
            <a:r>
              <a:rPr lang="es-MX" dirty="0"/>
              <a:t>la educación básica y superior </a:t>
            </a:r>
            <a:r>
              <a:rPr lang="es-MX" dirty="0" smtClean="0"/>
              <a:t>(lugares71 </a:t>
            </a:r>
            <a:r>
              <a:rPr lang="es-MX" dirty="0"/>
              <a:t>y 87</a:t>
            </a:r>
            <a:r>
              <a:rPr lang="es-MX" dirty="0" smtClean="0"/>
              <a:t>)</a:t>
            </a:r>
          </a:p>
          <a:p>
            <a:pPr lvl="1" algn="just"/>
            <a:r>
              <a:rPr lang="es-MX" dirty="0" smtClean="0"/>
              <a:t>y </a:t>
            </a:r>
            <a:r>
              <a:rPr lang="es-MX" dirty="0"/>
              <a:t>la eficiencia del mercado de bienes </a:t>
            </a:r>
            <a:r>
              <a:rPr lang="es-MX" dirty="0" smtClean="0"/>
              <a:t>(lugar 86)</a:t>
            </a:r>
            <a:endParaRPr lang="es-ES_tradnl" dirty="0"/>
          </a:p>
          <a:p>
            <a:endParaRPr lang="es-ES" dirty="0"/>
          </a:p>
        </p:txBody>
      </p:sp>
      <p:pic>
        <p:nvPicPr>
          <p:cNvPr id="6" name="Imagen 5" descr="graf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134"/>
            <a:ext cx="3547851" cy="266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</a:t>
            </a:r>
            <a:r>
              <a:rPr lang="es-MX" dirty="0" smtClean="0"/>
              <a:t>e 144 países:</a:t>
            </a:r>
          </a:p>
          <a:p>
            <a:pPr lvl="1"/>
            <a:r>
              <a:rPr lang="es-MX" dirty="0"/>
              <a:t>P</a:t>
            </a:r>
            <a:r>
              <a:rPr lang="es-MX" dirty="0" smtClean="0"/>
              <a:t>rácticas </a:t>
            </a:r>
            <a:r>
              <a:rPr lang="es-MX" dirty="0"/>
              <a:t>de contratación y despido (lugar 103 de 144) </a:t>
            </a:r>
            <a:endParaRPr lang="es-MX" dirty="0" smtClean="0"/>
          </a:p>
          <a:p>
            <a:pPr lvl="1"/>
            <a:r>
              <a:rPr lang="es-MX" dirty="0" smtClean="0"/>
              <a:t>Costos </a:t>
            </a:r>
            <a:r>
              <a:rPr lang="es-MX" dirty="0"/>
              <a:t>de liquidación </a:t>
            </a:r>
            <a:r>
              <a:rPr lang="es-MX" dirty="0" smtClean="0"/>
              <a:t>(lugar 104)</a:t>
            </a:r>
            <a:endParaRPr lang="es-MX" dirty="0"/>
          </a:p>
          <a:p>
            <a:pPr lvl="1"/>
            <a:endParaRPr lang="es-MX" dirty="0" smtClean="0"/>
          </a:p>
          <a:p>
            <a:r>
              <a:rPr lang="es-MX" dirty="0" smtClean="0"/>
              <a:t>La </a:t>
            </a:r>
            <a:r>
              <a:rPr lang="es-MX" dirty="0"/>
              <a:t>reforma laboral de 2012 se quedó corta </a:t>
            </a:r>
            <a:r>
              <a:rPr lang="es-MX" dirty="0" smtClean="0"/>
              <a:t>ya que dejó </a:t>
            </a:r>
            <a:r>
              <a:rPr lang="es-MX" dirty="0"/>
              <a:t>fuera de su alcance a casi dos terceras partes de la fuerza laboral mexicana que se encuentran en el sector informal. 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Mercado laboral: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4951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20140903_DelgadoZimbron_Resultados_Mexico_WEF2014-201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72" r="-24272"/>
          <a:stretch>
            <a:fillRect/>
          </a:stretch>
        </p:blipFill>
        <p:spPr bwMode="auto">
          <a:xfrm>
            <a:off x="790156" y="1334772"/>
            <a:ext cx="7313613" cy="40560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1291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1369990"/>
            <a:ext cx="7313613" cy="49628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 </a:t>
            </a:r>
            <a:endParaRPr lang="es-ES_tradnl" dirty="0" smtClean="0"/>
          </a:p>
          <a:p>
            <a:pPr lvl="0" algn="just"/>
            <a:endParaRPr lang="es-ES_tradnl" dirty="0" smtClean="0"/>
          </a:p>
          <a:p>
            <a:pPr lvl="0" algn="just"/>
            <a:r>
              <a:rPr lang="es-MX" dirty="0" smtClean="0"/>
              <a:t>La </a:t>
            </a:r>
            <a:r>
              <a:rPr lang="es-MX" dirty="0"/>
              <a:t>corrupción es </a:t>
            </a:r>
            <a:r>
              <a:rPr lang="es-MX" dirty="0" smtClean="0"/>
              <a:t>uno </a:t>
            </a:r>
            <a:r>
              <a:rPr lang="es-MX" dirty="0"/>
              <a:t>de los factores que minan la competitividad del país. México ocupa la posición 119 de 144 en desviación de fondos públicos y la 114 en confianza de la clase </a:t>
            </a:r>
            <a:r>
              <a:rPr lang="es-MX" dirty="0" smtClean="0"/>
              <a:t>política.</a:t>
            </a:r>
          </a:p>
          <a:p>
            <a:pPr lvl="0" algn="just"/>
            <a:endParaRPr lang="es-ES_tradnl" dirty="0"/>
          </a:p>
          <a:p>
            <a:pPr lvl="0" algn="just"/>
            <a:r>
              <a:rPr lang="es-MX" dirty="0" smtClean="0"/>
              <a:t>Las barreras </a:t>
            </a:r>
            <a:r>
              <a:rPr lang="es-MX" dirty="0"/>
              <a:t>principales a las que se enfrenta México para hacer negocios son: </a:t>
            </a:r>
            <a:r>
              <a:rPr lang="es-MX" b="1" dirty="0"/>
              <a:t>regulación fiscal, burocracia gubernamental, crimen y robo, acceso a financiamiento e </a:t>
            </a:r>
            <a:r>
              <a:rPr lang="es-MX" b="1" dirty="0" smtClean="0"/>
              <a:t>impuestos.</a:t>
            </a:r>
          </a:p>
          <a:p>
            <a:pPr lvl="0" algn="just"/>
            <a:endParaRPr lang="es-ES_tradnl" b="1" dirty="0"/>
          </a:p>
          <a:p>
            <a:pPr lvl="0" algn="just"/>
            <a:r>
              <a:rPr lang="es-MX" dirty="0"/>
              <a:t>La baja calidad de la educación básica (posición 118) y la deficiencia en la calidad de la enseñanza en ciencias y matemáticas (128</a:t>
            </a:r>
            <a:r>
              <a:rPr lang="es-MX" dirty="0" smtClean="0"/>
              <a:t>)</a:t>
            </a:r>
          </a:p>
          <a:p>
            <a:pPr lvl="0" algn="just"/>
            <a:endParaRPr lang="es-ES_tradnl" dirty="0"/>
          </a:p>
          <a:p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4508" y="386561"/>
            <a:ext cx="7543800" cy="914400"/>
          </a:xfrm>
        </p:spPr>
        <p:txBody>
          <a:bodyPr/>
          <a:lstStyle/>
          <a:p>
            <a:r>
              <a:rPr lang="es-ES" dirty="0" smtClean="0"/>
              <a:t>Principales puntos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5265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441784"/>
            <a:ext cx="7313613" cy="567415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dirty="0"/>
              <a:t>México no cuenta con un instrumento de medición del desempeño de los alumnos en </a:t>
            </a:r>
            <a:r>
              <a:rPr lang="es-MX" dirty="0" smtClean="0"/>
              <a:t>nuestro; </a:t>
            </a:r>
            <a:r>
              <a:rPr lang="es-MX" dirty="0"/>
              <a:t>y el sector educativo se caracteriza por su opacidad y no existen sanciones a la falta de transparencia en el gasto educativo</a:t>
            </a:r>
            <a:r>
              <a:rPr lang="es-MX" dirty="0" smtClean="0"/>
              <a:t>.</a:t>
            </a:r>
          </a:p>
          <a:p>
            <a:pPr algn="just"/>
            <a:endParaRPr lang="es-ES_tradnl" dirty="0"/>
          </a:p>
          <a:p>
            <a:pPr lvl="0" algn="just"/>
            <a:r>
              <a:rPr lang="es-MX" dirty="0" smtClean="0"/>
              <a:t>La </a:t>
            </a:r>
            <a:r>
              <a:rPr lang="es-MX" dirty="0"/>
              <a:t>calidad del sistema de educación superior (lugar 123) no satisface las necesidades de una economía competitiva</a:t>
            </a:r>
            <a:r>
              <a:rPr lang="es-MX" dirty="0" smtClean="0"/>
              <a:t>.</a:t>
            </a:r>
          </a:p>
          <a:p>
            <a:pPr lvl="0" algn="just"/>
            <a:endParaRPr lang="es-ES_tradnl" dirty="0"/>
          </a:p>
          <a:p>
            <a:pPr lvl="0" algn="just"/>
            <a:r>
              <a:rPr lang="es-MX" dirty="0" smtClean="0"/>
              <a:t>El pais sigue </a:t>
            </a:r>
            <a:r>
              <a:rPr lang="es-MX" dirty="0"/>
              <a:t>formando profesionales en áreas que no son ni las más rentables para el individuo, ni las más productivas para el </a:t>
            </a:r>
            <a:r>
              <a:rPr lang="es-MX" dirty="0" smtClean="0"/>
              <a:t>país.</a:t>
            </a:r>
          </a:p>
          <a:p>
            <a:pPr lvl="0" algn="just"/>
            <a:endParaRPr lang="es-ES_tradnl" dirty="0"/>
          </a:p>
          <a:p>
            <a:pPr lvl="0" algn="just"/>
            <a:r>
              <a:rPr lang="es-MX" dirty="0"/>
              <a:t>México destaca el rezago en los indicadores de grado de dominio de mercado (114), así como la efectividad de la política antimonopolio (104</a:t>
            </a:r>
            <a:r>
              <a:rPr lang="es-MX" b="1" dirty="0"/>
              <a:t>)</a:t>
            </a:r>
            <a:r>
              <a:rPr lang="es-MX" dirty="0" smtClean="0"/>
              <a:t>.</a:t>
            </a:r>
          </a:p>
          <a:p>
            <a:pPr lvl="0" algn="just"/>
            <a:endParaRPr lang="es-ES_tradnl" dirty="0"/>
          </a:p>
          <a:p>
            <a:pPr lvl="0" algn="just"/>
            <a:r>
              <a:rPr lang="es-MX" dirty="0"/>
              <a:t>Dos de las reformas estructurales más importantes promulgadas este año (telecomunicaciones y energía) rompen con monopolios profundamente enraizados en el país</a:t>
            </a:r>
            <a:r>
              <a:rPr lang="es-MX" dirty="0" smtClean="0"/>
              <a:t>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400367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GRACIAS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10012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Elemental.thmx</Template>
  <TotalTime>68</TotalTime>
  <Words>364</Words>
  <Application>Microsoft Macintosh PowerPoint</Application>
  <PresentationFormat>Presentación en pantalla (4:3)</PresentationFormat>
  <Paragraphs>39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Elemental</vt:lpstr>
      <vt:lpstr>Análisis de la situación de México según el reciente reporte de competitividad del Foro Económico Mundial (2014-2015)</vt:lpstr>
      <vt:lpstr>Presentación de PowerPoint</vt:lpstr>
      <vt:lpstr>México</vt:lpstr>
      <vt:lpstr>Presentación de PowerPoint</vt:lpstr>
      <vt:lpstr>Mercado laboral: </vt:lpstr>
      <vt:lpstr>Presentación de PowerPoint</vt:lpstr>
      <vt:lpstr>Principales puntos</vt:lpstr>
      <vt:lpstr>Presentación de PowerPoint</vt:lpstr>
      <vt:lpstr>GRACIAS</vt:lpstr>
    </vt:vector>
  </TitlesOfParts>
  <Company>Universidad La Salle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de la situación de México según el reciente reporte de competitividad del Foro Económico Mundial (2014-2015)</dc:title>
  <dc:creator>Marian Monteagudo Ochoa</dc:creator>
  <cp:lastModifiedBy>Marian Monteagudo Ochoa</cp:lastModifiedBy>
  <cp:revision>8</cp:revision>
  <dcterms:created xsi:type="dcterms:W3CDTF">2014-09-08T20:54:43Z</dcterms:created>
  <dcterms:modified xsi:type="dcterms:W3CDTF">2014-09-28T16:52:16Z</dcterms:modified>
</cp:coreProperties>
</file>