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756" autoAdjust="0"/>
  </p:normalViewPr>
  <p:slideViewPr>
    <p:cSldViewPr snapToGrid="0" snapToObjects="1">
      <p:cViewPr>
        <p:scale>
          <a:sx n="90" d="100"/>
          <a:sy n="90" d="100"/>
        </p:scale>
        <p:origin x="-24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85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463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02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951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86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19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84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65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94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162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BE76B-F089-BE43-A321-B6820BE352AC}" type="datetimeFigureOut">
              <a:rPr lang="es-ES" smtClean="0"/>
              <a:t>21/08/14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51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6134" y="3073447"/>
            <a:ext cx="3344334" cy="465666"/>
          </a:xfrm>
          <a:noFill/>
          <a:ln>
            <a:solidFill>
              <a:srgbClr val="800000"/>
            </a:solidFill>
          </a:ln>
        </p:spPr>
        <p:txBody>
          <a:bodyPr>
            <a:noAutofit/>
          </a:bodyPr>
          <a:lstStyle/>
          <a:p>
            <a:r>
              <a:rPr lang="es-ES" sz="2000" b="1" baseline="-25000" dirty="0" smtClean="0">
                <a:latin typeface="Times"/>
                <a:cs typeface="Times"/>
              </a:rPr>
              <a:t>PSICOLOGIA DE LAS MASAS</a:t>
            </a:r>
            <a:endParaRPr lang="es-ES" sz="2000" b="1" baseline="-25000" dirty="0">
              <a:latin typeface="Times"/>
              <a:cs typeface="Times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28760" y="394058"/>
            <a:ext cx="1926168" cy="465666"/>
          </a:xfrm>
          <a:prstGeom prst="rect">
            <a:avLst/>
          </a:prstGeom>
          <a:noFill/>
          <a:ln>
            <a:solidFill>
              <a:srgbClr val="F79646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baseline="-25000" dirty="0" smtClean="0">
                <a:solidFill>
                  <a:schemeClr val="accent6">
                    <a:lumMod val="50000"/>
                  </a:schemeClr>
                </a:solidFill>
                <a:latin typeface="Times"/>
                <a:cs typeface="Times"/>
              </a:rPr>
              <a:t>LA MENTE DE LAS MASAS</a:t>
            </a:r>
            <a:endParaRPr lang="es-ES" sz="1800" b="1" baseline="-25000" dirty="0">
              <a:solidFill>
                <a:schemeClr val="accent6">
                  <a:lumMod val="50000"/>
                </a:schemeClr>
              </a:solidFill>
              <a:latin typeface="Times"/>
              <a:cs typeface="Time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88230" y="49110"/>
            <a:ext cx="16137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Masa colectiva, organizada.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29710" y="332731"/>
            <a:ext cx="18477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Sentimiento de poder invencible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809411" y="629058"/>
            <a:ext cx="1492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Sentimientos contagiosos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788223" y="925385"/>
            <a:ext cx="16981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No es consciente de sus actos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2254928" y="680886"/>
            <a:ext cx="46568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Abrir llave 16"/>
          <p:cNvSpPr/>
          <p:nvPr/>
        </p:nvSpPr>
        <p:spPr>
          <a:xfrm>
            <a:off x="3745890" y="61811"/>
            <a:ext cx="68310" cy="1232906"/>
          </a:xfrm>
          <a:prstGeom prst="leftBrace">
            <a:avLst/>
          </a:prstGeom>
          <a:ln>
            <a:solidFill>
              <a:srgbClr val="98480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000">
              <a:latin typeface="Times"/>
              <a:cs typeface="Times"/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 flipH="1" flipV="1">
            <a:off x="1499727" y="998392"/>
            <a:ext cx="507984" cy="2007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3185944" y="1643597"/>
            <a:ext cx="1287532" cy="246221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Sentimientos y moral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22" name="Conector recto de flecha 21"/>
          <p:cNvCxnSpPr>
            <a:endCxn id="21" idx="1"/>
          </p:cNvCxnSpPr>
          <p:nvPr/>
        </p:nvCxnSpPr>
        <p:spPr>
          <a:xfrm>
            <a:off x="2105903" y="998390"/>
            <a:ext cx="1080041" cy="768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4965009" y="1209034"/>
            <a:ext cx="1317288" cy="246221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Inestables, impulsivas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4977259" y="1520487"/>
            <a:ext cx="1210588" cy="246221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Sugesti</a:t>
            </a:r>
            <a:r>
              <a:rPr lang="es-ES" sz="1000" dirty="0" smtClean="0">
                <a:latin typeface="Times"/>
                <a:cs typeface="Times"/>
              </a:rPr>
              <a:t>ón=contagio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35" name="Abrir llave 34"/>
          <p:cNvSpPr/>
          <p:nvPr/>
        </p:nvSpPr>
        <p:spPr>
          <a:xfrm>
            <a:off x="4534181" y="1251367"/>
            <a:ext cx="372215" cy="125887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000">
              <a:latin typeface="Times"/>
              <a:cs typeface="Times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4989014" y="1829985"/>
            <a:ext cx="825867" cy="246221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Exageraci</a:t>
            </a:r>
            <a:r>
              <a:rPr lang="es-ES" sz="1000" dirty="0" smtClean="0">
                <a:latin typeface="Times"/>
                <a:cs typeface="Times"/>
              </a:rPr>
              <a:t>ón</a:t>
            </a:r>
            <a:endParaRPr lang="es-ES" sz="1000" dirty="0" smtClean="0">
              <a:latin typeface="Times"/>
              <a:cs typeface="Times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4977259" y="2110135"/>
            <a:ext cx="932317" cy="400110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Independencia </a:t>
            </a:r>
          </a:p>
          <a:p>
            <a:pPr algn="ctr"/>
            <a:r>
              <a:rPr lang="es-ES" sz="1000" dirty="0" smtClean="0">
                <a:latin typeface="Times"/>
                <a:cs typeface="Times"/>
              </a:rPr>
              <a:t>colectiva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2269978" y="2537957"/>
            <a:ext cx="1505540" cy="24622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Ideas, raz</a:t>
            </a:r>
            <a:r>
              <a:rPr lang="es-ES" sz="1000" dirty="0" smtClean="0">
                <a:latin typeface="Times"/>
                <a:cs typeface="Times"/>
              </a:rPr>
              <a:t>ón, imaginación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41" name="Conector recto de flecha 40"/>
          <p:cNvCxnSpPr/>
          <p:nvPr/>
        </p:nvCxnSpPr>
        <p:spPr>
          <a:xfrm>
            <a:off x="1680463" y="890730"/>
            <a:ext cx="850879" cy="15780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4251460" y="2569627"/>
            <a:ext cx="1827042" cy="40011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Accidentales creadas por la influencia del momento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4276477" y="3006214"/>
            <a:ext cx="1741066" cy="55399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Asociaci</a:t>
            </a:r>
            <a:r>
              <a:rPr lang="es-ES" sz="1000" dirty="0" smtClean="0">
                <a:latin typeface="Times"/>
                <a:cs typeface="Times"/>
              </a:rPr>
              <a:t>ón de cosas disimiles, generalización de casos particulares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46" name="Conector recto de flecha 45"/>
          <p:cNvCxnSpPr/>
          <p:nvPr/>
        </p:nvCxnSpPr>
        <p:spPr>
          <a:xfrm>
            <a:off x="559043" y="890730"/>
            <a:ext cx="0" cy="358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247480" y="1290314"/>
            <a:ext cx="1131815" cy="24622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La forma religiosa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49" name="Conector recto de flecha 48"/>
          <p:cNvCxnSpPr/>
          <p:nvPr/>
        </p:nvCxnSpPr>
        <p:spPr>
          <a:xfrm flipH="1">
            <a:off x="559043" y="1540970"/>
            <a:ext cx="142240" cy="2944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uadroTexto 50"/>
          <p:cNvSpPr txBox="1"/>
          <p:nvPr/>
        </p:nvSpPr>
        <p:spPr>
          <a:xfrm>
            <a:off x="277960" y="1879600"/>
            <a:ext cx="984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Intolerancia y fanatismo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52" name="Conector recto de flecha 51"/>
          <p:cNvCxnSpPr/>
          <p:nvPr/>
        </p:nvCxnSpPr>
        <p:spPr>
          <a:xfrm>
            <a:off x="1293141" y="3600110"/>
            <a:ext cx="387322" cy="38261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>
          <a:xfrm>
            <a:off x="2720617" y="557775"/>
            <a:ext cx="941283" cy="246221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Caracter</a:t>
            </a:r>
            <a:r>
              <a:rPr lang="es-ES" sz="1000" dirty="0" smtClean="0">
                <a:latin typeface="Times"/>
                <a:cs typeface="Times"/>
              </a:rPr>
              <a:t>ísticas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61" name="Abrir llave 60"/>
          <p:cNvSpPr/>
          <p:nvPr/>
        </p:nvSpPr>
        <p:spPr>
          <a:xfrm>
            <a:off x="3965221" y="2310753"/>
            <a:ext cx="372215" cy="1258877"/>
          </a:xfrm>
          <a:prstGeom prst="leftBrace">
            <a:avLst>
              <a:gd name="adj1" fmla="val 8333"/>
              <a:gd name="adj2" fmla="val 2740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000">
              <a:latin typeface="Times"/>
              <a:cs typeface="Times"/>
            </a:endParaRPr>
          </a:p>
        </p:txBody>
      </p:sp>
      <p:sp>
        <p:nvSpPr>
          <p:cNvPr id="63" name="Elipse 62"/>
          <p:cNvSpPr/>
          <p:nvPr/>
        </p:nvSpPr>
        <p:spPr>
          <a:xfrm>
            <a:off x="247480" y="1804967"/>
            <a:ext cx="1015181" cy="63329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CuadroTexto 64"/>
          <p:cNvSpPr txBox="1"/>
          <p:nvPr/>
        </p:nvSpPr>
        <p:spPr>
          <a:xfrm>
            <a:off x="1584989" y="3982720"/>
            <a:ext cx="13398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rgbClr val="984807"/>
                </a:solidFill>
                <a:latin typeface="Times"/>
                <a:cs typeface="Times"/>
              </a:rPr>
              <a:t>LAS OPINIONES Y LAS CREENCIAS DE LAS MASAS</a:t>
            </a:r>
            <a:endParaRPr lang="es-ES" sz="1000" b="1" dirty="0">
              <a:solidFill>
                <a:srgbClr val="984807"/>
              </a:solidFill>
              <a:latin typeface="Times"/>
              <a:cs typeface="Times"/>
            </a:endParaRPr>
          </a:p>
        </p:txBody>
      </p:sp>
      <p:sp>
        <p:nvSpPr>
          <p:cNvPr id="66" name="Elipse 65"/>
          <p:cNvSpPr/>
          <p:nvPr/>
        </p:nvSpPr>
        <p:spPr>
          <a:xfrm>
            <a:off x="1564669" y="3782953"/>
            <a:ext cx="1252472" cy="1012567"/>
          </a:xfrm>
          <a:prstGeom prst="ellipse">
            <a:avLst/>
          </a:prstGeom>
          <a:noFill/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CuadroTexto 67"/>
          <p:cNvSpPr txBox="1"/>
          <p:nvPr/>
        </p:nvSpPr>
        <p:spPr>
          <a:xfrm>
            <a:off x="362139" y="4003040"/>
            <a:ext cx="1123675" cy="2462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Factores remotos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69" name="CuadroTexto 68"/>
          <p:cNvSpPr txBox="1"/>
          <p:nvPr/>
        </p:nvSpPr>
        <p:spPr>
          <a:xfrm>
            <a:off x="2907590" y="4058771"/>
            <a:ext cx="1287532" cy="24622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Factores inmediatos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362139" y="4382869"/>
            <a:ext cx="1018791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Acepan ciertas convicciones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71" name="CuadroTexto 70"/>
          <p:cNvSpPr txBox="1"/>
          <p:nvPr/>
        </p:nvSpPr>
        <p:spPr>
          <a:xfrm>
            <a:off x="2924867" y="4474309"/>
            <a:ext cx="1141133" cy="24622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Acci</a:t>
            </a:r>
            <a:r>
              <a:rPr lang="es-ES" sz="1000" dirty="0" smtClean="0">
                <a:latin typeface="Times"/>
                <a:cs typeface="Times"/>
              </a:rPr>
              <a:t>ón persuasiva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72" name="Conector recto de flecha 71"/>
          <p:cNvCxnSpPr>
            <a:endCxn id="68" idx="3"/>
          </p:cNvCxnSpPr>
          <p:nvPr/>
        </p:nvCxnSpPr>
        <p:spPr>
          <a:xfrm flipH="1" flipV="1">
            <a:off x="1485814" y="4126151"/>
            <a:ext cx="99175" cy="1244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6" name="Conector recto de flecha 75"/>
          <p:cNvCxnSpPr>
            <a:endCxn id="69" idx="1"/>
          </p:cNvCxnSpPr>
          <p:nvPr/>
        </p:nvCxnSpPr>
        <p:spPr>
          <a:xfrm>
            <a:off x="2720617" y="4094480"/>
            <a:ext cx="186973" cy="8740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/>
          <p:nvPr/>
        </p:nvCxnSpPr>
        <p:spPr>
          <a:xfrm>
            <a:off x="701283" y="4205840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3" name="Conector recto de flecha 82"/>
          <p:cNvCxnSpPr/>
          <p:nvPr/>
        </p:nvCxnSpPr>
        <p:spPr>
          <a:xfrm>
            <a:off x="3454643" y="4279341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4" name="CuadroTexto 83"/>
          <p:cNvSpPr txBox="1"/>
          <p:nvPr/>
        </p:nvSpPr>
        <p:spPr>
          <a:xfrm>
            <a:off x="321499" y="49072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Raza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85" name="CuadroTexto 84"/>
          <p:cNvSpPr txBox="1"/>
          <p:nvPr/>
        </p:nvSpPr>
        <p:spPr>
          <a:xfrm>
            <a:off x="1037965" y="4907280"/>
            <a:ext cx="787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Tradiciones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86" name="CuadroTexto 85"/>
          <p:cNvSpPr txBox="1"/>
          <p:nvPr/>
        </p:nvSpPr>
        <p:spPr>
          <a:xfrm>
            <a:off x="1059462" y="5291574"/>
            <a:ext cx="1117600" cy="553998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Ideas, sentimientos del pasado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87" name="CuadroTexto 86"/>
          <p:cNvSpPr txBox="1"/>
          <p:nvPr/>
        </p:nvSpPr>
        <p:spPr>
          <a:xfrm>
            <a:off x="355843" y="5325626"/>
            <a:ext cx="582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Tiempo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88" name="CuadroTexto 87"/>
          <p:cNvSpPr txBox="1"/>
          <p:nvPr/>
        </p:nvSpPr>
        <p:spPr>
          <a:xfrm>
            <a:off x="2000034" y="4985188"/>
            <a:ext cx="1020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latin typeface="Times"/>
                <a:cs typeface="Times"/>
              </a:rPr>
              <a:t>Instituciones </a:t>
            </a:r>
            <a:r>
              <a:rPr lang="es-ES" sz="700" dirty="0" err="1" smtClean="0">
                <a:latin typeface="Times"/>
                <a:cs typeface="Times"/>
              </a:rPr>
              <a:t>politicas</a:t>
            </a:r>
            <a:r>
              <a:rPr lang="es-ES" sz="700" dirty="0" smtClean="0">
                <a:latin typeface="Times"/>
                <a:cs typeface="Times"/>
              </a:rPr>
              <a:t> y sociales</a:t>
            </a:r>
            <a:endParaRPr lang="es-ES" sz="700" dirty="0">
              <a:latin typeface="Times"/>
              <a:cs typeface="Times"/>
            </a:endParaRPr>
          </a:p>
        </p:txBody>
      </p:sp>
      <p:sp>
        <p:nvSpPr>
          <p:cNvPr id="89" name="Elipse 88"/>
          <p:cNvSpPr/>
          <p:nvPr/>
        </p:nvSpPr>
        <p:spPr>
          <a:xfrm>
            <a:off x="308440" y="4886960"/>
            <a:ext cx="484685" cy="33528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0" name="Elipse 89"/>
          <p:cNvSpPr/>
          <p:nvPr/>
        </p:nvSpPr>
        <p:spPr>
          <a:xfrm>
            <a:off x="1037965" y="4886960"/>
            <a:ext cx="787395" cy="335280"/>
          </a:xfrm>
          <a:prstGeom prst="ellipse">
            <a:avLst/>
          </a:prstGeom>
          <a:noFill/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" name="Elipse 90"/>
          <p:cNvSpPr/>
          <p:nvPr/>
        </p:nvSpPr>
        <p:spPr>
          <a:xfrm>
            <a:off x="321500" y="5295741"/>
            <a:ext cx="611288" cy="335280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2" name="Elipse 91"/>
          <p:cNvSpPr/>
          <p:nvPr/>
        </p:nvSpPr>
        <p:spPr>
          <a:xfrm>
            <a:off x="1935574" y="4907280"/>
            <a:ext cx="989294" cy="432713"/>
          </a:xfrm>
          <a:prstGeom prst="ellipse">
            <a:avLst/>
          </a:prstGeom>
          <a:noFill/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3" name="Conector recto de flecha 92"/>
          <p:cNvCxnSpPr>
            <a:endCxn id="89" idx="7"/>
          </p:cNvCxnSpPr>
          <p:nvPr/>
        </p:nvCxnSpPr>
        <p:spPr>
          <a:xfrm flipH="1">
            <a:off x="722145" y="4759760"/>
            <a:ext cx="48082" cy="17630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5" name="Conector recto de flecha 94"/>
          <p:cNvCxnSpPr/>
          <p:nvPr/>
        </p:nvCxnSpPr>
        <p:spPr>
          <a:xfrm>
            <a:off x="932787" y="4805680"/>
            <a:ext cx="115338" cy="14343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Conector recto de flecha 98"/>
          <p:cNvCxnSpPr>
            <a:stCxn id="70" idx="2"/>
          </p:cNvCxnSpPr>
          <p:nvPr/>
        </p:nvCxnSpPr>
        <p:spPr>
          <a:xfrm flipH="1">
            <a:off x="762646" y="4782979"/>
            <a:ext cx="108889" cy="51276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3" name="Conector recto de flecha 102"/>
          <p:cNvCxnSpPr/>
          <p:nvPr/>
        </p:nvCxnSpPr>
        <p:spPr>
          <a:xfrm>
            <a:off x="1428508" y="4629090"/>
            <a:ext cx="503910" cy="3638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7" name="Conector recto de flecha 106"/>
          <p:cNvCxnSpPr>
            <a:stCxn id="85" idx="2"/>
            <a:endCxn id="86" idx="0"/>
          </p:cNvCxnSpPr>
          <p:nvPr/>
        </p:nvCxnSpPr>
        <p:spPr>
          <a:xfrm>
            <a:off x="1431663" y="5153501"/>
            <a:ext cx="186599" cy="13807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1" name="Conector recto de flecha 110"/>
          <p:cNvCxnSpPr/>
          <p:nvPr/>
        </p:nvCxnSpPr>
        <p:spPr>
          <a:xfrm flipH="1">
            <a:off x="294883" y="4778812"/>
            <a:ext cx="7042" cy="10667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247480" y="5833626"/>
            <a:ext cx="7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Educaci</a:t>
            </a:r>
            <a:r>
              <a:rPr lang="es-ES" sz="1000" dirty="0" smtClean="0">
                <a:latin typeface="Times"/>
                <a:cs typeface="Times"/>
              </a:rPr>
              <a:t>ón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14" name="Elipse 113"/>
          <p:cNvSpPr/>
          <p:nvPr/>
        </p:nvSpPr>
        <p:spPr>
          <a:xfrm>
            <a:off x="250380" y="5803741"/>
            <a:ext cx="687674" cy="335280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CuadroTexto 120"/>
          <p:cNvSpPr txBox="1"/>
          <p:nvPr/>
        </p:nvSpPr>
        <p:spPr>
          <a:xfrm>
            <a:off x="4223276" y="4594346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Ilusiones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122" name="CuadroTexto 121"/>
          <p:cNvSpPr txBox="1"/>
          <p:nvPr/>
        </p:nvSpPr>
        <p:spPr>
          <a:xfrm>
            <a:off x="4276477" y="4987569"/>
            <a:ext cx="8400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Experiencia</a:t>
            </a:r>
            <a:endParaRPr lang="es-ES" sz="1000" b="1" dirty="0">
              <a:latin typeface="Times"/>
              <a:cs typeface="Times"/>
            </a:endParaRPr>
          </a:p>
        </p:txBody>
      </p:sp>
      <p:cxnSp>
        <p:nvCxnSpPr>
          <p:cNvPr id="124" name="Conector recto de flecha 123"/>
          <p:cNvCxnSpPr/>
          <p:nvPr/>
        </p:nvCxnSpPr>
        <p:spPr>
          <a:xfrm>
            <a:off x="2564176" y="3814883"/>
            <a:ext cx="177326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8" name="CuadroTexto 127"/>
          <p:cNvSpPr txBox="1"/>
          <p:nvPr/>
        </p:nvSpPr>
        <p:spPr>
          <a:xfrm>
            <a:off x="5192181" y="5108298"/>
            <a:ext cx="17726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Verdad establecida en la mente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30" name="Conector recto de flecha 129"/>
          <p:cNvCxnSpPr/>
          <p:nvPr/>
        </p:nvCxnSpPr>
        <p:spPr>
          <a:xfrm>
            <a:off x="4539396" y="4768511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1" name="CuadroTexto 130"/>
          <p:cNvSpPr txBox="1"/>
          <p:nvPr/>
        </p:nvSpPr>
        <p:spPr>
          <a:xfrm>
            <a:off x="4546925" y="5271254"/>
            <a:ext cx="543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Raz</a:t>
            </a:r>
            <a:r>
              <a:rPr lang="es-ES" sz="1000" b="1" dirty="0" smtClean="0">
                <a:latin typeface="Times"/>
                <a:cs typeface="Times"/>
              </a:rPr>
              <a:t>ón</a:t>
            </a:r>
            <a:endParaRPr lang="es-ES" sz="1000" b="1" dirty="0">
              <a:latin typeface="Times"/>
              <a:cs typeface="Times"/>
            </a:endParaRPr>
          </a:p>
        </p:txBody>
      </p:sp>
      <p:cxnSp>
        <p:nvCxnSpPr>
          <p:cNvPr id="132" name="Conector recto de flecha 131"/>
          <p:cNvCxnSpPr>
            <a:endCxn id="121" idx="3"/>
          </p:cNvCxnSpPr>
          <p:nvPr/>
        </p:nvCxnSpPr>
        <p:spPr>
          <a:xfrm flipH="1" flipV="1">
            <a:off x="4895255" y="4717457"/>
            <a:ext cx="1549006" cy="2111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3" name="Conector recto de flecha 132"/>
          <p:cNvCxnSpPr/>
          <p:nvPr/>
        </p:nvCxnSpPr>
        <p:spPr>
          <a:xfrm>
            <a:off x="4997184" y="5215989"/>
            <a:ext cx="272684" cy="12400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8" name="Conector recto de flecha 137"/>
          <p:cNvCxnSpPr/>
          <p:nvPr/>
        </p:nvCxnSpPr>
        <p:spPr>
          <a:xfrm>
            <a:off x="4562300" y="5198426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9" name="CuadroTexto 138"/>
          <p:cNvSpPr txBox="1"/>
          <p:nvPr/>
        </p:nvSpPr>
        <p:spPr>
          <a:xfrm>
            <a:off x="4371755" y="3822662"/>
            <a:ext cx="1866066" cy="246221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Im</a:t>
            </a:r>
            <a:r>
              <a:rPr lang="es-ES" sz="1000" b="1" dirty="0" smtClean="0">
                <a:latin typeface="Times"/>
                <a:cs typeface="Times"/>
              </a:rPr>
              <a:t>ágenes, palabras y fórmulas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140" name="CuadroTexto 139"/>
          <p:cNvSpPr txBox="1"/>
          <p:nvPr/>
        </p:nvSpPr>
        <p:spPr>
          <a:xfrm>
            <a:off x="4103758" y="4247356"/>
            <a:ext cx="10643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Mayor influencia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41" name="CuadroTexto 140"/>
          <p:cNvSpPr txBox="1"/>
          <p:nvPr/>
        </p:nvSpPr>
        <p:spPr>
          <a:xfrm>
            <a:off x="5060840" y="4247356"/>
            <a:ext cx="1085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Evocan im</a:t>
            </a:r>
            <a:r>
              <a:rPr lang="es-ES" sz="1000" dirty="0" smtClean="0">
                <a:latin typeface="Times"/>
                <a:cs typeface="Times"/>
              </a:rPr>
              <a:t>ágenes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42" name="Abrir llave 141"/>
          <p:cNvSpPr/>
          <p:nvPr/>
        </p:nvSpPr>
        <p:spPr>
          <a:xfrm rot="16200000">
            <a:off x="5264906" y="3274441"/>
            <a:ext cx="156224" cy="1789606"/>
          </a:xfrm>
          <a:prstGeom prst="leftBrace">
            <a:avLst>
              <a:gd name="adj1" fmla="val 8333"/>
              <a:gd name="adj2" fmla="val 411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000">
              <a:latin typeface="Times"/>
              <a:cs typeface="Times"/>
            </a:endParaRPr>
          </a:p>
        </p:txBody>
      </p:sp>
      <p:cxnSp>
        <p:nvCxnSpPr>
          <p:cNvPr id="146" name="Conector recto de flecha 145"/>
          <p:cNvCxnSpPr/>
          <p:nvPr/>
        </p:nvCxnSpPr>
        <p:spPr>
          <a:xfrm>
            <a:off x="6444261" y="3982720"/>
            <a:ext cx="0" cy="75584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9" name="Conector recto de flecha 148"/>
          <p:cNvCxnSpPr/>
          <p:nvPr/>
        </p:nvCxnSpPr>
        <p:spPr>
          <a:xfrm>
            <a:off x="4691796" y="4920911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0" name="Conector recto de flecha 149"/>
          <p:cNvCxnSpPr/>
          <p:nvPr/>
        </p:nvCxnSpPr>
        <p:spPr>
          <a:xfrm>
            <a:off x="6237821" y="3939019"/>
            <a:ext cx="186973" cy="8740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1" name="Conector recto de flecha 150"/>
          <p:cNvCxnSpPr>
            <a:stCxn id="66" idx="5"/>
          </p:cNvCxnSpPr>
          <p:nvPr/>
        </p:nvCxnSpPr>
        <p:spPr>
          <a:xfrm>
            <a:off x="2633721" y="4647233"/>
            <a:ext cx="955580" cy="8055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6" name="CuadroTexto 155"/>
          <p:cNvSpPr txBox="1"/>
          <p:nvPr/>
        </p:nvSpPr>
        <p:spPr>
          <a:xfrm>
            <a:off x="2817141" y="5517475"/>
            <a:ext cx="1595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Conductores de las masas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157" name="CuadroTexto 156"/>
          <p:cNvSpPr txBox="1"/>
          <p:nvPr/>
        </p:nvSpPr>
        <p:spPr>
          <a:xfrm>
            <a:off x="2400041" y="5833626"/>
            <a:ext cx="25872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Afirmaci</a:t>
            </a:r>
            <a:r>
              <a:rPr lang="es-ES" sz="1000" dirty="0" smtClean="0">
                <a:latin typeface="Times"/>
                <a:cs typeface="Times"/>
              </a:rPr>
              <a:t>ón, repetición, contagio: PRESTIGIO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58" name="Conector recto de flecha 157"/>
          <p:cNvCxnSpPr/>
          <p:nvPr/>
        </p:nvCxnSpPr>
        <p:spPr>
          <a:xfrm>
            <a:off x="3586940" y="5723847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9" name="Conector recto de flecha 158"/>
          <p:cNvCxnSpPr/>
          <p:nvPr/>
        </p:nvCxnSpPr>
        <p:spPr>
          <a:xfrm>
            <a:off x="3454643" y="3560212"/>
            <a:ext cx="3710978" cy="14818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2" name="CuadroTexto 161"/>
          <p:cNvSpPr txBox="1"/>
          <p:nvPr/>
        </p:nvSpPr>
        <p:spPr>
          <a:xfrm>
            <a:off x="7165621" y="3230880"/>
            <a:ext cx="1503680" cy="707886"/>
          </a:xfrm>
          <a:prstGeom prst="rect">
            <a:avLst/>
          </a:prstGeom>
          <a:noFill/>
          <a:ln>
            <a:solidFill>
              <a:srgbClr val="F79646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rgbClr val="984807"/>
                </a:solidFill>
                <a:latin typeface="Times"/>
                <a:cs typeface="Times"/>
              </a:rPr>
              <a:t>CLASIFICACION Y DESCRIPCION DE LAS DIFERENTES CLASES DE MASAS</a:t>
            </a:r>
            <a:endParaRPr lang="es-ES" sz="1000" b="1" dirty="0">
              <a:solidFill>
                <a:srgbClr val="984807"/>
              </a:solidFill>
              <a:latin typeface="Times"/>
              <a:cs typeface="Times"/>
            </a:endParaRPr>
          </a:p>
        </p:txBody>
      </p:sp>
      <p:sp>
        <p:nvSpPr>
          <p:cNvPr id="163" name="CuadroTexto 162"/>
          <p:cNvSpPr txBox="1"/>
          <p:nvPr/>
        </p:nvSpPr>
        <p:spPr>
          <a:xfrm>
            <a:off x="7320422" y="4077305"/>
            <a:ext cx="1213719" cy="246221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Masas heterog</a:t>
            </a:r>
            <a:r>
              <a:rPr lang="es-ES" sz="1000" dirty="0" smtClean="0">
                <a:latin typeface="Times"/>
                <a:cs typeface="Times"/>
              </a:rPr>
              <a:t>éneas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64" name="CuadroTexto 163"/>
          <p:cNvSpPr txBox="1"/>
          <p:nvPr/>
        </p:nvSpPr>
        <p:spPr>
          <a:xfrm>
            <a:off x="7262424" y="2784178"/>
            <a:ext cx="11854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Masas homog</a:t>
            </a:r>
            <a:r>
              <a:rPr lang="es-ES" sz="1000" dirty="0" smtClean="0">
                <a:latin typeface="Times"/>
                <a:cs typeface="Times"/>
              </a:rPr>
              <a:t>é</a:t>
            </a:r>
            <a:r>
              <a:rPr lang="es-ES" sz="1000" dirty="0" smtClean="0">
                <a:latin typeface="Times"/>
                <a:cs typeface="Times"/>
              </a:rPr>
              <a:t>neas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65" name="CuadroTexto 164"/>
          <p:cNvSpPr txBox="1"/>
          <p:nvPr/>
        </p:nvSpPr>
        <p:spPr>
          <a:xfrm>
            <a:off x="6883542" y="4862077"/>
            <a:ext cx="1035886" cy="246221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Masas an</a:t>
            </a:r>
            <a:r>
              <a:rPr lang="es-ES" sz="1000" dirty="0" smtClean="0">
                <a:latin typeface="Times"/>
                <a:cs typeface="Times"/>
              </a:rPr>
              <a:t>ónimas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66" name="CuadroTexto 165"/>
          <p:cNvSpPr txBox="1"/>
          <p:nvPr/>
        </p:nvSpPr>
        <p:spPr>
          <a:xfrm>
            <a:off x="7907859" y="4857870"/>
            <a:ext cx="1197764" cy="246221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Masas no an</a:t>
            </a:r>
            <a:r>
              <a:rPr lang="es-ES" sz="1000" dirty="0" smtClean="0">
                <a:latin typeface="Times"/>
                <a:cs typeface="Times"/>
              </a:rPr>
              <a:t>ónimas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68" name="CuadroTexto 167"/>
          <p:cNvSpPr txBox="1"/>
          <p:nvPr/>
        </p:nvSpPr>
        <p:spPr>
          <a:xfrm>
            <a:off x="6413781" y="2515767"/>
            <a:ext cx="5309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Sectas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69" name="CuadroTexto 168"/>
          <p:cNvSpPr txBox="1"/>
          <p:nvPr/>
        </p:nvSpPr>
        <p:spPr>
          <a:xfrm>
            <a:off x="7165621" y="2396428"/>
            <a:ext cx="5194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latin typeface="Times"/>
                <a:cs typeface="Times"/>
              </a:rPr>
              <a:t>C</a:t>
            </a:r>
            <a:r>
              <a:rPr lang="es-ES" sz="1000" dirty="0" smtClean="0">
                <a:latin typeface="Times"/>
                <a:cs typeface="Times"/>
              </a:rPr>
              <a:t>astas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70" name="CuadroTexto 169"/>
          <p:cNvSpPr txBox="1"/>
          <p:nvPr/>
        </p:nvSpPr>
        <p:spPr>
          <a:xfrm>
            <a:off x="6116836" y="2985782"/>
            <a:ext cx="5194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Clases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71" name="CuadroTexto 170"/>
          <p:cNvSpPr txBox="1"/>
          <p:nvPr/>
        </p:nvSpPr>
        <p:spPr>
          <a:xfrm>
            <a:off x="7246900" y="4310221"/>
            <a:ext cx="1446087" cy="553998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Individuos de cualquier descripci</a:t>
            </a:r>
            <a:r>
              <a:rPr lang="es-ES" sz="1000" dirty="0" smtClean="0">
                <a:latin typeface="Times"/>
                <a:cs typeface="Times"/>
              </a:rPr>
              <a:t>ón, profesión y grado de inteligencia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72" name="Conector recto de flecha 171"/>
          <p:cNvCxnSpPr/>
          <p:nvPr/>
        </p:nvCxnSpPr>
        <p:spPr>
          <a:xfrm>
            <a:off x="7873282" y="3927482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3" name="Conector recto de flecha 172"/>
          <p:cNvCxnSpPr/>
          <p:nvPr/>
        </p:nvCxnSpPr>
        <p:spPr>
          <a:xfrm flipH="1" flipV="1">
            <a:off x="7865292" y="2989759"/>
            <a:ext cx="28310" cy="19604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7" name="CuadroTexto 176"/>
          <p:cNvSpPr txBox="1"/>
          <p:nvPr/>
        </p:nvSpPr>
        <p:spPr>
          <a:xfrm>
            <a:off x="6060813" y="2030809"/>
            <a:ext cx="1445215" cy="246221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Comunidad de creencias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78" name="Conector recto de flecha 177"/>
          <p:cNvCxnSpPr/>
          <p:nvPr/>
        </p:nvCxnSpPr>
        <p:spPr>
          <a:xfrm flipH="1" flipV="1">
            <a:off x="6883542" y="2682578"/>
            <a:ext cx="403653" cy="21574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0" name="Elipse 179"/>
          <p:cNvSpPr/>
          <p:nvPr/>
        </p:nvSpPr>
        <p:spPr>
          <a:xfrm>
            <a:off x="6413781" y="2417939"/>
            <a:ext cx="520755" cy="42958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1" name="Conector recto de flecha 180"/>
          <p:cNvCxnSpPr/>
          <p:nvPr/>
        </p:nvCxnSpPr>
        <p:spPr>
          <a:xfrm flipH="1" flipV="1">
            <a:off x="6534332" y="2249230"/>
            <a:ext cx="28310" cy="19604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2" name="Elipse 181"/>
          <p:cNvSpPr/>
          <p:nvPr/>
        </p:nvSpPr>
        <p:spPr>
          <a:xfrm>
            <a:off x="7165621" y="2346819"/>
            <a:ext cx="519481" cy="36623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3" name="Conector recto de flecha 182"/>
          <p:cNvCxnSpPr/>
          <p:nvPr/>
        </p:nvCxnSpPr>
        <p:spPr>
          <a:xfrm flipH="1" flipV="1">
            <a:off x="7631612" y="2684959"/>
            <a:ext cx="28310" cy="19604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4" name="CuadroTexto 183"/>
          <p:cNvSpPr txBox="1"/>
          <p:nvPr/>
        </p:nvSpPr>
        <p:spPr>
          <a:xfrm>
            <a:off x="7865292" y="2334758"/>
            <a:ext cx="1321611" cy="400110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Educaci</a:t>
            </a:r>
            <a:r>
              <a:rPr lang="es-ES" sz="1000" dirty="0" smtClean="0">
                <a:latin typeface="Times"/>
                <a:cs typeface="Times"/>
              </a:rPr>
              <a:t>ón y clase social similar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85" name="Conector recto de flecha 184"/>
          <p:cNvCxnSpPr>
            <a:stCxn id="169" idx="3"/>
            <a:endCxn id="184" idx="1"/>
          </p:cNvCxnSpPr>
          <p:nvPr/>
        </p:nvCxnSpPr>
        <p:spPr>
          <a:xfrm>
            <a:off x="7685102" y="2519539"/>
            <a:ext cx="180190" cy="1527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9" name="Elipse 188"/>
          <p:cNvSpPr/>
          <p:nvPr/>
        </p:nvSpPr>
        <p:spPr>
          <a:xfrm>
            <a:off x="6146381" y="3012487"/>
            <a:ext cx="416261" cy="25903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0" name="Conector recto de flecha 189"/>
          <p:cNvCxnSpPr/>
          <p:nvPr/>
        </p:nvCxnSpPr>
        <p:spPr>
          <a:xfrm flipH="1">
            <a:off x="6636317" y="2968249"/>
            <a:ext cx="626107" cy="20160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4" name="CuadroTexto 193"/>
          <p:cNvSpPr txBox="1"/>
          <p:nvPr/>
        </p:nvSpPr>
        <p:spPr>
          <a:xfrm>
            <a:off x="6106567" y="3291840"/>
            <a:ext cx="977774" cy="307777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r>
              <a:rPr lang="es-ES" sz="700" dirty="0" smtClean="0">
                <a:latin typeface="Times"/>
                <a:cs typeface="Times"/>
              </a:rPr>
              <a:t>Intereses y h</a:t>
            </a:r>
            <a:r>
              <a:rPr lang="es-ES" sz="700" dirty="0" smtClean="0">
                <a:latin typeface="Times"/>
                <a:cs typeface="Times"/>
              </a:rPr>
              <a:t>ábitos de vida casi idénticos</a:t>
            </a:r>
            <a:endParaRPr lang="es-ES" sz="7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871534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170</Words>
  <Application>Microsoft Macintosh PowerPoint</Application>
  <PresentationFormat>Presentación en pantalla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PSICOLOGIA DE LAS MASAS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DE LAS MASAS</dc:title>
  <dc:creator>Salvador Gabriel Macias Payén</dc:creator>
  <cp:lastModifiedBy>Salvador Gabriel Macias Payén</cp:lastModifiedBy>
  <cp:revision>19</cp:revision>
  <dcterms:created xsi:type="dcterms:W3CDTF">2014-08-22T03:41:58Z</dcterms:created>
  <dcterms:modified xsi:type="dcterms:W3CDTF">2014-08-22T15:46:27Z</dcterms:modified>
</cp:coreProperties>
</file>