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9756" autoAdjust="0"/>
  </p:normalViewPr>
  <p:slideViewPr>
    <p:cSldViewPr snapToGrid="0" snapToObjects="1">
      <p:cViewPr>
        <p:scale>
          <a:sx n="85" d="100"/>
          <a:sy n="85" d="100"/>
        </p:scale>
        <p:origin x="-2288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BE76B-F089-BE43-A321-B6820BE352AC}" type="datetimeFigureOut">
              <a:rPr lang="es-ES" smtClean="0"/>
              <a:t>22/08/14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74D62-6DE9-674D-A8CE-FCDD8E50FDB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8857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BE76B-F089-BE43-A321-B6820BE352AC}" type="datetimeFigureOut">
              <a:rPr lang="es-ES" smtClean="0"/>
              <a:t>22/08/14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74D62-6DE9-674D-A8CE-FCDD8E50FDB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34634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BE76B-F089-BE43-A321-B6820BE352AC}" type="datetimeFigureOut">
              <a:rPr lang="es-ES" smtClean="0"/>
              <a:t>22/08/14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74D62-6DE9-674D-A8CE-FCDD8E50FDB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360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BE76B-F089-BE43-A321-B6820BE352AC}" type="datetimeFigureOut">
              <a:rPr lang="es-ES" smtClean="0"/>
              <a:t>22/08/14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74D62-6DE9-674D-A8CE-FCDD8E50FDB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5021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BE76B-F089-BE43-A321-B6820BE352AC}" type="datetimeFigureOut">
              <a:rPr lang="es-ES" smtClean="0"/>
              <a:t>22/08/14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74D62-6DE9-674D-A8CE-FCDD8E50FDB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9514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BE76B-F089-BE43-A321-B6820BE352AC}" type="datetimeFigureOut">
              <a:rPr lang="es-ES" smtClean="0"/>
              <a:t>22/08/14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74D62-6DE9-674D-A8CE-FCDD8E50FDB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42866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BE76B-F089-BE43-A321-B6820BE352AC}" type="datetimeFigureOut">
              <a:rPr lang="es-ES" smtClean="0"/>
              <a:t>22/08/14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74D62-6DE9-674D-A8CE-FCDD8E50FDB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0191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BE76B-F089-BE43-A321-B6820BE352AC}" type="datetimeFigureOut">
              <a:rPr lang="es-ES" smtClean="0"/>
              <a:t>22/08/14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74D62-6DE9-674D-A8CE-FCDD8E50FDB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1844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BE76B-F089-BE43-A321-B6820BE352AC}" type="datetimeFigureOut">
              <a:rPr lang="es-ES" smtClean="0"/>
              <a:t>22/08/14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74D62-6DE9-674D-A8CE-FCDD8E50FDB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265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BE76B-F089-BE43-A321-B6820BE352AC}" type="datetimeFigureOut">
              <a:rPr lang="es-ES" smtClean="0"/>
              <a:t>22/08/14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74D62-6DE9-674D-A8CE-FCDD8E50FDB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0941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BE76B-F089-BE43-A321-B6820BE352AC}" type="datetimeFigureOut">
              <a:rPr lang="es-ES" smtClean="0"/>
              <a:t>22/08/14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74D62-6DE9-674D-A8CE-FCDD8E50FDB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1624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BE76B-F089-BE43-A321-B6820BE352AC}" type="datetimeFigureOut">
              <a:rPr lang="es-ES" smtClean="0"/>
              <a:t>22/08/14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D74D62-6DE9-674D-A8CE-FCDD8E50FDB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1517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618110" y="2297419"/>
            <a:ext cx="3344334" cy="465666"/>
          </a:xfrm>
          <a:noFill/>
          <a:ln>
            <a:solidFill>
              <a:srgbClr val="800000"/>
            </a:solidFill>
          </a:ln>
        </p:spPr>
        <p:txBody>
          <a:bodyPr>
            <a:noAutofit/>
          </a:bodyPr>
          <a:lstStyle/>
          <a:p>
            <a:r>
              <a:rPr lang="es-ES" sz="2000" b="1" baseline="-25000" dirty="0" smtClean="0">
                <a:latin typeface="Times"/>
                <a:cs typeface="Times"/>
              </a:rPr>
              <a:t>OPINION PUBLICA Y PROPAGANDA</a:t>
            </a:r>
            <a:endParaRPr lang="es-ES" sz="2000" b="1" baseline="-25000" dirty="0">
              <a:latin typeface="Times"/>
              <a:cs typeface="Times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3125990" y="304412"/>
            <a:ext cx="1926168" cy="46566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800" b="1" baseline="-25000" dirty="0" smtClean="0">
                <a:solidFill>
                  <a:schemeClr val="accent6">
                    <a:lumMod val="50000"/>
                  </a:schemeClr>
                </a:solidFill>
                <a:latin typeface="Times"/>
                <a:cs typeface="Times"/>
              </a:rPr>
              <a:t>PUBLICO</a:t>
            </a:r>
            <a:endParaRPr lang="es-ES" sz="1800" b="1" baseline="-25000" dirty="0">
              <a:solidFill>
                <a:schemeClr val="accent6">
                  <a:lumMod val="50000"/>
                </a:schemeClr>
              </a:solidFill>
              <a:latin typeface="Times"/>
              <a:cs typeface="Times"/>
            </a:endParaRPr>
          </a:p>
        </p:txBody>
      </p:sp>
      <p:cxnSp>
        <p:nvCxnSpPr>
          <p:cNvPr id="13" name="Conector recto de flecha 12"/>
          <p:cNvCxnSpPr/>
          <p:nvPr/>
        </p:nvCxnSpPr>
        <p:spPr>
          <a:xfrm>
            <a:off x="5052158" y="680886"/>
            <a:ext cx="465689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de flecha 17"/>
          <p:cNvCxnSpPr/>
          <p:nvPr/>
        </p:nvCxnSpPr>
        <p:spPr>
          <a:xfrm flipV="1">
            <a:off x="3531703" y="1104226"/>
            <a:ext cx="0" cy="11671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6" name="Conector recto de flecha 45"/>
          <p:cNvCxnSpPr/>
          <p:nvPr/>
        </p:nvCxnSpPr>
        <p:spPr>
          <a:xfrm>
            <a:off x="4665697" y="818920"/>
            <a:ext cx="0" cy="35894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CuadroTexto 47"/>
          <p:cNvSpPr txBox="1"/>
          <p:nvPr/>
        </p:nvSpPr>
        <p:spPr>
          <a:xfrm>
            <a:off x="3932079" y="1111212"/>
            <a:ext cx="1740956" cy="40011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s-ES" sz="1000" dirty="0" smtClean="0">
                <a:latin typeface="Times"/>
                <a:cs typeface="Times"/>
              </a:rPr>
              <a:t>N</a:t>
            </a:r>
            <a:r>
              <a:rPr lang="es-ES" sz="1000" dirty="0" smtClean="0">
                <a:latin typeface="Times"/>
                <a:cs typeface="Times"/>
              </a:rPr>
              <a:t>úmero de personas dispersas</a:t>
            </a:r>
          </a:p>
          <a:p>
            <a:r>
              <a:rPr lang="es-ES" sz="1000" dirty="0" smtClean="0">
                <a:latin typeface="Times"/>
                <a:cs typeface="Times"/>
              </a:rPr>
              <a:t>en un espacio</a:t>
            </a:r>
            <a:endParaRPr lang="es-ES" sz="1000" dirty="0">
              <a:latin typeface="Times"/>
              <a:cs typeface="Times"/>
            </a:endParaRPr>
          </a:p>
        </p:txBody>
      </p:sp>
      <p:cxnSp>
        <p:nvCxnSpPr>
          <p:cNvPr id="52" name="Conector recto de flecha 51"/>
          <p:cNvCxnSpPr/>
          <p:nvPr/>
        </p:nvCxnSpPr>
        <p:spPr>
          <a:xfrm>
            <a:off x="3325117" y="2824082"/>
            <a:ext cx="387322" cy="382610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58" name="CuadroTexto 57"/>
          <p:cNvSpPr txBox="1"/>
          <p:nvPr/>
        </p:nvSpPr>
        <p:spPr>
          <a:xfrm>
            <a:off x="5517847" y="557775"/>
            <a:ext cx="2608406" cy="400110"/>
          </a:xfrm>
          <a:prstGeom prst="rect">
            <a:avLst/>
          </a:prstGeom>
          <a:noFill/>
          <a:ln>
            <a:solidFill>
              <a:srgbClr val="CC4757"/>
            </a:solidFill>
          </a:ln>
        </p:spPr>
        <p:txBody>
          <a:bodyPr wrap="none" rtlCol="0">
            <a:spAutoFit/>
          </a:bodyPr>
          <a:lstStyle/>
          <a:p>
            <a:r>
              <a:rPr lang="es-ES" sz="1000" dirty="0" smtClean="0">
                <a:latin typeface="Times"/>
                <a:cs typeface="Times"/>
              </a:rPr>
              <a:t>Actividades humanas que concentran el inter</a:t>
            </a:r>
            <a:r>
              <a:rPr lang="es-ES" sz="1000" dirty="0" smtClean="0">
                <a:latin typeface="Times"/>
                <a:cs typeface="Times"/>
              </a:rPr>
              <a:t>és</a:t>
            </a:r>
          </a:p>
          <a:p>
            <a:r>
              <a:rPr lang="es-ES" sz="1000" dirty="0">
                <a:latin typeface="Times"/>
                <a:cs typeface="Times"/>
              </a:rPr>
              <a:t>g</a:t>
            </a:r>
            <a:r>
              <a:rPr lang="es-ES" sz="1000" dirty="0" smtClean="0">
                <a:latin typeface="Times"/>
                <a:cs typeface="Times"/>
              </a:rPr>
              <a:t>eneral de la comunidad</a:t>
            </a:r>
            <a:endParaRPr lang="es-ES" sz="1000" dirty="0">
              <a:latin typeface="Times"/>
              <a:cs typeface="Times"/>
            </a:endParaRPr>
          </a:p>
        </p:txBody>
      </p:sp>
      <p:sp>
        <p:nvSpPr>
          <p:cNvPr id="65" name="CuadroTexto 64"/>
          <p:cNvSpPr txBox="1"/>
          <p:nvPr/>
        </p:nvSpPr>
        <p:spPr>
          <a:xfrm>
            <a:off x="3616965" y="3206692"/>
            <a:ext cx="10487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b="1" dirty="0" smtClean="0">
                <a:solidFill>
                  <a:srgbClr val="984807"/>
                </a:solidFill>
                <a:latin typeface="Times"/>
                <a:cs typeface="Times"/>
              </a:rPr>
              <a:t>OPINION</a:t>
            </a:r>
          </a:p>
          <a:p>
            <a:pPr algn="ctr"/>
            <a:r>
              <a:rPr lang="es-ES" sz="1000" b="1" dirty="0" smtClean="0">
                <a:solidFill>
                  <a:srgbClr val="984807"/>
                </a:solidFill>
                <a:latin typeface="Times"/>
                <a:cs typeface="Times"/>
              </a:rPr>
              <a:t> PUBLICA</a:t>
            </a:r>
            <a:endParaRPr lang="es-ES" sz="1000" b="1" dirty="0">
              <a:solidFill>
                <a:srgbClr val="984807"/>
              </a:solidFill>
              <a:latin typeface="Times"/>
              <a:cs typeface="Times"/>
            </a:endParaRPr>
          </a:p>
        </p:txBody>
      </p:sp>
      <p:sp>
        <p:nvSpPr>
          <p:cNvPr id="66" name="Elipse 65"/>
          <p:cNvSpPr/>
          <p:nvPr/>
        </p:nvSpPr>
        <p:spPr>
          <a:xfrm>
            <a:off x="3596645" y="3006925"/>
            <a:ext cx="1069052" cy="811393"/>
          </a:xfrm>
          <a:prstGeom prst="ellipse">
            <a:avLst/>
          </a:prstGeom>
          <a:noFill/>
          <a:ln>
            <a:solidFill>
              <a:srgbClr val="F796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8" name="CuadroTexto 67"/>
          <p:cNvSpPr txBox="1"/>
          <p:nvPr/>
        </p:nvSpPr>
        <p:spPr>
          <a:xfrm>
            <a:off x="2146168" y="3111938"/>
            <a:ext cx="1318227" cy="246221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s-ES" sz="1000" b="1" dirty="0" smtClean="0">
                <a:latin typeface="Times"/>
                <a:cs typeface="Times"/>
              </a:rPr>
              <a:t>Proceso democr</a:t>
            </a:r>
            <a:r>
              <a:rPr lang="es-ES" sz="1000" b="1" dirty="0" smtClean="0">
                <a:latin typeface="Times"/>
                <a:cs typeface="Times"/>
              </a:rPr>
              <a:t>ático</a:t>
            </a:r>
            <a:endParaRPr lang="es-ES" sz="1000" b="1" dirty="0">
              <a:latin typeface="Times"/>
              <a:cs typeface="Times"/>
            </a:endParaRPr>
          </a:p>
        </p:txBody>
      </p:sp>
      <p:sp>
        <p:nvSpPr>
          <p:cNvPr id="70" name="CuadroTexto 69"/>
          <p:cNvSpPr txBox="1"/>
          <p:nvPr/>
        </p:nvSpPr>
        <p:spPr>
          <a:xfrm>
            <a:off x="2236421" y="3606841"/>
            <a:ext cx="1018791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r>
              <a:rPr lang="es-ES" sz="1000" dirty="0" smtClean="0">
                <a:latin typeface="Times"/>
                <a:cs typeface="Times"/>
              </a:rPr>
              <a:t>Bienestar de la</a:t>
            </a:r>
          </a:p>
          <a:p>
            <a:r>
              <a:rPr lang="es-ES" sz="1000" dirty="0" smtClean="0">
                <a:latin typeface="Times"/>
                <a:cs typeface="Times"/>
              </a:rPr>
              <a:t>comunidad</a:t>
            </a:r>
            <a:endParaRPr lang="es-ES" sz="1000" dirty="0">
              <a:latin typeface="Times"/>
              <a:cs typeface="Times"/>
            </a:endParaRPr>
          </a:p>
        </p:txBody>
      </p:sp>
      <p:cxnSp>
        <p:nvCxnSpPr>
          <p:cNvPr id="72" name="Conector recto de flecha 71"/>
          <p:cNvCxnSpPr>
            <a:stCxn id="65" idx="1"/>
          </p:cNvCxnSpPr>
          <p:nvPr/>
        </p:nvCxnSpPr>
        <p:spPr>
          <a:xfrm flipH="1" flipV="1">
            <a:off x="3255212" y="3345861"/>
            <a:ext cx="361753" cy="60886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76" name="Conector recto de flecha 75"/>
          <p:cNvCxnSpPr>
            <a:stCxn id="65" idx="3"/>
          </p:cNvCxnSpPr>
          <p:nvPr/>
        </p:nvCxnSpPr>
        <p:spPr>
          <a:xfrm flipV="1">
            <a:off x="4665697" y="3405854"/>
            <a:ext cx="658766" cy="893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80" name="Conector recto de flecha 79"/>
          <p:cNvCxnSpPr/>
          <p:nvPr/>
        </p:nvCxnSpPr>
        <p:spPr>
          <a:xfrm>
            <a:off x="2733259" y="3360154"/>
            <a:ext cx="0" cy="25440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88" name="CuadroTexto 87"/>
          <p:cNvSpPr txBox="1"/>
          <p:nvPr/>
        </p:nvSpPr>
        <p:spPr>
          <a:xfrm>
            <a:off x="3675864" y="4144883"/>
            <a:ext cx="689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dirty="0" smtClean="0">
                <a:latin typeface="Times"/>
                <a:cs typeface="Times"/>
              </a:rPr>
              <a:t>Etapas b</a:t>
            </a:r>
            <a:r>
              <a:rPr lang="es-ES" sz="700" dirty="0" smtClean="0">
                <a:latin typeface="Times"/>
                <a:cs typeface="Times"/>
              </a:rPr>
              <a:t>ásicas </a:t>
            </a:r>
            <a:endParaRPr lang="es-ES" sz="700" dirty="0">
              <a:latin typeface="Times"/>
              <a:cs typeface="Times"/>
            </a:endParaRPr>
          </a:p>
        </p:txBody>
      </p:sp>
      <p:sp>
        <p:nvSpPr>
          <p:cNvPr id="92" name="Elipse 91"/>
          <p:cNvSpPr/>
          <p:nvPr/>
        </p:nvSpPr>
        <p:spPr>
          <a:xfrm>
            <a:off x="3647137" y="4090396"/>
            <a:ext cx="503950" cy="466785"/>
          </a:xfrm>
          <a:prstGeom prst="ellipse">
            <a:avLst/>
          </a:prstGeom>
          <a:noFill/>
          <a:ln>
            <a:solidFill>
              <a:srgbClr val="1F49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11" name="Conector recto de flecha 110"/>
          <p:cNvCxnSpPr/>
          <p:nvPr/>
        </p:nvCxnSpPr>
        <p:spPr>
          <a:xfrm flipH="1">
            <a:off x="2326859" y="4002784"/>
            <a:ext cx="7042" cy="106676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3" name="CuadroTexto 112"/>
          <p:cNvSpPr txBox="1"/>
          <p:nvPr/>
        </p:nvSpPr>
        <p:spPr>
          <a:xfrm>
            <a:off x="2279455" y="5057598"/>
            <a:ext cx="74123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>
                <a:latin typeface="Times"/>
                <a:cs typeface="Times"/>
              </a:rPr>
              <a:t>Consenso: acci</a:t>
            </a:r>
            <a:r>
              <a:rPr lang="es-ES" sz="1000" dirty="0" smtClean="0">
                <a:latin typeface="Times"/>
                <a:cs typeface="Times"/>
              </a:rPr>
              <a:t>ón pública</a:t>
            </a:r>
            <a:endParaRPr lang="es-ES" sz="1000" dirty="0">
              <a:latin typeface="Times"/>
              <a:cs typeface="Times"/>
            </a:endParaRPr>
          </a:p>
        </p:txBody>
      </p:sp>
      <p:sp>
        <p:nvSpPr>
          <p:cNvPr id="114" name="Elipse 113"/>
          <p:cNvSpPr/>
          <p:nvPr/>
        </p:nvSpPr>
        <p:spPr>
          <a:xfrm>
            <a:off x="2265308" y="5027712"/>
            <a:ext cx="687674" cy="618509"/>
          </a:xfrm>
          <a:prstGeom prst="ellipse">
            <a:avLst/>
          </a:prstGeom>
          <a:noFill/>
          <a:ln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51" name="Conector recto de flecha 150"/>
          <p:cNvCxnSpPr/>
          <p:nvPr/>
        </p:nvCxnSpPr>
        <p:spPr>
          <a:xfrm>
            <a:off x="3877901" y="3788159"/>
            <a:ext cx="0" cy="300032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6" name="CuadroTexto 15"/>
          <p:cNvSpPr txBox="1"/>
          <p:nvPr/>
        </p:nvSpPr>
        <p:spPr>
          <a:xfrm>
            <a:off x="2689363" y="4156672"/>
            <a:ext cx="775138" cy="338554"/>
          </a:xfrm>
          <a:prstGeom prst="rect">
            <a:avLst/>
          </a:prstGeom>
          <a:noFill/>
          <a:ln>
            <a:solidFill>
              <a:srgbClr val="B7DEE8"/>
            </a:solidFill>
          </a:ln>
        </p:spPr>
        <p:txBody>
          <a:bodyPr wrap="square" rtlCol="0">
            <a:spAutoFit/>
          </a:bodyPr>
          <a:lstStyle/>
          <a:p>
            <a:r>
              <a:rPr lang="es-ES" sz="800" dirty="0" smtClean="0">
                <a:latin typeface="Times"/>
                <a:cs typeface="Times"/>
              </a:rPr>
              <a:t>Problema que exige soluci</a:t>
            </a:r>
            <a:r>
              <a:rPr lang="es-ES" sz="800" dirty="0" smtClean="0">
                <a:latin typeface="Times"/>
                <a:cs typeface="Times"/>
              </a:rPr>
              <a:t>ón</a:t>
            </a:r>
            <a:endParaRPr lang="es-ES" sz="800" dirty="0">
              <a:latin typeface="Times"/>
              <a:cs typeface="Times"/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2864854" y="4574712"/>
            <a:ext cx="920526" cy="461665"/>
          </a:xfrm>
          <a:prstGeom prst="rect">
            <a:avLst/>
          </a:prstGeom>
          <a:noFill/>
          <a:ln>
            <a:solidFill>
              <a:srgbClr val="B7DEE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800" dirty="0" smtClean="0">
                <a:latin typeface="Times"/>
                <a:cs typeface="Times"/>
              </a:rPr>
              <a:t>consideraciones </a:t>
            </a:r>
            <a:r>
              <a:rPr lang="es-ES" sz="800" dirty="0">
                <a:latin typeface="Times"/>
                <a:cs typeface="Times"/>
              </a:rPr>
              <a:t>preliminares y </a:t>
            </a:r>
            <a:r>
              <a:rPr lang="es-ES" sz="800" dirty="0" smtClean="0">
                <a:latin typeface="Times"/>
                <a:cs typeface="Times"/>
              </a:rPr>
              <a:t>exploratorias</a:t>
            </a:r>
            <a:endParaRPr lang="es-ES" sz="800" dirty="0">
              <a:latin typeface="Times"/>
              <a:cs typeface="Times"/>
            </a:endParaRPr>
          </a:p>
        </p:txBody>
      </p:sp>
      <p:sp>
        <p:nvSpPr>
          <p:cNvPr id="20" name="CuadroTexto 19"/>
          <p:cNvSpPr txBox="1"/>
          <p:nvPr/>
        </p:nvSpPr>
        <p:spPr>
          <a:xfrm>
            <a:off x="3939016" y="4582308"/>
            <a:ext cx="851887" cy="461665"/>
          </a:xfrm>
          <a:prstGeom prst="rect">
            <a:avLst/>
          </a:prstGeom>
          <a:noFill/>
          <a:ln>
            <a:solidFill>
              <a:srgbClr val="B7DEE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800" dirty="0">
                <a:latin typeface="Times"/>
                <a:cs typeface="Times"/>
              </a:rPr>
              <a:t>consideraciones racionales e </a:t>
            </a:r>
            <a:r>
              <a:rPr lang="es-ES" sz="800" dirty="0" smtClean="0">
                <a:latin typeface="Times"/>
                <a:cs typeface="Times"/>
              </a:rPr>
              <a:t>irracionales</a:t>
            </a:r>
            <a:endParaRPr lang="es-ES" sz="800" dirty="0">
              <a:latin typeface="Times"/>
              <a:cs typeface="Times"/>
            </a:endParaRPr>
          </a:p>
        </p:txBody>
      </p:sp>
      <p:sp>
        <p:nvSpPr>
          <p:cNvPr id="23" name="CuadroTexto 22"/>
          <p:cNvSpPr txBox="1"/>
          <p:nvPr/>
        </p:nvSpPr>
        <p:spPr>
          <a:xfrm>
            <a:off x="4192654" y="4349171"/>
            <a:ext cx="583663" cy="215444"/>
          </a:xfrm>
          <a:prstGeom prst="rect">
            <a:avLst/>
          </a:prstGeom>
          <a:noFill/>
          <a:ln>
            <a:solidFill>
              <a:srgbClr val="B7DEE8"/>
            </a:solidFill>
          </a:ln>
        </p:spPr>
        <p:txBody>
          <a:bodyPr wrap="none" rtlCol="0">
            <a:spAutoFit/>
          </a:bodyPr>
          <a:lstStyle/>
          <a:p>
            <a:r>
              <a:rPr lang="es-ES" sz="800" dirty="0" smtClean="0">
                <a:latin typeface="Times"/>
                <a:cs typeface="Times"/>
              </a:rPr>
              <a:t>Consenso</a:t>
            </a:r>
            <a:endParaRPr lang="es-ES" sz="800" dirty="0">
              <a:latin typeface="Times"/>
              <a:cs typeface="Times"/>
            </a:endParaRPr>
          </a:p>
        </p:txBody>
      </p:sp>
      <p:sp>
        <p:nvSpPr>
          <p:cNvPr id="24" name="CuadroTexto 23"/>
          <p:cNvSpPr txBox="1"/>
          <p:nvPr/>
        </p:nvSpPr>
        <p:spPr>
          <a:xfrm>
            <a:off x="4175606" y="3863591"/>
            <a:ext cx="809721" cy="461665"/>
          </a:xfrm>
          <a:prstGeom prst="rect">
            <a:avLst/>
          </a:prstGeom>
          <a:noFill/>
          <a:ln>
            <a:solidFill>
              <a:srgbClr val="B7DEE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800" dirty="0" smtClean="0">
                <a:latin typeface="Times"/>
                <a:cs typeface="Times"/>
              </a:rPr>
              <a:t>Puesta en pr</a:t>
            </a:r>
            <a:r>
              <a:rPr lang="es-ES" sz="800" dirty="0" smtClean="0">
                <a:latin typeface="Times"/>
                <a:cs typeface="Times"/>
              </a:rPr>
              <a:t>áctica de la ley aprobada</a:t>
            </a:r>
            <a:endParaRPr lang="es-ES" sz="800" dirty="0">
              <a:latin typeface="Times"/>
              <a:cs typeface="Times"/>
            </a:endParaRPr>
          </a:p>
        </p:txBody>
      </p:sp>
      <p:sp>
        <p:nvSpPr>
          <p:cNvPr id="25" name="Flecha izquierda 24"/>
          <p:cNvSpPr/>
          <p:nvPr/>
        </p:nvSpPr>
        <p:spPr>
          <a:xfrm>
            <a:off x="3464395" y="4305203"/>
            <a:ext cx="180736" cy="45719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5" name="Flecha izquierda 114"/>
          <p:cNvSpPr/>
          <p:nvPr/>
        </p:nvSpPr>
        <p:spPr>
          <a:xfrm rot="19670186" flipV="1">
            <a:off x="3596645" y="4503322"/>
            <a:ext cx="200886" cy="61293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6" name="Flecha izquierda 115"/>
          <p:cNvSpPr/>
          <p:nvPr/>
        </p:nvSpPr>
        <p:spPr>
          <a:xfrm rot="14240133" flipV="1">
            <a:off x="3792275" y="4616187"/>
            <a:ext cx="200886" cy="61293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17" name="Flecha izquierda 116"/>
          <p:cNvSpPr/>
          <p:nvPr/>
        </p:nvSpPr>
        <p:spPr>
          <a:xfrm rot="11108645">
            <a:off x="4060718" y="4464593"/>
            <a:ext cx="180736" cy="45719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8" name="Flecha izquierda 117"/>
          <p:cNvSpPr/>
          <p:nvPr/>
        </p:nvSpPr>
        <p:spPr>
          <a:xfrm rot="8893939">
            <a:off x="4010233" y="4102942"/>
            <a:ext cx="180736" cy="45719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CuadroTexto 37"/>
          <p:cNvSpPr txBox="1"/>
          <p:nvPr/>
        </p:nvSpPr>
        <p:spPr>
          <a:xfrm>
            <a:off x="5380788" y="3194934"/>
            <a:ext cx="1620957" cy="246221"/>
          </a:xfrm>
          <a:prstGeom prst="rect">
            <a:avLst/>
          </a:prstGeom>
          <a:noFill/>
          <a:ln>
            <a:solidFill>
              <a:srgbClr val="B7DEE8"/>
            </a:solidFill>
          </a:ln>
        </p:spPr>
        <p:txBody>
          <a:bodyPr wrap="none" rtlCol="0">
            <a:spAutoFit/>
          </a:bodyPr>
          <a:lstStyle/>
          <a:p>
            <a:r>
              <a:rPr lang="es-ES" sz="1000" b="1" dirty="0" smtClean="0">
                <a:latin typeface="Times"/>
                <a:cs typeface="Times"/>
              </a:rPr>
              <a:t>Psicolog</a:t>
            </a:r>
            <a:r>
              <a:rPr lang="es-ES" sz="1000" b="1" dirty="0" smtClean="0">
                <a:latin typeface="Times"/>
                <a:cs typeface="Times"/>
              </a:rPr>
              <a:t>ía de la formación </a:t>
            </a:r>
            <a:endParaRPr lang="es-ES" sz="1000" b="1" dirty="0">
              <a:latin typeface="Times"/>
              <a:cs typeface="Times"/>
            </a:endParaRPr>
          </a:p>
        </p:txBody>
      </p:sp>
      <p:sp>
        <p:nvSpPr>
          <p:cNvPr id="40" name="CuadroTexto 39"/>
          <p:cNvSpPr txBox="1"/>
          <p:nvPr/>
        </p:nvSpPr>
        <p:spPr>
          <a:xfrm>
            <a:off x="5310234" y="3755650"/>
            <a:ext cx="1378257" cy="400110"/>
          </a:xfrm>
          <a:prstGeom prst="rect">
            <a:avLst/>
          </a:prstGeom>
          <a:noFill/>
          <a:ln>
            <a:solidFill>
              <a:srgbClr val="B7DEE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000" dirty="0" smtClean="0">
                <a:latin typeface="Times"/>
                <a:cs typeface="Times"/>
              </a:rPr>
              <a:t>Actitudes verbalizadas, ideas y convicciones</a:t>
            </a:r>
            <a:endParaRPr lang="es-ES" sz="1000" dirty="0">
              <a:latin typeface="Times"/>
              <a:cs typeface="Times"/>
            </a:endParaRPr>
          </a:p>
        </p:txBody>
      </p:sp>
      <p:cxnSp>
        <p:nvCxnSpPr>
          <p:cNvPr id="126" name="Conector recto de flecha 125"/>
          <p:cNvCxnSpPr/>
          <p:nvPr/>
        </p:nvCxnSpPr>
        <p:spPr>
          <a:xfrm>
            <a:off x="5533655" y="3451887"/>
            <a:ext cx="0" cy="300032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7" name="CuadroTexto 46"/>
          <p:cNvSpPr txBox="1"/>
          <p:nvPr/>
        </p:nvSpPr>
        <p:spPr>
          <a:xfrm>
            <a:off x="6269819" y="2046446"/>
            <a:ext cx="1307703" cy="584776"/>
          </a:xfrm>
          <a:prstGeom prst="rect">
            <a:avLst/>
          </a:prstGeom>
          <a:noFill/>
          <a:ln>
            <a:solidFill>
              <a:srgbClr val="B7DEE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800" dirty="0">
                <a:latin typeface="Times"/>
                <a:cs typeface="Times"/>
              </a:rPr>
              <a:t>El proceso de formación de la opinión requiere un estimulo o impulso público o grupal</a:t>
            </a:r>
            <a:endParaRPr lang="es-ES" sz="800" dirty="0">
              <a:latin typeface="Times"/>
              <a:cs typeface="Times"/>
            </a:endParaRPr>
          </a:p>
        </p:txBody>
      </p:sp>
      <p:cxnSp>
        <p:nvCxnSpPr>
          <p:cNvPr id="134" name="Conector recto de flecha 133"/>
          <p:cNvCxnSpPr/>
          <p:nvPr/>
        </p:nvCxnSpPr>
        <p:spPr>
          <a:xfrm flipV="1">
            <a:off x="6908979" y="2632804"/>
            <a:ext cx="0" cy="573888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35" name="Conector recto de flecha 134"/>
          <p:cNvCxnSpPr/>
          <p:nvPr/>
        </p:nvCxnSpPr>
        <p:spPr>
          <a:xfrm flipV="1">
            <a:off x="4637859" y="3598724"/>
            <a:ext cx="658766" cy="893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36" name="Conector recto de flecha 135"/>
          <p:cNvCxnSpPr/>
          <p:nvPr/>
        </p:nvCxnSpPr>
        <p:spPr>
          <a:xfrm>
            <a:off x="5203941" y="3627450"/>
            <a:ext cx="0" cy="1416523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54" name="CuadroTexto 53"/>
          <p:cNvSpPr txBox="1"/>
          <p:nvPr/>
        </p:nvSpPr>
        <p:spPr>
          <a:xfrm>
            <a:off x="4910428" y="5086502"/>
            <a:ext cx="740269" cy="246221"/>
          </a:xfrm>
          <a:prstGeom prst="rect">
            <a:avLst/>
          </a:prstGeom>
          <a:noFill/>
          <a:ln>
            <a:solidFill>
              <a:srgbClr val="B7DEE8"/>
            </a:solidFill>
          </a:ln>
        </p:spPr>
        <p:txBody>
          <a:bodyPr wrap="none" rtlCol="0">
            <a:spAutoFit/>
          </a:bodyPr>
          <a:lstStyle/>
          <a:p>
            <a:r>
              <a:rPr lang="es-ES" sz="1000" b="1" dirty="0" smtClean="0">
                <a:latin typeface="Times"/>
                <a:cs typeface="Times"/>
              </a:rPr>
              <a:t>Liderazgo</a:t>
            </a:r>
            <a:endParaRPr lang="es-ES" sz="1000" b="1" dirty="0">
              <a:latin typeface="Times"/>
              <a:cs typeface="Times"/>
            </a:endParaRPr>
          </a:p>
        </p:txBody>
      </p:sp>
      <p:sp>
        <p:nvSpPr>
          <p:cNvPr id="55" name="CuadroTexto 54"/>
          <p:cNvSpPr txBox="1"/>
          <p:nvPr/>
        </p:nvSpPr>
        <p:spPr>
          <a:xfrm>
            <a:off x="3444398" y="5369222"/>
            <a:ext cx="1597484" cy="553998"/>
          </a:xfrm>
          <a:prstGeom prst="rect">
            <a:avLst/>
          </a:prstGeom>
          <a:noFill/>
          <a:ln>
            <a:solidFill>
              <a:srgbClr val="B7DEE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000" dirty="0" smtClean="0">
                <a:latin typeface="Times"/>
                <a:cs typeface="Times"/>
              </a:rPr>
              <a:t>Los </a:t>
            </a:r>
            <a:r>
              <a:rPr lang="es-ES" sz="1000" dirty="0">
                <a:latin typeface="Times"/>
                <a:cs typeface="Times"/>
              </a:rPr>
              <a:t>líderes pueden ser los primeros </a:t>
            </a:r>
            <a:r>
              <a:rPr lang="es-ES" sz="1000" dirty="0" smtClean="0">
                <a:latin typeface="Times"/>
                <a:cs typeface="Times"/>
              </a:rPr>
              <a:t>en definir </a:t>
            </a:r>
            <a:r>
              <a:rPr lang="es-ES" sz="1000" dirty="0">
                <a:latin typeface="Times"/>
                <a:cs typeface="Times"/>
              </a:rPr>
              <a:t>una cuestión</a:t>
            </a:r>
            <a:r>
              <a:rPr lang="es-ES" sz="1000" dirty="0" smtClean="0">
                <a:latin typeface="Times"/>
                <a:cs typeface="Times"/>
              </a:rPr>
              <a:t>.</a:t>
            </a:r>
            <a:endParaRPr lang="es-ES" sz="1000" dirty="0">
              <a:latin typeface="Times"/>
              <a:cs typeface="Times"/>
            </a:endParaRPr>
          </a:p>
        </p:txBody>
      </p:sp>
      <p:sp>
        <p:nvSpPr>
          <p:cNvPr id="137" name="CuadroTexto 136"/>
          <p:cNvSpPr txBox="1"/>
          <p:nvPr/>
        </p:nvSpPr>
        <p:spPr>
          <a:xfrm>
            <a:off x="5203941" y="5378042"/>
            <a:ext cx="1260668" cy="707886"/>
          </a:xfrm>
          <a:prstGeom prst="rect">
            <a:avLst/>
          </a:prstGeom>
          <a:noFill/>
          <a:ln>
            <a:solidFill>
              <a:srgbClr val="B7DEE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000" dirty="0" smtClean="0">
                <a:latin typeface="Times"/>
                <a:cs typeface="Times"/>
              </a:rPr>
              <a:t>Verbalizan </a:t>
            </a:r>
            <a:r>
              <a:rPr lang="es-ES" sz="1000" dirty="0">
                <a:latin typeface="Times"/>
                <a:cs typeface="Times"/>
              </a:rPr>
              <a:t>y cristalizan los sentimientos vagos de las masas</a:t>
            </a:r>
            <a:r>
              <a:rPr lang="es-ES" sz="1000" dirty="0" smtClean="0">
                <a:latin typeface="Times"/>
                <a:cs typeface="Times"/>
              </a:rPr>
              <a:t>.</a:t>
            </a:r>
            <a:endParaRPr lang="es-ES" sz="1000" dirty="0">
              <a:latin typeface="Times"/>
              <a:cs typeface="Times"/>
            </a:endParaRPr>
          </a:p>
        </p:txBody>
      </p:sp>
      <p:sp>
        <p:nvSpPr>
          <p:cNvPr id="143" name="CuadroTexto 142"/>
          <p:cNvSpPr txBox="1"/>
          <p:nvPr/>
        </p:nvSpPr>
        <p:spPr>
          <a:xfrm>
            <a:off x="5738239" y="4747905"/>
            <a:ext cx="1452739" cy="553998"/>
          </a:xfrm>
          <a:prstGeom prst="rect">
            <a:avLst/>
          </a:prstGeom>
          <a:noFill/>
          <a:ln>
            <a:solidFill>
              <a:srgbClr val="B7DEE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000" dirty="0" smtClean="0">
                <a:latin typeface="Times"/>
                <a:cs typeface="Times"/>
              </a:rPr>
              <a:t>Manipulan </a:t>
            </a:r>
            <a:r>
              <a:rPr lang="es-ES" sz="1000" dirty="0">
                <a:latin typeface="Times"/>
                <a:cs typeface="Times"/>
              </a:rPr>
              <a:t>los anhelos de las masas a favor de sus propios </a:t>
            </a:r>
            <a:r>
              <a:rPr lang="es-ES" sz="1000" dirty="0" smtClean="0">
                <a:latin typeface="Times"/>
                <a:cs typeface="Times"/>
              </a:rPr>
              <a:t>fines</a:t>
            </a:r>
            <a:endParaRPr lang="es-ES" sz="1000" dirty="0">
              <a:latin typeface="Times"/>
              <a:cs typeface="Times"/>
            </a:endParaRPr>
          </a:p>
        </p:txBody>
      </p:sp>
      <p:sp>
        <p:nvSpPr>
          <p:cNvPr id="144" name="Flecha izquierda 143"/>
          <p:cNvSpPr/>
          <p:nvPr/>
        </p:nvSpPr>
        <p:spPr>
          <a:xfrm rot="19344572" flipV="1">
            <a:off x="4711700" y="5253020"/>
            <a:ext cx="200886" cy="61293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45" name="Flecha izquierda 144"/>
          <p:cNvSpPr/>
          <p:nvPr/>
        </p:nvSpPr>
        <p:spPr>
          <a:xfrm rot="19344572" flipH="1" flipV="1">
            <a:off x="5496629" y="4915996"/>
            <a:ext cx="230083" cy="116095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47" name="Flecha izquierda 146"/>
          <p:cNvSpPr/>
          <p:nvPr/>
        </p:nvSpPr>
        <p:spPr>
          <a:xfrm rot="14123150" flipV="1">
            <a:off x="5124242" y="5371329"/>
            <a:ext cx="200886" cy="61293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6" name="Elipse 55"/>
          <p:cNvSpPr/>
          <p:nvPr/>
        </p:nvSpPr>
        <p:spPr>
          <a:xfrm>
            <a:off x="3444398" y="157951"/>
            <a:ext cx="1269460" cy="830436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48" name="Conector recto de flecha 147"/>
          <p:cNvCxnSpPr/>
          <p:nvPr/>
        </p:nvCxnSpPr>
        <p:spPr>
          <a:xfrm flipV="1">
            <a:off x="5203941" y="4156672"/>
            <a:ext cx="1987037" cy="701199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2" name="CuadroTexto 61"/>
          <p:cNvSpPr txBox="1"/>
          <p:nvPr/>
        </p:nvSpPr>
        <p:spPr>
          <a:xfrm>
            <a:off x="7291295" y="4058345"/>
            <a:ext cx="540896" cy="246221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s-ES" sz="1000" dirty="0" smtClean="0">
                <a:latin typeface="Times"/>
                <a:cs typeface="Times"/>
              </a:rPr>
              <a:t>Rumor</a:t>
            </a:r>
            <a:endParaRPr lang="es-ES" sz="1000" dirty="0"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287153431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784</TotalTime>
  <Words>117</Words>
  <Application>Microsoft Macintosh PowerPoint</Application>
  <PresentationFormat>Presentación en pantalla (4:3)</PresentationFormat>
  <Paragraphs>26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OPINION PUBLICA Y PROPAGANDA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PSICOLOGIA DE LAS MASAS</dc:title>
  <dc:creator>Salvador Gabriel Macias Payén</dc:creator>
  <cp:lastModifiedBy>Salvador Gabriel Macias Payén</cp:lastModifiedBy>
  <cp:revision>28</cp:revision>
  <dcterms:created xsi:type="dcterms:W3CDTF">2014-08-22T03:41:58Z</dcterms:created>
  <dcterms:modified xsi:type="dcterms:W3CDTF">2014-08-22T20:39:26Z</dcterms:modified>
</cp:coreProperties>
</file>