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9" r:id="rId3"/>
    <p:sldId id="287" r:id="rId4"/>
    <p:sldId id="262" r:id="rId5"/>
    <p:sldId id="260" r:id="rId6"/>
    <p:sldId id="277" r:id="rId7"/>
    <p:sldId id="265" r:id="rId8"/>
    <p:sldId id="276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60" autoAdjust="0"/>
  </p:normalViewPr>
  <p:slideViewPr>
    <p:cSldViewPr>
      <p:cViewPr varScale="1">
        <p:scale>
          <a:sx n="69" d="100"/>
          <a:sy n="69" d="100"/>
        </p:scale>
        <p:origin x="-109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C61C7A-6F18-47E8-A8AD-D03B62083903}" type="datetimeFigureOut">
              <a:rPr lang="es-MX" smtClean="0"/>
              <a:pPr/>
              <a:t>18/09/2014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58512E-2A60-4C64-AB90-B7D9C3E7146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90" name="Group 18"/>
          <p:cNvGrpSpPr>
            <a:grpSpLocks/>
          </p:cNvGrpSpPr>
          <p:nvPr/>
        </p:nvGrpSpPr>
        <p:grpSpPr bwMode="auto">
          <a:xfrm>
            <a:off x="-6350" y="4724400"/>
            <a:ext cx="9144000" cy="2133600"/>
            <a:chOff x="0" y="2976"/>
            <a:chExt cx="5760" cy="1344"/>
          </a:xfrm>
        </p:grpSpPr>
        <p:sp>
          <p:nvSpPr>
            <p:cNvPr id="3091" name="Rectangle 19"/>
            <p:cNvSpPr>
              <a:spLocks noChangeArrowheads="1"/>
            </p:cNvSpPr>
            <p:nvPr/>
          </p:nvSpPr>
          <p:spPr bwMode="ltGray">
            <a:xfrm>
              <a:off x="53" y="2976"/>
              <a:ext cx="5666" cy="13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092" name="Rectangle 20"/>
            <p:cNvSpPr>
              <a:spLocks noChangeArrowheads="1"/>
            </p:cNvSpPr>
            <p:nvPr/>
          </p:nvSpPr>
          <p:spPr bwMode="ltGray">
            <a:xfrm>
              <a:off x="0" y="2976"/>
              <a:ext cx="5760" cy="227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shade val="69804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</p:grpSp>
      <p:sp>
        <p:nvSpPr>
          <p:cNvPr id="3093" name="Rectangle 21"/>
          <p:cNvSpPr>
            <a:spLocks noChangeArrowheads="1"/>
          </p:cNvSpPr>
          <p:nvPr/>
        </p:nvSpPr>
        <p:spPr bwMode="ltGray">
          <a:xfrm>
            <a:off x="-6350" y="0"/>
            <a:ext cx="9144000" cy="2205038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pic>
        <p:nvPicPr>
          <p:cNvPr id="3094" name="Picture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2260600"/>
            <a:ext cx="8982075" cy="2392363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404938"/>
            <a:ext cx="7239000" cy="762000"/>
          </a:xfrm>
        </p:spPr>
        <p:txBody>
          <a:bodyPr/>
          <a:lstStyle>
            <a:lvl1pPr>
              <a:defRPr sz="44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990600" y="5334000"/>
            <a:ext cx="7086600" cy="609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grpSp>
        <p:nvGrpSpPr>
          <p:cNvPr id="3095" name="Group 23"/>
          <p:cNvGrpSpPr>
            <a:grpSpLocks/>
          </p:cNvGrpSpPr>
          <p:nvPr/>
        </p:nvGrpSpPr>
        <p:grpSpPr bwMode="auto">
          <a:xfrm>
            <a:off x="-6350" y="0"/>
            <a:ext cx="9155113" cy="6859588"/>
            <a:chOff x="0" y="0"/>
            <a:chExt cx="5764" cy="4321"/>
          </a:xfrm>
        </p:grpSpPr>
        <p:sp>
          <p:nvSpPr>
            <p:cNvPr id="3096" name="AutoShape 24"/>
            <p:cNvSpPr>
              <a:spLocks noChangeArrowheads="1"/>
            </p:cNvSpPr>
            <p:nvPr/>
          </p:nvSpPr>
          <p:spPr bwMode="white">
            <a:xfrm>
              <a:off x="27" y="24"/>
              <a:ext cx="5712" cy="4274"/>
            </a:xfrm>
            <a:prstGeom prst="roundRect">
              <a:avLst>
                <a:gd name="adj" fmla="val 6227"/>
              </a:avLst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097" name="Freeform 25"/>
            <p:cNvSpPr>
              <a:spLocks/>
            </p:cNvSpPr>
            <p:nvPr/>
          </p:nvSpPr>
          <p:spPr bwMode="white">
            <a:xfrm>
              <a:off x="0" y="0"/>
              <a:ext cx="288" cy="282"/>
            </a:xfrm>
            <a:custGeom>
              <a:avLst/>
              <a:gdLst/>
              <a:ahLst/>
              <a:cxnLst>
                <a:cxn ang="0">
                  <a:pos x="2" y="282"/>
                </a:cxn>
                <a:cxn ang="0">
                  <a:pos x="82" y="144"/>
                </a:cxn>
                <a:cxn ang="0">
                  <a:pos x="165" y="36"/>
                </a:cxn>
                <a:cxn ang="0">
                  <a:pos x="288" y="0"/>
                </a:cxn>
                <a:cxn ang="0">
                  <a:pos x="0" y="0"/>
                </a:cxn>
              </a:cxnLst>
              <a:rect l="0" t="0" r="r" b="b"/>
              <a:pathLst>
                <a:path w="288" h="282">
                  <a:moveTo>
                    <a:pt x="2" y="282"/>
                  </a:moveTo>
                  <a:lnTo>
                    <a:pt x="82" y="144"/>
                  </a:lnTo>
                  <a:lnTo>
                    <a:pt x="165" y="36"/>
                  </a:lnTo>
                  <a:lnTo>
                    <a:pt x="288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MX"/>
            </a:p>
          </p:txBody>
        </p:sp>
        <p:sp>
          <p:nvSpPr>
            <p:cNvPr id="3098" name="Freeform 26"/>
            <p:cNvSpPr>
              <a:spLocks/>
            </p:cNvSpPr>
            <p:nvPr/>
          </p:nvSpPr>
          <p:spPr bwMode="white">
            <a:xfrm>
              <a:off x="5" y="3985"/>
              <a:ext cx="244" cy="336"/>
            </a:xfrm>
            <a:custGeom>
              <a:avLst/>
              <a:gdLst/>
              <a:ahLst/>
              <a:cxnLst>
                <a:cxn ang="0">
                  <a:pos x="243" y="335"/>
                </a:cxn>
                <a:cxn ang="0">
                  <a:pos x="122" y="239"/>
                </a:cxn>
                <a:cxn ang="0">
                  <a:pos x="30" y="144"/>
                </a:cxn>
                <a:cxn ang="0">
                  <a:pos x="0" y="0"/>
                </a:cxn>
                <a:cxn ang="0">
                  <a:pos x="1" y="336"/>
                </a:cxn>
              </a:cxnLst>
              <a:rect l="0" t="0" r="r" b="b"/>
              <a:pathLst>
                <a:path w="243" h="336">
                  <a:moveTo>
                    <a:pt x="243" y="335"/>
                  </a:moveTo>
                  <a:lnTo>
                    <a:pt x="122" y="239"/>
                  </a:lnTo>
                  <a:lnTo>
                    <a:pt x="30" y="144"/>
                  </a:lnTo>
                  <a:lnTo>
                    <a:pt x="0" y="0"/>
                  </a:lnTo>
                  <a:lnTo>
                    <a:pt x="1" y="336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MX"/>
            </a:p>
          </p:txBody>
        </p:sp>
        <p:sp>
          <p:nvSpPr>
            <p:cNvPr id="3099" name="Freeform 27"/>
            <p:cNvSpPr>
              <a:spLocks/>
            </p:cNvSpPr>
            <p:nvPr/>
          </p:nvSpPr>
          <p:spPr bwMode="white">
            <a:xfrm>
              <a:off x="5511" y="4029"/>
              <a:ext cx="253" cy="290"/>
            </a:xfrm>
            <a:custGeom>
              <a:avLst/>
              <a:gdLst/>
              <a:ahLst/>
              <a:cxnLst>
                <a:cxn ang="0">
                  <a:pos x="229" y="0"/>
                </a:cxn>
                <a:cxn ang="0">
                  <a:pos x="164" y="144"/>
                </a:cxn>
                <a:cxn ang="0">
                  <a:pos x="98" y="253"/>
                </a:cxn>
                <a:cxn ang="0">
                  <a:pos x="0" y="290"/>
                </a:cxn>
                <a:cxn ang="0">
                  <a:pos x="232" y="287"/>
                </a:cxn>
              </a:cxnLst>
              <a:rect l="0" t="0" r="r" b="b"/>
              <a:pathLst>
                <a:path w="232" h="290">
                  <a:moveTo>
                    <a:pt x="229" y="0"/>
                  </a:moveTo>
                  <a:lnTo>
                    <a:pt x="164" y="144"/>
                  </a:lnTo>
                  <a:lnTo>
                    <a:pt x="98" y="253"/>
                  </a:lnTo>
                  <a:lnTo>
                    <a:pt x="0" y="290"/>
                  </a:lnTo>
                  <a:lnTo>
                    <a:pt x="232" y="287"/>
                  </a:lnTo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MX"/>
            </a:p>
          </p:txBody>
        </p:sp>
        <p:sp>
          <p:nvSpPr>
            <p:cNvPr id="3100" name="Freeform 28"/>
            <p:cNvSpPr>
              <a:spLocks/>
            </p:cNvSpPr>
            <p:nvPr/>
          </p:nvSpPr>
          <p:spPr bwMode="white">
            <a:xfrm>
              <a:off x="5472" y="0"/>
              <a:ext cx="288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82"/>
                </a:cxn>
                <a:cxn ang="0">
                  <a:pos x="252" y="165"/>
                </a:cxn>
                <a:cxn ang="0">
                  <a:pos x="288" y="288"/>
                </a:cxn>
                <a:cxn ang="0">
                  <a:pos x="288" y="0"/>
                </a:cxn>
              </a:cxnLst>
              <a:rect l="0" t="0" r="r" b="b"/>
              <a:pathLst>
                <a:path w="288" h="288">
                  <a:moveTo>
                    <a:pt x="0" y="0"/>
                  </a:moveTo>
                  <a:lnTo>
                    <a:pt x="144" y="82"/>
                  </a:lnTo>
                  <a:lnTo>
                    <a:pt x="252" y="165"/>
                  </a:lnTo>
                  <a:lnTo>
                    <a:pt x="288" y="288"/>
                  </a:lnTo>
                  <a:lnTo>
                    <a:pt x="288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MX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47C63FC-08BB-43DA-84B7-748259591A51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10C894F-213C-48C2-A407-F67CF34D19A5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343025"/>
            <a:ext cx="4038600" cy="4948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343025"/>
            <a:ext cx="4038600" cy="4948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16088E2-EAD3-431F-B466-9C1D756F4E7D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14F1855-770B-4259-AA13-6F7DF6F74D3E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1F12C7A-9BA4-42CC-ADD0-F63476F8B52F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1312588-13BC-47B2-AC8B-0DFF4B99374C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70E043E-456D-4EC6-86E2-B6EF67F5C619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6F13C73-FCD6-431C-A999-5F53AB128DE8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AD6A5C7-67E8-40E8-A05F-CEEF0B27B3DF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06266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06266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9D0458C-C264-4ED4-AA45-2B638DC9E146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8153400" cy="90011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457200" y="1343025"/>
            <a:ext cx="8229600" cy="4948238"/>
          </a:xfrm>
        </p:spPr>
        <p:txBody>
          <a:bodyPr/>
          <a:lstStyle/>
          <a:p>
            <a:r>
              <a:rPr lang="es-ES" smtClean="0"/>
              <a:t>Haga clic en el icono para agregar una tabla</a:t>
            </a:r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>
          <a:xfrm>
            <a:off x="7315200" y="6461125"/>
            <a:ext cx="1676400" cy="3206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457200" y="6472238"/>
            <a:ext cx="609600" cy="233362"/>
          </a:xfrm>
        </p:spPr>
        <p:txBody>
          <a:bodyPr/>
          <a:lstStyle>
            <a:lvl1pPr>
              <a:defRPr/>
            </a:lvl1pPr>
          </a:lstStyle>
          <a:p>
            <a:fld id="{2367004C-2F74-4801-94FD-474E17E043BA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9" name="Object 15"/>
          <p:cNvGraphicFramePr>
            <a:graphicFrameLocks noChangeAspect="1"/>
          </p:cNvGraphicFramePr>
          <p:nvPr/>
        </p:nvGraphicFramePr>
        <p:xfrm>
          <a:off x="20638" y="22225"/>
          <a:ext cx="9101137" cy="1181100"/>
        </p:xfrm>
        <a:graphic>
          <a:graphicData uri="http://schemas.openxmlformats.org/presentationml/2006/ole">
            <p:oleObj spid="_x0000_s1039" name="Image" r:id="rId15" imgW="6653968" imgH="1180952" progId="">
              <p:embed/>
            </p:oleObj>
          </a:graphicData>
        </a:graphic>
      </p:graphicFrame>
      <p:sp>
        <p:nvSpPr>
          <p:cNvPr id="1040" name="Rectangle 16"/>
          <p:cNvSpPr>
            <a:spLocks noChangeArrowheads="1"/>
          </p:cNvSpPr>
          <p:nvPr/>
        </p:nvSpPr>
        <p:spPr bwMode="invGray">
          <a:xfrm>
            <a:off x="0" y="6453188"/>
            <a:ext cx="9109075" cy="404812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3025"/>
            <a:ext cx="8229600" cy="494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315200" y="6461125"/>
            <a:ext cx="16764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472238"/>
            <a:ext cx="609600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fld id="{7EBA114F-AFE5-4AA9-AEA6-D544B30C4922}" type="slidenum">
              <a:rPr lang="en-US"/>
              <a:pPr/>
              <a:t>‹Nº›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457200" y="228600"/>
            <a:ext cx="8153400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grpSp>
        <p:nvGrpSpPr>
          <p:cNvPr id="1041" name="Group 17"/>
          <p:cNvGrpSpPr>
            <a:grpSpLocks/>
          </p:cNvGrpSpPr>
          <p:nvPr/>
        </p:nvGrpSpPr>
        <p:grpSpPr bwMode="auto">
          <a:xfrm>
            <a:off x="-11113" y="0"/>
            <a:ext cx="9159876" cy="6859588"/>
            <a:chOff x="0" y="0"/>
            <a:chExt cx="5764" cy="4321"/>
          </a:xfrm>
        </p:grpSpPr>
        <p:sp>
          <p:nvSpPr>
            <p:cNvPr id="1042" name="AutoShape 18"/>
            <p:cNvSpPr>
              <a:spLocks noChangeArrowheads="1"/>
            </p:cNvSpPr>
            <p:nvPr/>
          </p:nvSpPr>
          <p:spPr bwMode="white">
            <a:xfrm>
              <a:off x="27" y="24"/>
              <a:ext cx="5712" cy="4274"/>
            </a:xfrm>
            <a:prstGeom prst="roundRect">
              <a:avLst>
                <a:gd name="adj" fmla="val 6227"/>
              </a:avLst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043" name="Freeform 19"/>
            <p:cNvSpPr>
              <a:spLocks/>
            </p:cNvSpPr>
            <p:nvPr/>
          </p:nvSpPr>
          <p:spPr bwMode="white">
            <a:xfrm>
              <a:off x="0" y="0"/>
              <a:ext cx="288" cy="282"/>
            </a:xfrm>
            <a:custGeom>
              <a:avLst/>
              <a:gdLst/>
              <a:ahLst/>
              <a:cxnLst>
                <a:cxn ang="0">
                  <a:pos x="2" y="282"/>
                </a:cxn>
                <a:cxn ang="0">
                  <a:pos x="82" y="144"/>
                </a:cxn>
                <a:cxn ang="0">
                  <a:pos x="165" y="36"/>
                </a:cxn>
                <a:cxn ang="0">
                  <a:pos x="288" y="0"/>
                </a:cxn>
                <a:cxn ang="0">
                  <a:pos x="0" y="0"/>
                </a:cxn>
              </a:cxnLst>
              <a:rect l="0" t="0" r="r" b="b"/>
              <a:pathLst>
                <a:path w="288" h="282">
                  <a:moveTo>
                    <a:pt x="2" y="282"/>
                  </a:moveTo>
                  <a:lnTo>
                    <a:pt x="82" y="144"/>
                  </a:lnTo>
                  <a:lnTo>
                    <a:pt x="165" y="36"/>
                  </a:lnTo>
                  <a:lnTo>
                    <a:pt x="288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MX"/>
            </a:p>
          </p:txBody>
        </p:sp>
        <p:sp>
          <p:nvSpPr>
            <p:cNvPr id="1044" name="Freeform 20"/>
            <p:cNvSpPr>
              <a:spLocks/>
            </p:cNvSpPr>
            <p:nvPr/>
          </p:nvSpPr>
          <p:spPr bwMode="white">
            <a:xfrm>
              <a:off x="5" y="3985"/>
              <a:ext cx="244" cy="336"/>
            </a:xfrm>
            <a:custGeom>
              <a:avLst/>
              <a:gdLst/>
              <a:ahLst/>
              <a:cxnLst>
                <a:cxn ang="0">
                  <a:pos x="243" y="335"/>
                </a:cxn>
                <a:cxn ang="0">
                  <a:pos x="122" y="239"/>
                </a:cxn>
                <a:cxn ang="0">
                  <a:pos x="30" y="144"/>
                </a:cxn>
                <a:cxn ang="0">
                  <a:pos x="0" y="0"/>
                </a:cxn>
                <a:cxn ang="0">
                  <a:pos x="1" y="336"/>
                </a:cxn>
              </a:cxnLst>
              <a:rect l="0" t="0" r="r" b="b"/>
              <a:pathLst>
                <a:path w="243" h="336">
                  <a:moveTo>
                    <a:pt x="243" y="335"/>
                  </a:moveTo>
                  <a:lnTo>
                    <a:pt x="122" y="239"/>
                  </a:lnTo>
                  <a:lnTo>
                    <a:pt x="30" y="144"/>
                  </a:lnTo>
                  <a:lnTo>
                    <a:pt x="0" y="0"/>
                  </a:lnTo>
                  <a:lnTo>
                    <a:pt x="1" y="336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MX"/>
            </a:p>
          </p:txBody>
        </p:sp>
        <p:sp>
          <p:nvSpPr>
            <p:cNvPr id="1045" name="Freeform 21"/>
            <p:cNvSpPr>
              <a:spLocks/>
            </p:cNvSpPr>
            <p:nvPr/>
          </p:nvSpPr>
          <p:spPr bwMode="white">
            <a:xfrm>
              <a:off x="5511" y="4029"/>
              <a:ext cx="253" cy="290"/>
            </a:xfrm>
            <a:custGeom>
              <a:avLst/>
              <a:gdLst/>
              <a:ahLst/>
              <a:cxnLst>
                <a:cxn ang="0">
                  <a:pos x="229" y="0"/>
                </a:cxn>
                <a:cxn ang="0">
                  <a:pos x="164" y="144"/>
                </a:cxn>
                <a:cxn ang="0">
                  <a:pos x="98" y="253"/>
                </a:cxn>
                <a:cxn ang="0">
                  <a:pos x="0" y="290"/>
                </a:cxn>
                <a:cxn ang="0">
                  <a:pos x="232" y="287"/>
                </a:cxn>
              </a:cxnLst>
              <a:rect l="0" t="0" r="r" b="b"/>
              <a:pathLst>
                <a:path w="232" h="290">
                  <a:moveTo>
                    <a:pt x="229" y="0"/>
                  </a:moveTo>
                  <a:lnTo>
                    <a:pt x="164" y="144"/>
                  </a:lnTo>
                  <a:lnTo>
                    <a:pt x="98" y="253"/>
                  </a:lnTo>
                  <a:lnTo>
                    <a:pt x="0" y="290"/>
                  </a:lnTo>
                  <a:lnTo>
                    <a:pt x="232" y="287"/>
                  </a:lnTo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MX"/>
            </a:p>
          </p:txBody>
        </p:sp>
        <p:sp>
          <p:nvSpPr>
            <p:cNvPr id="1046" name="Freeform 22"/>
            <p:cNvSpPr>
              <a:spLocks/>
            </p:cNvSpPr>
            <p:nvPr/>
          </p:nvSpPr>
          <p:spPr bwMode="white">
            <a:xfrm>
              <a:off x="5472" y="0"/>
              <a:ext cx="288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82"/>
                </a:cxn>
                <a:cxn ang="0">
                  <a:pos x="252" y="165"/>
                </a:cxn>
                <a:cxn ang="0">
                  <a:pos x="288" y="288"/>
                </a:cxn>
                <a:cxn ang="0">
                  <a:pos x="288" y="0"/>
                </a:cxn>
              </a:cxnLst>
              <a:rect l="0" t="0" r="r" b="b"/>
              <a:pathLst>
                <a:path w="288" h="288">
                  <a:moveTo>
                    <a:pt x="0" y="0"/>
                  </a:moveTo>
                  <a:lnTo>
                    <a:pt x="144" y="82"/>
                  </a:lnTo>
                  <a:lnTo>
                    <a:pt x="252" y="165"/>
                  </a:lnTo>
                  <a:lnTo>
                    <a:pt x="288" y="288"/>
                  </a:lnTo>
                  <a:lnTo>
                    <a:pt x="288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MX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>
          <a:solidFill>
            <a:schemeClr val="hlink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j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j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j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5.jpeg"/><Relationship Id="rId2" Type="http://schemas.openxmlformats.org/officeDocument/2006/relationships/hyperlink" Target="http://www.google.com.mx/url?url=http://es.wikipedia.org/wiki/Suiza&amp;rct=j&amp;frm=1&amp;q=&amp;esrc=s&amp;sa=U&amp;ei=24wbVJyHIcuKyAS8u4GYDA&amp;ved=0CBQQ9QEwAA&amp;usg=AFQjCNF2bQRepYdjBkG_W5-vTcuEdRgl8w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google.com.mx/url?url=http://rutasymapas.com/guia-de-viaje-a-suiza/&amp;rct=j&amp;frm=1&amp;q=&amp;esrc=s&amp;sa=U&amp;ei=24wbVJyHIcuKyAS8u4GYDA&amp;ved=0CCgQ9QEwCg&amp;usg=AFQjCNEjqN8OAlH0rhj4_PgzoQVvtmkGYg" TargetMode="External"/><Relationship Id="rId5" Type="http://schemas.openxmlformats.org/officeDocument/2006/relationships/image" Target="../media/image4.jpeg"/><Relationship Id="rId4" Type="http://schemas.openxmlformats.org/officeDocument/2006/relationships/hyperlink" Target="http://www.google.com.mx/url?url=http://es.wikipedia.org/wiki/Suiza_italiana&amp;rct=j&amp;frm=1&amp;q=&amp;esrc=s&amp;sa=U&amp;ei=24wbVJyHIcuKyAS8u4GYDA&amp;ved=0CBwQ9QEwBA&amp;usg=AFQjCNGZe8nvGqXTgNO6ch57CA8jGUqkxw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PRODUCTOS%20DE%20A.docx" TargetMode="External"/><Relationship Id="rId2" Type="http://schemas.openxmlformats.org/officeDocument/2006/relationships/hyperlink" Target="PRODUCTOS%20DE%20BBBB.docx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00100" y="214290"/>
            <a:ext cx="7215238" cy="1071570"/>
          </a:xfrm>
        </p:spPr>
        <p:txBody>
          <a:bodyPr/>
          <a:lstStyle/>
          <a:p>
            <a:r>
              <a:rPr lang="en-US" sz="3200" dirty="0" smtClean="0"/>
              <a:t>WORLD ECONOMIC FORUM</a:t>
            </a:r>
            <a:r>
              <a:rPr lang="en-US" dirty="0" smtClean="0"/>
              <a:t> (WEF)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1800" dirty="0" smtClean="0"/>
              <a:t>DOCTORANTE: LAURA MARICELA SARMIENTO GONZALEZ</a:t>
            </a:r>
            <a:endParaRPr lang="en-US" sz="1800" dirty="0"/>
          </a:p>
        </p:txBody>
      </p:sp>
      <p:sp>
        <p:nvSpPr>
          <p:cNvPr id="5" name="4 CuadroTexto"/>
          <p:cNvSpPr txBox="1"/>
          <p:nvPr/>
        </p:nvSpPr>
        <p:spPr>
          <a:xfrm>
            <a:off x="500034" y="1643050"/>
            <a:ext cx="8215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solidFill>
                  <a:schemeClr val="bg1"/>
                </a:solidFill>
              </a:rPr>
              <a:t>Foro Económico Mundial Reporte Global de Competitividad</a:t>
            </a:r>
            <a:endParaRPr lang="es-MX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DATOS BÁSICOS WEF</a:t>
            </a:r>
            <a:endParaRPr lang="en-US" dirty="0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9125" y="1285861"/>
            <a:ext cx="7686675" cy="5143536"/>
          </a:xfrm>
        </p:spPr>
        <p:txBody>
          <a:bodyPr/>
          <a:lstStyle/>
          <a:p>
            <a:pPr algn="ctr">
              <a:lnSpc>
                <a:spcPct val="80000"/>
              </a:lnSpc>
              <a:buNone/>
            </a:pPr>
            <a:r>
              <a:rPr lang="es-ES" sz="2000" dirty="0" smtClean="0"/>
              <a:t>Estudio que evalúa la situación de la competitividad de 144 economías.</a:t>
            </a:r>
          </a:p>
          <a:p>
            <a:pPr>
              <a:lnSpc>
                <a:spcPct val="80000"/>
              </a:lnSpc>
              <a:buNone/>
            </a:pPr>
            <a:endParaRPr lang="en-US" sz="2000" b="0" dirty="0" smtClean="0">
              <a:solidFill>
                <a:schemeClr val="tx1"/>
              </a:solidFill>
            </a:endParaRPr>
          </a:p>
          <a:p>
            <a:pPr algn="ctr">
              <a:lnSpc>
                <a:spcPct val="80000"/>
              </a:lnSpc>
              <a:buNone/>
            </a:pPr>
            <a:r>
              <a:rPr lang="en-US" sz="2000" b="0" dirty="0" smtClean="0">
                <a:solidFill>
                  <a:schemeClr val="tx1"/>
                </a:solidFill>
              </a:rPr>
              <a:t>COMPETITIVIDAD</a:t>
            </a:r>
          </a:p>
          <a:p>
            <a:pPr algn="ctr">
              <a:lnSpc>
                <a:spcPct val="80000"/>
              </a:lnSpc>
              <a:buNone/>
            </a:pPr>
            <a:endParaRPr lang="en-US" sz="2000" b="0" dirty="0" smtClean="0">
              <a:solidFill>
                <a:schemeClr val="tx1"/>
              </a:solidFill>
            </a:endParaRPr>
          </a:p>
          <a:p>
            <a:pPr algn="just">
              <a:lnSpc>
                <a:spcPct val="80000"/>
              </a:lnSpc>
              <a:buNone/>
            </a:pPr>
            <a:r>
              <a:rPr lang="en-US" sz="2000" b="0" dirty="0" smtClean="0">
                <a:solidFill>
                  <a:schemeClr val="tx1"/>
                </a:solidFill>
              </a:rPr>
              <a:t>BANCO MUNDIAL.- </a:t>
            </a:r>
            <a:r>
              <a:rPr lang="en-US" sz="2000" b="0" dirty="0" err="1" smtClean="0">
                <a:solidFill>
                  <a:schemeClr val="tx1"/>
                </a:solidFill>
              </a:rPr>
              <a:t>Aspectos</a:t>
            </a:r>
            <a:r>
              <a:rPr lang="en-US" sz="2000" b="0" dirty="0" smtClean="0">
                <a:solidFill>
                  <a:schemeClr val="tx1"/>
                </a:solidFill>
              </a:rPr>
              <a:t> </a:t>
            </a:r>
            <a:r>
              <a:rPr lang="en-US" sz="2000" b="0" dirty="0" err="1" smtClean="0">
                <a:solidFill>
                  <a:schemeClr val="tx1"/>
                </a:solidFill>
              </a:rPr>
              <a:t>que</a:t>
            </a:r>
            <a:r>
              <a:rPr lang="en-US" sz="2000" b="0" dirty="0" smtClean="0">
                <a:solidFill>
                  <a:schemeClr val="tx1"/>
                </a:solidFill>
              </a:rPr>
              <a:t> </a:t>
            </a:r>
            <a:r>
              <a:rPr lang="en-US" sz="2000" b="0" dirty="0" err="1" smtClean="0">
                <a:solidFill>
                  <a:schemeClr val="tx1"/>
                </a:solidFill>
              </a:rPr>
              <a:t>deben</a:t>
            </a:r>
            <a:r>
              <a:rPr lang="en-US" sz="2000" b="0" dirty="0" smtClean="0">
                <a:solidFill>
                  <a:schemeClr val="tx1"/>
                </a:solidFill>
              </a:rPr>
              <a:t> de </a:t>
            </a:r>
            <a:r>
              <a:rPr lang="en-US" sz="2000" b="0" dirty="0" err="1" smtClean="0">
                <a:solidFill>
                  <a:schemeClr val="tx1"/>
                </a:solidFill>
              </a:rPr>
              <a:t>tener</a:t>
            </a:r>
            <a:r>
              <a:rPr lang="en-US" sz="2000" b="0" dirty="0" smtClean="0">
                <a:solidFill>
                  <a:schemeClr val="tx1"/>
                </a:solidFill>
              </a:rPr>
              <a:t> </a:t>
            </a:r>
            <a:r>
              <a:rPr lang="en-US" sz="2000" b="0" dirty="0" err="1" smtClean="0">
                <a:solidFill>
                  <a:schemeClr val="tx1"/>
                </a:solidFill>
              </a:rPr>
              <a:t>las</a:t>
            </a:r>
            <a:r>
              <a:rPr lang="en-US" sz="2000" b="0" dirty="0" smtClean="0">
                <a:solidFill>
                  <a:schemeClr val="tx1"/>
                </a:solidFill>
              </a:rPr>
              <a:t> </a:t>
            </a:r>
            <a:r>
              <a:rPr lang="en-US" sz="2000" b="0" dirty="0" err="1" smtClean="0">
                <a:solidFill>
                  <a:schemeClr val="tx1"/>
                </a:solidFill>
              </a:rPr>
              <a:t>regiones</a:t>
            </a:r>
            <a:r>
              <a:rPr lang="en-US" sz="2000" b="0" dirty="0" smtClean="0">
                <a:solidFill>
                  <a:schemeClr val="tx1"/>
                </a:solidFill>
              </a:rPr>
              <a:t> o </a:t>
            </a:r>
            <a:r>
              <a:rPr lang="en-US" sz="2000" b="0" dirty="0" err="1" smtClean="0">
                <a:solidFill>
                  <a:schemeClr val="tx1"/>
                </a:solidFill>
              </a:rPr>
              <a:t>ciudades</a:t>
            </a:r>
            <a:r>
              <a:rPr lang="en-US" sz="2000" b="0" dirty="0" smtClean="0">
                <a:solidFill>
                  <a:schemeClr val="tx1"/>
                </a:solidFill>
              </a:rPr>
              <a:t> </a:t>
            </a:r>
            <a:r>
              <a:rPr lang="en-US" sz="2000" b="0" dirty="0" err="1" smtClean="0">
                <a:solidFill>
                  <a:schemeClr val="tx1"/>
                </a:solidFill>
              </a:rPr>
              <a:t>para</a:t>
            </a:r>
            <a:r>
              <a:rPr lang="en-US" sz="2000" b="0" dirty="0" smtClean="0">
                <a:solidFill>
                  <a:schemeClr val="tx1"/>
                </a:solidFill>
              </a:rPr>
              <a:t> </a:t>
            </a:r>
            <a:r>
              <a:rPr lang="en-US" sz="2000" b="0" dirty="0" err="1" smtClean="0">
                <a:solidFill>
                  <a:schemeClr val="tx1"/>
                </a:solidFill>
              </a:rPr>
              <a:t>promover</a:t>
            </a:r>
            <a:r>
              <a:rPr lang="en-US" sz="2000" b="0" dirty="0" smtClean="0">
                <a:solidFill>
                  <a:schemeClr val="tx1"/>
                </a:solidFill>
              </a:rPr>
              <a:t> el </a:t>
            </a:r>
            <a:r>
              <a:rPr lang="en-US" sz="2000" b="0" dirty="0" err="1" smtClean="0">
                <a:solidFill>
                  <a:schemeClr val="tx1"/>
                </a:solidFill>
              </a:rPr>
              <a:t>vienestar</a:t>
            </a:r>
            <a:r>
              <a:rPr lang="en-US" sz="2000" b="0" dirty="0" smtClean="0">
                <a:solidFill>
                  <a:schemeClr val="tx1"/>
                </a:solidFill>
              </a:rPr>
              <a:t> de </a:t>
            </a:r>
            <a:r>
              <a:rPr lang="en-US" sz="2000" b="0" dirty="0" err="1" smtClean="0">
                <a:solidFill>
                  <a:schemeClr val="tx1"/>
                </a:solidFill>
              </a:rPr>
              <a:t>sus</a:t>
            </a:r>
            <a:r>
              <a:rPr lang="en-US" sz="2000" b="0" dirty="0" smtClean="0">
                <a:solidFill>
                  <a:schemeClr val="tx1"/>
                </a:solidFill>
              </a:rPr>
              <a:t> </a:t>
            </a:r>
            <a:r>
              <a:rPr lang="en-US" sz="2000" b="0" dirty="0" err="1" smtClean="0">
                <a:solidFill>
                  <a:schemeClr val="tx1"/>
                </a:solidFill>
              </a:rPr>
              <a:t>residentes</a:t>
            </a:r>
            <a:r>
              <a:rPr lang="en-US" sz="2000" b="0" dirty="0" smtClean="0">
                <a:solidFill>
                  <a:schemeClr val="tx1"/>
                </a:solidFill>
              </a:rPr>
              <a:t>, </a:t>
            </a:r>
            <a:r>
              <a:rPr lang="en-US" sz="2000" b="0" dirty="0" err="1" smtClean="0">
                <a:solidFill>
                  <a:schemeClr val="tx1"/>
                </a:solidFill>
              </a:rPr>
              <a:t>para</a:t>
            </a:r>
            <a:r>
              <a:rPr lang="en-US" sz="2000" b="0" dirty="0" smtClean="0">
                <a:solidFill>
                  <a:schemeClr val="tx1"/>
                </a:solidFill>
              </a:rPr>
              <a:t> el </a:t>
            </a:r>
            <a:r>
              <a:rPr lang="en-US" sz="2000" b="0" dirty="0" err="1" smtClean="0">
                <a:solidFill>
                  <a:schemeClr val="tx1"/>
                </a:solidFill>
              </a:rPr>
              <a:t>crecimiento</a:t>
            </a:r>
            <a:r>
              <a:rPr lang="en-US" sz="2000" b="0" dirty="0" smtClean="0">
                <a:solidFill>
                  <a:schemeClr val="tx1"/>
                </a:solidFill>
              </a:rPr>
              <a:t> del </a:t>
            </a:r>
            <a:r>
              <a:rPr lang="en-US" sz="2000" b="0" dirty="0" err="1" smtClean="0">
                <a:solidFill>
                  <a:schemeClr val="tx1"/>
                </a:solidFill>
              </a:rPr>
              <a:t>empleo</a:t>
            </a:r>
            <a:r>
              <a:rPr lang="en-US" sz="2000" b="0" dirty="0" smtClean="0">
                <a:solidFill>
                  <a:schemeClr val="tx1"/>
                </a:solidFill>
              </a:rPr>
              <a:t>, de los </a:t>
            </a:r>
            <a:r>
              <a:rPr lang="en-US" sz="2000" b="0" dirty="0" err="1" smtClean="0">
                <a:solidFill>
                  <a:schemeClr val="tx1"/>
                </a:solidFill>
              </a:rPr>
              <a:t>ingresos</a:t>
            </a:r>
            <a:r>
              <a:rPr lang="en-US" sz="2000" b="0" dirty="0" smtClean="0">
                <a:solidFill>
                  <a:schemeClr val="tx1"/>
                </a:solidFill>
              </a:rPr>
              <a:t>, </a:t>
            </a:r>
            <a:r>
              <a:rPr lang="en-US" sz="2000" b="0" dirty="0" err="1" smtClean="0">
                <a:solidFill>
                  <a:schemeClr val="tx1"/>
                </a:solidFill>
              </a:rPr>
              <a:t>inversión</a:t>
            </a:r>
            <a:r>
              <a:rPr lang="en-US" sz="2000" b="0" dirty="0" smtClean="0">
                <a:solidFill>
                  <a:schemeClr val="tx1"/>
                </a:solidFill>
              </a:rPr>
              <a:t> y </a:t>
            </a:r>
            <a:r>
              <a:rPr lang="en-US" sz="2000" b="0" dirty="0" err="1" smtClean="0">
                <a:solidFill>
                  <a:schemeClr val="tx1"/>
                </a:solidFill>
              </a:rPr>
              <a:t>comercio</a:t>
            </a:r>
            <a:r>
              <a:rPr lang="en-US" sz="2000" b="0" dirty="0" smtClean="0">
                <a:solidFill>
                  <a:schemeClr val="tx1"/>
                </a:solidFill>
              </a:rPr>
              <a:t> en </a:t>
            </a:r>
            <a:r>
              <a:rPr lang="en-US" sz="2000" b="0" dirty="0" err="1" smtClean="0">
                <a:solidFill>
                  <a:schemeClr val="tx1"/>
                </a:solidFill>
              </a:rPr>
              <a:t>respuesta</a:t>
            </a:r>
            <a:r>
              <a:rPr lang="en-US" sz="2000" b="0" dirty="0" smtClean="0">
                <a:solidFill>
                  <a:schemeClr val="tx1"/>
                </a:solidFill>
              </a:rPr>
              <a:t> a </a:t>
            </a:r>
            <a:r>
              <a:rPr lang="en-US" sz="2000" b="0" dirty="0" err="1" smtClean="0">
                <a:solidFill>
                  <a:schemeClr val="tx1"/>
                </a:solidFill>
              </a:rPr>
              <a:t>las</a:t>
            </a:r>
            <a:r>
              <a:rPr lang="en-US" sz="2000" b="0" dirty="0" smtClean="0">
                <a:solidFill>
                  <a:schemeClr val="tx1"/>
                </a:solidFill>
              </a:rPr>
              <a:t> </a:t>
            </a:r>
            <a:r>
              <a:rPr lang="en-US" sz="2000" b="0" dirty="0" err="1" smtClean="0">
                <a:solidFill>
                  <a:schemeClr val="tx1"/>
                </a:solidFill>
              </a:rPr>
              <a:t>oportunidades</a:t>
            </a:r>
            <a:r>
              <a:rPr lang="en-US" sz="2000" b="0" dirty="0" smtClean="0">
                <a:solidFill>
                  <a:schemeClr val="tx1"/>
                </a:solidFill>
              </a:rPr>
              <a:t> de </a:t>
            </a:r>
            <a:r>
              <a:rPr lang="en-US" sz="2000" b="0" dirty="0" err="1" smtClean="0">
                <a:solidFill>
                  <a:schemeClr val="tx1"/>
                </a:solidFill>
              </a:rPr>
              <a:t>mercado</a:t>
            </a:r>
            <a:r>
              <a:rPr lang="en-US" sz="2000" b="0" dirty="0" smtClean="0">
                <a:solidFill>
                  <a:schemeClr val="tx1"/>
                </a:solidFill>
              </a:rPr>
              <a:t>.</a:t>
            </a:r>
          </a:p>
          <a:p>
            <a:pPr algn="just">
              <a:lnSpc>
                <a:spcPct val="80000"/>
              </a:lnSpc>
              <a:buNone/>
            </a:pPr>
            <a:endParaRPr lang="en-US" sz="2000" b="0" dirty="0" smtClean="0">
              <a:solidFill>
                <a:schemeClr val="tx1"/>
              </a:solidFill>
            </a:endParaRPr>
          </a:p>
          <a:p>
            <a:pPr algn="just"/>
            <a:r>
              <a:rPr lang="es-ES" sz="1400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El índice se construye principalmente con información cualitativa que se genera a partir de la encuesta de opinión a Ejecutivos, aplicada a más de 14 mil empresarios pertenecientes a los países evaluados y es complementada con datos duros de fuentes como el Banco Mundial, Naciones Unidas y el Fondo Monetario Internacional.  </a:t>
            </a:r>
            <a:endParaRPr lang="es-MX" sz="1400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just">
              <a:buNone/>
            </a:pPr>
            <a:endParaRPr lang="es-MX" sz="14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es-ES" sz="1400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En México, el </a:t>
            </a:r>
            <a:r>
              <a:rPr lang="es-MX" sz="1400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Instituto Mexicano para la Competitividad (</a:t>
            </a:r>
            <a:r>
              <a:rPr lang="es-ES" sz="1400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IMCO) y la Secretaria de Economía fungen como socios locales para la recopilación de dicha información. </a:t>
            </a:r>
            <a:endParaRPr lang="es-MX" sz="14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just">
              <a:buNone/>
            </a:pPr>
            <a:endParaRPr lang="es-MX" sz="14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just">
              <a:buNone/>
            </a:pPr>
            <a:r>
              <a:rPr lang="es-E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/>
            </a:r>
            <a:br>
              <a:rPr lang="es-ES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</a:br>
            <a:endParaRPr lang="en-US" sz="14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214290"/>
            <a:ext cx="8153400" cy="900113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LOS MEJORES PAÍSES</a:t>
            </a:r>
            <a:endParaRPr lang="en-US" dirty="0"/>
          </a:p>
        </p:txBody>
      </p:sp>
      <p:grpSp>
        <p:nvGrpSpPr>
          <p:cNvPr id="99331" name="Group 3"/>
          <p:cNvGrpSpPr>
            <a:grpSpLocks/>
          </p:cNvGrpSpPr>
          <p:nvPr/>
        </p:nvGrpSpPr>
        <p:grpSpPr bwMode="auto">
          <a:xfrm>
            <a:off x="357158" y="1571612"/>
            <a:ext cx="8429684" cy="4693856"/>
            <a:chOff x="480" y="1260"/>
            <a:chExt cx="4608" cy="2436"/>
          </a:xfrm>
        </p:grpSpPr>
        <p:sp>
          <p:nvSpPr>
            <p:cNvPr id="99332" name="Freeform 4"/>
            <p:cNvSpPr>
              <a:spLocks noEditPoints="1"/>
            </p:cNvSpPr>
            <p:nvPr/>
          </p:nvSpPr>
          <p:spPr bwMode="gray">
            <a:xfrm rot="-1358056">
              <a:off x="877" y="1765"/>
              <a:ext cx="3839" cy="1527"/>
            </a:xfrm>
            <a:custGeom>
              <a:avLst/>
              <a:gdLst/>
              <a:ahLst/>
              <a:cxnLst>
                <a:cxn ang="0">
                  <a:pos x="1692" y="12"/>
                </a:cxn>
                <a:cxn ang="0">
                  <a:pos x="1234" y="74"/>
                </a:cxn>
                <a:cxn ang="0">
                  <a:pos x="828" y="182"/>
                </a:cxn>
                <a:cxn ang="0">
                  <a:pos x="486" y="330"/>
                </a:cxn>
                <a:cxn ang="0">
                  <a:pos x="226" y="510"/>
                </a:cxn>
                <a:cxn ang="0">
                  <a:pos x="58" y="718"/>
                </a:cxn>
                <a:cxn ang="0">
                  <a:pos x="0" y="944"/>
                </a:cxn>
                <a:cxn ang="0">
                  <a:pos x="58" y="1170"/>
                </a:cxn>
                <a:cxn ang="0">
                  <a:pos x="226" y="1378"/>
                </a:cxn>
                <a:cxn ang="0">
                  <a:pos x="486" y="1558"/>
                </a:cxn>
                <a:cxn ang="0">
                  <a:pos x="828" y="1706"/>
                </a:cxn>
                <a:cxn ang="0">
                  <a:pos x="1234" y="1814"/>
                </a:cxn>
                <a:cxn ang="0">
                  <a:pos x="1692" y="1876"/>
                </a:cxn>
                <a:cxn ang="0">
                  <a:pos x="2186" y="1884"/>
                </a:cxn>
                <a:cxn ang="0">
                  <a:pos x="2658" y="1840"/>
                </a:cxn>
                <a:cxn ang="0">
                  <a:pos x="3084" y="1746"/>
                </a:cxn>
                <a:cxn ang="0">
                  <a:pos x="3448" y="1612"/>
                </a:cxn>
                <a:cxn ang="0">
                  <a:pos x="3738" y="1442"/>
                </a:cxn>
                <a:cxn ang="0">
                  <a:pos x="3938" y="1242"/>
                </a:cxn>
                <a:cxn ang="0">
                  <a:pos x="4034" y="1022"/>
                </a:cxn>
                <a:cxn ang="0">
                  <a:pos x="4014" y="790"/>
                </a:cxn>
                <a:cxn ang="0">
                  <a:pos x="3882" y="576"/>
                </a:cxn>
                <a:cxn ang="0">
                  <a:pos x="3650" y="386"/>
                </a:cxn>
                <a:cxn ang="0">
                  <a:pos x="3334" y="228"/>
                </a:cxn>
                <a:cxn ang="0">
                  <a:pos x="2948" y="106"/>
                </a:cxn>
                <a:cxn ang="0">
                  <a:pos x="2506" y="28"/>
                </a:cxn>
                <a:cxn ang="0">
                  <a:pos x="2020" y="0"/>
                </a:cxn>
                <a:cxn ang="0">
                  <a:pos x="1606" y="1736"/>
                </a:cxn>
                <a:cxn ang="0">
                  <a:pos x="1164" y="1678"/>
                </a:cxn>
                <a:cxn ang="0">
                  <a:pos x="776" y="1576"/>
                </a:cxn>
                <a:cxn ang="0">
                  <a:pos x="458" y="1436"/>
                </a:cxn>
                <a:cxn ang="0">
                  <a:pos x="224" y="1266"/>
                </a:cxn>
                <a:cxn ang="0">
                  <a:pos x="88" y="1074"/>
                </a:cxn>
                <a:cxn ang="0">
                  <a:pos x="68" y="864"/>
                </a:cxn>
                <a:cxn ang="0">
                  <a:pos x="166" y="664"/>
                </a:cxn>
                <a:cxn ang="0">
                  <a:pos x="370" y="486"/>
                </a:cxn>
                <a:cxn ang="0">
                  <a:pos x="662" y="336"/>
                </a:cxn>
                <a:cxn ang="0">
                  <a:pos x="1028" y="222"/>
                </a:cxn>
                <a:cxn ang="0">
                  <a:pos x="1454" y="148"/>
                </a:cxn>
                <a:cxn ang="0">
                  <a:pos x="1922" y="120"/>
                </a:cxn>
                <a:cxn ang="0">
                  <a:pos x="2392" y="148"/>
                </a:cxn>
                <a:cxn ang="0">
                  <a:pos x="2818" y="222"/>
                </a:cxn>
                <a:cxn ang="0">
                  <a:pos x="3184" y="336"/>
                </a:cxn>
                <a:cxn ang="0">
                  <a:pos x="3476" y="486"/>
                </a:cxn>
                <a:cxn ang="0">
                  <a:pos x="3680" y="664"/>
                </a:cxn>
                <a:cxn ang="0">
                  <a:pos x="3778" y="864"/>
                </a:cxn>
                <a:cxn ang="0">
                  <a:pos x="3758" y="1074"/>
                </a:cxn>
                <a:cxn ang="0">
                  <a:pos x="3622" y="1266"/>
                </a:cxn>
                <a:cxn ang="0">
                  <a:pos x="3388" y="1436"/>
                </a:cxn>
                <a:cxn ang="0">
                  <a:pos x="3070" y="1576"/>
                </a:cxn>
                <a:cxn ang="0">
                  <a:pos x="2682" y="1678"/>
                </a:cxn>
                <a:cxn ang="0">
                  <a:pos x="2240" y="1736"/>
                </a:cxn>
              </a:cxnLst>
              <a:rect l="0" t="0" r="r" b="b"/>
              <a:pathLst>
                <a:path w="4040" h="1888">
                  <a:moveTo>
                    <a:pt x="2020" y="0"/>
                  </a:moveTo>
                  <a:lnTo>
                    <a:pt x="1854" y="4"/>
                  </a:lnTo>
                  <a:lnTo>
                    <a:pt x="1692" y="12"/>
                  </a:lnTo>
                  <a:lnTo>
                    <a:pt x="1534" y="28"/>
                  </a:lnTo>
                  <a:lnTo>
                    <a:pt x="1382" y="48"/>
                  </a:lnTo>
                  <a:lnTo>
                    <a:pt x="1234" y="74"/>
                  </a:lnTo>
                  <a:lnTo>
                    <a:pt x="1092" y="106"/>
                  </a:lnTo>
                  <a:lnTo>
                    <a:pt x="956" y="142"/>
                  </a:lnTo>
                  <a:lnTo>
                    <a:pt x="828" y="182"/>
                  </a:lnTo>
                  <a:lnTo>
                    <a:pt x="706" y="228"/>
                  </a:lnTo>
                  <a:lnTo>
                    <a:pt x="592" y="276"/>
                  </a:lnTo>
                  <a:lnTo>
                    <a:pt x="486" y="330"/>
                  </a:lnTo>
                  <a:lnTo>
                    <a:pt x="390" y="386"/>
                  </a:lnTo>
                  <a:lnTo>
                    <a:pt x="302" y="446"/>
                  </a:lnTo>
                  <a:lnTo>
                    <a:pt x="226" y="510"/>
                  </a:lnTo>
                  <a:lnTo>
                    <a:pt x="158" y="576"/>
                  </a:lnTo>
                  <a:lnTo>
                    <a:pt x="102" y="646"/>
                  </a:lnTo>
                  <a:lnTo>
                    <a:pt x="58" y="718"/>
                  </a:lnTo>
                  <a:lnTo>
                    <a:pt x="26" y="790"/>
                  </a:lnTo>
                  <a:lnTo>
                    <a:pt x="6" y="866"/>
                  </a:lnTo>
                  <a:lnTo>
                    <a:pt x="0" y="944"/>
                  </a:lnTo>
                  <a:lnTo>
                    <a:pt x="6" y="1022"/>
                  </a:lnTo>
                  <a:lnTo>
                    <a:pt x="26" y="1098"/>
                  </a:lnTo>
                  <a:lnTo>
                    <a:pt x="58" y="1170"/>
                  </a:lnTo>
                  <a:lnTo>
                    <a:pt x="102" y="1242"/>
                  </a:lnTo>
                  <a:lnTo>
                    <a:pt x="158" y="1312"/>
                  </a:lnTo>
                  <a:lnTo>
                    <a:pt x="226" y="1378"/>
                  </a:lnTo>
                  <a:lnTo>
                    <a:pt x="302" y="1442"/>
                  </a:lnTo>
                  <a:lnTo>
                    <a:pt x="390" y="1502"/>
                  </a:lnTo>
                  <a:lnTo>
                    <a:pt x="486" y="1558"/>
                  </a:lnTo>
                  <a:lnTo>
                    <a:pt x="592" y="1612"/>
                  </a:lnTo>
                  <a:lnTo>
                    <a:pt x="706" y="1660"/>
                  </a:lnTo>
                  <a:lnTo>
                    <a:pt x="828" y="1706"/>
                  </a:lnTo>
                  <a:lnTo>
                    <a:pt x="956" y="1746"/>
                  </a:lnTo>
                  <a:lnTo>
                    <a:pt x="1092" y="1782"/>
                  </a:lnTo>
                  <a:lnTo>
                    <a:pt x="1234" y="1814"/>
                  </a:lnTo>
                  <a:lnTo>
                    <a:pt x="1382" y="1840"/>
                  </a:lnTo>
                  <a:lnTo>
                    <a:pt x="1534" y="1860"/>
                  </a:lnTo>
                  <a:lnTo>
                    <a:pt x="1692" y="1876"/>
                  </a:lnTo>
                  <a:lnTo>
                    <a:pt x="1854" y="1884"/>
                  </a:lnTo>
                  <a:lnTo>
                    <a:pt x="2020" y="1888"/>
                  </a:lnTo>
                  <a:lnTo>
                    <a:pt x="2186" y="1884"/>
                  </a:lnTo>
                  <a:lnTo>
                    <a:pt x="2348" y="1876"/>
                  </a:lnTo>
                  <a:lnTo>
                    <a:pt x="2506" y="1860"/>
                  </a:lnTo>
                  <a:lnTo>
                    <a:pt x="2658" y="1840"/>
                  </a:lnTo>
                  <a:lnTo>
                    <a:pt x="2806" y="1814"/>
                  </a:lnTo>
                  <a:lnTo>
                    <a:pt x="2948" y="1782"/>
                  </a:lnTo>
                  <a:lnTo>
                    <a:pt x="3084" y="1746"/>
                  </a:lnTo>
                  <a:lnTo>
                    <a:pt x="3212" y="1706"/>
                  </a:lnTo>
                  <a:lnTo>
                    <a:pt x="3334" y="1660"/>
                  </a:lnTo>
                  <a:lnTo>
                    <a:pt x="3448" y="1612"/>
                  </a:lnTo>
                  <a:lnTo>
                    <a:pt x="3554" y="1558"/>
                  </a:lnTo>
                  <a:lnTo>
                    <a:pt x="3650" y="1502"/>
                  </a:lnTo>
                  <a:lnTo>
                    <a:pt x="3738" y="1442"/>
                  </a:lnTo>
                  <a:lnTo>
                    <a:pt x="3814" y="1378"/>
                  </a:lnTo>
                  <a:lnTo>
                    <a:pt x="3882" y="1312"/>
                  </a:lnTo>
                  <a:lnTo>
                    <a:pt x="3938" y="1242"/>
                  </a:lnTo>
                  <a:lnTo>
                    <a:pt x="3982" y="1170"/>
                  </a:lnTo>
                  <a:lnTo>
                    <a:pt x="4014" y="1098"/>
                  </a:lnTo>
                  <a:lnTo>
                    <a:pt x="4034" y="1022"/>
                  </a:lnTo>
                  <a:lnTo>
                    <a:pt x="4040" y="944"/>
                  </a:lnTo>
                  <a:lnTo>
                    <a:pt x="4034" y="866"/>
                  </a:lnTo>
                  <a:lnTo>
                    <a:pt x="4014" y="790"/>
                  </a:lnTo>
                  <a:lnTo>
                    <a:pt x="3982" y="718"/>
                  </a:lnTo>
                  <a:lnTo>
                    <a:pt x="3938" y="646"/>
                  </a:lnTo>
                  <a:lnTo>
                    <a:pt x="3882" y="576"/>
                  </a:lnTo>
                  <a:lnTo>
                    <a:pt x="3814" y="510"/>
                  </a:lnTo>
                  <a:lnTo>
                    <a:pt x="3738" y="446"/>
                  </a:lnTo>
                  <a:lnTo>
                    <a:pt x="3650" y="386"/>
                  </a:lnTo>
                  <a:lnTo>
                    <a:pt x="3554" y="330"/>
                  </a:lnTo>
                  <a:lnTo>
                    <a:pt x="3448" y="276"/>
                  </a:lnTo>
                  <a:lnTo>
                    <a:pt x="3334" y="228"/>
                  </a:lnTo>
                  <a:lnTo>
                    <a:pt x="3212" y="182"/>
                  </a:lnTo>
                  <a:lnTo>
                    <a:pt x="3084" y="142"/>
                  </a:lnTo>
                  <a:lnTo>
                    <a:pt x="2948" y="106"/>
                  </a:lnTo>
                  <a:lnTo>
                    <a:pt x="2806" y="74"/>
                  </a:lnTo>
                  <a:lnTo>
                    <a:pt x="2658" y="48"/>
                  </a:lnTo>
                  <a:lnTo>
                    <a:pt x="2506" y="28"/>
                  </a:lnTo>
                  <a:lnTo>
                    <a:pt x="2348" y="12"/>
                  </a:lnTo>
                  <a:lnTo>
                    <a:pt x="2186" y="4"/>
                  </a:lnTo>
                  <a:lnTo>
                    <a:pt x="2020" y="0"/>
                  </a:lnTo>
                  <a:close/>
                  <a:moveTo>
                    <a:pt x="1922" y="1748"/>
                  </a:moveTo>
                  <a:lnTo>
                    <a:pt x="1762" y="1746"/>
                  </a:lnTo>
                  <a:lnTo>
                    <a:pt x="1606" y="1736"/>
                  </a:lnTo>
                  <a:lnTo>
                    <a:pt x="1454" y="1722"/>
                  </a:lnTo>
                  <a:lnTo>
                    <a:pt x="1306" y="1702"/>
                  </a:lnTo>
                  <a:lnTo>
                    <a:pt x="1164" y="1678"/>
                  </a:lnTo>
                  <a:lnTo>
                    <a:pt x="1028" y="1648"/>
                  </a:lnTo>
                  <a:lnTo>
                    <a:pt x="898" y="1614"/>
                  </a:lnTo>
                  <a:lnTo>
                    <a:pt x="776" y="1576"/>
                  </a:lnTo>
                  <a:lnTo>
                    <a:pt x="662" y="1532"/>
                  </a:lnTo>
                  <a:lnTo>
                    <a:pt x="554" y="1486"/>
                  </a:lnTo>
                  <a:lnTo>
                    <a:pt x="458" y="1436"/>
                  </a:lnTo>
                  <a:lnTo>
                    <a:pt x="370" y="1382"/>
                  </a:lnTo>
                  <a:lnTo>
                    <a:pt x="292" y="1326"/>
                  </a:lnTo>
                  <a:lnTo>
                    <a:pt x="224" y="1266"/>
                  </a:lnTo>
                  <a:lnTo>
                    <a:pt x="166" y="1204"/>
                  </a:lnTo>
                  <a:lnTo>
                    <a:pt x="122" y="1140"/>
                  </a:lnTo>
                  <a:lnTo>
                    <a:pt x="88" y="1074"/>
                  </a:lnTo>
                  <a:lnTo>
                    <a:pt x="68" y="1004"/>
                  </a:lnTo>
                  <a:lnTo>
                    <a:pt x="62" y="934"/>
                  </a:lnTo>
                  <a:lnTo>
                    <a:pt x="68" y="864"/>
                  </a:lnTo>
                  <a:lnTo>
                    <a:pt x="88" y="796"/>
                  </a:lnTo>
                  <a:lnTo>
                    <a:pt x="122" y="730"/>
                  </a:lnTo>
                  <a:lnTo>
                    <a:pt x="166" y="664"/>
                  </a:lnTo>
                  <a:lnTo>
                    <a:pt x="224" y="602"/>
                  </a:lnTo>
                  <a:lnTo>
                    <a:pt x="292" y="544"/>
                  </a:lnTo>
                  <a:lnTo>
                    <a:pt x="370" y="486"/>
                  </a:lnTo>
                  <a:lnTo>
                    <a:pt x="458" y="434"/>
                  </a:lnTo>
                  <a:lnTo>
                    <a:pt x="554" y="382"/>
                  </a:lnTo>
                  <a:lnTo>
                    <a:pt x="662" y="336"/>
                  </a:lnTo>
                  <a:lnTo>
                    <a:pt x="776" y="294"/>
                  </a:lnTo>
                  <a:lnTo>
                    <a:pt x="898" y="256"/>
                  </a:lnTo>
                  <a:lnTo>
                    <a:pt x="1028" y="222"/>
                  </a:lnTo>
                  <a:lnTo>
                    <a:pt x="1164" y="192"/>
                  </a:lnTo>
                  <a:lnTo>
                    <a:pt x="1306" y="166"/>
                  </a:lnTo>
                  <a:lnTo>
                    <a:pt x="1454" y="148"/>
                  </a:lnTo>
                  <a:lnTo>
                    <a:pt x="1606" y="132"/>
                  </a:lnTo>
                  <a:lnTo>
                    <a:pt x="1762" y="124"/>
                  </a:lnTo>
                  <a:lnTo>
                    <a:pt x="1922" y="120"/>
                  </a:lnTo>
                  <a:lnTo>
                    <a:pt x="2084" y="124"/>
                  </a:lnTo>
                  <a:lnTo>
                    <a:pt x="2240" y="132"/>
                  </a:lnTo>
                  <a:lnTo>
                    <a:pt x="2392" y="148"/>
                  </a:lnTo>
                  <a:lnTo>
                    <a:pt x="2540" y="166"/>
                  </a:lnTo>
                  <a:lnTo>
                    <a:pt x="2682" y="192"/>
                  </a:lnTo>
                  <a:lnTo>
                    <a:pt x="2818" y="222"/>
                  </a:lnTo>
                  <a:lnTo>
                    <a:pt x="2948" y="256"/>
                  </a:lnTo>
                  <a:lnTo>
                    <a:pt x="3070" y="294"/>
                  </a:lnTo>
                  <a:lnTo>
                    <a:pt x="3184" y="336"/>
                  </a:lnTo>
                  <a:lnTo>
                    <a:pt x="3292" y="382"/>
                  </a:lnTo>
                  <a:lnTo>
                    <a:pt x="3388" y="434"/>
                  </a:lnTo>
                  <a:lnTo>
                    <a:pt x="3476" y="486"/>
                  </a:lnTo>
                  <a:lnTo>
                    <a:pt x="3554" y="544"/>
                  </a:lnTo>
                  <a:lnTo>
                    <a:pt x="3622" y="602"/>
                  </a:lnTo>
                  <a:lnTo>
                    <a:pt x="3680" y="664"/>
                  </a:lnTo>
                  <a:lnTo>
                    <a:pt x="3724" y="730"/>
                  </a:lnTo>
                  <a:lnTo>
                    <a:pt x="3758" y="796"/>
                  </a:lnTo>
                  <a:lnTo>
                    <a:pt x="3778" y="864"/>
                  </a:lnTo>
                  <a:lnTo>
                    <a:pt x="3784" y="934"/>
                  </a:lnTo>
                  <a:lnTo>
                    <a:pt x="3778" y="1004"/>
                  </a:lnTo>
                  <a:lnTo>
                    <a:pt x="3758" y="1074"/>
                  </a:lnTo>
                  <a:lnTo>
                    <a:pt x="3724" y="1140"/>
                  </a:lnTo>
                  <a:lnTo>
                    <a:pt x="3680" y="1204"/>
                  </a:lnTo>
                  <a:lnTo>
                    <a:pt x="3622" y="1266"/>
                  </a:lnTo>
                  <a:lnTo>
                    <a:pt x="3554" y="1326"/>
                  </a:lnTo>
                  <a:lnTo>
                    <a:pt x="3476" y="1382"/>
                  </a:lnTo>
                  <a:lnTo>
                    <a:pt x="3388" y="1436"/>
                  </a:lnTo>
                  <a:lnTo>
                    <a:pt x="3292" y="1486"/>
                  </a:lnTo>
                  <a:lnTo>
                    <a:pt x="3184" y="1532"/>
                  </a:lnTo>
                  <a:lnTo>
                    <a:pt x="3070" y="1576"/>
                  </a:lnTo>
                  <a:lnTo>
                    <a:pt x="2948" y="1614"/>
                  </a:lnTo>
                  <a:lnTo>
                    <a:pt x="2818" y="1648"/>
                  </a:lnTo>
                  <a:lnTo>
                    <a:pt x="2682" y="1678"/>
                  </a:lnTo>
                  <a:lnTo>
                    <a:pt x="2540" y="1702"/>
                  </a:lnTo>
                  <a:lnTo>
                    <a:pt x="2392" y="1722"/>
                  </a:lnTo>
                  <a:lnTo>
                    <a:pt x="2240" y="1736"/>
                  </a:lnTo>
                  <a:lnTo>
                    <a:pt x="2084" y="1746"/>
                  </a:lnTo>
                  <a:lnTo>
                    <a:pt x="1922" y="1748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30196"/>
                    <a:invGamma/>
                    <a:alpha val="36000"/>
                  </a:schemeClr>
                </a:gs>
                <a:gs pos="100000">
                  <a:schemeClr val="bg2"/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MX" dirty="0"/>
            </a:p>
          </p:txBody>
        </p:sp>
        <p:sp>
          <p:nvSpPr>
            <p:cNvPr id="99333" name="Oval 5"/>
            <p:cNvSpPr>
              <a:spLocks noChangeArrowheads="1"/>
            </p:cNvSpPr>
            <p:nvPr/>
          </p:nvSpPr>
          <p:spPr bwMode="gray">
            <a:xfrm rot="-1543677">
              <a:off x="2736" y="1728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MX" dirty="0"/>
            </a:p>
          </p:txBody>
        </p:sp>
        <p:sp>
          <p:nvSpPr>
            <p:cNvPr id="99334" name="Oval 6"/>
            <p:cNvSpPr>
              <a:spLocks noChangeArrowheads="1"/>
            </p:cNvSpPr>
            <p:nvPr/>
          </p:nvSpPr>
          <p:spPr bwMode="gray">
            <a:xfrm rot="-1543677">
              <a:off x="4416" y="1824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MX" dirty="0"/>
            </a:p>
          </p:txBody>
        </p:sp>
        <p:sp>
          <p:nvSpPr>
            <p:cNvPr id="99335" name="Oval 7"/>
            <p:cNvSpPr>
              <a:spLocks noChangeArrowheads="1"/>
            </p:cNvSpPr>
            <p:nvPr/>
          </p:nvSpPr>
          <p:spPr bwMode="gray">
            <a:xfrm rot="-1543677">
              <a:off x="1824" y="3504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MX" dirty="0"/>
            </a:p>
          </p:txBody>
        </p:sp>
        <p:sp>
          <p:nvSpPr>
            <p:cNvPr id="99336" name="Oval 8"/>
            <p:cNvSpPr>
              <a:spLocks noChangeArrowheads="1"/>
            </p:cNvSpPr>
            <p:nvPr/>
          </p:nvSpPr>
          <p:spPr bwMode="gray">
            <a:xfrm rot="-1543677">
              <a:off x="3456" y="3120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MX" dirty="0"/>
            </a:p>
          </p:txBody>
        </p:sp>
        <p:sp>
          <p:nvSpPr>
            <p:cNvPr id="99337" name="Oval 9"/>
            <p:cNvSpPr>
              <a:spLocks noChangeArrowheads="1"/>
            </p:cNvSpPr>
            <p:nvPr/>
          </p:nvSpPr>
          <p:spPr bwMode="gray">
            <a:xfrm rot="-1543677">
              <a:off x="1296" y="2592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MX" dirty="0"/>
            </a:p>
          </p:txBody>
        </p:sp>
        <p:sp>
          <p:nvSpPr>
            <p:cNvPr id="99338" name="Oval 10"/>
            <p:cNvSpPr>
              <a:spLocks noChangeArrowheads="1"/>
            </p:cNvSpPr>
            <p:nvPr/>
          </p:nvSpPr>
          <p:spPr bwMode="gray">
            <a:xfrm>
              <a:off x="2382" y="1260"/>
              <a:ext cx="720" cy="69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s-MX" sz="1200" dirty="0" smtClean="0">
                  <a:solidFill>
                    <a:schemeClr val="accent4">
                      <a:lumMod val="75000"/>
                    </a:schemeClr>
                  </a:solidFill>
                </a:rPr>
                <a:t>Y PRIVADO</a:t>
              </a:r>
            </a:p>
            <a:p>
              <a:pPr algn="ctr"/>
              <a:r>
                <a:rPr lang="es-MX" sz="1200" dirty="0" smtClean="0">
                  <a:solidFill>
                    <a:schemeClr val="accent4">
                      <a:lumMod val="75000"/>
                    </a:schemeClr>
                  </a:solidFill>
                </a:rPr>
                <a:t> PARA LA</a:t>
              </a:r>
            </a:p>
            <a:p>
              <a:pPr algn="ctr"/>
              <a:r>
                <a:rPr lang="es-MX" sz="1200" dirty="0" smtClean="0">
                  <a:solidFill>
                    <a:schemeClr val="accent4">
                      <a:lumMod val="75000"/>
                    </a:schemeClr>
                  </a:solidFill>
                </a:rPr>
                <a:t> INNOVACIÓN</a:t>
              </a:r>
            </a:p>
            <a:p>
              <a:pPr algn="ctr"/>
              <a:endParaRPr lang="es-MX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99343" name="Text Box 15"/>
            <p:cNvSpPr txBox="1">
              <a:spLocks noChangeArrowheads="1"/>
            </p:cNvSpPr>
            <p:nvPr/>
          </p:nvSpPr>
          <p:spPr bwMode="gray">
            <a:xfrm>
              <a:off x="1127" y="2375"/>
              <a:ext cx="4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 dirty="0">
                  <a:solidFill>
                    <a:schemeClr val="bg1"/>
                  </a:solidFill>
                  <a:latin typeface="Verdana" pitchFamily="34" charset="0"/>
                </a:rPr>
                <a:t>Text</a:t>
              </a:r>
            </a:p>
          </p:txBody>
        </p:sp>
        <p:sp>
          <p:nvSpPr>
            <p:cNvPr id="99345" name="Text Box 17"/>
            <p:cNvSpPr txBox="1">
              <a:spLocks noChangeArrowheads="1"/>
            </p:cNvSpPr>
            <p:nvPr/>
          </p:nvSpPr>
          <p:spPr bwMode="gray">
            <a:xfrm>
              <a:off x="4222" y="1696"/>
              <a:ext cx="4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 dirty="0">
                  <a:solidFill>
                    <a:schemeClr val="bg1"/>
                  </a:solidFill>
                  <a:latin typeface="Verdana" pitchFamily="34" charset="0"/>
                </a:rPr>
                <a:t>Text</a:t>
              </a:r>
            </a:p>
          </p:txBody>
        </p:sp>
        <p:sp>
          <p:nvSpPr>
            <p:cNvPr id="99346" name="Text Box 18"/>
            <p:cNvSpPr txBox="1">
              <a:spLocks noChangeArrowheads="1"/>
            </p:cNvSpPr>
            <p:nvPr/>
          </p:nvSpPr>
          <p:spPr bwMode="gray">
            <a:xfrm>
              <a:off x="3219" y="2956"/>
              <a:ext cx="4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 dirty="0">
                  <a:solidFill>
                    <a:schemeClr val="bg1"/>
                  </a:solidFill>
                  <a:latin typeface="Verdana" pitchFamily="34" charset="0"/>
                </a:rPr>
                <a:t>Text</a:t>
              </a:r>
            </a:p>
          </p:txBody>
        </p:sp>
        <p:sp>
          <p:nvSpPr>
            <p:cNvPr id="99347" name="Text Box 19"/>
            <p:cNvSpPr txBox="1">
              <a:spLocks noChangeArrowheads="1"/>
            </p:cNvSpPr>
            <p:nvPr/>
          </p:nvSpPr>
          <p:spPr bwMode="gray">
            <a:xfrm>
              <a:off x="1638" y="3295"/>
              <a:ext cx="41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 dirty="0" smtClean="0">
                  <a:solidFill>
                    <a:schemeClr val="bg1"/>
                  </a:solidFill>
                  <a:latin typeface="Verdana" pitchFamily="34" charset="0"/>
                </a:rPr>
                <a:t>Text</a:t>
              </a:r>
              <a:endParaRPr lang="en-US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99348" name="Text Box 20"/>
            <p:cNvSpPr txBox="1">
              <a:spLocks noChangeArrowheads="1"/>
            </p:cNvSpPr>
            <p:nvPr/>
          </p:nvSpPr>
          <p:spPr bwMode="gray">
            <a:xfrm>
              <a:off x="2160" y="2304"/>
              <a:ext cx="145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endParaRPr lang="en-US" sz="2800" b="1" dirty="0"/>
            </a:p>
          </p:txBody>
        </p:sp>
        <p:sp>
          <p:nvSpPr>
            <p:cNvPr id="99349" name="Line 21"/>
            <p:cNvSpPr>
              <a:spLocks noChangeShapeType="1"/>
            </p:cNvSpPr>
            <p:nvPr/>
          </p:nvSpPr>
          <p:spPr bwMode="gray">
            <a:xfrm>
              <a:off x="1639" y="1545"/>
              <a:ext cx="1025" cy="7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s-MX" dirty="0"/>
            </a:p>
          </p:txBody>
        </p:sp>
        <p:cxnSp>
          <p:nvCxnSpPr>
            <p:cNvPr id="99350" name="AutoShape 22"/>
            <p:cNvCxnSpPr>
              <a:cxnSpLocks noChangeShapeType="1"/>
            </p:cNvCxnSpPr>
            <p:nvPr/>
          </p:nvCxnSpPr>
          <p:spPr bwMode="gray">
            <a:xfrm flipH="1">
              <a:off x="559" y="1545"/>
              <a:ext cx="1087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</p:cxnSp>
        <p:sp>
          <p:nvSpPr>
            <p:cNvPr id="99351" name="Text Box 23"/>
            <p:cNvSpPr txBox="1">
              <a:spLocks noChangeArrowheads="1"/>
            </p:cNvSpPr>
            <p:nvPr/>
          </p:nvSpPr>
          <p:spPr bwMode="gray">
            <a:xfrm>
              <a:off x="480" y="1296"/>
              <a:ext cx="1562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sz="1200" b="1" dirty="0" smtClean="0">
                  <a:latin typeface="Verdana" pitchFamily="34" charset="0"/>
                </a:rPr>
                <a:t>SEXTO AÑO CONSECUTIVO</a:t>
              </a:r>
              <a:endParaRPr lang="en-US" sz="1200" b="1" dirty="0">
                <a:latin typeface="Verdana" pitchFamily="34" charset="0"/>
              </a:endParaRPr>
            </a:p>
          </p:txBody>
        </p:sp>
      </p:grpSp>
      <p:sp>
        <p:nvSpPr>
          <p:cNvPr id="29" name="Oval 10"/>
          <p:cNvSpPr>
            <a:spLocks noChangeArrowheads="1"/>
          </p:cNvSpPr>
          <p:nvPr/>
        </p:nvSpPr>
        <p:spPr bwMode="gray">
          <a:xfrm>
            <a:off x="7072330" y="1857364"/>
            <a:ext cx="1317138" cy="133724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sz="1200" dirty="0" smtClean="0">
                <a:solidFill>
                  <a:schemeClr val="accent4">
                    <a:lumMod val="75000"/>
                  </a:schemeClr>
                </a:solidFill>
              </a:rPr>
              <a:t>AMPLIA </a:t>
            </a:r>
          </a:p>
          <a:p>
            <a:pPr algn="ctr"/>
            <a:r>
              <a:rPr lang="es-MX" sz="1200" dirty="0" smtClean="0">
                <a:solidFill>
                  <a:schemeClr val="accent4">
                    <a:lumMod val="75000"/>
                  </a:schemeClr>
                </a:solidFill>
              </a:rPr>
              <a:t>COLABORACIÓN </a:t>
            </a:r>
          </a:p>
          <a:p>
            <a:pPr algn="ctr"/>
            <a:r>
              <a:rPr lang="es-MX" sz="1200" dirty="0" smtClean="0">
                <a:solidFill>
                  <a:schemeClr val="accent4">
                    <a:lumMod val="75000"/>
                  </a:schemeClr>
                </a:solidFill>
              </a:rPr>
              <a:t>ENTRE EL </a:t>
            </a:r>
          </a:p>
          <a:p>
            <a:pPr algn="ctr"/>
            <a:r>
              <a:rPr lang="es-MX" sz="1200" dirty="0" smtClean="0">
                <a:solidFill>
                  <a:schemeClr val="accent4">
                    <a:lumMod val="75000"/>
                  </a:schemeClr>
                </a:solidFill>
              </a:rPr>
              <a:t>SECTOR</a:t>
            </a:r>
          </a:p>
          <a:p>
            <a:pPr algn="ctr"/>
            <a:r>
              <a:rPr lang="es-MX" sz="1200" dirty="0" smtClean="0">
                <a:solidFill>
                  <a:schemeClr val="accent4">
                    <a:lumMod val="75000"/>
                  </a:schemeClr>
                </a:solidFill>
              </a:rPr>
              <a:t> ACADÉMICO</a:t>
            </a:r>
            <a:endParaRPr lang="es-MX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0" name="Oval 10"/>
          <p:cNvSpPr>
            <a:spLocks noChangeArrowheads="1"/>
          </p:cNvSpPr>
          <p:nvPr/>
        </p:nvSpPr>
        <p:spPr bwMode="gray">
          <a:xfrm>
            <a:off x="2357422" y="4786322"/>
            <a:ext cx="1388576" cy="140868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sz="1200" dirty="0" smtClean="0">
                <a:solidFill>
                  <a:schemeClr val="accent4">
                    <a:lumMod val="75000"/>
                  </a:schemeClr>
                </a:solidFill>
              </a:rPr>
              <a:t>INSTITUCIONES</a:t>
            </a:r>
          </a:p>
          <a:p>
            <a:pPr algn="ctr"/>
            <a:r>
              <a:rPr lang="es-MX" sz="1200" dirty="0" smtClean="0">
                <a:solidFill>
                  <a:schemeClr val="accent4">
                    <a:lumMod val="75000"/>
                  </a:schemeClr>
                </a:solidFill>
              </a:rPr>
              <a:t>EDUCATIVAS </a:t>
            </a:r>
          </a:p>
          <a:p>
            <a:pPr algn="ctr"/>
            <a:r>
              <a:rPr lang="es-MX" sz="1200" dirty="0" smtClean="0">
                <a:solidFill>
                  <a:schemeClr val="accent4">
                    <a:lumMod val="75000"/>
                  </a:schemeClr>
                </a:solidFill>
              </a:rPr>
              <a:t>DE CLASE </a:t>
            </a:r>
          </a:p>
          <a:p>
            <a:pPr algn="ctr"/>
            <a:r>
              <a:rPr lang="es-MX" sz="1200" dirty="0" smtClean="0">
                <a:solidFill>
                  <a:schemeClr val="accent4">
                    <a:lumMod val="75000"/>
                  </a:schemeClr>
                </a:solidFill>
              </a:rPr>
              <a:t>MUNDIAL</a:t>
            </a:r>
            <a:endParaRPr lang="es-MX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1" name="Oval 10"/>
          <p:cNvSpPr>
            <a:spLocks noChangeArrowheads="1"/>
          </p:cNvSpPr>
          <p:nvPr/>
        </p:nvSpPr>
        <p:spPr bwMode="gray">
          <a:xfrm>
            <a:off x="1142976" y="3429000"/>
            <a:ext cx="1460014" cy="135732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sz="1200" dirty="0" smtClean="0">
                <a:solidFill>
                  <a:schemeClr val="accent4">
                    <a:lumMod val="75000"/>
                  </a:schemeClr>
                </a:solidFill>
              </a:rPr>
              <a:t>PRIMER LUGAR</a:t>
            </a:r>
          </a:p>
          <a:p>
            <a:pPr algn="ctr"/>
            <a:r>
              <a:rPr lang="es-MX" sz="1200" dirty="0" smtClean="0">
                <a:solidFill>
                  <a:schemeClr val="accent4">
                    <a:lumMod val="75000"/>
                  </a:schemeClr>
                </a:solidFill>
              </a:rPr>
              <a:t> MUNDIAL EN </a:t>
            </a:r>
          </a:p>
          <a:p>
            <a:pPr algn="ctr"/>
            <a:r>
              <a:rPr lang="es-MX" sz="1200" dirty="0" smtClean="0">
                <a:solidFill>
                  <a:schemeClr val="accent4">
                    <a:lumMod val="75000"/>
                  </a:schemeClr>
                </a:solidFill>
              </a:rPr>
              <a:t>COMPETITIVIDAD</a:t>
            </a:r>
            <a:endParaRPr lang="es-MX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2" name="Oval 10"/>
          <p:cNvSpPr>
            <a:spLocks noChangeArrowheads="1"/>
          </p:cNvSpPr>
          <p:nvPr/>
        </p:nvSpPr>
        <p:spPr bwMode="gray">
          <a:xfrm>
            <a:off x="5143504" y="4143380"/>
            <a:ext cx="1602890" cy="133724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sz="1200" dirty="0" smtClean="0">
                <a:solidFill>
                  <a:schemeClr val="accent4">
                    <a:lumMod val="75000"/>
                  </a:schemeClr>
                </a:solidFill>
              </a:rPr>
              <a:t>ALTA</a:t>
            </a:r>
          </a:p>
          <a:p>
            <a:pPr algn="ctr"/>
            <a:r>
              <a:rPr lang="es-MX" sz="1200" dirty="0" smtClean="0">
                <a:solidFill>
                  <a:schemeClr val="accent4">
                    <a:lumMod val="75000"/>
                  </a:schemeClr>
                </a:solidFill>
              </a:rPr>
              <a:t> INVERSIÓN</a:t>
            </a:r>
          </a:p>
          <a:p>
            <a:pPr algn="ctr"/>
            <a:r>
              <a:rPr lang="es-MX" sz="1200" dirty="0" smtClean="0">
                <a:solidFill>
                  <a:schemeClr val="accent4">
                    <a:lumMod val="75000"/>
                  </a:schemeClr>
                </a:solidFill>
              </a:rPr>
              <a:t> EN INVESTIGACIÓN </a:t>
            </a:r>
          </a:p>
          <a:p>
            <a:pPr algn="ctr"/>
            <a:r>
              <a:rPr lang="es-MX" sz="1200" dirty="0" smtClean="0">
                <a:solidFill>
                  <a:schemeClr val="accent4">
                    <a:lumMod val="75000"/>
                  </a:schemeClr>
                </a:solidFill>
              </a:rPr>
              <a:t>Y DESARROLLO</a:t>
            </a:r>
            <a:endParaRPr lang="es-MX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3" name="Oval 10"/>
          <p:cNvSpPr>
            <a:spLocks noChangeArrowheads="1"/>
          </p:cNvSpPr>
          <p:nvPr/>
        </p:nvSpPr>
        <p:spPr bwMode="gray">
          <a:xfrm>
            <a:off x="4357686" y="3214686"/>
            <a:ext cx="1285884" cy="107157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MX" sz="2800" b="1" dirty="0" smtClean="0">
                <a:solidFill>
                  <a:schemeClr val="accent4">
                    <a:lumMod val="75000"/>
                  </a:schemeClr>
                </a:solidFill>
              </a:rPr>
              <a:t>SUIZA</a:t>
            </a:r>
            <a:endParaRPr lang="es-MX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122" name="Picture 2" descr="https://encrypted-tbn1.gstatic.com/images?q=tbn:ANd9GcQzCWpvgD7AxNXbqLSFQGcV97_FE20F4KI2owXzA1PUFxvwP8efrGRe59svr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143116"/>
            <a:ext cx="1429851" cy="1248736"/>
          </a:xfrm>
          <a:prstGeom prst="rect">
            <a:avLst/>
          </a:prstGeom>
          <a:noFill/>
        </p:spPr>
      </p:pic>
      <p:pic>
        <p:nvPicPr>
          <p:cNvPr id="5124" name="Picture 4" descr="https://encrypted-tbn3.gstatic.com/images?q=tbn:ANd9GcTaI0gUGiEprQ9W6d77mPiHelcHjf70fkdsh4x9KsEIMFNf2cj5UJsm4bQ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500702"/>
            <a:ext cx="1668118" cy="933457"/>
          </a:xfrm>
          <a:prstGeom prst="rect">
            <a:avLst/>
          </a:prstGeom>
          <a:noFill/>
        </p:spPr>
      </p:pic>
      <p:pic>
        <p:nvPicPr>
          <p:cNvPr id="5126" name="Picture 6" descr="https://encrypted-tbn3.gstatic.com/images?q=tbn:ANd9GcRFtaAQ_oycWdO0oUrXCTLXERuOJBOeeUzNhGbsshwVc5j3N7nnL1XfqP0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67347" y="5143512"/>
            <a:ext cx="1886175" cy="12477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 EL TOP 5 LE SIGUEN:</a:t>
            </a:r>
            <a:endParaRPr lang="en-US" sz="2000" dirty="0"/>
          </a:p>
        </p:txBody>
      </p:sp>
      <p:grpSp>
        <p:nvGrpSpPr>
          <p:cNvPr id="72707" name="Group 3"/>
          <p:cNvGrpSpPr>
            <a:grpSpLocks/>
          </p:cNvGrpSpPr>
          <p:nvPr/>
        </p:nvGrpSpPr>
        <p:grpSpPr bwMode="auto">
          <a:xfrm>
            <a:off x="642910" y="1714488"/>
            <a:ext cx="7643866" cy="4118293"/>
            <a:chOff x="624" y="967"/>
            <a:chExt cx="4416" cy="2731"/>
          </a:xfrm>
        </p:grpSpPr>
        <p:sp>
          <p:nvSpPr>
            <p:cNvPr id="72709" name="AutoShape 5">
              <a:hlinkClick r:id="rId2" action="ppaction://hlinkfile"/>
            </p:cNvPr>
            <p:cNvSpPr>
              <a:spLocks noChangeArrowheads="1"/>
            </p:cNvSpPr>
            <p:nvPr/>
          </p:nvSpPr>
          <p:spPr bwMode="gray">
            <a:xfrm>
              <a:off x="2275" y="1867"/>
              <a:ext cx="1056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MX" dirty="0"/>
            </a:p>
          </p:txBody>
        </p:sp>
        <p:sp>
          <p:nvSpPr>
            <p:cNvPr id="72710" name="AutoShape 6">
              <a:hlinkClick r:id="rId3" action="ppaction://hlinkfile"/>
            </p:cNvPr>
            <p:cNvSpPr>
              <a:spLocks noChangeArrowheads="1"/>
            </p:cNvSpPr>
            <p:nvPr/>
          </p:nvSpPr>
          <p:spPr bwMode="gray">
            <a:xfrm>
              <a:off x="2316" y="2341"/>
              <a:ext cx="1056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MX" dirty="0"/>
            </a:p>
          </p:txBody>
        </p:sp>
        <p:sp>
          <p:nvSpPr>
            <p:cNvPr id="72711" name="Text Box 7"/>
            <p:cNvSpPr txBox="1">
              <a:spLocks noChangeArrowheads="1"/>
            </p:cNvSpPr>
            <p:nvPr/>
          </p:nvSpPr>
          <p:spPr bwMode="gray">
            <a:xfrm>
              <a:off x="2275" y="1937"/>
              <a:ext cx="1114" cy="7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b="1" dirty="0" err="1" smtClean="0">
                  <a:solidFill>
                    <a:schemeClr val="bg1"/>
                  </a:solidFill>
                </a:rPr>
                <a:t>Estados</a:t>
              </a:r>
              <a:r>
                <a:rPr lang="en-US" b="1" dirty="0" smtClean="0">
                  <a:solidFill>
                    <a:schemeClr val="bg1"/>
                  </a:solidFill>
                </a:rPr>
                <a:t> </a:t>
              </a:r>
              <a:r>
                <a:rPr lang="en-US" b="1" dirty="0" err="1" smtClean="0">
                  <a:solidFill>
                    <a:schemeClr val="bg1"/>
                  </a:solidFill>
                </a:rPr>
                <a:t>Unidos</a:t>
              </a:r>
              <a:endParaRPr lang="en-US" b="1" dirty="0" smtClean="0">
                <a:solidFill>
                  <a:schemeClr val="bg1"/>
                </a:solidFill>
              </a:endParaRPr>
            </a:p>
            <a:p>
              <a:pPr algn="ctr" eaLnBrk="0" hangingPunct="0"/>
              <a:endParaRPr lang="en-US" b="1" dirty="0" smtClean="0">
                <a:solidFill>
                  <a:schemeClr val="bg1"/>
                </a:solidFill>
              </a:endParaRPr>
            </a:p>
            <a:p>
              <a:pPr algn="ctr" eaLnBrk="0" hangingPunct="0"/>
              <a:endParaRPr lang="en-US" b="1" dirty="0" smtClean="0">
                <a:solidFill>
                  <a:schemeClr val="bg1"/>
                </a:solidFill>
              </a:endParaRPr>
            </a:p>
            <a:p>
              <a:pPr algn="ctr" eaLnBrk="0" hangingPunct="0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72712" name="Text Box 8"/>
            <p:cNvSpPr txBox="1">
              <a:spLocks noChangeArrowheads="1"/>
            </p:cNvSpPr>
            <p:nvPr/>
          </p:nvSpPr>
          <p:spPr bwMode="gray">
            <a:xfrm>
              <a:off x="2486" y="2268"/>
              <a:ext cx="692" cy="4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endParaRPr lang="en-US" b="1" dirty="0" smtClean="0">
                <a:solidFill>
                  <a:schemeClr val="bg1"/>
                </a:solidFill>
              </a:endParaRPr>
            </a:p>
            <a:p>
              <a:pPr algn="ctr" eaLnBrk="0" hangingPunct="0"/>
              <a:r>
                <a:rPr lang="en-US" b="1" dirty="0" err="1" smtClean="0">
                  <a:solidFill>
                    <a:schemeClr val="bg1"/>
                  </a:solidFill>
                </a:rPr>
                <a:t>Finlandia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72713" name="Text Box 9"/>
            <p:cNvSpPr txBox="1">
              <a:spLocks noChangeArrowheads="1"/>
            </p:cNvSpPr>
            <p:nvPr/>
          </p:nvSpPr>
          <p:spPr bwMode="gray">
            <a:xfrm>
              <a:off x="2779" y="2600"/>
              <a:ext cx="107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72714" name="AutoShape 10"/>
            <p:cNvSpPr>
              <a:spLocks noChangeArrowheads="1"/>
            </p:cNvSpPr>
            <p:nvPr/>
          </p:nvSpPr>
          <p:spPr bwMode="gray">
            <a:xfrm>
              <a:off x="1872" y="1680"/>
              <a:ext cx="336" cy="1296"/>
            </a:xfrm>
            <a:prstGeom prst="leftArrow">
              <a:avLst>
                <a:gd name="adj1" fmla="val 65583"/>
                <a:gd name="adj2" fmla="val 65181"/>
              </a:avLst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  <a:alpha val="12000"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MX" dirty="0"/>
            </a:p>
          </p:txBody>
        </p:sp>
        <p:sp>
          <p:nvSpPr>
            <p:cNvPr id="72715" name="AutoShape 11"/>
            <p:cNvSpPr>
              <a:spLocks noChangeArrowheads="1"/>
            </p:cNvSpPr>
            <p:nvPr/>
          </p:nvSpPr>
          <p:spPr bwMode="auto">
            <a:xfrm>
              <a:off x="624" y="1344"/>
              <a:ext cx="1152" cy="1968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s-MX" dirty="0">
                <a:latin typeface="Verdana" pitchFamily="34" charset="0"/>
              </a:endParaRPr>
            </a:p>
          </p:txBody>
        </p:sp>
        <p:sp>
          <p:nvSpPr>
            <p:cNvPr id="72716" name="Text Box 12"/>
            <p:cNvSpPr txBox="1">
              <a:spLocks noChangeArrowheads="1"/>
            </p:cNvSpPr>
            <p:nvPr/>
          </p:nvSpPr>
          <p:spPr bwMode="auto">
            <a:xfrm>
              <a:off x="666" y="1605"/>
              <a:ext cx="1056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endParaRPr lang="en-US" sz="2400" dirty="0">
                <a:solidFill>
                  <a:srgbClr val="001D3A"/>
                </a:solidFill>
                <a:latin typeface="Verdana" pitchFamily="34" charset="0"/>
              </a:endParaRPr>
            </a:p>
          </p:txBody>
        </p:sp>
        <p:sp>
          <p:nvSpPr>
            <p:cNvPr id="72717" name="AutoShape 13"/>
            <p:cNvSpPr>
              <a:spLocks noChangeArrowheads="1"/>
            </p:cNvSpPr>
            <p:nvPr/>
          </p:nvSpPr>
          <p:spPr bwMode="auto">
            <a:xfrm>
              <a:off x="3888" y="1344"/>
              <a:ext cx="1152" cy="1968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s-MX" dirty="0">
                <a:latin typeface="Verdana" pitchFamily="34" charset="0"/>
              </a:endParaRPr>
            </a:p>
          </p:txBody>
        </p:sp>
        <p:sp>
          <p:nvSpPr>
            <p:cNvPr id="72718" name="Text Box 14"/>
            <p:cNvSpPr txBox="1">
              <a:spLocks noChangeArrowheads="1"/>
            </p:cNvSpPr>
            <p:nvPr/>
          </p:nvSpPr>
          <p:spPr bwMode="auto">
            <a:xfrm>
              <a:off x="665" y="1652"/>
              <a:ext cx="1073" cy="1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just" eaLnBrk="0" hangingPunct="0"/>
              <a:r>
                <a:rPr lang="en-US" sz="1600" dirty="0" smtClean="0">
                  <a:solidFill>
                    <a:schemeClr val="accent4">
                      <a:lumMod val="75000"/>
                    </a:schemeClr>
                  </a:solidFill>
                  <a:latin typeface="Verdana" pitchFamily="34" charset="0"/>
                </a:rPr>
                <a:t>La </a:t>
              </a:r>
              <a:r>
                <a:rPr lang="en-US" sz="1600" dirty="0" err="1" smtClean="0">
                  <a:solidFill>
                    <a:schemeClr val="accent4">
                      <a:lumMod val="75000"/>
                    </a:schemeClr>
                  </a:solidFill>
                  <a:latin typeface="Verdana" pitchFamily="34" charset="0"/>
                </a:rPr>
                <a:t>innovación</a:t>
              </a:r>
              <a:r>
                <a:rPr lang="en-US" sz="1600" dirty="0" smtClean="0">
                  <a:solidFill>
                    <a:schemeClr val="accent4">
                      <a:lumMod val="75000"/>
                    </a:schemeClr>
                  </a:solidFill>
                  <a:latin typeface="Verdana" pitchFamily="34" charset="0"/>
                </a:rPr>
                <a:t>, el </a:t>
              </a:r>
              <a:r>
                <a:rPr lang="en-US" sz="1600" dirty="0" err="1" smtClean="0">
                  <a:solidFill>
                    <a:schemeClr val="accent4">
                      <a:lumMod val="75000"/>
                    </a:schemeClr>
                  </a:solidFill>
                  <a:latin typeface="Verdana" pitchFamily="34" charset="0"/>
                </a:rPr>
                <a:t>desarrollo</a:t>
              </a:r>
              <a:r>
                <a:rPr lang="en-US" sz="1600" dirty="0" smtClean="0">
                  <a:solidFill>
                    <a:schemeClr val="accent4">
                      <a:lumMod val="75000"/>
                    </a:schemeClr>
                  </a:solidFill>
                  <a:latin typeface="Verdana" pitchFamily="34" charset="0"/>
                </a:rPr>
                <a:t> de capital </a:t>
              </a:r>
              <a:r>
                <a:rPr lang="en-US" sz="1600" dirty="0" err="1" smtClean="0">
                  <a:solidFill>
                    <a:schemeClr val="accent4">
                      <a:lumMod val="75000"/>
                    </a:schemeClr>
                  </a:solidFill>
                  <a:latin typeface="Verdana" pitchFamily="34" charset="0"/>
                </a:rPr>
                <a:t>humano</a:t>
              </a:r>
              <a:r>
                <a:rPr lang="en-US" sz="1600" dirty="0" smtClean="0">
                  <a:solidFill>
                    <a:schemeClr val="accent4">
                      <a:lumMod val="75000"/>
                    </a:schemeClr>
                  </a:solidFill>
                  <a:latin typeface="Verdana" pitchFamily="34" charset="0"/>
                </a:rPr>
                <a:t> y el </a:t>
              </a:r>
              <a:r>
                <a:rPr lang="en-US" sz="1600" dirty="0" err="1" smtClean="0">
                  <a:solidFill>
                    <a:schemeClr val="accent4">
                      <a:lumMod val="75000"/>
                    </a:schemeClr>
                  </a:solidFill>
                  <a:latin typeface="Verdana" pitchFamily="34" charset="0"/>
                </a:rPr>
                <a:t>fortalecimiento</a:t>
              </a:r>
              <a:r>
                <a:rPr lang="en-US" sz="1600" dirty="0" smtClean="0">
                  <a:solidFill>
                    <a:schemeClr val="accent4">
                      <a:lumMod val="75000"/>
                    </a:schemeClr>
                  </a:solidFill>
                  <a:latin typeface="Verdana" pitchFamily="34" charset="0"/>
                </a:rPr>
                <a:t> </a:t>
              </a:r>
              <a:r>
                <a:rPr lang="en-US" sz="1600" dirty="0" err="1" smtClean="0">
                  <a:solidFill>
                    <a:schemeClr val="accent4">
                      <a:lumMod val="75000"/>
                    </a:schemeClr>
                  </a:solidFill>
                  <a:latin typeface="Verdana" pitchFamily="34" charset="0"/>
                </a:rPr>
                <a:t>institucional</a:t>
              </a:r>
              <a:endParaRPr lang="en-US" sz="1600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endParaRPr>
            </a:p>
            <a:p>
              <a:pPr algn="just" eaLnBrk="0" hangingPunct="0"/>
              <a:r>
                <a:rPr lang="en-US" sz="1600" dirty="0" err="1" smtClean="0">
                  <a:solidFill>
                    <a:schemeClr val="accent4">
                      <a:lumMod val="75000"/>
                    </a:schemeClr>
                  </a:solidFill>
                  <a:latin typeface="Verdana" pitchFamily="34" charset="0"/>
                </a:rPr>
                <a:t>Tienen</a:t>
              </a:r>
              <a:r>
                <a:rPr lang="en-US" sz="1600" dirty="0" smtClean="0">
                  <a:solidFill>
                    <a:schemeClr val="accent4">
                      <a:lumMod val="75000"/>
                    </a:schemeClr>
                  </a:solidFill>
                  <a:latin typeface="Verdana" pitchFamily="34" charset="0"/>
                </a:rPr>
                <a:t> un </a:t>
              </a:r>
              <a:r>
                <a:rPr lang="en-US" sz="1600" dirty="0" err="1" smtClean="0">
                  <a:solidFill>
                    <a:schemeClr val="accent4">
                      <a:lumMod val="75000"/>
                    </a:schemeClr>
                  </a:solidFill>
                  <a:latin typeface="Verdana" pitchFamily="34" charset="0"/>
                </a:rPr>
                <a:t>papel</a:t>
              </a:r>
              <a:r>
                <a:rPr lang="en-US" sz="1600" dirty="0" smtClean="0">
                  <a:solidFill>
                    <a:schemeClr val="accent4">
                      <a:lumMod val="75000"/>
                    </a:schemeClr>
                  </a:solidFill>
                  <a:latin typeface="Verdana" pitchFamily="34" charset="0"/>
                </a:rPr>
                <a:t> </a:t>
              </a:r>
              <a:r>
                <a:rPr lang="en-US" sz="1600" dirty="0" err="1" smtClean="0">
                  <a:solidFill>
                    <a:schemeClr val="accent4">
                      <a:lumMod val="75000"/>
                    </a:schemeClr>
                  </a:solidFill>
                  <a:latin typeface="Verdana" pitchFamily="34" charset="0"/>
                </a:rPr>
                <a:t>decisivo</a:t>
              </a:r>
              <a:r>
                <a:rPr lang="en-US" sz="1600" dirty="0" smtClean="0">
                  <a:solidFill>
                    <a:schemeClr val="accent4">
                      <a:lumMod val="75000"/>
                    </a:schemeClr>
                  </a:solidFill>
                  <a:latin typeface="Verdana" pitchFamily="34" charset="0"/>
                </a:rPr>
                <a:t> </a:t>
              </a:r>
              <a:endParaRPr lang="en-US" sz="1400" dirty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endParaRPr>
            </a:p>
          </p:txBody>
        </p:sp>
        <p:sp>
          <p:nvSpPr>
            <p:cNvPr id="72719" name="AutoShape 15"/>
            <p:cNvSpPr>
              <a:spLocks noChangeArrowheads="1"/>
            </p:cNvSpPr>
            <p:nvPr/>
          </p:nvSpPr>
          <p:spPr bwMode="gray">
            <a:xfrm>
              <a:off x="3458" y="1680"/>
              <a:ext cx="334" cy="1296"/>
            </a:xfrm>
            <a:prstGeom prst="rightArrow">
              <a:avLst>
                <a:gd name="adj1" fmla="val 67750"/>
                <a:gd name="adj2" fmla="val 66167"/>
              </a:avLst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  <a:alpha val="12000"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MX" dirty="0"/>
            </a:p>
          </p:txBody>
        </p:sp>
        <p:sp>
          <p:nvSpPr>
            <p:cNvPr id="72720" name="AutoShape 16"/>
            <p:cNvSpPr>
              <a:spLocks noChangeArrowheads="1"/>
            </p:cNvSpPr>
            <p:nvPr/>
          </p:nvSpPr>
          <p:spPr bwMode="gray">
            <a:xfrm>
              <a:off x="1824" y="967"/>
              <a:ext cx="1920" cy="384"/>
            </a:xfrm>
            <a:prstGeom prst="can">
              <a:avLst>
                <a:gd name="adj" fmla="val 27866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MX" dirty="0"/>
            </a:p>
          </p:txBody>
        </p:sp>
        <p:sp>
          <p:nvSpPr>
            <p:cNvPr id="72721" name="AutoShape 17"/>
            <p:cNvSpPr>
              <a:spLocks noChangeArrowheads="1"/>
            </p:cNvSpPr>
            <p:nvPr/>
          </p:nvSpPr>
          <p:spPr bwMode="gray">
            <a:xfrm>
              <a:off x="2283" y="1440"/>
              <a:ext cx="1104" cy="336"/>
            </a:xfrm>
            <a:prstGeom prst="upArrow">
              <a:avLst>
                <a:gd name="adj1" fmla="val 68380"/>
                <a:gd name="adj2" fmla="val 70833"/>
              </a:avLst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63529"/>
                    <a:invGamma/>
                    <a:alpha val="1200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MX" dirty="0"/>
            </a:p>
          </p:txBody>
        </p:sp>
        <p:sp>
          <p:nvSpPr>
            <p:cNvPr id="72722" name="Text Box 18"/>
            <p:cNvSpPr txBox="1">
              <a:spLocks noChangeArrowheads="1"/>
            </p:cNvSpPr>
            <p:nvPr/>
          </p:nvSpPr>
          <p:spPr bwMode="gray">
            <a:xfrm>
              <a:off x="2434" y="1084"/>
              <a:ext cx="685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b="1" dirty="0" err="1" smtClean="0">
                  <a:solidFill>
                    <a:schemeClr val="bg1"/>
                  </a:solidFill>
                </a:rPr>
                <a:t>Singapur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72723" name="AutoShape 19"/>
            <p:cNvSpPr>
              <a:spLocks noChangeArrowheads="1"/>
            </p:cNvSpPr>
            <p:nvPr/>
          </p:nvSpPr>
          <p:spPr bwMode="gray">
            <a:xfrm>
              <a:off x="1872" y="3312"/>
              <a:ext cx="1920" cy="384"/>
            </a:xfrm>
            <a:prstGeom prst="can">
              <a:avLst>
                <a:gd name="adj" fmla="val 32032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MX" dirty="0"/>
            </a:p>
          </p:txBody>
        </p:sp>
        <p:sp>
          <p:nvSpPr>
            <p:cNvPr id="72724" name="Text Box 20"/>
            <p:cNvSpPr txBox="1">
              <a:spLocks noChangeArrowheads="1"/>
            </p:cNvSpPr>
            <p:nvPr/>
          </p:nvSpPr>
          <p:spPr bwMode="gray">
            <a:xfrm>
              <a:off x="2504" y="3453"/>
              <a:ext cx="699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b="1" dirty="0" err="1" smtClean="0">
                  <a:solidFill>
                    <a:schemeClr val="bg1"/>
                  </a:solidFill>
                </a:rPr>
                <a:t>Alemania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72725" name="AutoShape 21"/>
            <p:cNvSpPr>
              <a:spLocks noChangeArrowheads="1"/>
            </p:cNvSpPr>
            <p:nvPr/>
          </p:nvSpPr>
          <p:spPr bwMode="gray">
            <a:xfrm>
              <a:off x="2399" y="2862"/>
              <a:ext cx="1106" cy="331"/>
            </a:xfrm>
            <a:prstGeom prst="downArrow">
              <a:avLst>
                <a:gd name="adj1" fmla="val 67093"/>
                <a:gd name="adj2" fmla="val 64051"/>
              </a:avLst>
            </a:prstGeom>
            <a:gradFill rotWithShape="1">
              <a:gsLst>
                <a:gs pos="0">
                  <a:schemeClr val="bg2">
                    <a:gamma/>
                    <a:tint val="63529"/>
                    <a:invGamma/>
                    <a:alpha val="12000"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MX" dirty="0"/>
            </a:p>
          </p:txBody>
        </p:sp>
      </p:grpSp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6357950" y="3000372"/>
            <a:ext cx="1827881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Entre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las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economías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más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competitivas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 del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</a:rPr>
              <a:t>mundo</a:t>
            </a:r>
            <a:endParaRPr lang="en-US" sz="2000" dirty="0">
              <a:solidFill>
                <a:schemeClr val="accent4">
                  <a:lumMod val="75000"/>
                </a:schemeClr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FORO ECONÓMICO MUNDIAL</a:t>
            </a:r>
            <a:endParaRPr lang="en-US" sz="2400" dirty="0"/>
          </a:p>
        </p:txBody>
      </p:sp>
      <p:sp>
        <p:nvSpPr>
          <p:cNvPr id="70664" name="AutoShape 8"/>
          <p:cNvSpPr>
            <a:spLocks noChangeAspect="1" noChangeArrowheads="1" noTextEdit="1"/>
          </p:cNvSpPr>
          <p:nvPr/>
        </p:nvSpPr>
        <p:spPr bwMode="gray">
          <a:xfrm flipH="1">
            <a:off x="4868863" y="3252788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grpSp>
        <p:nvGrpSpPr>
          <p:cNvPr id="70666" name="Group 10"/>
          <p:cNvGrpSpPr>
            <a:grpSpLocks/>
          </p:cNvGrpSpPr>
          <p:nvPr/>
        </p:nvGrpSpPr>
        <p:grpSpPr bwMode="auto">
          <a:xfrm>
            <a:off x="2786050" y="2857496"/>
            <a:ext cx="3643338" cy="2214578"/>
            <a:chOff x="1997" y="1314"/>
            <a:chExt cx="1889" cy="1009"/>
          </a:xfrm>
        </p:grpSpPr>
        <p:grpSp>
          <p:nvGrpSpPr>
            <p:cNvPr id="70667" name="Group 11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70668" name="Oval 12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MX" dirty="0"/>
              </a:p>
            </p:txBody>
          </p:sp>
          <p:sp>
            <p:nvSpPr>
              <p:cNvPr id="70669" name="Oval 13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tint val="44314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MX" dirty="0"/>
              </a:p>
            </p:txBody>
          </p:sp>
        </p:grpSp>
        <p:sp>
          <p:nvSpPr>
            <p:cNvPr id="70670" name="Oval 14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es-MX" dirty="0"/>
            </a:p>
          </p:txBody>
        </p:sp>
        <p:sp>
          <p:nvSpPr>
            <p:cNvPr id="70671" name="Oval 15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es-MX" dirty="0"/>
            </a:p>
          </p:txBody>
        </p:sp>
        <p:sp>
          <p:nvSpPr>
            <p:cNvPr id="70672" name="Oval 16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es-MX" dirty="0"/>
            </a:p>
          </p:txBody>
        </p:sp>
        <p:sp>
          <p:nvSpPr>
            <p:cNvPr id="70673" name="Oval 17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es-MX" dirty="0"/>
            </a:p>
          </p:txBody>
        </p:sp>
      </p:grpSp>
      <p:sp>
        <p:nvSpPr>
          <p:cNvPr id="15" name="14 CuadroTexto"/>
          <p:cNvSpPr txBox="1"/>
          <p:nvPr/>
        </p:nvSpPr>
        <p:spPr>
          <a:xfrm>
            <a:off x="3571868" y="3286124"/>
            <a:ext cx="21431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</a:rPr>
              <a:t>ÁREAS DE OPORTUNIDAD PARA MÉXICO</a:t>
            </a: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17" name="16 Rectángulo"/>
          <p:cNvSpPr/>
          <p:nvPr/>
        </p:nvSpPr>
        <p:spPr bwMode="gray">
          <a:xfrm>
            <a:off x="214282" y="1285860"/>
            <a:ext cx="1714512" cy="928694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60784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rtlCol="0" anchor="ctr"/>
          <a:lstStyle/>
          <a:p>
            <a:pPr algn="ctr"/>
            <a:endParaRPr lang="es-MX" sz="1200" b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s-MX" sz="14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INCREMENTAR</a:t>
            </a:r>
          </a:p>
          <a:p>
            <a:pPr algn="ctr"/>
            <a:r>
              <a:rPr lang="es-MX" sz="14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LA </a:t>
            </a:r>
          </a:p>
          <a:p>
            <a:pPr algn="ctr"/>
            <a:r>
              <a:rPr lang="es-MX" sz="14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COMPETITIVIDAD</a:t>
            </a:r>
          </a:p>
          <a:p>
            <a:pPr algn="ctr"/>
            <a:endParaRPr lang="es-MX" sz="20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gray">
          <a:xfrm>
            <a:off x="7286644" y="1357298"/>
            <a:ext cx="1643074" cy="928694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60784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rtlCol="0" anchor="ctr"/>
          <a:lstStyle/>
          <a:p>
            <a:pPr algn="ctr"/>
            <a:endParaRPr lang="es-MX" sz="800" b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s-MX" sz="1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MEJORAR </a:t>
            </a:r>
          </a:p>
          <a:p>
            <a:pPr algn="ctr"/>
            <a:r>
              <a:rPr lang="es-MX" sz="1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LAS CONDICIONES </a:t>
            </a:r>
          </a:p>
          <a:p>
            <a:pPr algn="ctr"/>
            <a:r>
              <a:rPr lang="es-MX" sz="1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DE COMPETENCIA</a:t>
            </a:r>
            <a:endParaRPr lang="es-MX" sz="1200" b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gray">
          <a:xfrm>
            <a:off x="7143768" y="5500702"/>
            <a:ext cx="1785950" cy="857256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60784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rtlCol="0" anchor="ctr"/>
          <a:lstStyle/>
          <a:p>
            <a:pPr algn="ctr"/>
            <a:endParaRPr lang="es-MX" sz="1200" b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s-MX" sz="11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FORTALECER LA</a:t>
            </a:r>
          </a:p>
          <a:p>
            <a:pPr algn="ctr"/>
            <a:r>
              <a:rPr lang="es-MX" sz="11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CALIDAD DEL </a:t>
            </a:r>
          </a:p>
          <a:p>
            <a:pPr algn="ctr"/>
            <a:r>
              <a:rPr lang="es-MX" sz="11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SISTEMA EDUCATIVO</a:t>
            </a:r>
            <a:endParaRPr lang="es-MX" sz="1000" b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s-MX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20 Rectángulo"/>
          <p:cNvSpPr/>
          <p:nvPr/>
        </p:nvSpPr>
        <p:spPr bwMode="gray">
          <a:xfrm>
            <a:off x="214282" y="5286388"/>
            <a:ext cx="1643074" cy="107157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60784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rtlCol="0" anchor="ctr"/>
          <a:lstStyle/>
          <a:p>
            <a:pPr algn="ctr"/>
            <a:endParaRPr lang="es-MX" sz="1200" b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s-MX" sz="14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COSTOS </a:t>
            </a:r>
          </a:p>
          <a:p>
            <a:pPr algn="ctr"/>
            <a:r>
              <a:rPr lang="es-MX" sz="14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DE LIQUIDACIÓN </a:t>
            </a:r>
          </a:p>
          <a:p>
            <a:pPr algn="ctr"/>
            <a:r>
              <a:rPr lang="es-MX" sz="14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Y DESPIDO</a:t>
            </a:r>
            <a:endParaRPr lang="es-MX" sz="1100" b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21 Elipse"/>
          <p:cNvSpPr/>
          <p:nvPr/>
        </p:nvSpPr>
        <p:spPr bwMode="gray">
          <a:xfrm>
            <a:off x="214282" y="3357562"/>
            <a:ext cx="1928826" cy="1214446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60784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rtlCol="0" anchor="ctr"/>
          <a:lstStyle/>
          <a:p>
            <a:pPr algn="ctr"/>
            <a:r>
              <a:rPr lang="es-MX" sz="1200" dirty="0" smtClean="0"/>
              <a:t>REDUCIR </a:t>
            </a:r>
          </a:p>
          <a:p>
            <a:pPr algn="ctr"/>
            <a:r>
              <a:rPr lang="es-MX" sz="1200" dirty="0" smtClean="0"/>
              <a:t>LOS NIVELES DE</a:t>
            </a:r>
          </a:p>
          <a:p>
            <a:pPr algn="ctr"/>
            <a:r>
              <a:rPr lang="es-MX" sz="1200" dirty="0" smtClean="0"/>
              <a:t> VIOLENCIA Y </a:t>
            </a:r>
          </a:p>
          <a:p>
            <a:pPr algn="ctr"/>
            <a:r>
              <a:rPr lang="es-MX" sz="1200" dirty="0" smtClean="0"/>
              <a:t>CRIMINALIDAD</a:t>
            </a:r>
            <a:endParaRPr lang="es-MX" sz="1200" dirty="0"/>
          </a:p>
        </p:txBody>
      </p:sp>
      <p:sp>
        <p:nvSpPr>
          <p:cNvPr id="23" name="22 Elipse"/>
          <p:cNvSpPr/>
          <p:nvPr/>
        </p:nvSpPr>
        <p:spPr bwMode="gray">
          <a:xfrm>
            <a:off x="7072330" y="2928934"/>
            <a:ext cx="1857388" cy="642942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60784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rtlCol="0" anchor="ctr"/>
          <a:lstStyle/>
          <a:p>
            <a:pPr algn="ctr"/>
            <a:endParaRPr lang="es-MX" sz="1100" dirty="0" smtClean="0"/>
          </a:p>
          <a:p>
            <a:pPr algn="ctr"/>
            <a:r>
              <a:rPr lang="es-MX" sz="1100" dirty="0" smtClean="0"/>
              <a:t>INFRAESTRUCTURA</a:t>
            </a:r>
          </a:p>
          <a:p>
            <a:pPr algn="ctr"/>
            <a:r>
              <a:rPr lang="es-MX" sz="1100" dirty="0" smtClean="0"/>
              <a:t> POBRE</a:t>
            </a:r>
          </a:p>
          <a:p>
            <a:pPr algn="ctr"/>
            <a:endParaRPr lang="es-MX" sz="1100" dirty="0"/>
          </a:p>
        </p:txBody>
      </p:sp>
      <p:sp>
        <p:nvSpPr>
          <p:cNvPr id="24" name="23 Elipse"/>
          <p:cNvSpPr/>
          <p:nvPr/>
        </p:nvSpPr>
        <p:spPr bwMode="gray">
          <a:xfrm>
            <a:off x="7000892" y="4286256"/>
            <a:ext cx="1928826" cy="571504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60784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rtlCol="0" anchor="ctr"/>
          <a:lstStyle/>
          <a:p>
            <a:pPr algn="ctr"/>
            <a:endParaRPr lang="es-MX" sz="1100" dirty="0" smtClean="0"/>
          </a:p>
          <a:p>
            <a:pPr algn="ctr"/>
            <a:r>
              <a:rPr lang="es-MX" sz="1100" dirty="0" smtClean="0"/>
              <a:t>INSTITUCIONES </a:t>
            </a:r>
          </a:p>
          <a:p>
            <a:pPr algn="ctr"/>
            <a:r>
              <a:rPr lang="es-MX" sz="1100" dirty="0" smtClean="0"/>
              <a:t>DÉBILES</a:t>
            </a:r>
          </a:p>
          <a:p>
            <a:pPr algn="ctr"/>
            <a:endParaRPr lang="es-MX" sz="1100" dirty="0"/>
          </a:p>
        </p:txBody>
      </p:sp>
      <p:sp>
        <p:nvSpPr>
          <p:cNvPr id="25" name="24 Rectángulo redondeado"/>
          <p:cNvSpPr/>
          <p:nvPr/>
        </p:nvSpPr>
        <p:spPr bwMode="gray">
          <a:xfrm>
            <a:off x="3786182" y="1285860"/>
            <a:ext cx="1643074" cy="1000132"/>
          </a:xfrm>
          <a:prstGeom prst="roundRect">
            <a:avLst/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60784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rtlCol="0" anchor="ctr"/>
          <a:lstStyle/>
          <a:p>
            <a:pPr algn="ctr"/>
            <a:r>
              <a:rPr lang="es-MX" sz="1200" dirty="0" smtClean="0"/>
              <a:t>INEFICIENTE </a:t>
            </a:r>
          </a:p>
          <a:p>
            <a:pPr algn="ctr"/>
            <a:r>
              <a:rPr lang="es-MX" sz="1200" dirty="0" smtClean="0"/>
              <a:t>DISTRIBUCIÓN</a:t>
            </a:r>
          </a:p>
          <a:p>
            <a:pPr algn="ctr"/>
            <a:r>
              <a:rPr lang="es-MX" sz="1200" dirty="0" smtClean="0"/>
              <a:t> DE LOS FACTORES </a:t>
            </a:r>
          </a:p>
          <a:p>
            <a:pPr algn="ctr"/>
            <a:r>
              <a:rPr lang="es-MX" sz="1200" dirty="0" smtClean="0"/>
              <a:t>DE LA PRODUCCIÓN</a:t>
            </a:r>
            <a:endParaRPr lang="es-MX" sz="1200" dirty="0"/>
          </a:p>
        </p:txBody>
      </p:sp>
      <p:sp>
        <p:nvSpPr>
          <p:cNvPr id="26" name="25 Rectángulo redondeado"/>
          <p:cNvSpPr/>
          <p:nvPr/>
        </p:nvSpPr>
        <p:spPr bwMode="gray">
          <a:xfrm>
            <a:off x="3857620" y="5572140"/>
            <a:ext cx="1571636" cy="857256"/>
          </a:xfrm>
          <a:prstGeom prst="roundRect">
            <a:avLst/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60784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rtlCol="0" anchor="ctr"/>
          <a:lstStyle/>
          <a:p>
            <a:pPr algn="ctr"/>
            <a:r>
              <a:rPr lang="es-MX" sz="1200" dirty="0" smtClean="0"/>
              <a:t>BRECHAS EN </a:t>
            </a:r>
          </a:p>
          <a:p>
            <a:pPr algn="ctr"/>
            <a:r>
              <a:rPr lang="es-MX" sz="1200" dirty="0" smtClean="0"/>
              <a:t>HABILIDADES,</a:t>
            </a:r>
          </a:p>
          <a:p>
            <a:pPr algn="ctr"/>
            <a:r>
              <a:rPr lang="es-MX" sz="1200" dirty="0" smtClean="0"/>
              <a:t> TECNOLOGÍA</a:t>
            </a:r>
          </a:p>
          <a:p>
            <a:pPr algn="ctr"/>
            <a:r>
              <a:rPr lang="es-MX" sz="1200" dirty="0" smtClean="0"/>
              <a:t> E INNOVACIÓN</a:t>
            </a:r>
            <a:endParaRPr lang="es-MX" sz="1200" dirty="0"/>
          </a:p>
        </p:txBody>
      </p:sp>
      <p:sp>
        <p:nvSpPr>
          <p:cNvPr id="29" name="28 Flecha abajo"/>
          <p:cNvSpPr/>
          <p:nvPr/>
        </p:nvSpPr>
        <p:spPr bwMode="gray">
          <a:xfrm rot="19106172">
            <a:off x="2297703" y="2185052"/>
            <a:ext cx="282375" cy="978408"/>
          </a:xfrm>
          <a:prstGeom prst="downArrow">
            <a:avLst/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60784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 w="12700" algn="ctr">
            <a:solidFill>
              <a:schemeClr val="tx1">
                <a:lumMod val="60000"/>
                <a:lumOff val="40000"/>
                <a:alpha val="97000"/>
              </a:schemeClr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rtlCol="0" anchor="ctr"/>
          <a:lstStyle/>
          <a:p>
            <a:pPr algn="ctr"/>
            <a:endParaRPr lang="es-MX" dirty="0"/>
          </a:p>
        </p:txBody>
      </p:sp>
      <p:sp>
        <p:nvSpPr>
          <p:cNvPr id="30" name="29 Flecha abajo"/>
          <p:cNvSpPr/>
          <p:nvPr/>
        </p:nvSpPr>
        <p:spPr bwMode="gray">
          <a:xfrm>
            <a:off x="4357686" y="2428868"/>
            <a:ext cx="469222" cy="430818"/>
          </a:xfrm>
          <a:prstGeom prst="downArrow">
            <a:avLst/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60784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 w="12700" algn="ctr">
            <a:solidFill>
              <a:schemeClr val="tx1">
                <a:lumMod val="60000"/>
                <a:lumOff val="40000"/>
                <a:alpha val="97000"/>
              </a:schemeClr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rtlCol="0" anchor="ctr"/>
          <a:lstStyle/>
          <a:p>
            <a:pPr algn="ctr"/>
            <a:endParaRPr lang="es-MX" dirty="0"/>
          </a:p>
        </p:txBody>
      </p:sp>
      <p:sp>
        <p:nvSpPr>
          <p:cNvPr id="31" name="30 Flecha abajo"/>
          <p:cNvSpPr/>
          <p:nvPr/>
        </p:nvSpPr>
        <p:spPr bwMode="gray">
          <a:xfrm rot="10618308">
            <a:off x="4368738" y="5084167"/>
            <a:ext cx="469222" cy="430818"/>
          </a:xfrm>
          <a:prstGeom prst="downArrow">
            <a:avLst/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60784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 w="12700" algn="ctr">
            <a:solidFill>
              <a:schemeClr val="tx1">
                <a:lumMod val="60000"/>
                <a:lumOff val="40000"/>
                <a:alpha val="97000"/>
              </a:schemeClr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rtlCol="0" anchor="ctr"/>
          <a:lstStyle/>
          <a:p>
            <a:pPr algn="ctr"/>
            <a:endParaRPr lang="es-MX" dirty="0"/>
          </a:p>
        </p:txBody>
      </p:sp>
      <p:sp>
        <p:nvSpPr>
          <p:cNvPr id="32" name="31 Flecha abajo"/>
          <p:cNvSpPr/>
          <p:nvPr/>
        </p:nvSpPr>
        <p:spPr bwMode="gray">
          <a:xfrm rot="13977055">
            <a:off x="2236415" y="4333969"/>
            <a:ext cx="312010" cy="1105276"/>
          </a:xfrm>
          <a:prstGeom prst="downArrow">
            <a:avLst/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60784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 w="12700" algn="ctr">
            <a:solidFill>
              <a:schemeClr val="tx1">
                <a:lumMod val="60000"/>
                <a:lumOff val="40000"/>
                <a:alpha val="97000"/>
              </a:schemeClr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rtlCol="0" anchor="ctr"/>
          <a:lstStyle/>
          <a:p>
            <a:pPr algn="ctr"/>
            <a:endParaRPr lang="es-MX" dirty="0"/>
          </a:p>
        </p:txBody>
      </p:sp>
      <p:sp>
        <p:nvSpPr>
          <p:cNvPr id="33" name="32 Flecha abajo"/>
          <p:cNvSpPr/>
          <p:nvPr/>
        </p:nvSpPr>
        <p:spPr bwMode="gray">
          <a:xfrm rot="16200000">
            <a:off x="2266782" y="3733954"/>
            <a:ext cx="469222" cy="430818"/>
          </a:xfrm>
          <a:prstGeom prst="downArrow">
            <a:avLst/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60784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 w="12700" algn="ctr">
            <a:solidFill>
              <a:schemeClr val="tx1">
                <a:lumMod val="60000"/>
                <a:lumOff val="40000"/>
                <a:alpha val="97000"/>
              </a:schemeClr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rtlCol="0" anchor="ctr"/>
          <a:lstStyle/>
          <a:p>
            <a:pPr algn="ctr"/>
            <a:endParaRPr lang="es-MX" dirty="0"/>
          </a:p>
        </p:txBody>
      </p:sp>
      <p:sp>
        <p:nvSpPr>
          <p:cNvPr id="34" name="33 Flecha abajo"/>
          <p:cNvSpPr/>
          <p:nvPr/>
        </p:nvSpPr>
        <p:spPr bwMode="gray">
          <a:xfrm rot="7971415">
            <a:off x="6461395" y="4757497"/>
            <a:ext cx="370046" cy="1028397"/>
          </a:xfrm>
          <a:prstGeom prst="downArrow">
            <a:avLst/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60784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 w="12700" algn="ctr">
            <a:solidFill>
              <a:schemeClr val="tx1">
                <a:lumMod val="60000"/>
                <a:lumOff val="40000"/>
                <a:alpha val="97000"/>
              </a:schemeClr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rtlCol="0" anchor="ctr"/>
          <a:lstStyle/>
          <a:p>
            <a:pPr algn="ctr"/>
            <a:endParaRPr lang="es-MX" dirty="0"/>
          </a:p>
        </p:txBody>
      </p:sp>
      <p:sp>
        <p:nvSpPr>
          <p:cNvPr id="35" name="34 Flecha abajo"/>
          <p:cNvSpPr/>
          <p:nvPr/>
        </p:nvSpPr>
        <p:spPr bwMode="gray">
          <a:xfrm rot="5400000">
            <a:off x="6481624" y="3091012"/>
            <a:ext cx="469222" cy="430818"/>
          </a:xfrm>
          <a:prstGeom prst="downArrow">
            <a:avLst/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60784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 w="12700" algn="ctr">
            <a:solidFill>
              <a:schemeClr val="tx1">
                <a:lumMod val="60000"/>
                <a:lumOff val="40000"/>
                <a:alpha val="97000"/>
              </a:schemeClr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rtlCol="0" anchor="ctr"/>
          <a:lstStyle/>
          <a:p>
            <a:pPr algn="ctr"/>
            <a:endParaRPr lang="es-MX" dirty="0"/>
          </a:p>
        </p:txBody>
      </p:sp>
      <p:sp>
        <p:nvSpPr>
          <p:cNvPr id="36" name="35 Flecha abajo"/>
          <p:cNvSpPr/>
          <p:nvPr/>
        </p:nvSpPr>
        <p:spPr bwMode="gray">
          <a:xfrm rot="5400000">
            <a:off x="6481624" y="4305458"/>
            <a:ext cx="469222" cy="430818"/>
          </a:xfrm>
          <a:prstGeom prst="downArrow">
            <a:avLst/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60784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 w="12700" algn="ctr">
            <a:solidFill>
              <a:schemeClr val="tx1">
                <a:lumMod val="60000"/>
                <a:lumOff val="40000"/>
                <a:alpha val="97000"/>
              </a:schemeClr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rtlCol="0" anchor="ctr"/>
          <a:lstStyle/>
          <a:p>
            <a:pPr algn="ctr"/>
            <a:endParaRPr lang="es-MX" dirty="0"/>
          </a:p>
        </p:txBody>
      </p:sp>
      <p:sp>
        <p:nvSpPr>
          <p:cNvPr id="37" name="36 Flecha abajo"/>
          <p:cNvSpPr/>
          <p:nvPr/>
        </p:nvSpPr>
        <p:spPr bwMode="gray">
          <a:xfrm rot="3430936">
            <a:off x="6406382" y="2015567"/>
            <a:ext cx="346618" cy="1167589"/>
          </a:xfrm>
          <a:prstGeom prst="downArrow">
            <a:avLst/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60784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 w="12700" algn="ctr">
            <a:solidFill>
              <a:schemeClr val="tx1">
                <a:lumMod val="60000"/>
                <a:lumOff val="40000"/>
                <a:alpha val="97000"/>
              </a:schemeClr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rtlCol="0" anchor="ctr"/>
          <a:lstStyle/>
          <a:p>
            <a:pPr algn="ctr"/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BENEFICIOS</a:t>
            </a:r>
            <a:endParaRPr lang="en-US" dirty="0"/>
          </a:p>
        </p:txBody>
      </p:sp>
      <p:grpSp>
        <p:nvGrpSpPr>
          <p:cNvPr id="88106" name="Group 42"/>
          <p:cNvGrpSpPr>
            <a:grpSpLocks/>
          </p:cNvGrpSpPr>
          <p:nvPr/>
        </p:nvGrpSpPr>
        <p:grpSpPr bwMode="auto">
          <a:xfrm>
            <a:off x="285720" y="1428736"/>
            <a:ext cx="6500858" cy="983123"/>
            <a:chOff x="1296" y="1824"/>
            <a:chExt cx="2976" cy="432"/>
          </a:xfrm>
        </p:grpSpPr>
        <p:sp>
          <p:nvSpPr>
            <p:cNvPr id="88107" name="AutoShape 43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s-MX" dirty="0"/>
            </a:p>
          </p:txBody>
        </p:sp>
        <p:sp>
          <p:nvSpPr>
            <p:cNvPr id="88108" name="AutoShape 44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accent2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s-MX" dirty="0"/>
            </a:p>
          </p:txBody>
        </p:sp>
        <p:sp>
          <p:nvSpPr>
            <p:cNvPr id="88109" name="Text Box 45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5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1600" b="1" dirty="0" err="1" smtClean="0">
                  <a:solidFill>
                    <a:schemeClr val="bg1"/>
                  </a:solidFill>
                </a:rPr>
                <a:t>Implementar</a:t>
              </a:r>
              <a:r>
                <a:rPr lang="en-US" sz="1600" b="1" dirty="0" smtClean="0">
                  <a:solidFill>
                    <a:schemeClr val="bg1"/>
                  </a:solidFill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reformas</a:t>
              </a:r>
              <a:r>
                <a:rPr lang="en-US" sz="1600" b="1" dirty="0" smtClean="0">
                  <a:solidFill>
                    <a:schemeClr val="bg1"/>
                  </a:solidFill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que</a:t>
              </a:r>
              <a:r>
                <a:rPr lang="en-US" sz="1600" b="1" dirty="0" smtClean="0">
                  <a:solidFill>
                    <a:schemeClr val="bg1"/>
                  </a:solidFill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impacten</a:t>
              </a:r>
              <a:r>
                <a:rPr lang="en-US" sz="1600" b="1" dirty="0" smtClean="0">
                  <a:solidFill>
                    <a:schemeClr val="bg1"/>
                  </a:solidFill>
                </a:rPr>
                <a:t> en la 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economía</a:t>
              </a:r>
              <a:r>
                <a:rPr lang="en-US" sz="1600" b="1" dirty="0" smtClean="0">
                  <a:solidFill>
                    <a:schemeClr val="bg1"/>
                  </a:solidFill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mexicana</a:t>
              </a:r>
              <a:r>
                <a:rPr lang="en-US" sz="1600" b="1" dirty="0" smtClean="0">
                  <a:solidFill>
                    <a:schemeClr val="bg1"/>
                  </a:solidFill>
                </a:rPr>
                <a:t> 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88110" name="Text Box 46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88111" name="Group 47"/>
          <p:cNvGrpSpPr>
            <a:grpSpLocks/>
          </p:cNvGrpSpPr>
          <p:nvPr/>
        </p:nvGrpSpPr>
        <p:grpSpPr bwMode="auto">
          <a:xfrm>
            <a:off x="928662" y="2357430"/>
            <a:ext cx="7143800" cy="971552"/>
            <a:chOff x="1296" y="1824"/>
            <a:chExt cx="2976" cy="440"/>
          </a:xfrm>
        </p:grpSpPr>
        <p:sp>
          <p:nvSpPr>
            <p:cNvPr id="88112" name="AutoShape 48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tint val="73725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s-MX" dirty="0"/>
            </a:p>
          </p:txBody>
        </p:sp>
        <p:sp>
          <p:nvSpPr>
            <p:cNvPr id="88113" name="AutoShape 49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s-MX" dirty="0"/>
            </a:p>
          </p:txBody>
        </p:sp>
        <p:sp>
          <p:nvSpPr>
            <p:cNvPr id="88114" name="Text Box 50"/>
            <p:cNvSpPr txBox="1">
              <a:spLocks noChangeArrowheads="1"/>
            </p:cNvSpPr>
            <p:nvPr/>
          </p:nvSpPr>
          <p:spPr bwMode="gray">
            <a:xfrm>
              <a:off x="1680" y="1934"/>
              <a:ext cx="2562" cy="3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400" b="1" dirty="0" smtClean="0">
                  <a:solidFill>
                    <a:schemeClr val="bg1"/>
                  </a:solidFill>
                </a:rPr>
                <a:t>La </a:t>
              </a:r>
              <a:r>
                <a:rPr lang="en-US" sz="1400" b="1" dirty="0" err="1" smtClean="0">
                  <a:solidFill>
                    <a:schemeClr val="bg1"/>
                  </a:solidFill>
                </a:rPr>
                <a:t>calidad</a:t>
              </a:r>
              <a:r>
                <a:rPr lang="en-US" sz="1400" b="1" dirty="0" smtClean="0">
                  <a:solidFill>
                    <a:schemeClr val="bg1"/>
                  </a:solidFill>
                </a:rPr>
                <a:t> en </a:t>
              </a:r>
              <a:r>
                <a:rPr lang="en-US" sz="1400" b="1" dirty="0" err="1" smtClean="0">
                  <a:solidFill>
                    <a:schemeClr val="bg1"/>
                  </a:solidFill>
                </a:rPr>
                <a:t>educación</a:t>
              </a:r>
              <a:r>
                <a:rPr lang="en-US" sz="1400" b="1" dirty="0" smtClean="0">
                  <a:solidFill>
                    <a:schemeClr val="bg1"/>
                  </a:solidFill>
                </a:rPr>
                <a:t> </a:t>
              </a:r>
              <a:r>
                <a:rPr lang="en-US" sz="1400" b="1" dirty="0" err="1" smtClean="0">
                  <a:solidFill>
                    <a:schemeClr val="bg1"/>
                  </a:solidFill>
                </a:rPr>
                <a:t>es</a:t>
              </a:r>
              <a:r>
                <a:rPr lang="en-US" sz="1400" b="1" dirty="0" smtClean="0">
                  <a:solidFill>
                    <a:schemeClr val="bg1"/>
                  </a:solidFill>
                </a:rPr>
                <a:t> fundamental </a:t>
              </a:r>
              <a:r>
                <a:rPr lang="en-US" sz="1400" b="1" dirty="0" err="1" smtClean="0">
                  <a:solidFill>
                    <a:schemeClr val="bg1"/>
                  </a:solidFill>
                </a:rPr>
                <a:t>para</a:t>
              </a:r>
              <a:r>
                <a:rPr lang="en-US" sz="1400" b="1" dirty="0" smtClean="0">
                  <a:solidFill>
                    <a:schemeClr val="bg1"/>
                  </a:solidFill>
                </a:rPr>
                <a:t> ascender a </a:t>
              </a:r>
              <a:r>
                <a:rPr lang="en-US" sz="1400" b="1" dirty="0" err="1" smtClean="0">
                  <a:solidFill>
                    <a:schemeClr val="bg1"/>
                  </a:solidFill>
                </a:rPr>
                <a:t>cadenas</a:t>
              </a:r>
              <a:r>
                <a:rPr lang="en-US" sz="1400" b="1" dirty="0" smtClean="0">
                  <a:solidFill>
                    <a:schemeClr val="bg1"/>
                  </a:solidFill>
                </a:rPr>
                <a:t> de valor en </a:t>
              </a:r>
              <a:r>
                <a:rPr lang="en-US" sz="1400" b="1" dirty="0" err="1" smtClean="0">
                  <a:solidFill>
                    <a:schemeClr val="bg1"/>
                  </a:solidFill>
                </a:rPr>
                <a:t>productos</a:t>
              </a:r>
              <a:r>
                <a:rPr lang="en-US" sz="1400" b="1" dirty="0" smtClean="0">
                  <a:solidFill>
                    <a:schemeClr val="bg1"/>
                  </a:solidFill>
                </a:rPr>
                <a:t> y </a:t>
              </a:r>
              <a:r>
                <a:rPr lang="en-US" sz="1400" b="1" dirty="0" err="1" smtClean="0">
                  <a:solidFill>
                    <a:schemeClr val="bg1"/>
                  </a:solidFill>
                </a:rPr>
                <a:t>procesos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88115" name="Text Box 51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88116" name="Group 52"/>
          <p:cNvGrpSpPr>
            <a:grpSpLocks/>
          </p:cNvGrpSpPr>
          <p:nvPr/>
        </p:nvGrpSpPr>
        <p:grpSpPr bwMode="auto">
          <a:xfrm>
            <a:off x="1714480" y="3429002"/>
            <a:ext cx="6786610" cy="928692"/>
            <a:chOff x="1296" y="1824"/>
            <a:chExt cx="2976" cy="432"/>
          </a:xfrm>
        </p:grpSpPr>
        <p:sp>
          <p:nvSpPr>
            <p:cNvPr id="88117" name="AutoShape 53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/>
                </a:gs>
                <a:gs pos="50000">
                  <a:schemeClr val="hlink">
                    <a:gamma/>
                    <a:tint val="73725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s-MX" dirty="0"/>
            </a:p>
          </p:txBody>
        </p:sp>
        <p:sp>
          <p:nvSpPr>
            <p:cNvPr id="88118" name="AutoShape 54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hlink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s-MX" dirty="0"/>
            </a:p>
          </p:txBody>
        </p:sp>
        <p:sp>
          <p:nvSpPr>
            <p:cNvPr id="88119" name="Text Box 55"/>
            <p:cNvSpPr txBox="1">
              <a:spLocks noChangeArrowheads="1"/>
            </p:cNvSpPr>
            <p:nvPr/>
          </p:nvSpPr>
          <p:spPr bwMode="gray">
            <a:xfrm>
              <a:off x="1680" y="1934"/>
              <a:ext cx="2529" cy="30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400" b="1" dirty="0" smtClean="0">
                  <a:solidFill>
                    <a:schemeClr val="bg1"/>
                  </a:solidFill>
                </a:rPr>
                <a:t>  </a:t>
              </a:r>
              <a:r>
                <a:rPr lang="en-US" sz="1400" b="1" dirty="0" err="1" smtClean="0">
                  <a:solidFill>
                    <a:schemeClr val="bg1"/>
                  </a:solidFill>
                </a:rPr>
                <a:t>Desarrollo</a:t>
              </a:r>
              <a:r>
                <a:rPr lang="en-US" sz="1400" b="1" dirty="0" smtClean="0">
                  <a:solidFill>
                    <a:schemeClr val="bg1"/>
                  </a:solidFill>
                </a:rPr>
                <a:t> de </a:t>
              </a:r>
              <a:r>
                <a:rPr lang="en-US" sz="1400" b="1" dirty="0" err="1" smtClean="0">
                  <a:solidFill>
                    <a:schemeClr val="bg1"/>
                  </a:solidFill>
                </a:rPr>
                <a:t>infraestructura</a:t>
              </a:r>
              <a:r>
                <a:rPr lang="en-US" sz="1400" b="1" dirty="0" smtClean="0">
                  <a:solidFill>
                    <a:schemeClr val="bg1"/>
                  </a:solidFill>
                </a:rPr>
                <a:t> </a:t>
              </a:r>
              <a:r>
                <a:rPr lang="en-US" sz="1400" b="1" dirty="0" err="1" smtClean="0">
                  <a:solidFill>
                    <a:schemeClr val="bg1"/>
                  </a:solidFill>
                </a:rPr>
                <a:t>que</a:t>
              </a:r>
              <a:r>
                <a:rPr lang="en-US" sz="1400" b="1" dirty="0" smtClean="0">
                  <a:solidFill>
                    <a:schemeClr val="bg1"/>
                  </a:solidFill>
                </a:rPr>
                <a:t> combine </a:t>
              </a:r>
              <a:r>
                <a:rPr lang="en-US" sz="1400" b="1" dirty="0" err="1" smtClean="0">
                  <a:solidFill>
                    <a:schemeClr val="bg1"/>
                  </a:solidFill>
                </a:rPr>
                <a:t>planeación</a:t>
              </a:r>
              <a:r>
                <a:rPr lang="en-US" sz="1400" b="1" dirty="0" smtClean="0">
                  <a:solidFill>
                    <a:schemeClr val="bg1"/>
                  </a:solidFill>
                </a:rPr>
                <a:t> y </a:t>
              </a:r>
              <a:r>
                <a:rPr lang="en-US" sz="1400" b="1" dirty="0" err="1" smtClean="0">
                  <a:solidFill>
                    <a:schemeClr val="bg1"/>
                  </a:solidFill>
                </a:rPr>
                <a:t>crecimiento</a:t>
              </a:r>
              <a:r>
                <a:rPr lang="en-US" sz="1400" b="1" dirty="0" smtClean="0">
                  <a:solidFill>
                    <a:schemeClr val="bg1"/>
                  </a:solidFill>
                </a:rPr>
                <a:t> </a:t>
              </a:r>
              <a:r>
                <a:rPr lang="en-US" sz="1400" b="1" dirty="0" err="1" smtClean="0">
                  <a:solidFill>
                    <a:schemeClr val="bg1"/>
                  </a:solidFill>
                </a:rPr>
                <a:t>ordenado</a:t>
              </a:r>
              <a:r>
                <a:rPr lang="en-US" sz="1400" b="1" dirty="0" smtClean="0">
                  <a:solidFill>
                    <a:schemeClr val="bg1"/>
                  </a:solidFill>
                </a:rPr>
                <a:t> de </a:t>
              </a:r>
              <a:r>
                <a:rPr lang="en-US" sz="1400" b="1" dirty="0" err="1" smtClean="0">
                  <a:solidFill>
                    <a:schemeClr val="bg1"/>
                  </a:solidFill>
                </a:rPr>
                <a:t>las</a:t>
              </a:r>
              <a:r>
                <a:rPr lang="en-US" sz="1400" b="1" dirty="0" smtClean="0">
                  <a:solidFill>
                    <a:schemeClr val="bg1"/>
                  </a:solidFill>
                </a:rPr>
                <a:t> </a:t>
              </a:r>
              <a:r>
                <a:rPr lang="en-US" sz="1400" b="1" dirty="0" err="1" smtClean="0">
                  <a:solidFill>
                    <a:schemeClr val="bg1"/>
                  </a:solidFill>
                </a:rPr>
                <a:t>ciudades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88120" name="Text Box 56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dirty="0">
                  <a:solidFill>
                    <a:schemeClr val="bg1"/>
                  </a:solidFill>
                </a:rPr>
                <a:t>3</a:t>
              </a:r>
            </a:p>
          </p:txBody>
        </p:sp>
      </p:grpSp>
      <p:grpSp>
        <p:nvGrpSpPr>
          <p:cNvPr id="88121" name="Group 57"/>
          <p:cNvGrpSpPr>
            <a:grpSpLocks/>
          </p:cNvGrpSpPr>
          <p:nvPr/>
        </p:nvGrpSpPr>
        <p:grpSpPr bwMode="auto">
          <a:xfrm>
            <a:off x="2500298" y="4357694"/>
            <a:ext cx="6286544" cy="685800"/>
            <a:chOff x="1296" y="1824"/>
            <a:chExt cx="2976" cy="432"/>
          </a:xfrm>
        </p:grpSpPr>
        <p:sp>
          <p:nvSpPr>
            <p:cNvPr id="88122" name="AutoShape 58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chemeClr val="folHlink">
                    <a:gamma/>
                    <a:tint val="73725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s-MX" dirty="0"/>
            </a:p>
          </p:txBody>
        </p:sp>
        <p:sp>
          <p:nvSpPr>
            <p:cNvPr id="88123" name="AutoShape 59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folHlink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s-MX" dirty="0"/>
            </a:p>
          </p:txBody>
        </p:sp>
        <p:sp>
          <p:nvSpPr>
            <p:cNvPr id="88124" name="Text Box 60"/>
            <p:cNvSpPr txBox="1">
              <a:spLocks noChangeArrowheads="1"/>
            </p:cNvSpPr>
            <p:nvPr/>
          </p:nvSpPr>
          <p:spPr bwMode="gray">
            <a:xfrm>
              <a:off x="1680" y="1934"/>
              <a:ext cx="2524" cy="17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200" b="1" dirty="0" err="1" smtClean="0">
                  <a:solidFill>
                    <a:schemeClr val="bg1"/>
                  </a:solidFill>
                </a:rPr>
                <a:t>Infraestructuras</a:t>
              </a:r>
              <a:r>
                <a:rPr lang="en-US" sz="1200" b="1" dirty="0" smtClean="0">
                  <a:solidFill>
                    <a:schemeClr val="bg1"/>
                  </a:solidFill>
                </a:rPr>
                <a:t> </a:t>
              </a:r>
              <a:r>
                <a:rPr lang="en-US" sz="1200" b="1" dirty="0" err="1" smtClean="0">
                  <a:solidFill>
                    <a:schemeClr val="bg1"/>
                  </a:solidFill>
                </a:rPr>
                <a:t>digitales</a:t>
              </a:r>
              <a:r>
                <a:rPr lang="en-US" sz="1200" b="1" dirty="0" smtClean="0">
                  <a:solidFill>
                    <a:schemeClr val="bg1"/>
                  </a:solidFill>
                </a:rPr>
                <a:t> </a:t>
              </a:r>
              <a:r>
                <a:rPr lang="en-US" sz="1200" b="1" dirty="0" err="1" smtClean="0">
                  <a:solidFill>
                    <a:schemeClr val="bg1"/>
                  </a:solidFill>
                </a:rPr>
                <a:t>que</a:t>
              </a:r>
              <a:r>
                <a:rPr lang="en-US" sz="1200" b="1" dirty="0" smtClean="0">
                  <a:solidFill>
                    <a:schemeClr val="bg1"/>
                  </a:solidFill>
                </a:rPr>
                <a:t> </a:t>
              </a:r>
              <a:r>
                <a:rPr lang="en-US" sz="1200" b="1" dirty="0" err="1" smtClean="0">
                  <a:solidFill>
                    <a:schemeClr val="bg1"/>
                  </a:solidFill>
                </a:rPr>
                <a:t>impulsen</a:t>
              </a:r>
              <a:r>
                <a:rPr lang="en-US" sz="1200" b="1" dirty="0" smtClean="0">
                  <a:solidFill>
                    <a:schemeClr val="bg1"/>
                  </a:solidFill>
                </a:rPr>
                <a:t> la </a:t>
              </a:r>
              <a:r>
                <a:rPr lang="en-US" sz="1200" b="1" dirty="0" err="1" smtClean="0">
                  <a:solidFill>
                    <a:schemeClr val="bg1"/>
                  </a:solidFill>
                </a:rPr>
                <a:t>participación</a:t>
              </a:r>
              <a:r>
                <a:rPr lang="en-US" sz="1200" b="1" dirty="0" smtClean="0">
                  <a:solidFill>
                    <a:schemeClr val="bg1"/>
                  </a:solidFill>
                </a:rPr>
                <a:t> </a:t>
              </a:r>
              <a:r>
                <a:rPr lang="en-US" sz="1200" b="1" dirty="0" err="1" smtClean="0">
                  <a:solidFill>
                    <a:schemeClr val="bg1"/>
                  </a:solidFill>
                </a:rPr>
                <a:t>ciudadana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88125" name="Text Box 61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dirty="0">
                  <a:solidFill>
                    <a:schemeClr val="bg1"/>
                  </a:solidFill>
                </a:rPr>
                <a:t>4</a:t>
              </a:r>
            </a:p>
          </p:txBody>
        </p:sp>
      </p:grpSp>
      <p:grpSp>
        <p:nvGrpSpPr>
          <p:cNvPr id="24" name="Group 57"/>
          <p:cNvGrpSpPr>
            <a:grpSpLocks/>
          </p:cNvGrpSpPr>
          <p:nvPr/>
        </p:nvGrpSpPr>
        <p:grpSpPr bwMode="auto">
          <a:xfrm>
            <a:off x="3143240" y="5214950"/>
            <a:ext cx="6000760" cy="685800"/>
            <a:chOff x="1296" y="1824"/>
            <a:chExt cx="2976" cy="432"/>
          </a:xfrm>
        </p:grpSpPr>
        <p:sp>
          <p:nvSpPr>
            <p:cNvPr id="25" name="AutoShape 58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75000"/>
              </a:schemeClr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s-MX" dirty="0"/>
            </a:p>
          </p:txBody>
        </p:sp>
        <p:sp>
          <p:nvSpPr>
            <p:cNvPr id="26" name="AutoShape 59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folHlink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s-MX" dirty="0"/>
            </a:p>
          </p:txBody>
        </p:sp>
        <p:sp>
          <p:nvSpPr>
            <p:cNvPr id="27" name="Text Box 60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b="1" dirty="0" err="1" smtClean="0">
                  <a:solidFill>
                    <a:schemeClr val="bg1"/>
                  </a:solidFill>
                </a:rPr>
                <a:t>Desarrollo</a:t>
              </a:r>
              <a:r>
                <a:rPr lang="en-US" b="1" dirty="0" smtClean="0">
                  <a:solidFill>
                    <a:schemeClr val="bg1"/>
                  </a:solidFill>
                </a:rPr>
                <a:t> de </a:t>
              </a:r>
              <a:r>
                <a:rPr lang="en-US" b="1" dirty="0" err="1" smtClean="0">
                  <a:solidFill>
                    <a:schemeClr val="bg1"/>
                  </a:solidFill>
                </a:rPr>
                <a:t>negocios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Text Box 61"/>
            <p:cNvSpPr txBox="1">
              <a:spLocks noChangeArrowheads="1"/>
            </p:cNvSpPr>
            <p:nvPr/>
          </p:nvSpPr>
          <p:spPr bwMode="gray">
            <a:xfrm>
              <a:off x="1393" y="1886"/>
              <a:ext cx="224" cy="2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dirty="0">
                  <a:solidFill>
                    <a:schemeClr val="bg1"/>
                  </a:solidFill>
                </a:rPr>
                <a:t>5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APORTACIONES</a:t>
            </a:r>
            <a:endParaRPr lang="en-US" sz="2400" dirty="0"/>
          </a:p>
        </p:txBody>
      </p:sp>
      <p:sp>
        <p:nvSpPr>
          <p:cNvPr id="75779" name="AutoShape 3"/>
          <p:cNvSpPr>
            <a:spLocks noChangeArrowheads="1"/>
          </p:cNvSpPr>
          <p:nvPr/>
        </p:nvSpPr>
        <p:spPr bwMode="ltGray">
          <a:xfrm>
            <a:off x="381000" y="1600200"/>
            <a:ext cx="5880100" cy="4495800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5780" name="AutoShape 4"/>
          <p:cNvSpPr>
            <a:spLocks noChangeArrowheads="1"/>
          </p:cNvSpPr>
          <p:nvPr/>
        </p:nvSpPr>
        <p:spPr bwMode="blackWhite">
          <a:xfrm>
            <a:off x="142844" y="2214554"/>
            <a:ext cx="4681542" cy="9906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1200" b="1" dirty="0" err="1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Fomentar</a:t>
            </a:r>
            <a:r>
              <a:rPr lang="en-US" sz="1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la </a:t>
            </a:r>
            <a:r>
              <a:rPr lang="en-US" sz="1200" b="1" dirty="0" err="1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inversión</a:t>
            </a:r>
            <a:r>
              <a:rPr lang="en-US" sz="1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con  </a:t>
            </a:r>
            <a:r>
              <a:rPr lang="en-US" sz="1200" b="1" dirty="0" err="1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carreteras</a:t>
            </a:r>
            <a:r>
              <a:rPr lang="en-US" sz="1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1200" b="1" dirty="0" err="1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aeropuertos</a:t>
            </a:r>
            <a:r>
              <a:rPr lang="en-US" sz="1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, </a:t>
            </a:r>
          </a:p>
          <a:p>
            <a:pPr algn="ctr" eaLnBrk="0" hangingPunct="0"/>
            <a:r>
              <a:rPr lang="en-US" sz="1200" b="1" dirty="0" err="1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vías</a:t>
            </a:r>
            <a:r>
              <a:rPr lang="en-US" sz="1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de </a:t>
            </a:r>
            <a:r>
              <a:rPr lang="en-US" sz="1200" b="1" dirty="0" err="1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tren</a:t>
            </a:r>
            <a:r>
              <a:rPr lang="en-US" sz="1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y </a:t>
            </a:r>
            <a:r>
              <a:rPr lang="en-US" sz="1200" b="1" dirty="0" err="1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redes</a:t>
            </a:r>
            <a:r>
              <a:rPr lang="en-US" sz="1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de </a:t>
            </a:r>
            <a:r>
              <a:rPr lang="en-US" sz="1200" b="1" dirty="0" err="1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telecomunicaciones</a:t>
            </a:r>
            <a:r>
              <a:rPr lang="en-US" sz="1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, de </a:t>
            </a:r>
            <a:r>
              <a:rPr lang="en-US" sz="1200" b="1" dirty="0" err="1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esta</a:t>
            </a:r>
            <a:r>
              <a:rPr lang="en-US" sz="1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200" b="1" dirty="0" err="1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manera</a:t>
            </a:r>
            <a:r>
              <a:rPr lang="en-US" sz="1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200" b="1" dirty="0" err="1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las</a:t>
            </a:r>
            <a:r>
              <a:rPr lang="en-US" sz="1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</a:p>
          <a:p>
            <a:pPr algn="ctr" eaLnBrk="0" hangingPunct="0"/>
            <a:r>
              <a:rPr lang="en-US" sz="1200" b="1" dirty="0" err="1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empresas</a:t>
            </a:r>
            <a:r>
              <a:rPr lang="en-US" sz="1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200" b="1" dirty="0" err="1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reduciraán</a:t>
            </a:r>
            <a:r>
              <a:rPr lang="en-US" sz="1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200" b="1" dirty="0" err="1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sus</a:t>
            </a:r>
            <a:r>
              <a:rPr lang="en-US" sz="1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200" b="1" dirty="0" err="1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costos</a:t>
            </a:r>
            <a:r>
              <a:rPr lang="en-US" sz="1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de </a:t>
            </a:r>
            <a:r>
              <a:rPr lang="en-US" sz="1200" b="1" dirty="0" err="1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manera</a:t>
            </a:r>
            <a:r>
              <a:rPr lang="en-US" sz="12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200" b="1" dirty="0" err="1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significativa</a:t>
            </a:r>
            <a:endParaRPr lang="en-US" sz="2400" b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5781" name="AutoShape 5"/>
          <p:cNvSpPr>
            <a:spLocks noChangeArrowheads="1"/>
          </p:cNvSpPr>
          <p:nvPr/>
        </p:nvSpPr>
        <p:spPr bwMode="blackWhite">
          <a:xfrm>
            <a:off x="214282" y="4643446"/>
            <a:ext cx="4616481" cy="9906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699D5F">
                  <a:gamma/>
                  <a:tint val="69804"/>
                  <a:invGamma/>
                </a:srgb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just"/>
            <a:endParaRPr lang="es-ES" sz="1100" dirty="0" smtClean="0"/>
          </a:p>
          <a:p>
            <a:pPr algn="just"/>
            <a:endParaRPr lang="es-ES" sz="1100" dirty="0" smtClean="0"/>
          </a:p>
          <a:p>
            <a:r>
              <a:rPr lang="es-ES" sz="1600" dirty="0" smtClean="0">
                <a:solidFill>
                  <a:schemeClr val="accent4">
                    <a:lumMod val="75000"/>
                  </a:schemeClr>
                </a:solidFill>
              </a:rPr>
              <a:t>Penetración en tecnologías de la información </a:t>
            </a:r>
            <a:endParaRPr lang="es-MX" sz="16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 eaLnBrk="0" hangingPunct="0"/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5782" name="AutoShape 6"/>
          <p:cNvSpPr>
            <a:spLocks noChangeArrowheads="1"/>
          </p:cNvSpPr>
          <p:nvPr/>
        </p:nvSpPr>
        <p:spPr bwMode="blackWhite">
          <a:xfrm>
            <a:off x="214282" y="3429000"/>
            <a:ext cx="4616481" cy="107634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s-ES" sz="1200" dirty="0" smtClean="0"/>
              <a:t>Mejorar los sistemas de salud y educación que</a:t>
            </a:r>
          </a:p>
          <a:p>
            <a:pPr algn="ctr" eaLnBrk="0" hangingPunct="0"/>
            <a:r>
              <a:rPr lang="es-ES" sz="1200" dirty="0" smtClean="0"/>
              <a:t> generen a largo plazo una ventaja competitiva</a:t>
            </a:r>
          </a:p>
          <a:p>
            <a:pPr algn="ctr" eaLnBrk="0" hangingPunct="0"/>
            <a:r>
              <a:rPr lang="es-ES" sz="1200" dirty="0" smtClean="0"/>
              <a:t>para que los inversionistas tengan mejores expectativas para</a:t>
            </a:r>
          </a:p>
          <a:p>
            <a:pPr algn="ctr" eaLnBrk="0" hangingPunct="0"/>
            <a:r>
              <a:rPr lang="es-ES" sz="1200" dirty="0" smtClean="0"/>
              <a:t>invertir ya que tendrán gente preparada</a:t>
            </a:r>
          </a:p>
        </p:txBody>
      </p:sp>
      <p:sp>
        <p:nvSpPr>
          <p:cNvPr id="75783" name="AutoShape 7"/>
          <p:cNvSpPr>
            <a:spLocks noChangeArrowheads="1"/>
          </p:cNvSpPr>
          <p:nvPr/>
        </p:nvSpPr>
        <p:spPr bwMode="auto">
          <a:xfrm>
            <a:off x="6143636" y="2571744"/>
            <a:ext cx="2786082" cy="2857520"/>
          </a:xfrm>
          <a:prstGeom prst="roundRect">
            <a:avLst>
              <a:gd name="adj" fmla="val 9106"/>
            </a:avLst>
          </a:prstGeom>
          <a:noFill/>
          <a:ln w="25400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just"/>
            <a:endParaRPr lang="es-ES" b="1" dirty="0" smtClean="0"/>
          </a:p>
          <a:p>
            <a:pPr algn="just"/>
            <a:endParaRPr lang="es-ES" b="1" dirty="0" smtClean="0"/>
          </a:p>
          <a:p>
            <a:pPr algn="ctr"/>
            <a:r>
              <a:rPr lang="es-ES" b="1" dirty="0" smtClean="0"/>
              <a:t>DEJAR DE SER UN </a:t>
            </a:r>
          </a:p>
          <a:p>
            <a:pPr algn="ctr"/>
            <a:r>
              <a:rPr lang="es-ES" b="1" dirty="0" smtClean="0"/>
              <a:t>PAÍS EN VÍAS DE</a:t>
            </a:r>
          </a:p>
          <a:p>
            <a:pPr algn="ctr"/>
            <a:r>
              <a:rPr lang="es-ES" b="1" dirty="0" smtClean="0"/>
              <a:t>DESARROLLO Y</a:t>
            </a:r>
          </a:p>
          <a:p>
            <a:pPr algn="ctr"/>
            <a:r>
              <a:rPr lang="es-ES" b="1" dirty="0" smtClean="0"/>
              <a:t>PASAR A UN PAÍS</a:t>
            </a:r>
          </a:p>
          <a:p>
            <a:pPr algn="ctr"/>
            <a:r>
              <a:rPr lang="es-ES" b="1" dirty="0" smtClean="0"/>
              <a:t>DESARROLLADO. </a:t>
            </a:r>
            <a:endParaRPr lang="es-MX" b="1" dirty="0" smtClean="0"/>
          </a:p>
          <a:p>
            <a:pPr algn="ctr"/>
            <a:r>
              <a:rPr lang="es-ES" sz="2400" dirty="0" smtClean="0"/>
              <a:t> </a:t>
            </a:r>
            <a:endParaRPr lang="es-MX" sz="2400" dirty="0" smtClean="0"/>
          </a:p>
          <a:p>
            <a:pPr algn="just"/>
            <a:r>
              <a:rPr lang="es-ES" sz="2400" dirty="0" smtClean="0"/>
              <a:t> </a:t>
            </a:r>
            <a:endParaRPr lang="es-MX" sz="2400" dirty="0" smtClean="0"/>
          </a:p>
          <a:p>
            <a:pPr algn="just"/>
            <a:endParaRPr lang="en-US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6" name="WordArt 6"/>
          <p:cNvSpPr>
            <a:spLocks noChangeArrowheads="1" noChangeShapeType="1" noTextEdit="1"/>
          </p:cNvSpPr>
          <p:nvPr/>
        </p:nvSpPr>
        <p:spPr bwMode="gray">
          <a:xfrm>
            <a:off x="1785918" y="714356"/>
            <a:ext cx="5759450" cy="7620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s-MX" sz="3600" b="1" kern="10" dirty="0" smtClean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0" scaled="1"/>
                </a:gradFill>
                <a:effectLst>
                  <a:outerShdw dist="63500" dir="2212194" algn="ctr" rotWithShape="0">
                    <a:srgbClr val="868686">
                      <a:alpha val="50000"/>
                    </a:srgbClr>
                  </a:outerShdw>
                </a:effectLst>
                <a:latin typeface="Arial"/>
                <a:cs typeface="Arial"/>
              </a:rPr>
              <a:t>¡GRACIAS !</a:t>
            </a:r>
            <a:endParaRPr lang="es-MX" sz="3600" b="1" kern="10" dirty="0">
              <a:ln w="19050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0" scaled="1"/>
              </a:gradFill>
              <a:effectLst>
                <a:outerShdw dist="63500" dir="2212194" algn="ctr" rotWithShape="0">
                  <a:srgbClr val="868686">
                    <a:alpha val="5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3" name="2 Imagen" descr="Publica Foro Económico Mundial reporte global de competitividad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1643050"/>
            <a:ext cx="9144000" cy="521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7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6" grpId="0" animBg="1"/>
    </p:bldLst>
  </p:timing>
</p:sld>
</file>

<file path=ppt/theme/theme1.xml><?xml version="1.0" encoding="utf-8"?>
<a:theme xmlns:a="http://schemas.openxmlformats.org/drawingml/2006/main" name="cdb2004c006l">
  <a:themeElements>
    <a:clrScheme name="sample 3">
      <a:dk1>
        <a:srgbClr val="18418C"/>
      </a:dk1>
      <a:lt1>
        <a:srgbClr val="FFFFFF"/>
      </a:lt1>
      <a:dk2>
        <a:srgbClr val="FFFFE7"/>
      </a:dk2>
      <a:lt2>
        <a:srgbClr val="DDDDDD"/>
      </a:lt2>
      <a:accent1>
        <a:srgbClr val="3492B4"/>
      </a:accent1>
      <a:accent2>
        <a:srgbClr val="7CB444"/>
      </a:accent2>
      <a:accent3>
        <a:srgbClr val="FFFFFF"/>
      </a:accent3>
      <a:accent4>
        <a:srgbClr val="133677"/>
      </a:accent4>
      <a:accent5>
        <a:srgbClr val="AEC7D6"/>
      </a:accent5>
      <a:accent6>
        <a:srgbClr val="70A33D"/>
      </a:accent6>
      <a:hlink>
        <a:srgbClr val="6A9EB0"/>
      </a:hlink>
      <a:folHlink>
        <a:srgbClr val="336699"/>
      </a:folHlink>
    </a:clrScheme>
    <a:fontScheme name="sampl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gradFill rotWithShape="1">
          <a:gsLst>
            <a:gs pos="0">
              <a:schemeClr val="accent2"/>
            </a:gs>
            <a:gs pos="50000">
              <a:schemeClr val="accent2">
                <a:gamma/>
                <a:tint val="60784"/>
                <a:invGamma/>
              </a:schemeClr>
            </a:gs>
            <a:gs pos="100000">
              <a:schemeClr val="accent2"/>
            </a:gs>
          </a:gsLst>
          <a:lin ang="5400000" scaled="1"/>
        </a:gradFill>
        <a:ln w="12700" algn="ctr">
          <a:solidFill>
            <a:schemeClr val="bg1"/>
          </a:solidFill>
          <a:round/>
          <a:headEnd/>
          <a:tailEnd/>
        </a:ln>
        <a:effectLst>
          <a:outerShdw dist="99190" dir="2388334" algn="ctr" rotWithShape="0">
            <a:srgbClr val="333333">
              <a:alpha val="50000"/>
            </a:srgbClr>
          </a:outerShdw>
        </a:effectLst>
      </a:spPr>
      <a:bodyPr wrap="none" anchor="ctr"/>
      <a:lstStyle>
        <a:defPPr>
          <a:defRPr dirty="0"/>
        </a:defPPr>
      </a:lstStyle>
    </a:spDef>
  </a:objectDefaults>
  <a:extraClrSchemeLst>
    <a:extraClrScheme>
      <a:clrScheme name="sample 1">
        <a:dk1>
          <a:srgbClr val="000066"/>
        </a:dk1>
        <a:lt1>
          <a:srgbClr val="FFFFFF"/>
        </a:lt1>
        <a:dk2>
          <a:srgbClr val="FFFFFF"/>
        </a:dk2>
        <a:lt2>
          <a:srgbClr val="B2B2B2"/>
        </a:lt2>
        <a:accent1>
          <a:srgbClr val="C0D070"/>
        </a:accent1>
        <a:accent2>
          <a:srgbClr val="0099CC"/>
        </a:accent2>
        <a:accent3>
          <a:srgbClr val="FFFFFF"/>
        </a:accent3>
        <a:accent4>
          <a:srgbClr val="000056"/>
        </a:accent4>
        <a:accent5>
          <a:srgbClr val="DCE4BB"/>
        </a:accent5>
        <a:accent6>
          <a:srgbClr val="008AB9"/>
        </a:accent6>
        <a:hlink>
          <a:srgbClr val="CA9938"/>
        </a:hlink>
        <a:folHlink>
          <a:srgbClr val="166A8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000066"/>
        </a:dk1>
        <a:lt1>
          <a:srgbClr val="FFFFFF"/>
        </a:lt1>
        <a:dk2>
          <a:srgbClr val="FFFFE7"/>
        </a:dk2>
        <a:lt2>
          <a:srgbClr val="B2B2B2"/>
        </a:lt2>
        <a:accent1>
          <a:srgbClr val="6D77BF"/>
        </a:accent1>
        <a:accent2>
          <a:srgbClr val="FF9966"/>
        </a:accent2>
        <a:accent3>
          <a:srgbClr val="FFFFFF"/>
        </a:accent3>
        <a:accent4>
          <a:srgbClr val="000056"/>
        </a:accent4>
        <a:accent5>
          <a:srgbClr val="BABDDC"/>
        </a:accent5>
        <a:accent6>
          <a:srgbClr val="E78A5C"/>
        </a:accent6>
        <a:hlink>
          <a:srgbClr val="A959A1"/>
        </a:hlink>
        <a:folHlink>
          <a:srgbClr val="3AABC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18418C"/>
        </a:dk1>
        <a:lt1>
          <a:srgbClr val="FFFFFF"/>
        </a:lt1>
        <a:dk2>
          <a:srgbClr val="FFFFE7"/>
        </a:dk2>
        <a:lt2>
          <a:srgbClr val="DDDDDD"/>
        </a:lt2>
        <a:accent1>
          <a:srgbClr val="3492B4"/>
        </a:accent1>
        <a:accent2>
          <a:srgbClr val="7CB444"/>
        </a:accent2>
        <a:accent3>
          <a:srgbClr val="FFFFFF"/>
        </a:accent3>
        <a:accent4>
          <a:srgbClr val="133677"/>
        </a:accent4>
        <a:accent5>
          <a:srgbClr val="AEC7D6"/>
        </a:accent5>
        <a:accent6>
          <a:srgbClr val="70A33D"/>
        </a:accent6>
        <a:hlink>
          <a:srgbClr val="6A9EB0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cdb2004c006l</Template>
  <TotalTime>851</TotalTime>
  <Words>434</Words>
  <Application>Microsoft Office PowerPoint</Application>
  <PresentationFormat>Presentación en pantalla (4:3)</PresentationFormat>
  <Paragraphs>119</Paragraphs>
  <Slides>8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0" baseType="lpstr">
      <vt:lpstr>cdb2004c006l</vt:lpstr>
      <vt:lpstr>Image</vt:lpstr>
      <vt:lpstr>WORLD ECONOMIC FORUM (WEF)</vt:lpstr>
      <vt:lpstr>DATOS BÁSICOS WEF</vt:lpstr>
      <vt:lpstr> LOS MEJORES PAÍSES</vt:lpstr>
      <vt:lpstr>EN EL TOP 5 LE SIGUEN:</vt:lpstr>
      <vt:lpstr>FORO ECONÓMICO MUNDIAL</vt:lpstr>
      <vt:lpstr>BENEFICIOS</vt:lpstr>
      <vt:lpstr>APORTACIONES</vt:lpstr>
      <vt:lpstr>Diapositiva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INVENTARIOS A B C</dc:title>
  <dc:creator>lau</dc:creator>
  <cp:lastModifiedBy>Laura</cp:lastModifiedBy>
  <cp:revision>77</cp:revision>
  <dcterms:created xsi:type="dcterms:W3CDTF">2009-06-13T14:02:32Z</dcterms:created>
  <dcterms:modified xsi:type="dcterms:W3CDTF">2014-09-19T03:05:50Z</dcterms:modified>
</cp:coreProperties>
</file>