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5" r:id="rId18"/>
    <p:sldId id="272" r:id="rId19"/>
    <p:sldId id="274" r:id="rId20"/>
    <p:sldId id="276" r:id="rId2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61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0E40F-4B7F-1A4B-8F25-590C201484DE}" type="doc">
      <dgm:prSet loTypeId="urn:microsoft.com/office/officeart/2005/8/layout/arrow6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7E05F159-0902-E54C-942C-8520913ADBF3}">
      <dgm:prSet phldrT="[Texto]"/>
      <dgm:spPr/>
      <dgm:t>
        <a:bodyPr/>
        <a:lstStyle/>
        <a:p>
          <a:r>
            <a:rPr lang="es-ES" dirty="0" smtClean="0"/>
            <a:t>Antes</a:t>
          </a:r>
          <a:endParaRPr lang="es-ES" dirty="0"/>
        </a:p>
      </dgm:t>
    </dgm:pt>
    <dgm:pt modelId="{8AEE2134-E595-9141-A138-BBF1C247E1B1}" type="parTrans" cxnId="{C25B5639-988E-4E4B-83F5-002E730912F6}">
      <dgm:prSet/>
      <dgm:spPr/>
      <dgm:t>
        <a:bodyPr/>
        <a:lstStyle/>
        <a:p>
          <a:endParaRPr lang="es-ES"/>
        </a:p>
      </dgm:t>
    </dgm:pt>
    <dgm:pt modelId="{CEECB946-AA1F-2440-8F20-BA8F1BAF3742}" type="sibTrans" cxnId="{C25B5639-988E-4E4B-83F5-002E730912F6}">
      <dgm:prSet/>
      <dgm:spPr/>
      <dgm:t>
        <a:bodyPr/>
        <a:lstStyle/>
        <a:p>
          <a:endParaRPr lang="es-ES"/>
        </a:p>
      </dgm:t>
    </dgm:pt>
    <dgm:pt modelId="{0057FC1E-43CB-CE4F-9159-79830678099D}">
      <dgm:prSet phldrT="[Texto]"/>
      <dgm:spPr/>
      <dgm:t>
        <a:bodyPr/>
        <a:lstStyle/>
        <a:p>
          <a:r>
            <a:rPr lang="es-ES" dirty="0" smtClean="0"/>
            <a:t>Después</a:t>
          </a:r>
          <a:endParaRPr lang="es-ES" dirty="0"/>
        </a:p>
      </dgm:t>
    </dgm:pt>
    <dgm:pt modelId="{76A588A3-3EB0-714B-A59D-ED3684F0DEE7}" type="parTrans" cxnId="{BFEE57CD-81BD-054C-8E54-9D7E4CC3209D}">
      <dgm:prSet/>
      <dgm:spPr/>
      <dgm:t>
        <a:bodyPr/>
        <a:lstStyle/>
        <a:p>
          <a:endParaRPr lang="es-ES"/>
        </a:p>
      </dgm:t>
    </dgm:pt>
    <dgm:pt modelId="{CA5543B7-D028-3248-AC93-469F13E80149}" type="sibTrans" cxnId="{BFEE57CD-81BD-054C-8E54-9D7E4CC3209D}">
      <dgm:prSet/>
      <dgm:spPr/>
      <dgm:t>
        <a:bodyPr/>
        <a:lstStyle/>
        <a:p>
          <a:endParaRPr lang="es-ES"/>
        </a:p>
      </dgm:t>
    </dgm:pt>
    <dgm:pt modelId="{7FC5BE81-3DC0-2B41-9A80-A0E271440907}" type="pres">
      <dgm:prSet presAssocID="{6090E40F-4B7F-1A4B-8F25-590C201484D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A87924D-866C-334E-931F-5C369FD84CC4}" type="pres">
      <dgm:prSet presAssocID="{6090E40F-4B7F-1A4B-8F25-590C201484DE}" presName="ribbon" presStyleLbl="node1" presStyleIdx="0" presStyleCnt="1"/>
      <dgm:spPr/>
    </dgm:pt>
    <dgm:pt modelId="{445ABC8E-3A21-3448-A86D-9D1AC52CAE9B}" type="pres">
      <dgm:prSet presAssocID="{6090E40F-4B7F-1A4B-8F25-590C201484DE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FDF9B9-07C7-2B40-9BA0-4FCADE5DF161}" type="pres">
      <dgm:prSet presAssocID="{6090E40F-4B7F-1A4B-8F25-590C201484DE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25B5639-988E-4E4B-83F5-002E730912F6}" srcId="{6090E40F-4B7F-1A4B-8F25-590C201484DE}" destId="{7E05F159-0902-E54C-942C-8520913ADBF3}" srcOrd="0" destOrd="0" parTransId="{8AEE2134-E595-9141-A138-BBF1C247E1B1}" sibTransId="{CEECB946-AA1F-2440-8F20-BA8F1BAF3742}"/>
    <dgm:cxn modelId="{1817095B-32C0-B049-8FFA-0885E7F2F1B1}" type="presOf" srcId="{6090E40F-4B7F-1A4B-8F25-590C201484DE}" destId="{7FC5BE81-3DC0-2B41-9A80-A0E271440907}" srcOrd="0" destOrd="0" presId="urn:microsoft.com/office/officeart/2005/8/layout/arrow6"/>
    <dgm:cxn modelId="{BFEE57CD-81BD-054C-8E54-9D7E4CC3209D}" srcId="{6090E40F-4B7F-1A4B-8F25-590C201484DE}" destId="{0057FC1E-43CB-CE4F-9159-79830678099D}" srcOrd="1" destOrd="0" parTransId="{76A588A3-3EB0-714B-A59D-ED3684F0DEE7}" sibTransId="{CA5543B7-D028-3248-AC93-469F13E80149}"/>
    <dgm:cxn modelId="{567A1F18-829F-D342-BC81-360EB4A142BB}" type="presOf" srcId="{0057FC1E-43CB-CE4F-9159-79830678099D}" destId="{ECFDF9B9-07C7-2B40-9BA0-4FCADE5DF161}" srcOrd="0" destOrd="0" presId="urn:microsoft.com/office/officeart/2005/8/layout/arrow6"/>
    <dgm:cxn modelId="{3490AB72-7A28-EF4D-9763-B2F1CEF9EB01}" type="presOf" srcId="{7E05F159-0902-E54C-942C-8520913ADBF3}" destId="{445ABC8E-3A21-3448-A86D-9D1AC52CAE9B}" srcOrd="0" destOrd="0" presId="urn:microsoft.com/office/officeart/2005/8/layout/arrow6"/>
    <dgm:cxn modelId="{8FFDC36A-5F74-1942-A773-420C83844DEA}" type="presParOf" srcId="{7FC5BE81-3DC0-2B41-9A80-A0E271440907}" destId="{8A87924D-866C-334E-931F-5C369FD84CC4}" srcOrd="0" destOrd="0" presId="urn:microsoft.com/office/officeart/2005/8/layout/arrow6"/>
    <dgm:cxn modelId="{AA070145-228C-7C4A-AE1F-2D7402B3D824}" type="presParOf" srcId="{7FC5BE81-3DC0-2B41-9A80-A0E271440907}" destId="{445ABC8E-3A21-3448-A86D-9D1AC52CAE9B}" srcOrd="1" destOrd="0" presId="urn:microsoft.com/office/officeart/2005/8/layout/arrow6"/>
    <dgm:cxn modelId="{1781C0C4-B85A-F84B-8B6E-051878CDA807}" type="presParOf" srcId="{7FC5BE81-3DC0-2B41-9A80-A0E271440907}" destId="{ECFDF9B9-07C7-2B40-9BA0-4FCADE5DF16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7924D-866C-334E-931F-5C369FD84CC4}">
      <dsp:nvSpPr>
        <dsp:cNvPr id="0" name=""/>
        <dsp:cNvSpPr/>
      </dsp:nvSpPr>
      <dsp:spPr>
        <a:xfrm>
          <a:off x="0" y="812799"/>
          <a:ext cx="6096000" cy="2438400"/>
        </a:xfrm>
        <a:prstGeom prst="leftRightRibb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5ABC8E-3A21-3448-A86D-9D1AC52CAE9B}">
      <dsp:nvSpPr>
        <dsp:cNvPr id="0" name=""/>
        <dsp:cNvSpPr/>
      </dsp:nvSpPr>
      <dsp:spPr>
        <a:xfrm>
          <a:off x="731520" y="1239519"/>
          <a:ext cx="201168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2024" rIns="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400" kern="1200" dirty="0" smtClean="0"/>
            <a:t>Antes</a:t>
          </a:r>
          <a:endParaRPr lang="es-ES" sz="5400" kern="1200" dirty="0"/>
        </a:p>
      </dsp:txBody>
      <dsp:txXfrm>
        <a:off x="731520" y="1239519"/>
        <a:ext cx="2011680" cy="1194816"/>
      </dsp:txXfrm>
    </dsp:sp>
    <dsp:sp modelId="{ECFDF9B9-07C7-2B40-9BA0-4FCADE5DF161}">
      <dsp:nvSpPr>
        <dsp:cNvPr id="0" name=""/>
        <dsp:cNvSpPr/>
      </dsp:nvSpPr>
      <dsp:spPr>
        <a:xfrm>
          <a:off x="3048000" y="1629663"/>
          <a:ext cx="237744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2024" rIns="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400" kern="1200" dirty="0" smtClean="0"/>
            <a:t>Después</a:t>
          </a:r>
          <a:endParaRPr lang="es-ES" sz="5400" kern="1200" dirty="0"/>
        </a:p>
      </dsp:txBody>
      <dsp:txXfrm>
        <a:off x="3048000" y="1629663"/>
        <a:ext cx="2377440" cy="1194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02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173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031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650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2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76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715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101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49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44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93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1F40B-FD95-484E-AC30-6926F096DD33}" type="datetimeFigureOut">
              <a:rPr lang="es-ES" smtClean="0"/>
              <a:t>21/10/14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83A25-7B92-054C-9173-F01D7D0CE4E9}" type="slidenum">
              <a:rPr lang="es-ES" smtClean="0"/>
              <a:t>‹Nr.›</a:t>
            </a:fld>
            <a:endParaRPr lang="es-ES"/>
          </a:p>
        </p:txBody>
      </p:sp>
      <p:pic>
        <p:nvPicPr>
          <p:cNvPr id="7" name="Imagen 6" descr="10735740_10204411746426960_1983757792_n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1" b="42981"/>
          <a:stretch/>
        </p:blipFill>
        <p:spPr>
          <a:xfrm>
            <a:off x="0" y="6058941"/>
            <a:ext cx="9144000" cy="7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5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Book"/>
          <a:ea typeface="+mn-ea"/>
          <a:cs typeface="Avenir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Book"/>
          <a:ea typeface="+mn-ea"/>
          <a:cs typeface="Avenir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Book"/>
          <a:ea typeface="+mn-ea"/>
          <a:cs typeface="Avenir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Metro de la Ciudad de México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2081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Marco teórico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4735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es-ES_tradnl" dirty="0"/>
              <a:t>9 de cada 10 mujeres han sido víctimas de las formas de violencia sexual</a:t>
            </a:r>
          </a:p>
          <a:p>
            <a:pPr lvl="0" algn="just"/>
            <a:r>
              <a:rPr lang="es-ES_tradnl" dirty="0"/>
              <a:t>al 29.4% de las mujeres usuarias les han hecho sentir miedo de un ataque o abuso sexual</a:t>
            </a:r>
          </a:p>
          <a:p>
            <a:pPr lvl="0" algn="just"/>
            <a:r>
              <a:rPr lang="es-ES_tradnl" dirty="0"/>
              <a:t> el 15% de las usuarias han sido perseguidas por hombres para atacarlas sexualmente</a:t>
            </a:r>
          </a:p>
          <a:p>
            <a:pPr lvl="0" algn="just"/>
            <a:r>
              <a:rPr lang="es-ES_tradnl" dirty="0"/>
              <a:t> al 2.1% las han violado</a:t>
            </a:r>
          </a:p>
          <a:p>
            <a:pPr lvl="0" algn="just"/>
            <a:r>
              <a:rPr lang="es-ES_tradnl" dirty="0"/>
              <a:t>78% de las mujeres encuestadas dijeron que no se sienten bien al viajar solas en la ciudad</a:t>
            </a:r>
          </a:p>
          <a:p>
            <a:pPr lvl="0" algn="just"/>
            <a:r>
              <a:rPr lang="es-ES_tradnl" dirty="0"/>
              <a:t> 50% reportó que ha sido víctima de un robo en el transporte público por lo menos una vez en su vida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3771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Problemas Detectados</a:t>
            </a:r>
            <a:endParaRPr lang="es-ES" dirty="0"/>
          </a:p>
        </p:txBody>
      </p:sp>
      <p:pic>
        <p:nvPicPr>
          <p:cNvPr id="4" name="image05.png" descr="señalfea2.png"/>
          <p:cNvPicPr>
            <a:picLocks noGrp="1"/>
          </p:cNvPicPr>
          <p:nvPr>
            <p:ph idx="1"/>
          </p:nvPr>
        </p:nvPicPr>
        <p:blipFill>
          <a:blip r:embed="rId2"/>
          <a:srcRect l="5998" r="5998"/>
          <a:stretch>
            <a:fillRect/>
          </a:stretch>
        </p:blipFill>
        <p:spPr>
          <a:xfrm>
            <a:off x="2298700" y="2886075"/>
            <a:ext cx="4702175" cy="2860675"/>
          </a:xfrm>
          <a:prstGeom prst="rect">
            <a:avLst/>
          </a:prstGeom>
          <a:ln/>
        </p:spPr>
      </p:pic>
      <p:sp>
        <p:nvSpPr>
          <p:cNvPr id="7" name="Rectángulo 6"/>
          <p:cNvSpPr/>
          <p:nvPr/>
        </p:nvSpPr>
        <p:spPr>
          <a:xfrm>
            <a:off x="571500" y="1552099"/>
            <a:ext cx="7937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>
                <a:solidFill>
                  <a:srgbClr val="800080"/>
                </a:solidFill>
                <a:latin typeface="Avenir Heavy"/>
                <a:cs typeface="Avenir Heavy"/>
              </a:rPr>
              <a:t>Señalización</a:t>
            </a:r>
            <a:endParaRPr lang="es-ES_tradnl" u="none" strike="noStrike" dirty="0" smtClean="0">
              <a:solidFill>
                <a:srgbClr val="800080"/>
              </a:solidFill>
              <a:effectLst/>
              <a:latin typeface="Avenir Heavy"/>
              <a:cs typeface="Avenir Heavy"/>
            </a:endParaRPr>
          </a:p>
          <a:p>
            <a:pPr lvl="1" algn="just"/>
            <a:r>
              <a:rPr lang="es-ES_tradnl" dirty="0">
                <a:latin typeface="Avenir Book"/>
                <a:cs typeface="Avenir Book"/>
              </a:rPr>
              <a:t>Los letreros son inservibles. Están ubicados en áreas que difícilmente capta la vista de los usuarios, además de que no tienen ningún distintivo cromático.</a:t>
            </a:r>
            <a:endParaRPr lang="es-ES_tradnl" u="none" strike="noStrike" dirty="0">
              <a:effectLst/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67791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2.jpg" descr="10733702_10204406898625768_1660577672_n.jpg"/>
          <p:cNvPicPr>
            <a:picLocks noGrp="1"/>
          </p:cNvPicPr>
          <p:nvPr>
            <p:ph sz="half" idx="2"/>
          </p:nvPr>
        </p:nvPicPr>
        <p:blipFill>
          <a:blip r:embed="rId2"/>
          <a:srcRect t="7975" b="7975"/>
          <a:stretch>
            <a:fillRect/>
          </a:stretch>
        </p:blipFill>
        <p:spPr>
          <a:xfrm>
            <a:off x="4651375" y="917575"/>
            <a:ext cx="4038600" cy="4525963"/>
          </a:xfrm>
          <a:prstGeom prst="rect">
            <a:avLst/>
          </a:prstGeom>
          <a:ln/>
        </p:spPr>
      </p:pic>
      <p:sp>
        <p:nvSpPr>
          <p:cNvPr id="9" name="Rectángulo 8"/>
          <p:cNvSpPr/>
          <p:nvPr/>
        </p:nvSpPr>
        <p:spPr>
          <a:xfrm>
            <a:off x="457200" y="2039460"/>
            <a:ext cx="39878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Avenir Heavy"/>
                <a:cs typeface="Avenir Heavy"/>
              </a:rPr>
              <a:t> </a:t>
            </a:r>
          </a:p>
          <a:p>
            <a:pPr lvl="0"/>
            <a:r>
              <a:rPr lang="es-ES_tradnl" b="1" dirty="0">
                <a:solidFill>
                  <a:srgbClr val="800080"/>
                </a:solidFill>
                <a:latin typeface="Avenir Heavy"/>
                <a:cs typeface="Avenir Heavy"/>
              </a:rPr>
              <a:t>Límite de vagones</a:t>
            </a:r>
            <a:endParaRPr lang="es-ES_tradnl" b="1" u="none" strike="noStrike" dirty="0" smtClean="0">
              <a:solidFill>
                <a:srgbClr val="800080"/>
              </a:solidFill>
              <a:effectLst/>
              <a:latin typeface="Avenir Heavy"/>
              <a:cs typeface="Avenir Heavy"/>
            </a:endParaRPr>
          </a:p>
          <a:p>
            <a:pPr lvl="1" algn="just"/>
            <a:r>
              <a:rPr lang="es-ES_tradnl" dirty="0">
                <a:latin typeface="Avenir Book"/>
                <a:cs typeface="Avenir Book"/>
              </a:rPr>
              <a:t>Los hombres no respetan los límites entre vagones para mujeres, niños y ancianos y los vagones para todo público. </a:t>
            </a:r>
            <a:endParaRPr lang="es-ES_tradnl" u="none" strike="noStrike" dirty="0">
              <a:effectLst/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867502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Descripción del proyecto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Mejoramiento en la división de vagones para mujeres, ancianos y niños a través del </a:t>
            </a:r>
            <a:r>
              <a:rPr lang="es-ES_tradnl" b="1" dirty="0">
                <a:solidFill>
                  <a:srgbClr val="800080"/>
                </a:solidFill>
              </a:rPr>
              <a:t>revestimiento de vagones</a:t>
            </a:r>
            <a:r>
              <a:rPr lang="es-ES_tradnl" dirty="0"/>
              <a:t>, </a:t>
            </a:r>
            <a:r>
              <a:rPr lang="es-ES_tradnl" b="1" dirty="0">
                <a:solidFill>
                  <a:srgbClr val="800080"/>
                </a:solidFill>
              </a:rPr>
              <a:t>renovación de señalizaciones y desarrollo de </a:t>
            </a:r>
            <a:r>
              <a:rPr lang="es-ES_tradnl" b="1" dirty="0" smtClean="0">
                <a:solidFill>
                  <a:srgbClr val="800080"/>
                </a:solidFill>
              </a:rPr>
              <a:t>campañas.</a:t>
            </a:r>
            <a:endParaRPr lang="es-ES_tradnl" b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09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meta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es-ES_tradnl" dirty="0" smtClean="0"/>
              <a:t>Usuarios del metro que sean:</a:t>
            </a:r>
          </a:p>
          <a:p>
            <a:pPr lvl="0" algn="just"/>
            <a:r>
              <a:rPr lang="es-ES_tradnl" dirty="0" smtClean="0"/>
              <a:t>Mujeres</a:t>
            </a:r>
            <a:endParaRPr lang="es-ES_tradnl" dirty="0"/>
          </a:p>
          <a:p>
            <a:pPr lvl="0" algn="just"/>
            <a:r>
              <a:rPr lang="es-ES_tradnl" dirty="0"/>
              <a:t>N</a:t>
            </a:r>
            <a:r>
              <a:rPr lang="es-ES_tradnl" dirty="0" smtClean="0"/>
              <a:t>iños </a:t>
            </a:r>
          </a:p>
          <a:p>
            <a:pPr lvl="0" algn="just"/>
            <a:r>
              <a:rPr lang="es-ES_tradnl" dirty="0" smtClean="0"/>
              <a:t>Personas </a:t>
            </a:r>
            <a:r>
              <a:rPr lang="es-ES_tradnl" dirty="0"/>
              <a:t>de la </a:t>
            </a:r>
            <a:r>
              <a:rPr lang="es-ES_tradnl" dirty="0" smtClean="0"/>
              <a:t>tercera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7204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s-ES_tradnl" dirty="0"/>
              <a:t>Proporcionar un </a:t>
            </a:r>
            <a:r>
              <a:rPr lang="es-ES_tradnl" b="1" dirty="0">
                <a:solidFill>
                  <a:srgbClr val="800080"/>
                </a:solidFill>
              </a:rPr>
              <a:t>espacio seguro </a:t>
            </a:r>
            <a:r>
              <a:rPr lang="es-ES_tradnl" dirty="0"/>
              <a:t>para mujeres, niños y personas de la tercera edad durante sus trayectos en el metro de la Ciudad de México.</a:t>
            </a:r>
            <a:endParaRPr lang="es-ES_tradnl" u="none" strike="noStrike" dirty="0" smtClean="0">
              <a:effectLst/>
            </a:endParaRPr>
          </a:p>
          <a:p>
            <a:pPr lvl="0" algn="just"/>
            <a:r>
              <a:rPr lang="es-ES_tradnl" b="1" dirty="0">
                <a:solidFill>
                  <a:srgbClr val="800080"/>
                </a:solidFill>
              </a:rPr>
              <a:t>Impulsar valores </a:t>
            </a:r>
            <a:r>
              <a:rPr lang="es-ES_tradnl" dirty="0"/>
              <a:t>como respeto de hombres hacia mujeres y solidaridad de género entre mujeres</a:t>
            </a:r>
            <a:r>
              <a:rPr lang="es-ES_tradnl" dirty="0" smtClean="0"/>
              <a:t>.</a:t>
            </a:r>
            <a:endParaRPr lang="es-ES_tradnl" u="none" strike="noStrike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780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Estrategias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/>
            <a:r>
              <a:rPr lang="es-ES_tradnl" dirty="0"/>
              <a:t>Diferenciar los vagones para uso exclusivo de mujeres, niños y personas de la 3º edad.</a:t>
            </a:r>
            <a:endParaRPr lang="es-ES_tradnl" u="none" strike="noStrike" dirty="0" smtClean="0">
              <a:effectLst/>
            </a:endParaRPr>
          </a:p>
          <a:p>
            <a:pPr lvl="0" algn="just"/>
            <a:r>
              <a:rPr lang="es-ES_tradnl" dirty="0"/>
              <a:t>Estandarizar los señalamientos en todas las estaciones del metro, para que sean visibles y fáciles de leer.</a:t>
            </a:r>
            <a:endParaRPr lang="es-ES_tradnl" u="none" strike="noStrike" dirty="0" smtClean="0">
              <a:effectLst/>
            </a:endParaRPr>
          </a:p>
          <a:p>
            <a:pPr lvl="0" algn="just"/>
            <a:r>
              <a:rPr lang="es-ES_tradnl" dirty="0"/>
              <a:t>Mediante la </a:t>
            </a:r>
            <a:r>
              <a:rPr lang="es-ES_tradnl" dirty="0" err="1"/>
              <a:t>solidarización</a:t>
            </a:r>
            <a:r>
              <a:rPr lang="es-ES_tradnl" dirty="0"/>
              <a:t> de género, se fomentará que en el interior de los vagones exista un ambiente cordial y de respeto. </a:t>
            </a:r>
            <a:endParaRPr lang="es-ES_tradnl" u="none" strike="noStrike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397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Tácticas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/>
            <a:r>
              <a:rPr lang="es-ES_tradnl" dirty="0"/>
              <a:t>Distinguir cromáticamente los vagones según el género. Los vagones rosas serán exclusivamente para mujeres, niños y personas de la 3º edad.</a:t>
            </a:r>
            <a:endParaRPr lang="es-ES_tradnl" u="none" strike="noStrike" dirty="0" smtClean="0">
              <a:effectLst/>
            </a:endParaRPr>
          </a:p>
          <a:p>
            <a:pPr lvl="0" algn="just"/>
            <a:r>
              <a:rPr lang="es-ES_tradnl" dirty="0"/>
              <a:t>Se rediseñarán los letreros que señalan las divisiones de vagón e indican que son de uso exclusivo,  de esta manera serán iguales para todas las estaciones, con colores estandarizados, tipografía fácil de leer y colocados a la altura de la vista.</a:t>
            </a:r>
            <a:endParaRPr lang="es-ES_tradnl" u="none" strike="noStrike" dirty="0" smtClean="0">
              <a:effectLst/>
            </a:endParaRPr>
          </a:p>
          <a:p>
            <a:pPr lvl="0" algn="just"/>
            <a:r>
              <a:rPr lang="es-ES_tradnl" dirty="0"/>
              <a:t>En el interior de los vagones se estamparán letreros llamativos en las áreas superiores, respaldo de los asientos, finales de vagón y cercano a las puertas con frases de mujeres célebres.</a:t>
            </a:r>
            <a:endParaRPr lang="es-ES_tradnl" u="none" strike="noStrike" dirty="0" smtClean="0">
              <a:effectLst/>
            </a:endParaRP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9376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Acciones a Realizar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Revestimiento de los 3 primeros vagones</a:t>
            </a:r>
            <a:endParaRPr lang="es-ES" dirty="0"/>
          </a:p>
        </p:txBody>
      </p:sp>
      <p:pic>
        <p:nvPicPr>
          <p:cNvPr id="4" name="image01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00200" y="2614612"/>
            <a:ext cx="5943600" cy="33432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598380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631825"/>
            <a:ext cx="8229600" cy="4525963"/>
          </a:xfrm>
        </p:spPr>
        <p:txBody>
          <a:bodyPr/>
          <a:lstStyle/>
          <a:p>
            <a:r>
              <a:rPr lang="es-ES" dirty="0" smtClean="0"/>
              <a:t>Renovación de señalizaciones</a:t>
            </a:r>
            <a:endParaRPr lang="es-ES" dirty="0"/>
          </a:p>
        </p:txBody>
      </p:sp>
      <p:pic>
        <p:nvPicPr>
          <p:cNvPr id="2" name="Imagen 1" descr="10742753_10154792616685341_27507913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1555750"/>
            <a:ext cx="4492625" cy="3595368"/>
          </a:xfrm>
          <a:prstGeom prst="rect">
            <a:avLst/>
          </a:prstGeom>
        </p:spPr>
      </p:pic>
      <p:pic>
        <p:nvPicPr>
          <p:cNvPr id="4" name="Imagen 3" descr="10736470_10154792616675341_703993882_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9" y="3414469"/>
            <a:ext cx="4302895" cy="344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8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488950"/>
            <a:ext cx="8229600" cy="4525963"/>
          </a:xfrm>
        </p:spPr>
        <p:txBody>
          <a:bodyPr/>
          <a:lstStyle/>
          <a:p>
            <a:r>
              <a:rPr lang="es-ES" dirty="0" smtClean="0"/>
              <a:t>Interior de vagones</a:t>
            </a:r>
          </a:p>
          <a:p>
            <a:pPr lvl="1" algn="just"/>
            <a:r>
              <a:rPr lang="es-ES_tradnl" dirty="0"/>
              <a:t>Al interior de los vagones se distribuirán diversos materiales de la campaña en espacios estratégicos como áreas superiores, paredes cercanas a las puertas, y respaldos y laterales de </a:t>
            </a:r>
            <a:r>
              <a:rPr lang="es-ES_tradnl" dirty="0" smtClean="0"/>
              <a:t>asientos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1771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600075"/>
            <a:ext cx="8229600" cy="490855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s-ES_tradnl" dirty="0"/>
              <a:t>FRASES CÉLEBRES DE MUJERES </a:t>
            </a:r>
            <a:r>
              <a:rPr lang="es-ES_tradnl" dirty="0" smtClean="0"/>
              <a:t>RECONOCIDAS</a:t>
            </a:r>
          </a:p>
          <a:p>
            <a:pPr marL="0" lvl="0" indent="0">
              <a:buNone/>
            </a:pPr>
            <a:endParaRPr lang="es-ES_tradnl" dirty="0"/>
          </a:p>
          <a:p>
            <a:pPr marL="0" indent="0">
              <a:buNone/>
            </a:pPr>
            <a:r>
              <a:rPr lang="es-ES_tradnl" dirty="0"/>
              <a:t>Revestimiento de asientos en respaldos y áreas superiores que incluyan frases que hagan alusión a los derechos de la mujer.</a:t>
            </a:r>
          </a:p>
          <a:p>
            <a:pPr marL="0" indent="0">
              <a:buNone/>
            </a:pPr>
            <a:r>
              <a:rPr lang="es-ES_tradnl" dirty="0"/>
              <a:t>Contenido ejemplo:</a:t>
            </a:r>
          </a:p>
          <a:p>
            <a:r>
              <a:rPr lang="es-ES_tradnl" dirty="0"/>
              <a:t> </a:t>
            </a:r>
            <a:r>
              <a:rPr lang="es-ES_tradnl" b="1" i="1" dirty="0"/>
              <a:t>La galantería es la única clase de lucha en que queremos que el adversario nos </a:t>
            </a:r>
            <a:r>
              <a:rPr lang="es-ES_tradnl" b="1" i="1" dirty="0" smtClean="0"/>
              <a:t>gane.</a:t>
            </a:r>
            <a:r>
              <a:rPr lang="es-ES_tradnl" dirty="0"/>
              <a:t> </a:t>
            </a:r>
            <a:r>
              <a:rPr lang="es-ES_tradnl" i="1" dirty="0" err="1" smtClean="0"/>
              <a:t>Ninón</a:t>
            </a:r>
            <a:r>
              <a:rPr lang="es-ES_tradnl" i="1" dirty="0" smtClean="0"/>
              <a:t> </a:t>
            </a:r>
            <a:r>
              <a:rPr lang="es-ES_tradnl" i="1" dirty="0"/>
              <a:t>de </a:t>
            </a:r>
            <a:r>
              <a:rPr lang="es-ES_tradnl" i="1" dirty="0" err="1"/>
              <a:t>Lenclós</a:t>
            </a:r>
            <a:r>
              <a:rPr lang="es-ES_tradnl" i="1" dirty="0"/>
              <a:t>. Escritora y cortesana francesa.</a:t>
            </a:r>
            <a:endParaRPr lang="es-ES_tradnl" dirty="0"/>
          </a:p>
          <a:p>
            <a:endParaRPr lang="es-ES_tradnl" dirty="0"/>
          </a:p>
          <a:p>
            <a:r>
              <a:rPr lang="es-ES_tradnl" b="1" i="1" dirty="0"/>
              <a:t>- No hay barrera, cerradura ni cerrojo que puedas imponer a la libertad de mi </a:t>
            </a:r>
            <a:r>
              <a:rPr lang="es-ES_tradnl" b="1" i="1" dirty="0" smtClean="0"/>
              <a:t>mente</a:t>
            </a:r>
            <a:r>
              <a:rPr lang="es-ES_tradnl" dirty="0"/>
              <a:t> </a:t>
            </a:r>
            <a:r>
              <a:rPr lang="es-ES_tradnl" i="1" dirty="0" smtClean="0"/>
              <a:t>Virginia </a:t>
            </a:r>
            <a:r>
              <a:rPr lang="es-ES_tradnl" i="1" dirty="0"/>
              <a:t>Woolf. Escritora norteamericana.</a:t>
            </a:r>
            <a:endParaRPr lang="es-ES_tradnl" dirty="0"/>
          </a:p>
          <a:p>
            <a:endParaRPr lang="es-ES_tradnl" dirty="0"/>
          </a:p>
          <a:p>
            <a:r>
              <a:rPr lang="es-ES_tradnl" b="1" i="1" dirty="0"/>
              <a:t>-Ignoramos nuestra verdadera estatura hasta que nos ponemos en </a:t>
            </a:r>
            <a:r>
              <a:rPr lang="es-ES_tradnl" b="1" i="1" dirty="0" err="1" smtClean="0"/>
              <a:t>pie.</a:t>
            </a:r>
            <a:r>
              <a:rPr lang="es-ES_tradnl" i="1" dirty="0" err="1" smtClean="0"/>
              <a:t>Emily</a:t>
            </a:r>
            <a:r>
              <a:rPr lang="es-ES_tradnl" i="1" dirty="0" smtClean="0"/>
              <a:t> </a:t>
            </a:r>
            <a:r>
              <a:rPr lang="es-ES_tradnl" i="1" dirty="0" err="1"/>
              <a:t>Dickinson</a:t>
            </a:r>
            <a:r>
              <a:rPr lang="es-ES_tradnl" i="1" dirty="0"/>
              <a:t>. Poeta estadounidense.</a:t>
            </a:r>
            <a:endParaRPr lang="es-ES_tradnl" dirty="0"/>
          </a:p>
          <a:p>
            <a:pPr marL="0" indent="0">
              <a:buNone/>
            </a:pP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655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5.jpg" descr="asientos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55027" y="1026477"/>
            <a:ext cx="7278415" cy="486314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1553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0.jpg" descr="linea12metro copy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57224" y="0"/>
            <a:ext cx="7788275" cy="655383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949200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0723552_10204411800668316_75456802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790" y="142875"/>
            <a:ext cx="4950285" cy="559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0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743301_10152534394178043_1210451047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083" y="109760"/>
            <a:ext cx="5246645" cy="592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21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Medición y Evaluación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027912150"/>
              </p:ext>
            </p:extLst>
          </p:nvPr>
        </p:nvGraphicFramePr>
        <p:xfrm>
          <a:off x="1324375" y="96811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05146" y="4875920"/>
            <a:ext cx="7389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>
                <a:latin typeface="Avenir Book"/>
                <a:cs typeface="Avenir Book"/>
              </a:rPr>
              <a:t>Conteo de hombres que no respetan los vagones exclusivos</a:t>
            </a: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Avenir Book"/>
                <a:cs typeface="Avenir Book"/>
              </a:rPr>
              <a:t>Aplicación de encuestas para conocer la percepción del usuario</a:t>
            </a:r>
            <a:endParaRPr lang="es-E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10072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05146" y="1417638"/>
            <a:ext cx="7389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>
                <a:latin typeface="Avenir Book"/>
                <a:cs typeface="Avenir Book"/>
              </a:rPr>
              <a:t>ISA Corporativo</a:t>
            </a:r>
            <a:endParaRPr lang="es-ES" dirty="0">
              <a:latin typeface="Avenir Book"/>
              <a:cs typeface="Avenir Book"/>
            </a:endParaRPr>
          </a:p>
        </p:txBody>
      </p:sp>
      <p:pic>
        <p:nvPicPr>
          <p:cNvPr id="3" name="Imagen 2" descr="10726697_10204411998793269_134240680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45" y="1928089"/>
            <a:ext cx="6224034" cy="414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pic>
        <p:nvPicPr>
          <p:cNvPr id="4" name="Imagen 3" descr="Captura de pantalla 2014-10-21 a la(s) 20.51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1" y="2154712"/>
            <a:ext cx="8956892" cy="223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05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551</Words>
  <Application>Microsoft Macintosh PowerPoint</Application>
  <PresentationFormat>Presentación en pantalla (4:3)</PresentationFormat>
  <Paragraphs>54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Metro de la Ciudad de México</vt:lpstr>
      <vt:lpstr>Marco teórico</vt:lpstr>
      <vt:lpstr>Problemas Detectados</vt:lpstr>
      <vt:lpstr>Presentación de PowerPoint</vt:lpstr>
      <vt:lpstr>Descripción del proyecto</vt:lpstr>
      <vt:lpstr>Público meta</vt:lpstr>
      <vt:lpstr>Objetivos</vt:lpstr>
      <vt:lpstr>Estrategias</vt:lpstr>
      <vt:lpstr>Tácticas</vt:lpstr>
      <vt:lpstr>Acciones a Realizar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Medición y Evaluación</vt:lpstr>
      <vt:lpstr>Presupuesto</vt:lpstr>
      <vt:lpstr>Presupuesto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Georgina Rodríguez</dc:creator>
  <cp:lastModifiedBy>Isa Jhovana Flores Hernández</cp:lastModifiedBy>
  <cp:revision>16</cp:revision>
  <dcterms:created xsi:type="dcterms:W3CDTF">2014-10-22T00:12:49Z</dcterms:created>
  <dcterms:modified xsi:type="dcterms:W3CDTF">2014-10-22T01:53:02Z</dcterms:modified>
</cp:coreProperties>
</file>