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5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62" r:id="rId15"/>
    <p:sldId id="273" r:id="rId16"/>
    <p:sldId id="274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39" d="100"/>
          <a:sy n="39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Rango de Edad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Hoja1!$M$4:$M$6</c:f>
              <c:strCache>
                <c:ptCount val="3"/>
                <c:pt idx="0">
                  <c:v>13 a 18</c:v>
                </c:pt>
                <c:pt idx="1">
                  <c:v>19 a 25</c:v>
                </c:pt>
                <c:pt idx="2">
                  <c:v>54 a 70</c:v>
                </c:pt>
              </c:strCache>
            </c:strRef>
          </c:cat>
          <c:val>
            <c:numRef>
              <c:f>Hoja1!$N$4:$N$6</c:f>
              <c:numCache>
                <c:formatCode>0%</c:formatCode>
                <c:ptCount val="3"/>
                <c:pt idx="0">
                  <c:v>0.38</c:v>
                </c:pt>
                <c:pt idx="1">
                  <c:v>0.26</c:v>
                </c:pt>
                <c:pt idx="2">
                  <c:v>0.08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gradFill rotWithShape="1">
      <a:gsLst>
        <a:gs pos="0">
          <a:schemeClr val="accent5">
            <a:tint val="50000"/>
            <a:satMod val="300000"/>
          </a:schemeClr>
        </a:gs>
        <a:gs pos="35000">
          <a:schemeClr val="accent5">
            <a:tint val="37000"/>
            <a:satMod val="300000"/>
          </a:schemeClr>
        </a:gs>
        <a:gs pos="100000">
          <a:schemeClr val="accent5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5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Nivel</a:t>
            </a:r>
            <a:r>
              <a:rPr lang="es-MX" baseline="0"/>
              <a:t> Socioeconómico</a:t>
            </a:r>
            <a:endParaRPr lang="es-MX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Hoja1!$R$4:$R$6</c:f>
              <c:strCache>
                <c:ptCount val="3"/>
                <c:pt idx="0">
                  <c:v>ABC</c:v>
                </c:pt>
                <c:pt idx="1">
                  <c:v>C</c:v>
                </c:pt>
                <c:pt idx="2">
                  <c:v>D</c:v>
                </c:pt>
              </c:strCache>
            </c:strRef>
          </c:cat>
          <c:val>
            <c:numRef>
              <c:f>Hoja1!$S$4:$S$6</c:f>
              <c:numCache>
                <c:formatCode>0%</c:formatCode>
                <c:ptCount val="3"/>
                <c:pt idx="0">
                  <c:v>0.38</c:v>
                </c:pt>
                <c:pt idx="1">
                  <c:v>0.51</c:v>
                </c:pt>
                <c:pt idx="2">
                  <c:v>0.11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gradFill>
      <a:gsLst>
        <a:gs pos="0">
          <a:schemeClr val="accent4">
            <a:lumMod val="75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Areas Nielsen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Hoja1!$S$9:$S$11</c:f>
              <c:strCache>
                <c:ptCount val="3"/>
                <c:pt idx="0">
                  <c:v>Centro</c:v>
                </c:pt>
                <c:pt idx="1">
                  <c:v>Noreste</c:v>
                </c:pt>
                <c:pt idx="2">
                  <c:v>Resto del Pais </c:v>
                </c:pt>
              </c:strCache>
            </c:strRef>
          </c:cat>
          <c:val>
            <c:numRef>
              <c:f>Hoja1!$T$9:$T$11</c:f>
              <c:numCache>
                <c:formatCode>0%</c:formatCode>
                <c:ptCount val="3"/>
                <c:pt idx="0">
                  <c:v>0.21</c:v>
                </c:pt>
                <c:pt idx="1">
                  <c:v>0.1</c:v>
                </c:pt>
                <c:pt idx="2">
                  <c:v>0.69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gradFill rotWithShape="1">
      <a:gsLst>
        <a:gs pos="0">
          <a:schemeClr val="accent6">
            <a:tint val="50000"/>
            <a:satMod val="300000"/>
          </a:schemeClr>
        </a:gs>
        <a:gs pos="35000">
          <a:schemeClr val="accent6">
            <a:tint val="37000"/>
            <a:satMod val="300000"/>
          </a:schemeClr>
        </a:gs>
        <a:gs pos="100000">
          <a:schemeClr val="accent6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6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Género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Hombres
47%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Mujeres
53%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Hoja1!$A$1:$A$2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Hoja1!$B$1:$B$2</c:f>
              <c:numCache>
                <c:formatCode>0%</c:formatCode>
                <c:ptCount val="2"/>
                <c:pt idx="0">
                  <c:v>0.53</c:v>
                </c:pt>
                <c:pt idx="1">
                  <c:v>0.47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gradFill rotWithShape="1">
      <a:gsLst>
        <a:gs pos="0">
          <a:schemeClr val="accent6">
            <a:tint val="20000"/>
            <a:satMod val="180000"/>
            <a:lumMod val="98000"/>
          </a:schemeClr>
        </a:gs>
        <a:gs pos="40000">
          <a:schemeClr val="accent6">
            <a:tint val="30000"/>
            <a:satMod val="260000"/>
            <a:lumMod val="84000"/>
          </a:schemeClr>
        </a:gs>
        <a:gs pos="100000">
          <a:schemeClr val="accent6">
            <a:tint val="100000"/>
            <a:satMod val="110000"/>
            <a:lumMod val="100000"/>
          </a:schemeClr>
        </a:gs>
      </a:gsLst>
      <a:lin ang="5040000" scaled="1"/>
    </a:gradFill>
    <a:ln w="9525" cap="flat" cmpd="sng" algn="ctr">
      <a:solidFill>
        <a:schemeClr val="accent6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MX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9DF9DCC-C886-4151-ABC7-4B2FD8A53A71}" type="datetimeFigureOut">
              <a:rPr lang="es-MX" smtClean="0"/>
              <a:t>18/09/2014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D23C5DA-1159-42FA-AD87-A6D7FB0999A8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4032448" cy="3744416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>Estudio de consumo de medios </a:t>
            </a:r>
            <a:br>
              <a:rPr lang="es-MX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>entre internautas </a:t>
            </a:r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mexicanos.</a:t>
            </a:r>
            <a:r>
              <a:rPr lang="es-MX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s-MX" dirty="0">
                <a:solidFill>
                  <a:schemeClr val="accent5">
                    <a:lumMod val="75000"/>
                  </a:schemeClr>
                </a:solidFill>
              </a:rPr>
            </a:br>
            <a:endParaRPr lang="es-MX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09833" y="1700808"/>
            <a:ext cx="3309803" cy="1260629"/>
          </a:xfrm>
        </p:spPr>
        <p:txBody>
          <a:bodyPr/>
          <a:lstStyle/>
          <a:p>
            <a:r>
              <a:rPr lang="es-MX" dirty="0" err="1" smtClean="0">
                <a:solidFill>
                  <a:schemeClr val="bg1"/>
                </a:solidFill>
              </a:rPr>
              <a:t>Millward</a:t>
            </a:r>
            <a:r>
              <a:rPr lang="es-MX" dirty="0" smtClean="0">
                <a:solidFill>
                  <a:schemeClr val="bg1"/>
                </a:solidFill>
              </a:rPr>
              <a:t> Brown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709833" y="3140968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Integrantes:</a:t>
            </a:r>
          </a:p>
          <a:p>
            <a:endParaRPr lang="es-MX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López Pavón Laura Verónica</a:t>
            </a:r>
          </a:p>
          <a:p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Lucio Salinas Carla Patricia</a:t>
            </a:r>
          </a:p>
          <a:p>
            <a:r>
              <a:rPr lang="es-MX" dirty="0" err="1" smtClean="0">
                <a:solidFill>
                  <a:schemeClr val="accent5">
                    <a:lumMod val="75000"/>
                  </a:schemeClr>
                </a:solidFill>
              </a:rPr>
              <a:t>Nute</a:t>
            </a:r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 Marín </a:t>
            </a:r>
            <a:r>
              <a:rPr lang="es-MX" dirty="0" err="1" smtClean="0">
                <a:solidFill>
                  <a:schemeClr val="accent5">
                    <a:lumMod val="75000"/>
                  </a:schemeClr>
                </a:solidFill>
              </a:rPr>
              <a:t>Nallely</a:t>
            </a:r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 Marisol</a:t>
            </a:r>
          </a:p>
          <a:p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Rangel Esquivel Iveth</a:t>
            </a:r>
          </a:p>
          <a:p>
            <a:r>
              <a:rPr lang="es-MX" dirty="0" smtClean="0">
                <a:solidFill>
                  <a:schemeClr val="accent5">
                    <a:lumMod val="75000"/>
                  </a:schemeClr>
                </a:solidFill>
              </a:rPr>
              <a:t>Rendón Aguirre Tatiana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29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pPr algn="l"/>
            <a:r>
              <a:rPr lang="es-MX" dirty="0" smtClean="0"/>
              <a:t>Objetivo de Estudio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endParaRPr lang="es-MX" dirty="0" smtClean="0"/>
          </a:p>
          <a:p>
            <a:pPr marL="0" indent="0" algn="just">
              <a:buNone/>
            </a:pPr>
            <a:r>
              <a:rPr lang="es-MX" dirty="0" smtClean="0"/>
              <a:t>Explorar </a:t>
            </a:r>
            <a:r>
              <a:rPr lang="es-MX" dirty="0"/>
              <a:t>y conocer los usos y hábitos de las personas que se conectan </a:t>
            </a:r>
            <a:r>
              <a:rPr lang="es-MX" dirty="0" smtClean="0"/>
              <a:t>a </a:t>
            </a:r>
            <a:r>
              <a:rPr lang="es-MX" dirty="0"/>
              <a:t>internet en México, así como entender la experiencia y la percepción </a:t>
            </a:r>
            <a:r>
              <a:rPr lang="es-MX" dirty="0" smtClean="0"/>
              <a:t>de </a:t>
            </a:r>
            <a:r>
              <a:rPr lang="es-MX" dirty="0"/>
              <a:t>los consumidores hacia la publicidad que hay en este medio.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879085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/>
              <a:t>1.- Distribución del estudio y cambios en la penetración de internet en México. 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564904"/>
            <a:ext cx="6777317" cy="35089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Se levantaron 1,510 entrevistas </a:t>
            </a:r>
            <a:r>
              <a:rPr lang="es-MX" dirty="0" smtClean="0"/>
              <a:t>a internautas durante </a:t>
            </a:r>
            <a:r>
              <a:rPr lang="es-MX" dirty="0"/>
              <a:t>n</a:t>
            </a:r>
            <a:r>
              <a:rPr lang="es-MX" dirty="0" smtClean="0"/>
              <a:t>oviembre </a:t>
            </a:r>
            <a:r>
              <a:rPr lang="es-MX" dirty="0"/>
              <a:t>y </a:t>
            </a:r>
            <a:r>
              <a:rPr lang="es-MX" dirty="0" smtClean="0"/>
              <a:t>diciembre de 2013.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75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696795"/>
              </p:ext>
            </p:extLst>
          </p:nvPr>
        </p:nvGraphicFramePr>
        <p:xfrm>
          <a:off x="4572000" y="836712"/>
          <a:ext cx="3960440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5580"/>
              </p:ext>
            </p:extLst>
          </p:nvPr>
        </p:nvGraphicFramePr>
        <p:xfrm>
          <a:off x="755576" y="3429000"/>
          <a:ext cx="360040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8944060"/>
              </p:ext>
            </p:extLst>
          </p:nvPr>
        </p:nvGraphicFramePr>
        <p:xfrm>
          <a:off x="4572000" y="3429000"/>
          <a:ext cx="394218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8291406"/>
              </p:ext>
            </p:extLst>
          </p:nvPr>
        </p:nvGraphicFramePr>
        <p:xfrm>
          <a:off x="683568" y="764704"/>
          <a:ext cx="360040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129561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 smtClean="0"/>
              <a:t>2.- Principales usos y hábitos de los internautas.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81107"/>
              </p:ext>
            </p:extLst>
          </p:nvPr>
        </p:nvGraphicFramePr>
        <p:xfrm>
          <a:off x="683568" y="2549968"/>
          <a:ext cx="7776862" cy="2736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3387"/>
                <a:gridCol w="1777297"/>
                <a:gridCol w="1778089"/>
                <a:gridCol w="1778089"/>
              </a:tblGrid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Dispositivos que se conectan</a:t>
                      </a:r>
                      <a:endParaRPr lang="es-MX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2012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2013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Laptop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70%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63%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Computadora de Escritorio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47%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44%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Smartphone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41%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41%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Teléfono Celular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32%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29%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Tablet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17%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20%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Televisión con Internet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10%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10%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Consola de Videojuegos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7%</a:t>
                      </a:r>
                      <a:endParaRPr lang="es-MX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3" name="12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75" y="2962746"/>
            <a:ext cx="243352" cy="2730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9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243703"/>
              </p:ext>
            </p:extLst>
          </p:nvPr>
        </p:nvGraphicFramePr>
        <p:xfrm>
          <a:off x="7281459" y="4293096"/>
          <a:ext cx="261937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1" name="Imagen de mapa de bits" r:id="rId4" imgW="2695951" imgH="3200000" progId="Paint.Picture">
                  <p:embed/>
                </p:oleObj>
              </mc:Choice>
              <mc:Fallback>
                <p:oleObj name="Imagen de mapa de bits" r:id="rId4" imgW="2695951" imgH="3200000" progId="Paint.Picture">
                  <p:embed/>
                  <p:pic>
                    <p:nvPicPr>
                      <p:cNvPr id="0" name="7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1459" y="4293096"/>
                        <a:ext cx="261937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10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72035"/>
              </p:ext>
            </p:extLst>
          </p:nvPr>
        </p:nvGraphicFramePr>
        <p:xfrm>
          <a:off x="7284475" y="4653136"/>
          <a:ext cx="261937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" name="Imagen de mapa de bits" r:id="rId6" imgW="2695951" imgH="3200000" progId="PBrush">
                  <p:embed/>
                </p:oleObj>
              </mc:Choice>
              <mc:Fallback>
                <p:oleObj name="Imagen de mapa de bits" r:id="rId6" imgW="2695951" imgH="3200000" progId="PBrush">
                  <p:embed/>
                  <p:pic>
                    <p:nvPicPr>
                      <p:cNvPr id="0" name="7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4475" y="4653136"/>
                        <a:ext cx="261937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221570"/>
              </p:ext>
            </p:extLst>
          </p:nvPr>
        </p:nvGraphicFramePr>
        <p:xfrm>
          <a:off x="7305110" y="4941168"/>
          <a:ext cx="261937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" name="Imagen de mapa de bits" r:id="rId7" imgW="2695951" imgH="3200000" progId="PBrush">
                  <p:embed/>
                </p:oleObj>
              </mc:Choice>
              <mc:Fallback>
                <p:oleObj name="Imagen de mapa de bits" r:id="rId7" imgW="2695951" imgH="3200000" progId="PBrush">
                  <p:embed/>
                  <p:pic>
                    <p:nvPicPr>
                      <p:cNvPr id="0" name="10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5110" y="4941168"/>
                        <a:ext cx="261937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1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75" y="3273281"/>
            <a:ext cx="243352" cy="2730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803011"/>
              </p:ext>
            </p:extLst>
          </p:nvPr>
        </p:nvGraphicFramePr>
        <p:xfrm>
          <a:off x="7284475" y="3546377"/>
          <a:ext cx="261937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4" name="Imagen de mapa de bits" r:id="rId8" imgW="2695951" imgH="3200000" progId="PBrush">
                  <p:embed/>
                </p:oleObj>
              </mc:Choice>
              <mc:Fallback>
                <p:oleObj name="Imagen de mapa de bits" r:id="rId8" imgW="2695951" imgH="3200000" progId="PBrush">
                  <p:embed/>
                  <p:pic>
                    <p:nvPicPr>
                      <p:cNvPr id="0" name="8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4475" y="3546377"/>
                        <a:ext cx="261937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1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44" y="3933056"/>
            <a:ext cx="243352" cy="273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374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141277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Lugares de regular conexión a </a:t>
            </a:r>
            <a:r>
              <a:rPr lang="es-MX" smtClean="0"/>
              <a:t>internet.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2852936"/>
            <a:ext cx="6777317" cy="3508977"/>
          </a:xfrm>
        </p:spPr>
        <p:txBody>
          <a:bodyPr/>
          <a:lstStyle/>
          <a:p>
            <a:r>
              <a:rPr lang="es-MX" dirty="0" smtClean="0"/>
              <a:t>Casa</a:t>
            </a:r>
          </a:p>
          <a:p>
            <a:r>
              <a:rPr lang="es-MX" dirty="0" smtClean="0"/>
              <a:t>Trabajo</a:t>
            </a:r>
          </a:p>
          <a:p>
            <a:r>
              <a:rPr lang="es-MX" dirty="0" smtClean="0"/>
              <a:t>Escuela</a:t>
            </a:r>
          </a:p>
          <a:p>
            <a:r>
              <a:rPr lang="es-MX" dirty="0" smtClean="0"/>
              <a:t>Acceso Público</a:t>
            </a:r>
          </a:p>
          <a:p>
            <a:endParaRPr lang="es-MX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8880"/>
            <a:ext cx="4366593" cy="2498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8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38735" y="1052736"/>
            <a:ext cx="7024744" cy="1143000"/>
          </a:xfrm>
        </p:spPr>
        <p:txBody>
          <a:bodyPr/>
          <a:lstStyle/>
          <a:p>
            <a:r>
              <a:rPr lang="es-MX" dirty="0" smtClean="0"/>
              <a:t>Sitios Web más visitados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2780928"/>
            <a:ext cx="6777317" cy="3508977"/>
          </a:xfrm>
        </p:spPr>
        <p:txBody>
          <a:bodyPr/>
          <a:lstStyle/>
          <a:p>
            <a:r>
              <a:rPr lang="es-MX" dirty="0" smtClean="0"/>
              <a:t>Redes Sociales</a:t>
            </a:r>
          </a:p>
          <a:p>
            <a:r>
              <a:rPr lang="es-MX" dirty="0" smtClean="0"/>
              <a:t>Buscadores</a:t>
            </a:r>
          </a:p>
          <a:p>
            <a:r>
              <a:rPr lang="es-MX" dirty="0" smtClean="0"/>
              <a:t>Chats</a:t>
            </a:r>
          </a:p>
          <a:p>
            <a:r>
              <a:rPr lang="es-MX" dirty="0" smtClean="0"/>
              <a:t>Videos en línea</a:t>
            </a:r>
            <a:endParaRPr lang="es-MX" dirty="0"/>
          </a:p>
        </p:txBody>
      </p:sp>
      <p:sp>
        <p:nvSpPr>
          <p:cNvPr id="4" name="AutoShape 2" descr="https://encrypted-tbn1.gstatic.com/images?q=tbn:ANd9GcTa9afiPJ4uovVqtzMJzZOuUV65UflSap8XBni9prXwNIJQHvu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96952"/>
            <a:ext cx="4311915" cy="205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0368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868" y="502241"/>
            <a:ext cx="7776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>
                <a:solidFill>
                  <a:schemeClr val="accent1">
                    <a:lumMod val="75000"/>
                  </a:schemeClr>
                </a:solidFill>
              </a:rPr>
              <a:t>3.- Internet y su  convivencia con otros medios. </a:t>
            </a:r>
            <a:endParaRPr lang="es-MX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67868" y="1627015"/>
            <a:ext cx="2592288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/>
              <a:t>TV POR CONEXIÓN </a:t>
            </a:r>
            <a:endParaRPr lang="es-MX" sz="2800" dirty="0"/>
          </a:p>
        </p:txBody>
      </p:sp>
      <p:sp>
        <p:nvSpPr>
          <p:cNvPr id="6" name="5 Flecha abajo"/>
          <p:cNvSpPr/>
          <p:nvPr/>
        </p:nvSpPr>
        <p:spPr>
          <a:xfrm>
            <a:off x="1281660" y="2574196"/>
            <a:ext cx="720080" cy="926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669592" y="3789039"/>
            <a:ext cx="1944216" cy="224676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AC      D</a:t>
            </a:r>
          </a:p>
          <a:p>
            <a:r>
              <a:rPr lang="es-MX" sz="2800" dirty="0" smtClean="0"/>
              <a:t>SON LOS QUE SE CONECTAN MÁS  </a:t>
            </a:r>
            <a:endParaRPr lang="es-MX" sz="2800" dirty="0"/>
          </a:p>
        </p:txBody>
      </p:sp>
      <p:sp>
        <p:nvSpPr>
          <p:cNvPr id="8" name="7 Más"/>
          <p:cNvSpPr/>
          <p:nvPr/>
        </p:nvSpPr>
        <p:spPr>
          <a:xfrm>
            <a:off x="1332639" y="3958317"/>
            <a:ext cx="281113" cy="18466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3063515" y="2317805"/>
            <a:ext cx="1799876" cy="1119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3060156" y="2381066"/>
            <a:ext cx="1072808" cy="19120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5292080" y="1677447"/>
            <a:ext cx="3240360" cy="120032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>
            <a:glow rad="1346200">
              <a:srgbClr val="FFFF0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USAN EL DISPOSITIVO COMO PANTALLA  54 %</a:t>
            </a:r>
            <a:endParaRPr lang="es-MX" sz="2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896036" y="3127320"/>
            <a:ext cx="2736304" cy="8309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glow rad="9779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NAVEGAN POR INTERNET 49% 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132964" y="4343277"/>
            <a:ext cx="3679396" cy="646331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749300">
              <a:srgbClr val="00B0F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DESCARGA 43 %</a:t>
            </a:r>
            <a:r>
              <a:rPr lang="es-MX" sz="3600" dirty="0" smtClean="0"/>
              <a:t> </a:t>
            </a:r>
            <a:endParaRPr lang="es-MX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2985664" y="2241363"/>
            <a:ext cx="2294600" cy="5668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6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14" y="1179464"/>
            <a:ext cx="8010450" cy="2670393"/>
          </a:xfrm>
          <a:prstGeom prst="rect">
            <a:avLst/>
          </a:prstGeom>
          <a:noFill/>
          <a:ln>
            <a:noFill/>
          </a:ln>
          <a:effectLst>
            <a:glow rad="520700">
              <a:schemeClr val="bg2">
                <a:lumMod val="75000"/>
                <a:alpha val="76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83812" y="338753"/>
            <a:ext cx="6448898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/>
              <a:t>CANALES MAS USUALES 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1187624" y="3717032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/>
              <a:t>BARRERAS QUE DIFICULTAN LA CONTRATACIÓN </a:t>
            </a:r>
            <a:endParaRPr lang="es-MX" dirty="0"/>
          </a:p>
        </p:txBody>
      </p:sp>
      <p:sp>
        <p:nvSpPr>
          <p:cNvPr id="6" name="AutoShape 4" descr="data:image/jpeg;base64,/9j/4AAQSkZJRgABAQAAAQABAAD/2wCEAAkGBxIREhQUEhQUFRUVFRQUFxYVFBUVFxUUFBQXFxQVFBQYHCggGBomGxUVIjIhJSorLy4uFyAzODMsNygtLiwBCgoKDg0OGxAQGywkICUsLCwsNCwsLCw0LCwsLCwsLCwuLCwsLCwvLCwsNCwsLCwsLCwsLCwsLCwsLCwsLCwsLP/AABEIALgBEQMBIgACEQEDEQH/xAAcAAEAAQUBAQAAAAAAAAAAAAAABgECAwQFBwj/xABDEAABBAAEBAMFBAUMAQUAAAABAAIDEQQFEiEGMUFRImFxEzKBkaEUQlKxcsHR4fAHFRYjM1Nic4KSorLxJWOTs8L/xAAaAQEAAwEBAQAAAAAAAAAAAAAAAQIDBAUG/8QALhEAAgIBBAADBwQDAQAAAAAAAAECEQMEEiExE0FRBSIyYXGR0RSBsfBCoeEj/9oADAMBAAIRAxEAPwD3FERAEREAREQBERAEREAREQBERAEREAREQBERAEREAREQBERAEREAREQBERAEREAREQBERAEREAREQBERAEREAREQBERAEREAREQBERAWveBuSB6mlb9oZ+JvzC5fFJ/qf9bf1qIOK8jW+05afL4ajfF9mM8u10eh/aGfib8wqtlaeRB9CF50uxwsP6/0Y78x+1Y6f2vLJkjBwXLrsiOa3VEwREXum4REQBERAEREAREQBERAEREAREQBERAEREAREQBERAEREAREQBERAEUYz3OJYpi1jgAA01QPMd1zX8Qzd/lsvKze1sWObhtba48vyZPKk6O7xe+oR/mD/q5Qt04K28dmT5m6ZDbburPOiOd+ZURzHF+zxLI2k0Qw8yd3OI/UvH1WVarLvimuPP5GMnvdko1LucI/2zv8s/8AZqj9qQ8GbySH/APq79yp7Pjeph9SMfxIlyIi+wOwIiIAiIgCIiAIiIAiIgCIiAIiIAiIgCIiAIiIAiIgCIiAIi084ndHDI9ppzRYNX17FVnJQi5Py5Ibo3EUEHE033jfp4Voz8VvvYO2/wDdd+QC8eXtmH+MH/oy8Zehu8WzAYl36LfyXF9ra082zEza3vHiDCbt1+Fu3WlyuHMd7QP8q+trycq8WUsqXDf8mL5bZIdah2dPvMIx/k/9v3qUl6h2ZPvMW+Ri/IFW0sfef0ZMUTZ0wHMrq8K8RYeEzGR9bMAA3c426w0fAfMLzHiLN5I38tTetOo/ktnLcWyRmpnxB5g9ir44TwNZkvp/ASceT3DIOIosZrEbXgsonUG14rqiCexXZUN/kww9YeST8clD9FgAH1LlMl9JpZynijKfbOmLbXIREW5YIiIAiIgCIiAIiIAiIgCIiAIiIAiIgKErHh8QyQamOa4d2kEfRRjjnPBEwxNO5FvI6MPJvqfy9V5tlfE02Gn9pG73tjGT4XtHQjuO43HzXnZPaEYZvDStLt/P+9mbyVKj3VFyeHc/hxseuI0RWth95h8+47Hr8wusu+MlJWujQLTOZxWW6wXNJBA3II5ghbQkBNAi+1ry3P8AEBuJm35SP/O1xa7UzwwUsdO2Zzk0uD0V+asHIOPwH6yubneaNfh5WgODi00DW59bXm+IzJ5P9o+u2t1fK1bhIZJ3aY2ue7y6eZPIDzK8l63VT4bVPyr/AKZb5MpPmWl2k7HsVZiJN11T/J9JI/2s87YmNG7WsL3EDzJFfIrYzHhyFtObMXNJp1uaHauo0aPDQ73z5LDJh2RTZVqiM4p/9XL5Ryf9SuXwVJtJ/o//AEpNmOUs0vjjkLg5rhqLK95tcrtcTJMlkw2sOLXA6aLb6arsHlzUY8uPw5RvkJqqO0ZFDcdL/wCoE9iz/wCtpUllmoKG4gGTEyu6WB6+Bopb6aKW76ExNmce3f5fxuVMOHODJMZA52HmZEY5A2nsLmvGm3AkGxzbuL5FR3BQfv8A2L1LgjFDDZdipqv2Zlkrv7OBjqXTplHJkUZdcl4q2dfAY3D5XhYosXPDG8NJI12XOc4ucWNrU4WeyiU38rwdMGxQXGH6S9zjqLNVF4aBttvRXkcuKkxeJZ7WQ65pWCSR25Gt4aSL2AAOw5AABYXRuMzmxgltu096aXG79Au9zkopQ4S6L2/I+pcnzrD4tuqCRrwOY3Dm3y1NO4+IXQXzpwJmszcTE+APkc1wa9sYLi6NxAeHBvSup5EA9F9FrfBleRPcqaLRlYREW5YIiIAiIgCIiAIiIAiIgCIiALRznMm4eJ0jtzyaPxOPIfx0BW6TW5Xk3HnEntX+A+EW1g8ush9enw81x63U+DD3fifC/P7FJy2oj+f5k+aQiy5xdvW5c89AB8gF6RkXAsAwZixLA+SWnvP3o3AeARvHultnccyT0NKI/wAnWXRh/wBqnshhqJtXb+RkPTbkPOz0C9DPFEQO7Xgd9tvgCvO0U9Pi5ySVv+u/qZQ2rtnkucYPEZPiqbITsCyUbamOPuStG17ehqxR2HeZx+xzRqieX1uNQ035E718Fd/KNmEUk7aIex8LQe1h77BHfkvM8ZMIZNIJ0kW0nfTudieo25rHPghlm0uvKuqIlFNnob+MnE+GJrfMuJ/KlHOIM2c53tDQc4myL3NczZO65EGKVcTGZjGy61P3PZtHUflaph08Mb6pEKKRL+DcpOMpzzUbeZ6uN+63t5lel5Zgo4GaIxQ5nuT3J6ricN5ezDxNDRRLRfl2b/HVdpsq7MOJJXXJokbhIPOj6qKYsB8xOIaI2MvkTbrJ06W3e532CkQlUCzLG+1lc/udt7oDYLk9oyUYxvnnopkJBHBg59o3aN68Rp19Cy93C+5+S18TkjN/ZzRkgUWlwvWBu0epCj2tUL15jzQkvegv24MrXoama4H2jTpOl/TsT5qJsiLDpds66o875n9a9EfIC32oAPJsreW55OFcga6ciFHeJ8jI9him2B4gQelggE9+Wx7HyXVpW17r67/H4+RaD8jSw4pen8DRNfgXsfu2R8rXDu1zQ0j5LypknmptlPErMDl/tZGucGvOzQLJe/S3mRtyXqaJf+t/I2h2ebcW8KT5fIRI0ujsiOYDwvHSz91/+E+dWN1i4TzNuGxUEzml4jfqLQQCdiNr5ne1Nmfyp/aS+F+Ha2N7JQSX6jfs3FlggA2QB8V5hluGdK57QfcjfJ8I26iPXYrrlFdxZY+neHOJMNjWkwO3Fao3DS9vq3qPMWF2dS+beEM6fDPDI0+JsjWn/GxxAc0+oPz3XsWBzTFN/tZI3/oxFv11H8laOrSXv9kqfqTIPVQ9RX+dZT976D9i5OdcUiDZ73F+1NGoXfLcCuh7qP10XxFNjej0LUq2vHoOK3YmMAvOHk9o5pBdLYDXAtI07G21s6l6dlZc2NjXHUWtALupIHM+a6MWVzu1RKdnURYQ9XB62LGRFZrRAXosRK4WbcUQQ7C5HcqZ7oO/vPOw5eZ8lFgkOoLQkzvDNcWmaMOF2NY2rnfooVisyxmKaNLDpcL0stoG/IkkavDW5NH8O1G1uUOIEdMjFD3tUkp8NVbWhsQs/dr6qLBOBnEB5Sxf/I39qyNxzTyc0+jgf1rz3LMXhquRkbHgUXEXYBsU42Rv0+Sun4iwzfDGdTjdBrSB8TQFLxMntpp1DG39ePyYPN6I63G/EIZGYmu5i3kHk38I8z+XqvJpZTM8k7X9AOgW1n2Y63EXsCS493fuXCkxtAECuY9e1/NYpz1E/En35fIrzJ2yRHiGcDQzQ1rRpFN6DlzNLVmzXEO5yO+FN/Jc/Dy6hff9qyHdPCjF9IUjUzKdwFkkm63JK0JR7QWfRdLMMG97KbV2OZpYcLgHtbRAPobXRCcFHtWWTRyY5XRnfdv1Hopbwg8SSi6cLaPhdn6N/NRzGREdDfouvwEQ2WSwW0GubYIBNkbX/G61nj8SNr5EtWevsxKztxCi0eOc3d7mho+G/qStyHMGnk4Ha9iDt3Wjki1khGIUSzbAOjcXAWwkkV92+hHRdVuKV4xS5NTijmVMpJWcCHBSvGprDXyv0B5rVL1KvtSiubMDJCByPiHlfT5heZm0qgk0zJxovw87g4aNydqIBBvyOykubsEsRY7f3b+BF/S1GskkHtCT0aT6bgX8rXWnxa6tFCou/MtBHAhhjG7W/E7KuLw4lidG950vvsKN231ANbHstgx2quwljdek8rZrZ5jjsufA4h48g4btd2IP6uaxZdO+J7y2j7Rj4ut1JQNedWPip3mGRtkBALhfUGvoVp5dw0YX6mvddVuAVbcq7Jsx8IcOSe0ZLMNDGEPa0+85w3bbfugGjvvtyXpH2wtFhrXd9QP0ori4HCvr3rXUihK5M6U+LKS5NyHEh4sAAjmB9CFla5cCLEgPOm9jW4IseR6hbTsysU0GxsT0Hp3XBjybU1LyM0/Uzv8AYmW5YWEN6ljHFx6EEGwPVTHK8WyRttFDl/AXnL8xjY+pNVcyWtLgOVBxHK7WfE52yTUyHEeyIAvwSB2+40vBGn5Fd2jz5k9z+H0Lwkz04FXAqNcM50x7WQul9pKG7u38Vbk7qRgr24TU1aN07L7RURWJPOZMZjMwJBljiZV+yBItpOxcR4jy60N+S6mUZJHA0W0OcORIFDtpFbLQzjAOgeJIrBB9f49FyJ+KMS400tH6DLP/ACteJrc2rjk2wdLy4MJymnwTt8xXPzDMDG0kltUbt2k/Duoa6TGy/wB6b8y0fLZGcN4l/PS2+pJJ/Jc+nhrvEU3Jv5PorFTu7OLJmAt7O11vdgHbfqVqucY2knZ7/wDiF35ODJWW4ytcQS6ySANuQF0FypeHMTOSWPhd0JbJensBtV0t8mkfibYdFnDngjWLxNmug5+vZcvNcVekNIoXdUd9qtSf+gUt04FwPPS4OdzsVekfH6LUxGQswx0yxuLnAO8ZbsNxQ0kgjbnt6Ls2Qwx3XZelE1MqkOhoLTvZutgPPzW++eht4R36/Eq177roAAAOwHILVmw+o7u2/DQpcc3Ccr6Rm6bM2GlMrtMYc89SOQ9SV1TkkoFij5A0fquVA5zBTHOaP8JLfyWQ4mT+8efV7v2q94aqn9yeDe1RtaA+3P7Cr3HL081X7QNWmiyq3Dgee1Vfb9vRb8jIJac4Rl1c2vc0+QsfJa8mGhBJ0tJNb63OP/Jd6xtR2ro0ryGOeS0HVenbfnR6k9+S1YcSQbBIPcGlSWfSfI/xSwFgPumvIrh1Gne60UlE6+CzFwe0l7qsXZJFeakYxagTnlvNdrDY4Foo9K+S5opxtMqiSfalxs5l8QPcV8j+9YTjFrzzh1X0/jdUmtyohnQwoprb6nUfh7o+tqmOxrqIYLd0H61zJMcuPm0z2PjlDiNJ3ANeEkFw87oLq02BvotGJ3sPl2KfZfiCzV0bZI26cgPgswwOONt9uwjfTYII2oGw3Y9eZ5rJgcwY91NdZoGtwaK7MRV5TaZNnPbkUlNdJiJbFW1haGk/Lluuk2A6djyoW7xfE7i1mfLe3RWCQA1qF86sA+v5qjk2QWRwOJpzI31uNy0g9xYNfNX4RrWF+rDyN1cySJWkDlXiJA8qCzYOVjt2ua79Eg18llkm7qH6A5Bn8VBjgPxEtI+Nbq98tAnsL78vIJiZGDZvO+97K3DOa5zQ4kAncgWQF508b3KLSM2uS2PXMCIohIeZBAoi+ZD68l3OH+GWSBxnw7Y3EitPhsAddJ3XRyHDQxvLhKHam6QC3SRZB6nyXelm0iwF7uiwbYcquerv8m8I0jSy7hmCF+tjSDVe848/IldxoUFw3FPtCWyTezkZI4Fl6ABqcGiyNxQ81u4ripsGn2ko8XLYO+Oy0/VQjLbtf2J3Il6KGf07h/vGf7XftRX/AFUPR/Yncjs4zFteCA3mCLPTzAUfGWP1ajiJeQGloia3brWg2T6rUccxF/1bXbcvDz+YVjczxjLMsG1/dB92h2J81wZY6ifMjNqTOwID+N58jpr6N/NXNjA5Ctydu55n1WnleatnsEFjx913Ou4urW+VyPcnTKHNzjLftDQ0yOY37waG+LcVZIscunda38wRNidGzUwOolwNm2mwd12StfFTtja57yGtaLJPQK8Ms4qokps08NgnMYA55kIvxEUT9SojxtihqY1ukvAOqwDpF+Ectuq62L4zgBqNr5Dvy8PL13+i0MPHh8ZLqk1aiL0VoLR+Gx7255mitceGcmSoshzrIO9Eg8uh8lsDMp+2HHph4f1sUs4m4UY2ISYVrrbetllxLfxNvt1Hb0UJgmLJA8tbKzrE8loPmHsIcD8x5FXcJwltdImmjadmM5+9H8IIR+TFacbMebwf9Df2KU4HNcqc23YYxu7O1vF+TgTfxATEZpljfdh1nsIiPq+gtNjr40K+Z0IskgfG1xjbbmNJoAXbd7+a5+L4ahPJpHxP6lJchzCLExB0Y014Sy7LCOnpVEFbksAI5L0I8q0anmOO4dAvSXD4lcp8Msfdw+q9RmwFrSlycHojimuQecfb+jh8wkeODeR27Kdy8OtPQLAeF2fhHyXPLTRZXaQ/+dPNG4p7/dafyU0j4YaPu/RbsGQAdFVaWC7GxEQy/AvJty7sOTtkaQ4AgqRQZSB0XRw2BrouhRSVIsQr+iRa8PidR7GyPndhZG5TjWAaTdADZ/mDdOFKfR4VbMmG2vsocIy7RFWQf2GLdsGEX1OgfUElXRcISPJe+Q6jsaogfE7qaCNZo9hsojhhEJI8/dwlNA4OheTtVOOk1fcDf0Kse3GR++0uFb1T/wB69KZFY3AVk+EbW4UywQlyKR5a3GMe4B7dDq3IsfMcwulh8vDqIdY8ipPmHD8U3MfHkR6ELjYjhF7fck/3Ns/MEfkubJpebiVcTaw+H09V2MFjnMAaRqA89/RRJkWMw5NtLm+XjHy5hXw8SODmtkYNzR2LXetFYbcuN2itNE1nyjC4nd8bHHvQsfHmFmy3hzDQ3oZz7kn6klcHh/ODJK5rW00Dfqbvbfl1KmUJXo4pOcVJrk1XKMf83x/gb8gi2UWpJcWLHJACNwFnVCFII3m/C7Jtx4XDqFxZeF8U0EMmI2IHvbX6FT0qwrKWGEu0Q0medsyjHQj39fXfz/Sv81glx8uksmgLrsO2Okg+VEcl6Q4LBJA09AspaTGyHBHlrZ/Z0IMKBzvwuNVVb0FRuLmjfqdBsdR1US6ybrUbNeS9Mdhm9gtabDNPQKf069X9xtIBJnkpBAYWnw0dxuTR3PKhuovm2Vvc4lrWhx578/NepY/KmvaW1VilFMZkmJbehzXdBY9PI9lTNik6rkhogwyefsP9yvGRzn8PzP7FLTJIz34HE9aBrr2B8lv5XMyVllhaQaLd9lySW3tFHwcnhTLJYdeojxabAvpdfmpM4OAGk1RB9R1CzQQihSx5nEfZOolu3Mf+VkpvcqIs38MA4ArZ+zBYcow+lgHOguo1q9o2NH7IEGEC6IYsgiUA5gwgV4wq6IiV3s1ANBuGCysgW4I1cGKQa4iWyI1c1izhqRBpPwvZXx4UDzW2GqoapokwhitmZstnSsUhvb6/sRg1gzyVHRjqttkStLVUgxMwzSOSxTZRG/3mtd5OAK6LG7K4BXJNPC5cyP3WgegpbbWK+kpAW0ivpEBVUVUUgtVpV6ogMRCtIWWlQhAa7mrFI2ha2y1Y5WbFQDmyOvkFqugW/pVpaqkHPlgBHu/VRrNMvdG72ke3cDqOqmhasE+HDhuFEoqSph8nAy3Eskb4TuOY6haudRFzo26GuDnBuotBcOp0uvbYLDneWexeya3BocHODb5g7E7/AMWukMVFK0Fj2B5bbS7SS29915M8fg5FfRk1TO1g8PQAW42NaOX5gx7tAcC4C6BvYUOfxXYa1etGSkrRqYAxZAxZg1V0qwMQaqFqz0raUMFrGrKxiRsWWlKJLdKrSupFILaVaVyKQWFqoIgFkVaUUC2la9iyIgMcQWSkVUBQKqKqAoqpSKQVVERAUREQFKVKREBSla5uxREBr/Zz5LEWoiq0A1o67fBVMTe/0REoGGbAslaWOFg91wZeB2XbXOb6EV8iERQ4KXaIo6GU8Lshdqsk1Vk/qGy7zYlVFZRSVIkroVhjKqiUAIle2MKiJSBfSrSIpAREQClVEQBERAEpVRQAiIpASlVFACIi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59" y="4797152"/>
            <a:ext cx="260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7" descr="data:image/jpeg;base64,/9j/4AAQSkZJRgABAQAAAQABAAD/2wCEAAkGBxQSEhUUEhQUFBUXFxUUFBQVGBQXFRQUFRcXFxUUFhQYHCggGBwlHBQUITEhJSkrLi4uFx8zODMsNygtLisBCgoKDg0OGhAQGiwkHCQsLC0sLC8sNywsLC8sLCwsLCwsLCwsLCwsLCwsLCwsLCwsLCwsLCwsLCwsLywsLCwsLP/AABEIALgBEgMBIgACEQEDEQH/xAAbAAEAAgMBAQAAAAAAAAAAAAADAgQABQYBB//EAEAQAAIBAgIGBgcGBQMFAAAAAAECAAMRBCEFEjFBUWEGEyJxgZEyUqGxwdHwBxQjQnLxM2KSouFDgrIVJETC0v/EABkBAQEBAQEBAAAAAAAAAAAAAAIDAQQABf/EACcRAQEAAgEDAwMFAQAAAAAAAAABAhEDEiExE0FRBDLwImGBkcEj/9oADAMBAAIRAxEAPwD44BJqJgERFlhegRUSeBY9JZ5pqKS2iZX93hPKNPKXaVPdJWlI9oU/hLvV2ntBJYCSNyUke4dZeojPj7/OV6ay5SWSyqmMMkdNmcCmJYAk6ZKRlikYCLGSGthlPhPLzAJ6RC1IHIbfOT1hDtJTGsvIs89kbzzET9G2yG3Lbyik7eEF/KKPK1Rd/h4kSqyedt1pZ3mRdRmfnHBUSm3M/wBu3ygVaeW7jztLurArcvhHKyxq69IW4TX1aPA/XlNzXTIn6Mp1Kd/r64S2OSVjUmib/WfnAq0ZtqmHGf7yq1HnKTILGrNP6Mr1V7vD/E2VSnKtRJSULGvZcoZEt1EgssbAWmSdp5PMYBFpieqmcVEnmvVSWqNOHTQ7ZdoLBa2Q9JMhNhTpd0Cikuqu+RyqshaS/Xd+8dUtIIvKWEWRtUkeoksUhIIsvaNwvWVFXiRfu3+y8nlTkWqWiahANgLgHM8Y6aJfeR7TOnegeEgaXd5zhvPk6px4NCujDx9kmMBbfNwUHEQ2txh9bL5OcePw1v3WZ93l1mXnCaqOcPqZfJzjx+FXqJE0Yz4gcJXrYywJtsGwAk+A3z3VS6J8PDRkSlh9bJRw+nlqMVU6rjM03Uo9uOqwzHMZQ8bjXAFjtuN0pj1SjlhMovGAxlm14DCdUcKu4kLxXWC0TBWhsmft+rRjDczYxTrplaVXpy48MKZSULFGpSvBq0h7pfqLnAqrKSjY1lWnKdWlNnWSVnlZU7Grq05WdJs6i5bJUdZSULFLU5T2IUmRbYxFzk1WMKdpPUmbaSkMpaw6waCy9SWTtOFoLeXUEGikt01kcqchaYjrIU1jqslVYms2vR5rV053X+pSPfaa5FlzANq1EPBlPkRJZd5YUddVbbc5TQ0ekS1n1cMlSuoNmrIAKK8fxXID/wC283GlMIlVHpVBrIw1WW5FxfZcG8paOxdKohFAjUps1KygqFambMoFhkOWU+fNa3p3Tay0NjJMZVx2JFJHqMbKisxPJRf4QqJNBcwdG4lqlGlUcBWemjsBsBZQSPbKunqdRqDigxSpa6EW9JSDq55Z2t4xTHvqt322su0BzKmh9JriKQcZMOzUQ5NTcZMpG0Z3kNL6Tp0E1qh5Ko9J23Ko3xdF30+73VNb9nmkMEtUDWuGU6yOMmQjep943yrpduyD/N85mhqdQIXrZVKjGoVv/DBACoO5VHjeR01/C8R8ZXHtlIN8bbykeyvcPdPGE9wh/DT9K+4T2oJdwK7CCyx2hsIhoLQqojkQnEUeVXEjaMwhuIhV2WA4lphK5Xb9ZxwbFNhKlQXl5xAqKJWVOqLJKjpnNkUlWpS4yko2KgQzInUc5kWxSQZyRE9CyYWY17REv0RK1BJdpCTypQ9IS1TECkJcpiRyquJEWMokUEZRJ04RBGUSCiKoha6ys17HiAfMXnGUK40fiKyVuzhq9Q1qVY+hTqv/ABKVRvy3OYJy+HW0WvTpn+UDyy+Eg4vkc58+Xptl8O7GbksazFadwyLrPiKIXbfrEN+4A3PhNBiTU0kQoV6WCBDOzgrUxNjcKqnNaeW07cp064GkpuKdMHiEUHzAk3mzOY95O5dNvnwE5ZDKC8SvUVQWYhQMyzEADvJ2TRVdOGrcYSn1o31numHXnrnN7fyjxhxxt8HcpC47Q9Go2uylX2a6M9NzwBZCCfGV8PoSjTbXCXf13Z6jDuZybeE0iUhi8QimscR1Z6yq63WilvQp0kGRJO1iSbKc51rS2XVjqbHDWXfQDNdpofhNyt7x85sXmu03/Bqdw94mYfdCz+2txo03o0jxpof7REYSpoGsGoU7HNURTyIUCXWnT7vnK7rCIjuIbRRgGENozrCKzRC0FhLDrBYRR4LwagMsEQqgig1ScQHEtOsCoJWJ1VZYFQS2wg6scoq3VD6/eZLIbv8ArwmRbr2lVtskBMZYqJPMJQlykIFJJbpCTypxYpCWEEKmI6CRqkNTEZRDQRlEFMiyzhKJdgo3/uYCibfo/h7sW3AW8T/j3yfJl042lhN1tTSCU1A2C4+PxgMZeQiqGCG+qQCd1+R3yB0c/FfbPn3fu68M8ZFBpVxtNmUim/Vsdj6utbMX7JIBNrj57JuDoxvWHleROi+Lny/zPH14vmXSLR2IonrOr+/WN1eqWfq8h/4q2TbftAb8wLXOmb7xjF/FqVGJyp4akuqot+aq1tRFHO7cLT7KdFr6zeY+U8Ojae+57yfhOjH6jU8d/n8/zSVxxt83TjdAaHXC0ggOsx7VRvWblyGwS+TOi+40x+Ue0+8zwYVBsRR4CRudt3VscpJqRzDsJT0lhmemyqCSQdxnaKg4Ad2U9KT05NXbblvs4jo0j0wabix1QbHIgjIi3iJuWkdPUOrq9cmfZXrUGd1t6QHrAWy3juEQztl6pK4Mu1C8Ex2EJhFBEZAiIYTRMC4gmO4gkTYwbQWjNBYRRlV6krvLNUSuwlIFA4gES04hVB9b5SUAXM9nmrPYmIEXjU1kNWWKYmWvJ01lqkINMS1Sk6pCrHpwljJJUzLGpiEgjpARBLa4o6gpjJcy3FiePLZlKgipDZtsdH0WOVQfpPvm4q1VA7TAd5A984tTukkTgPKQy4t3ey26WvpWigJarTAGZJYWA4k7ppcR070eu3F0j+nWf/iDLT9GFrJq1ydU7UXK/wCo7+73znMZ9mmEBNgxHAt7nGa+OUhM+CXWVv8ACkmV8aWK/wBpuj12VKjclpVP/YCa2v8Aavhf9OjiH4XFNQfN7+yaLT32f9WhNFi4GdPWtrpU3UX3FX2BvW1eM0DaAKspTNKtMVqfdsqJbip2idWGP02U3LRs5tutr/at6uDY8NaqB52Qwaf2kYh76tCjTFsrl3JPgVnO1tElAGtdDbPhf4SbaMKdoZqd4j1we0/P7Lo5PerbfaDjCc3RbEXVUABHebkA983GF6dU2H4q1AeTMw79Um3hnOH6i+c9+66psfROzkeErcOP2if631fR2kqVYHq2GW1bWI52+MstPmuhqzUqqMOBW/IW2+E+j4WuKiK67CAf8SN8lljqbYwgsJYaC82ABoZiGRIiELCCwlloBijAtCYRqiwWijAOIDCWWWA4jg0DCC4jvDYRwKHU5mZPbT2JjFWKokQc4iCZWwtNZZQQEEsLJ04RBGWCkdBBTNTEdIKxVgaUREhrEWFsMJuujWGDOWP5ALfqO/2GaUToui75OOan2H5SHPdYUo3TyhiVO6XqhlPENPk1bjc9pV7KwyzBBU5ZHaD/AC8bbNu7Pl0ol6Tavp026+md+v8A6qEDZrr2reswE6DpELqQTqncTkQdxG6cjoTFsocEjWDWGVh2z2GA4dZ1X9M6OKfptdl8RsKpQ07gAo9yBuVtrp3HaPHhB0RTUO2HqZqwuhPBhcQaIt19MeirkpysdZP7TaVsTWzRhtXLw2j3mVuPaxsvuo1dF6lapSO1TlzBzBj0tHAjVf0Tsb1Wm80qoarh6w2VVNNv1DYfbEOHAup4WPduMXrWyDOOOPxdE0rq3pKRbmDkCPMTpOjONsdQmykDV8MgfGaDpFW7IDbVut+OYK/HyE2eHoagVyD+VstpIsQL7hkO+0v1aktTuHVvF1zQni61xcb4dSWjhVzImTtIPEI3EFozGGZrwXgPLDwKkUZQNAeO4ldpSBRVDINEaG5jgUd5k8vMmsKFiJIyawkVBHUQacdYKUKkZYSiKsFMqx1gIYqmFphEWGsRIWkUzc9Gm/EI4qfMEfMzULL2iK2pVU8ez/VlJcs3hY2eXV1BKdbPj4f/ADtl5hf5yqXBJHpEbQATY8DbZ4z49lt7L43TXthlO9h4MB5EWnA9OtGGjevSsABdwABcKQ+wb7qpvyn0/qz6pH9Pzmg6TYcmm1wD439hW0vwzPHKXS2Oe+23DvjKaIzXu9ZyyqN1NQFBPC9pqatW5moxANOswzsPRB3DcI9Gtfxn0PS6Y9OTbp8HW18MBvp1kI7m/eb6sNcm3MD/AGjOcZoTE9isDsLC3hOzwZPVXUAuwIBY2VQdrHf4Dby2jj5MLLp0Y3ttwXSo/hsbb1294E7HRi9bhkYAnsg5AbbcTlOR6U6NqomvUqpUpuQrFRqlc9wNwBznQdBtKBKX3aowuovTbZrJ8wciO6dvJw9XFLvxfZzY8uuSz5i7onGXJRsrejfbzE2TTm9J9iqXXiD3GbyjiA6BxvF/HeJSSamnPyzWSRgvGBgPtiiLGEGJUhETXhvBqRnguYoyhaV2jVIDykCiMJ4rwnMcCins8mRMWBEWQEmIKUKsVDCQx0hpwquIim8JNsdZOlCIsdRCWKDC0qxEhLFSZWlEWk1iDwIPlBWIsNa3dTSNRsTToimwodWzvWBsDUuAlIEG4FtYnwGy9+gpMLADwE5inVvTBucuHLZlfum4wtYkC+RsLjhPnYXVuPwvlhvGWNi+yc10hqWRr8DN91uU02m6K1EIO/hKbe4Z37vjOmLM20D0rHmM7X85qaDOxCojMRcEKCbHnafSU0dhqB1jTDncXOvbuByHfaazSWngGsgC8gLe6d05OrtjiV49d7dKvR7o6+qDiDqKTc0we23IkZL4XPdOj0rjVpKFWwGwIPrLxnN/9YN7s2zcMr+M1eN0iah4CH0csst5FeWY46i9pLSQq3D21ACNUbO654TlcFUJ1dVmsrkq28rYADxteSx1TX7IPZ3/AMx+UfR6hcyw5C07ccZhj2ceWVyydM2KXqwG8bnMniTvM2fRvFqwZAdnaHdv+HnOKrVbnIk8zNx0XfVrLzuPYZK4axUzz6naXhnbJPIrJJItIPJsYTGa8KpAqGNUld4oyiqSuxjGDUlIFExhNFaE0cCoXmT2ZNYcCIIYiLCUIgjKIQirBTMkZTBWKsFIyxbwViLC0yxUMEGIpmV4yxBCBkwYWtpo1iEc2B1TcA2te2XdugaHV0avUqVdcZMTc6mV9bVvsAsV/wBsfRNEVEdS2qLqTzGeV/CarpNXLsMHhstayuRuAz+Nzzny+bc5rp9D6fWWHT+adbRrhhNZpZiBDwtMUAtJSSEUDPfbbJY2sCucrjZZuMmGsnzbpLjyGKrtPsnM9Ydt/OdZ0oxdFNbVsXPKccGvPrcH2eHNz/d5KHJnrnKwlerUsLLtOQPfMp4Ua2W4Fj4ZD2mUuUiUle9XJhDO76J4ZDhKesqse3ckAn023mbhKSr6KgdwA90F5v2Zp82o4Cq3o03Pcp99p0PRrRFRanWVVKhQdUG1yxFtnC151JM8JhvJa9tEmR1p40heTYxjBdpJoLxRiLmV2MRjDaKMomMForQCZSBUGhmI0JooLy0yeTJrFkSd4Yk1hIqx1gqYywU4RYqmEsmphadIiw0MQGEirEWEpiKYXihpMwhJgzGnVyqM+dlzA9aockvyGZ8pe0Do7qUNZ86jbztksBg9ZUBGVy/wHsF/GWse5c6i+iN8+Nz3fJk+lx3/AJzH+2srMSSxvyylLSBqFCFGseAyPtm3xB1QBtiYWkAuu2XfPYclw7xS2afLq/Rer2q2J/CUbASC7cLAHLx8poayDdsn0LTKNjKhBOrSQ27zNPhNDK9U5dhB5859LD6q2bzv8fDnvB8ORSjY6zZZZRaA7DMd9gO7d8YulKgqVSFyUH2CQqnsd59gyE6d2ybc+pLdO16Hv/2wHBmHuPxm4JnPdCn/AAXHB7+YHynQGYll5eEyLNMYyDGeFFjIa0xjIEzXmEwXMmxhtFGUTGGxk2huYoNGxgmK5gkxwahINEMOKCjaZPZk1hQYk8mQkZYomTIaREiJMmQEVDEBmTISKDEUzJkxiYjYdNZlXiQPMzJkGXaUp5dG76gsMieyBwEitgMp7Mnwr5fSk7K1OmGN5R05jk7NMk/pWxJ9syZHxzdUnlWKoq2CleWW/jaaPTWMGGwrsMqlY6iDfqja3d85kyX4J1ZyX892ct1hbHCLTsLb/wA3fwnuKPoiZMn153fPvaOm6Ev/ABR+g/8AIfGdOTMmTE8vKBMNjMmTwDJkCZ5MmtRYwmMyZEIyYTGZMigiYwmmTI4NRLQ7zJkUY8mTJk1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37420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3035184" y="5085184"/>
            <a:ext cx="2400912" cy="52322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ECONOMIA 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3923928" y="5877272"/>
            <a:ext cx="1656184" cy="52322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INTERES</a:t>
            </a:r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81565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21139"/>
            <a:ext cx="6786500" cy="432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27584" y="586997"/>
            <a:ext cx="7812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PRINCIPALES ACTIVIDADES QUE LOS USUARIOS REALIZAN EN INTERNET MIENTRAS VEN TV </a:t>
            </a:r>
            <a:endParaRPr lang="es-MX" sz="3200" dirty="0"/>
          </a:p>
        </p:txBody>
      </p:sp>
      <p:sp>
        <p:nvSpPr>
          <p:cNvPr id="5" name="AutoShape 2" descr="data:image/jpeg;base64,/9j/4AAQSkZJRgABAQAAAQABAAD/2wCEAAkGBxQTEhUUExQWFhUXGB8bGRgYGBobHBweHx8eGx8cHB4cHSggHB4lHBwcITEhJSktLjAuGx8zODMsNyguLisBCgoKDg0OGxAQGzckICQsLCwsLCwtLCwsLywsLyw0LCwvLDQsLCwsLC8sLCwsLCwsLCwsLCwsLCwsLCwsLCwsLP/AABEIAMEBBQMBEQACEQEDEQH/xAAbAAABBQEBAAAAAAAAAAAAAAAAAwQFBgcCAf/EAE4QAAIBAwIDBAYECQcLBAMAAAECAwAEERIhBQYxEyJBUQcUMmFxgVKRk6EWFyNCVHOxstIVMzQ1csHRJCVTYoKSs8LT4fBDdKLDg4Tx/8QAGwEBAAMBAQEBAAAAAAAAAAAAAAIDBAEFBgf/xAA6EQACAQIEAwUGBQMEAwEAAAAAAQIDEQQSITETQVEFFGFxkTKBobHR8CIzUsHhBhVCIzTS8RZyooL/2gAMAwEAAhEDEQA/ANxoAoAoAoAoAoAoAoAoAoAoAoAoAoAoDmSQKCWIAHUk4FdSbdkclJRV27IaNxWEf+ovyOf2VYqFT9JQ8VRX+SI0cWk0iYgdnnGnx/xz/f4VfwIZuHz6mRYqpk4r9m+w9j45CTjVj3kYH1+Hzqt4aolexojjqLdrjaXmJc91cjzJx92D99WLBytqyiXaUE/wq4/suJRyDIIBzjBIBz/f8qoqUZwdmjXSxNOorpncl/Epw0iA+RYff5VxUptXSJSr0ouzkr+YqJlyBqGSMgZGSPOoZXvYnnje1xSuEgoAoAoBC/kKxuV9oKcfHG1GdVr6maHivZz9jcXtzqDaXkjCiNW8RudRAOxOkD5b15qm1LJOo7+CVj6F0IypcWlQWXldvM11t/Ipzbdy2jCMXF0WIyGdkCEe7G5OdsHHn5Z5iJypaZ3f3W+Q7PpU8VeTpRSXS9/mMLri9wltBOLmTMrSAgtsNDYGPjVcqtVUozzb3NNPC4eWInR4a/Ck+fM0zl27aW2hkY5ZkBJ8zivUpvNBPwPma8FCrKK2Ta+JI1MqCgM2555wura7aKJkCBVO6AnJG+9bcPQhOF2Z6lSUZWRX/wAYt99OP7MVf3SmQ48g/GLffTj+zFO6Uxx5B+MW++nH9mKd0pjjyD8Yt99OP7MU7pTHHkH4xb76cf2Yp3SmOPIPxi3304/sxTulMceQfjFvvpx/ZindKY48g/GLffTj+zFO6Uxx5B+MW++nH9mKd0pjjyD8Yt99OP7MU7pTHHkXr0dcfmu45WmKkowAwuNiM1kxNKNNrKXUpuS1LfWYtCgK7zvqEAceyrDV89gfrP31v7Ps6uV81oeT2xmVBSWyev35iFtbKYY3ghScEZcl8NnbIGdgeu23SuznJVJKpJx6dCNOnF0YSowU+t3r7vHwurDmOw7aDQitEO1OQ/tKAd/r8PcR1qt1eHUzN5tOWxcsPxqGSKcVm2e61/fkNHSGQ3MMcemSFRpJzliMnPw6b+IIq1OpBQqSldSepnao1HVowhaUVp1f38bi3BLKIxRCRQXkjaTP+rkf3Mv31HEVKinJxeidvv0LMHRpOlBTjeUk5e7T6oj+ESwXfaRJEI2Vco+SSfDvfdtv1NX14VcPlm5XvujJhKlDG56UYZWlo+fv+2PbmyEJREgSUYBd3kVT/sgnaqY1HUvKU2uiSdjVOgqLjCFNSXNtq/uv/wBDVrUC7WCHRggSas5ZADuAR1O3j4EVapt0HUnfpbroZ3SSxao0rW0lfmtdUv5LlXlHvhQBQBQDbiTYicnYBTQIy7mrle4a5d4IzLHMdaspBHe3IO+2+d+mCK8nEYabqNxV0z6jAdo0VQUakrOOhzzRzIyyW628v5S2iMbyqFYFyFDgagQcaOuOpPlVmIruMoqL1S1K8BglUpzdRWjJppbOyvb5nt5znceq2+i5Hb6pO1wkJbGruZXRhdumAM++ksVPhRaeutzlPsyk8ROLi8qStv79TReVJS9pC7HLMgZjsMk7k7bDc+Fb6bvFN9Dwa8VGrKK2Ta+JLVMqCgMW9KP9YN/YT9lenhPy/eZK/tELy5wZrudYVYLkEliM4AG5x4/D31dVqKnHMyuEczsc8esI4JjHHMswA3cDSA2SCuMncY8/Gu05OUbtWEkk7JkdmpkQzQEzytwBr2Vo1dU0oXJIJ2BA2A8d6qq1VTV2icIZnYhUbIzVpA9zQBmgJjjHAWt4LaZnDC4TUAAe6MKdyep733VVCopScehOUbJPqQ9WkDU/Q5/NXH6xf3a8/G+0jVQ2ZodYi8KAacWsRPC8R21Dr5HqD8iBVtGq6VRTXIoxNBV6Uqb5/aKbI8cDJ21rKkseBrhOEkx0JIxnP1+deooyqp8OonF8pbo8JzhRlHi0WpR0vHZ/I94/zDK9uCYZIiZAUboMLuPfnPuxtt0ruGwlONXSSlpqvM5ju0assOm4OLctH5ai/CeLNc3EMiQnWi6J2GMYbp49Mgn7t6rr4dUKUoSlo9Yry/jQtwmLliq0KkIapWm9LWe3x1HfC70ScSlC+xHCUXHTZlz9+R8hVdalkwcW93K/wZbh66q9ozS2jGy9Vf4kNacaiQOLS3cTybHB1Bf7PjgE56Dw8q1Tw05NOvNZV9/e5hp46nFSWFpPPL3r3faFr28SQr63ZzGZRpymcNj5jbPlnr1qEKcoJ8CqlF9eRbVrQqNd6oSc1pps/v3kxy3woiV7lohBqXSkQGMDbJIHQnH7ay4qusipKWa2rZuwOFfFliJQyXVlFcl1fiyy1gPWCgCgCgGfGVzBKPNG69Olcex2OjRknKHGLXh8rEzGVWXS3ZQHSDkHUGZgWHXohztj34KM4UXaU7+p9BjaNXFpONLLzu2rvzX8nPNnLkcUa3Vo4ktXPgc6M7DfxXO2+4OxqrEYdRWeGxowHaDqvg1Vaa+Nvkyp9pWM9W5vfJn9Btv1S/sr3aXsLyR8Pifzp+b+ZNVYUhQGLelH+sG/sJ+yvTwn5fvMlf2h16J7srdtHpUh0JLEd4ac+yfAHVv8BXMZG8Lig/xWJrhc8sjSXDx2EcLTdnmVWBbSxXC74BJz16nwqqairRV72uWJt66WHl7wuC2a+uIoI2kjRCiFMquV3IUdM9TjHQ++oRnKeWLeh1xUbtIj+VZluBdXUsMEUqRqFPYkoo757TRnJJ6Eg7hcVOqsmWCba8yMPxXk0TPApbZ7xHg0FzbOJTHG0asQ0WCAR5lvEnGATsKrqKShZ7X0+JONs110I/hkMd/a20s9vEjG4AwiaQVGe7vuVOMEZwcVObdKbUXyIxSnFNoL6JLiPiMUlvFGtt/MuqaSMKxzn/ZHTAw1ItwcGnvuHaWZNbEh6tF656h6rD6t6vrz2e+rVp9r+/rnfNQu8nEza3JWWbLbSx1acLieKxZgJGgtmaOI4/KHTGM77bbfNgfCuSnJSlbS7+oUVZeCMfvrlpJHdgAzMSVAwB/qgeAHT5V6cUoqyMjd3c0v0OfzVx+sX92sON9pGmhszQ6xF4UAUAUBzJGGBDAEHqCMg/KuptO6OSipKzV0VriHKWZC9vKYAwwyqCB8gpGPhXoUsfaOWpHNbZv7Z49fsnNNzozyX3S2+DQovJ8KqoR5EdRgujYLZ652/wDNutR/uFRt5kmnya2LF2PRjFKDcWtLp2b8yZ4bYJBGI4xhR57knxJ99ZKtWVWTlLc30KEKFNU4LRDqqy4KAKAKAKAKA4miDKVYZBGCPcaAob+iu2ztLKB4DIOPrGayvB0j012vieq9B5DyAi28lsJ5OykcOwwucjHQ429kfVVioRUMnIoeOqusq2mZabDIeiq38ZZf/j/hVfc6X2y/+74nw9C82FosUaRoMKihQPcK0pWVkebJuTuxeunAoDFvSj/WDf2E/ZXp4T8v3mSv7RXuFcTlt5O0hbS+CM4B2PXZgRV84KatIrjJxd0PuHc1XcCusUukOxYjShwx3JGQcZ921RlRhJ3aOqpJbHcfN94JmmE3fZQrd1MELnGVxjbJ3xneucCnly2HEle9wHN952xnEx7QqFPdTBUEkArjBwSd+u53pwKeXLYcSV73FH51vTKJe276qVHcjxpYgkY0+JVfftXO707Wsd4sr3uIcT5qu5yhkmPcYMoUKuGHRu6Bkj31KNGEdkcdST3Z1xPm68njMUsxKH2gFRdXxKqD8ulcjQpxd0g6kmrNin4aX3Z9l6w2nGM6V1Y6e1jV88599O7073sd4srWuNk5luR2GJcerrpiwq90EBSOneGAB3s1LhQd9N9zmeWngMr2/eVizkEsxY4VV7x6nugdalGKjsRbbNJ9Dn81cfrF/drDjfaRpobM0OsRecySBQSxAA6knAoDyKVWGVII8wcj7qA5iuEbOllbHXBBx8cdKA97dcgalyegyMn4edACTqc4ZTg4OCNj5HyoDrtBtuN+m9Acm4UYGpct03G/w86Ai+F8f7ae4h7CePsDjtJE0xybkZjbPeG2fmKAZXfOkCcQgsNLtJPH2iOukx4HadTqzn8m3QHqKAn1ukLaQ6lvo6hn6utAMeYuOx2kEs0mWESayikayMgbAkedAMZOLpc2CXKmSNJVVxjGsAkYBw2PvrLjGlSd21ttvuQnsd2vGY4YIsmSQtnTkZc94jffz261RDFU6VKN23e9uu5FTSSHNlx+ORiul0YAnSwwdhk+PXHgatpYyE242afRklNMbHmyDTnD5z0wM/HrjFV/3Kja+pzixPZOa4AFIDknwAGR8cnH1UfaVFJPUcWJMWdysiK6HKsNq206kakVKOzJp3VxapnQoAoCnczchrdzmYzMhKgaQoPT35rTSxLpxy2Kp0szvcivxUp+kt9mP4qs76+hDgLqH4qU/SW+zH8VO+voOAuofipT9Jb7MfxU76+g4C6h+KlP0lvsx/FTvr6DgLqH4qU/SW+zH8VO+voOAuofipT9Jb7MfxU76+g4C6h+KlP0lvsx/FTvr6DgLqH4qU/SW+zH8VO+voOAuofipT9Jb7MfxU76+g4C6h+KlP0lvsx/FTvr6DgLqWflHlkWKyKJDJrYHJUDGBjzqitW4jTsWwhkJ+qSZkvpvX8vw83IkPDxKfWNGrGcrjXp39nOPH2sb0BX+Jervw/iQ4Il2Iy6GU97smXPeEIJ19PaGPZBztigIu0Fs11GeELIIlsJBebPp/mnyH1dWzjptnTjoaAiU4HEOG8LuV1rNLdNGzh2BChzgKM4XBycgZyTQErxfgy283HbS2RhClvEwjBZsaXhcncknSC5yegzQCttxmO4uOBrGHPY25idihC61TDKpOzYwCcfSFAVyThMa8DhvV1+sC9MavrbuoEZ8KM4XvjVnGck70BP8fWUnmHstX87EZNOc6Nb6unh0J92c7UAjYy2cfFLOWwilaEWchZV7RWeVYZtYQtvqxpGU21dKAhWuYCltPbRpC63KlgguGePc6e0nkbsznTkKo6Ak+NASnMEUAl40L1JWvjLqtjhz3NTEsCNgnZ6c6ttOMUBrnAP6htP1Mf7RWLtD8h+75ldT2RSTs/V7cusgI1YkTGB3zsc+I6+FebLJwabkmt9V5/bKtMquL8NvJDKUSV5otJ1Fgdu6fPJG+PjVlCrN1MsJOUbO9/I7Fu9k7oS4Eg9WujjfQP2E/tqGFS7vVfh+wh7LC0QfyfMcb9oN/mn+J+ukEu5zfj9AvYZYeVP6Mnxb9416OA/IXv+ZbT9kl62kwoAoAoAoAoAoDx2ABJ6DeiVzjdlcYxcagaJpVlUooyxHh8R1B92KlWhKj+YrHMNOOJaVF5r9PvQZcA5kS6eRVRl0gEE43HToOn/AHrJQxKqtpLY9HF4CeGjGUne/wACcrSYAoAoAoAoAoDwjPWgBVA2AwKA8VAOgA+FADuFBJIAAySdgB5mgI38I7T9Kt/tU/xqzg1P0v0Ke8Uv1L1R4vMNmNhc24H61P8AGnBqfpfoO8Uv1L1Q7suIwzZ7KWOTHXQ6tj44O1RlCUfaVicakZ+y7jqokzxVA2AxQAqgdABQBpGc4386A9oAxQHgFAe0AUAUAUAUAUAUBQuYebrpLye3t1hKwwGRjIGyMKHJyDg7EADHU9a30cNTdOM531dtDFVxE1UcI20V9SJi59vtNpIyQaJpCmwbU+lgpOM4Ud4AddwT02q54OjeaTd0rlKxdW0W0tXY9HP1y07rrt4CsmkRTJIMjOO9IMhT8cCnc6agnZvTdW+R3vc3Jq6Wuz+ovxHne813vYrAI7U4LMGz7WjA3wxLA42GwqMMJStDM3eR2WKqXnlStEjhwiWSO2u0AUTEF0AOkHVjAG/dYZIB6Z+FY+1MQ7cGSvGzXv8A8X5pmbC0Z4fEwxVJ2Teq89/cy+8s8OEbSNpAY4HkcDJ6fPrXg9lKraUpxcdkr76b+4+rx+I4mWKd7ak/XrnnBQFQ565yawls4xEJPWpezJLFdO6DI2Ofa93SgJvmfiMtvbSSwQNcyqBpiU4LZIBxsTsCTgDfGKAc8JuXkhikkjMTuis0ZOShIyVJ8cHagIX0g80Hh1m1ysYlIZV0ltPtHGc4NATdleh443YhS6K2M/SAOB59aAW7ddWnUur6ORn6utAeyTKpALAE7AEgZ+HnQGZ/hi3EeGcRJiEXYv2ezFtW436DHwq/DfmxM+L/ACZFHi4ZAbN5zcqJlfAgx3iMjfrnoc5xjbHw9ZzlxMuXTqeGqUHSc82vQh6tKC9+hz+myf8At2/fjrHjvy15/U9Dsz8x+X7o2SvJPbCgCgCgCgK9x/mB4Zkhji7RmXPU+JIAAHwNedi8bKlUVKEbtnqYLAQrUpVak8qTt9+pH33NNzDjtbYLnpljg/MVmrdo16NuJTt7zVR7Lw1e/Dq3t4FgtuMRGOJ3dIzKoKqzgEnbYZxnc/eK9ahN1aamlurnjV6fBqSpt7Ow+jlVs6SDg4ODnBHUHyPuqwqO6AKAKAKAKAqc/JQaW7lMzarpCh7o7inTkDffZQK1rFtRjG3su5meGTlKV/a0ERyCn+SDtm02pJA0gaiX1kk523x0rvfH+PT2voR7ovwq/sja79HrzMBPeySwq2oK8amX4dtnVj3Yx7qnHGqKvGFn56ehGWDcn+KV18fUWj9HyiC4h7dv8odWZtAyNLFgoGfM1Hvrzxlb2TvdFllG+5ZuC8O9XiSLWWVFVVyAMBVA8PMgn51mqTzycrbmmnDJHKPBEuotgaiME4GSB4E1C7tYlZbndcOhQGS+nSVUn4SzEKq3JLE9AA0RJPuAoB56VeabW44TdpbXUUkgEbYjkBYDtogTsc4yQPnQFL4BwpbziVnBK8oibhkJdUcrr/JjukjfB2z54oCFvC0VhxizDs0NteRLEGOdI7SVT9YRc+/40BL8GvpBd3Ul7GRxBLENYKe8ihYiyiMb6nA3GM94SfnUBFcC4VLc2cUlutolyJTIbtrzTca9R2dW6Z2wPHY75JIFh4faWt5xjiP8tOqtF3YleUxqFBO6kMOi6WAz+exwetAJ+jnT/I/FdJLL2wwT1I7uCfeRV+G/NiZ8X+TItPLS/wCZ/wD9uP8A40Vaq35/ufyZjw/+2XmvmiyXPGXXi6WgSPspIsv3e8TpcjJ8u6Bj3mqFTToOfNM0SrNYhU7aNFd5Bt1j4zeIgwqrKFHkO1TAHuFX4lt4eLfh8mZsJFRxM0vH5mpV5x6oUAUAUAUBUuMXSR8ThZzpXssEnoMmQDPzrx8RUjTx8JSdll+p7eGpTq9nVIwV3m+glxq5h9WkRjAT1jEcpkbWds7jbY/tpiqtJ0JRk14Wd3c7g6VZYiMoqS/VeNlYr/NHBZ7i3tOxikkHqk0Z0CIjU/ZaVftSNKHScshDDGxFev2ZOMcPC/h1PL7Sv3mdurHV3ZcRXWIY5UzNMwMbxhTI/ZGJ2JbLQriQMDv02PhpThz8P595iafIjZuL3QluEM8mY2zLpuIQuj1tVxEdYETdh3AHKnIbxyTLLHR2+D6fU5md2OeEPxGYQyrJO0TQMVYFGDN+XBEh7RcEkwkOFb2Vxgas8koK6e9/p/IWYv8AwCzaO3jEjSPIVBcyNqbURlhnpgHOw2qiTTehbFWRJVE6FAFAFAFAFAFAFAFAFARnGuX7a70i5hSbRnTrGcZxnHxwPqoCPi5E4cocLZwgOulgF9oalfB92pVPyFAP7Tly1ikWWOBFkRBGrAbhAMBR7gNqAby8oWTCYNbRETuHl7vtsCWDN5nLMfnQC97y3aytE8kEbNCAImI7yYII0nqMEZFAMJeQuGtJ2psoNZOSdAxnrnHTOfdQDri3KdlcyCW4topZBtqZQTgdAfpD3HNANOM8rRi0uorSJI3n7xC90M2c7+GT0+dW0ZqE1JlNeDnTcUZ1ByzxdIuyWNxHqDaRJDjUCGB9vzAPyr0XWw7lmb1955UcPioxyrbzR2/L3GTMJyj9sowH7SHIGCMe35E/XTjYbLl5eTOuhi3PPz80WL0ecuXkN3LcXSadcZBJZGLMzK2e4T9E9cdRVGKrU5U1GBowdCrCo51OaNFrAekFAFAFAFAMeI8HhnIMqBiNgckH4bEVRWw1KtbPG5ooYutQTVOVrjP8FbT/AEP/AMn/AIqp/t2G/R8/qX/3TF/r+C+hLwxBVCqAFAwAOgArZGKirLYwyk5Nt7s7rpwSNsm/dXve1sN/j50AoowMDYUB7QHhoBhNeYk07YyB9dXRpXhcxTxLjVyctB8DVJtPc0AZoAzQCN1IQpIGcVKCTdmVVpuEHJDU3h0BsDJOP+9WqknKxmeKkqak1zsOrSbUoPnn7jiqpxyysaaNTiQUhveXmkgbdM71ZTpZlcoxGJdOVkPEaqTWndXOiaHQzQATQBmgPaAKAKAKAKAKAqvpC5keygQxAdpI2kFhkKAMk48T0HzrdgMNGvNqWyMmMxDowvHdkPwbiPEhaT3U8ilDAXh7seQeoJCqNseB860VqeFdaNKmtc1nuU0Z4jhOpN8rrY55X5lvrm0uXXTJOjII10qBue9ncZ2yevhTE4WhSrQi9Iu9zmHxFarSlJatbFo5SuLt4mN7GI5NeFAx7OF32Y+OaxYqNGM0qLurfH0Rrw8qrj/qKzJysxeZ36Rua7m0uEjgZQpiDHKg76mHj7gK9fs/B0q1Nyn1+h5mNxVSlNKPQ0JDsK8g9M6oAoAoAoAoDxulAV3iL/l2HvA+sCvQpL/STPDxOuIa8v2HH8ny+766r41Mu7pW+2c3tw8WldW4XO3xP/8AK7ThGpd25nK9WpRywvy/cfcWmKICDjLY+4mqKEFKVmbMZUcKaa6hbTkwa87hW3+GaTglVy+QpVZPD5+dn8LjG34i2hznONOM+GSaulRjmS8zHSxU1Tk77W+Inc3ReIFj0fGflmpQpqFRpdCNWs6lFOX6rfA5g4gyrhenwzXZUot3ZGniakI5Y7BxCUkqXGCU6dPE0pJJNR6jEycpRc92v3YqnEpNgN/IY61F0YcyyOLq6Ja+4cXd8dWkHABx8/jVdOkst2W18TLPli7CZvWUjvhvgcipcJSW1it4icGvxJ/E7vuI4wE2yMk+O/hUaVHfMW4jFuyUOaucKk+3tD4t+0ZqTdErUcU3z9SZWsh6p7QBQBQBQBQGO+lDg7wyiVpmkWZ3KoQcJjGwyxB6+AHSvoezK0ZxyqNrJa9TxO0aTi8zle726EpwvgMkPDZ52uGkWWzOmMg4TIDbZYjYbdBWepiIzxMYKNmpb9fgX06MoUHJyveO3QhOW5WXhd+ysVYNFgqSCO8PEVqxKTxVNPxM2HbWGqNeA74LzPNb8LlcOzSvcmNGcltP5NWJ73kAcDzNV1sJCpilG1ko3dtObJ0sTOGGcr3d7HXL3KN1fRC5e8dCxOjOpycEjJOsadwelMRjKOHnwo007b7L9jtDDVa0eI5tXGnpTgKTW6MxZltUUsSSSQzgkk7nJ33qzsuSlCTX6n+xX2irTin0Ht1xGbil+sNvI8cCD2lYr3QRqkODuScAD4dN6qjSp4TD56iTk+vXkvqWOrPE1ssHZL7uPPSc7QG2SJ5EUIw2dsnBHU5yT7zXlUvxttn6L/TGHpTp1FOKdmt1fr1JLljl+6kmjvbmbIYE9l3vZdCAOuF6g4/vqE5RSypGftDH4WnRlhKENrLNpumr+e25eYYgoCr0HvJ9/jVJ85KTk7s7ocCgPCKArvHrRw/aqCQcZx1BH93vrdhqkXHIzx8fQmp8WP8A0NhzDL/q/V/3q3ulMo/uVbw9BxxOJ5Y0m0nOnDKPLJwQPL/EVXRlGnNwuXYqnUrU41ra21X7jOW/lm0pjOPIbk9Mn/wVbGlTpXlczTr1sQlC1/I8XiMiIYcYzkYIOoZ6iuujCUs9zixFWEHRt8NR16m6WzswOWKnHiAD1P11VxIyrJLlc0d3nDCybWrtp4I7sLVpLVgBvryvvwB/3Fcq1FCsn4akqFGVTCtLe918Blb8UlhBTpv0YdKulQhUeb5Ganiq1BZPmiQ4nG8sUcoXvY7yjy8wPv8AnWejKNObhfQ14mFStRjVS15oZ23HJV0qAGxtjG5921WzwtN3kZ6ePrRtG1/mOeLW7I5fTlCc+PzBx0qFCalHLfUsxdGUKme109RBJ1cgJFv8WP8AftU3FxV5S+RVGcajtCnr5tivEFInVQMZ0YA+WcVCk06bfmXYiLVeMUuhZAKwHtHVAFAFAFAFAFAZ96W+Hyyrb9lFJJgvnQjNjIXGdIOK9bsqpCDlmaW27seb2lTlOMcquSz2r/yN2ehu09UC6NJ1atGMacZznwrOpx75mvpm35bl+V92y21y/sUvgnCLheGXyNBKHZotKmNwzYYZwMZOPdXpVq1N4qnJSVlfW6MFGlNYacXF305C/BOUpp+GSxMjRyrcGRFkUpq/JquO8Oh338wPfUa2MhTxSmndZbO2vNnaWFnPDuLVne6v5HPAOPcQsY/V2s5JApOjuPkZOSAVBDDJzt59aV8PhsRLiKol12+0do1q9GORwuJ+kSxuriS3kFvKWNsmsJG5CuSxK7A4Iz0O9S7PqUqUZRcl7TtdrVaakcbTqVJRlleyvoLcx8DuLO/W5s4pHVu/hEZgD+ejBQcKc5+e3SoYevSr0HSrNK2mr9H9/uSr0alGsqlJb9PiOvSJBNdC1kit5zlG1L2b6kOR3WGNj1+NeZBKnKUW0foX9MYujCnN1JKN7aSaT59TRuHqRFGCMEIuQfgKynzNZp1JNdX8xxQrCgCgCgPCKA80/wDm1BY900AaaANNAGmgDTQHmmgPdNAeaaA900AaaANNAe0AUAUAUAUAUAUAUAUAUAUAUAUAUAUAUAUAUAUAUAUAUAUBy7gAk7ADJoCiT83XGgT6rWKNlLxwyl+0dB46hsGPgMV6Cw1O+TVvZtbJmN152zaJck97F14dcmWKOQqULoG0t1XIzg+8VhnHLJq97GqMs0UxxUSQUAUAUAUAUAUAUAUBl3P3M1x621rDK0KRhQSmNTMwDZz1AAYbDG+c52xTWm4ptGrC0lUmovmyp33Gb2N2T12c6SRnXipOTtF9YxfqrmejacW31a9GyI4tzhfRKCLuc5P+kNci2yckkXf0Tc5XM06wTyGVJEdlZvaUp78AkEZ2OcEDFST1sRkla5rtTIENwrmm0uZ5beCYPLF7ahWwMHScMRpbDbbE70BM0A0PEou39X1jtjH2mjx0Z06vhq2oB3QBQBQBQBQBQBQBQBQBQBQBQBQFa9IeoWTsD3VZWddRXWgYZTI3GdhWrB24qXp5lGJvw2yt8fgtsSl7fULKKGMIJXGdfRWPgq53bqfPbfTRdTRKXtNvZciiooK917KS3GjcPje19ZAkSL1eV1gMrlUlVlRWU5zpbrvU88lUyaN3SvZaojlThn5Wel3uccK4bG8cEtwZGLxTzSntHyY48Kn53vBB8a7UnJSlGHJpLRbvc5CMWk5dG9+SG9m0UkTSW8brKuSYkunDqANpBkflCTudhjoB511ZVIVFGb/Dpq4pp+D6eAjllG8Vr0u/XxHgjQ3YtZJLlpcAyTCZgCdPaFdPgmNs522ql1KnAdeNkuUbeNt+pKyz5G3fm7iIhPrcVuJZxG0SySjtX66Wfrnb80VLivu8qjSum0tF1SOZf9RRu7Wu9WdRxJ20Fu73LSSIrGQTv3QwLaAviuBgnOfGuOpU4c6sbWTatZa2536nbLMoNu78TyOFMwKXnL3DyBPy7hVQOVRjvliFAONs+dHUqfjataKV9Fdu2q8P2CitE7635vrodS3gt+0kjmKSxNlVa7ExmAOGWRAe6SPLp7q7Tz1HFSV09/wOOXpZ8zjahdp6rxvf3GqRvkA9MjNYGegdUBm/F+ERzX12zAhw8eGydvyUZ6Zwaqkk3qWwlKKumZ5zPdabmaFJGQpjU691mZlDe0DqCgEDGdzknO2NEIxy+O3uM8208sTvk2EXE6w3Q7dWDaGcnWrKC2C2cspUHrnG2Mb1CpCyuTjNqWVmhcD4FDb39sYk05Eo9pjto8iaqhuWS2Ltxe9CqYlkRbiVH7FCwDMyqT3QdzjYnyq0rMh4ZzGttK00CgtbcIgjaJ9SlJBMFaNwRkMC2/xz40BeL30iR9kWt4mlY3gs0DkRo0hUMH174jIOxxk7bb5oCu8Ptbo8YeW6nkhkTh5dhGYHCqZ3xGrNDgppUNkrq3wWoCS5U5quzLaG8kiKX8Ms0caRkNEECuq6wcODGSTkDcdfMBovO97HFHNK0B9btrm4t4uzYNH2SCSJSwf8oGQ5OykHODQEhdc53E1sqwRCG6e99SDNh0VlyZJQNtSgK+M+IoDuHnSWKB+1aKWWG/S0d1VkVgzKNeMnSwDHIBIytAL2vpKhlktEhhmb1mV48kBTHoJGpgT0bDEDY4RtsjFAXegCgCgCgCgCgCgCgIzmPhXrUDQ69GSpBxqGVYMMjIyMiraNThzUrFdWGeNiEi5PlDPN62wuJCdbiNdDLgAKYySDjHXPjV7xUWlHL+FeOvqVKhJPNm1f3sKfgrOG7UXr9tjQWMaGPR9AR9AM79a53mFsuTTzd7+Z3gy3za/D0OJ+U7h1KNfuyFSpBhjyVYgsobqASNh4dK6sTBO6h8WHRk1Zy+CEhyZKvcjugIwCqloVaVVPVVkyPM748ai61OTzSjrvu7N9bHOBJaKWnlr6kVxQSWUmmecGJoHWOZosHV0VHZQScDf313hRqxvTjrmTavy5tJ6EJN03aT0tvb5jngHBLuaCKU3KxkxgAGBWYr0AdiQWGnf512twIzlHLfX9T38Oh2nCpKKeb4fMew8qXS6QLxO4MK3q6lsfRzq9j3fCq5ToSveG+/4nbz8ySpVF/l8DyPkcsSZ59TKgWIxxiPsyG16hgkZz92flNYiMVaEdG9bu99LDu7ftPytpY9PJskhxPcIyagzdnAkbuRuNTgkj5VGNaENYRd+V5NpeSHAk/aenlYuNZjSFAUO4/pt5/bj/AODHVUnqWx2KPzvyVJPMbi3IDsAHBzg42ByASDjbocgDpjJlGdlZkJQuPeQOUZoJO2nYagCFUZwM7E5IBJxt0GN+udk530QjCzuy7RD/AC21/wDy/uVGG5KWxK8X4XL6xHdQCJpUjaPRKWUEMVbKuqsUIK4PdOQfDFWlZXr/AJDlu471rudVnu0SMGJSUhjjbWqLqIZ8tuxOM52AoBw/o/UBlSVTExBMEsKyRH8kkJ6FXB0oNJDDSSeudgGrcgTZT/KzIHtTa3LOp1vFrLjszq7rYYx5Yttg7kUB7achz/5Kz3Kq9pEIIykZIaIo0blgzbSMCpB3CmMbNkigKueFyJxThdtIyTxwpNbLjVGmhIQWJPeLS6GXIHc2Vc5LaQLdcclTCUSRToBFdPcxRspwWl/nFkIJO2X0lRtq3BxQEXxX0WvNBLF63jtp1uXHZkAzYxIc689mdyqdVONzigJBPR4YmMlvcATC8a5QyRllVXVlMRUOCQDI7Agjc9N80BdOH2oiiSMEkIoXJ6nA6n3nrQDigCgCgCgG8l9GpILDI6jyoDn+UYvpj55oB1QBQBQBQBQBQBQBQBQBQBQBQBQFY49wKYyma1MWpwBIspYAlRgMCqkg42IxjYdPGEo3JKViNHCuJj8yy+2m/wCjUeGyWZHQ4dxT6Fl9tN/0acNjMiU4FwacSCa6MWpQQixFio1e0xLAEnAwNtgT1ztKMbEXK5Y6mRCgCgCgCgKJw/le59etZZREIrU3Tq6uxaRrlyclSo04U77nfONqAvdAFAFAFAFAFAFAFAQVzxUwxM6RmX8qwIXO2564BPu6VkxGKdOGanHNrbTl8zVh8Mqk8s3l0vqNxzA7zTQPbvHGkRbtWyB0GxyMb5Pj4H5enwVwYzUtX/jzPMVeXGlBx/Cv8uTJJOI4EWBlGVTr3xvt1CkDz7xGcjGfClxtdMsdXVW2fM5t79jpGNTNjqQB+eSdlz0X3+HTejRGNR6Ln/2Jw8WbcFCzAsWxqOB2joANKkHAQ9ceHmcdcSMaz2a+7vw8PAZcQ5hcLMFTQ6AlMndgHCZwyhSCDnKlgM7kGpKC0KqmKlaSSs1t6+VvRvxHEnH3GpeyHaLIUK6yQcIJMrpjLtsw2C7eO29cyLqSeJkk1l1Tta/hfpfn0ExzOSpkEX5NYUmc69wHViFAxucrjqOuacPlfnY53zTMo6KKk9et/oSXCeINLrDxmMqR9LBBGcqWVSfI7eHjUZKxfRqud7q1vvovkSFRLgoAoAoAoAoAoAoAoAoAoAoAoAoDlZAc4IONjg9PjXbM4mnsMr+ctFJ2Dp2gGxyMKff5bZ61ZTilNZ07FFacpU5KjJZvkJ8DSRIR28gdidjnz6AHx/71Ku4Sn/pqyK8HGpCkuNK7fP8AbxJLUOmaoNd1sGodM70F+R47gDJIA8zTcNpas9VgRkEEe6mwTT2E1uEJ0hlJ8gRn6q64tK7RFTi3ZPUVrhMKAqfO9qw0SRoc7higOfDGcbkda8btSjJ5ZwXnbfwPW7Mqx1hN+V9vErXL/DppOI6ZomMMZZj2ikr0why2xbJBHwJr6alCFDCJxm3JpLV3t1X3r4nzVSc6+LkpQSim3orX6Pz+7Gly2qMQxUEjx+ByM+eDuM1jubXBN3Zy1mhGNI8PcRjOMHqOp+s0uxkj0PBYR7dwADoB066vnvvv40uznDj0E/5Jhyx7JO9nO3XJ1H62AJ8yM13MyPBp9DqbhkTElo1JLaiSPHAXPzUAfAVzMzrpQerR1Fw+JQQsagFQhGBgqM4UjyGTt76ZmFSglZLlb3HtpZRxAiNAudzjx8N/ltRtvc7CnGHsqw4rhMKAKAKAZcY4klvE0smdK+A6knYAe8moTmoRzM0YXDTxNVUobv7uZ9P6TpMnTHCvuZiT89xWJ4yXJH1EP6apW/FNvySX1Eh6RrlvZEHyVj/z1Hvc/At/8dwq3cvVf8Tw+kO78oP9x/8AqU73U8Pv3j/x7CdZeq/4ilt6QblvGDH6tj/9ldWKn4ffvIT/AKfw0ds3qv8AiTVnzRcP+dB/uOP+c1bGvN9Dz6vZeHhyl6r/AIkxw/jjmRY5kUa9kkQkqTjOlgRlTgHHUHHXNXRqu9pGCvgYKDnSb03TWtuq5Nddmieq48wKARu4S6FQzJn85cZHwz+2pRlld7XIVIOcXFO3ityj8FKwT3UMrlVKnLZwTg5G/mVY162IzVadOpBa/f7nzWDccPWrUajsrPW/T92mRUVni2kmJZVZlRFz7W5J1eYAB+efKtLqXrRhu0rvw8jDChbDTq7JtJLrrz62+Y64zAUitMMxYpqC7YX2SMe8knc+VVUJKU6mml9y/GQlTp0Em27aLptb4s84lZSR3cahy87aW1Hwck7f2Rj6q7SqQnQk2rRV/T6nMRQq08XGKlebs7vq7/AcW1sY+IgFy5TvO56nuam/w+dQlNTwl7Wvol7y6nSdPtBLNe2rf/5uxu94LppJJizHGIoUySSc42A6DxPj91T4boJRgvOTKnWWLlKdZt/pivp4c3/0dzrPbwJb50tM2ogHoDhQvuyck4+HnXI8KtUdXlFevidmq+Goxw97Obv5bJL38xXmDhaWrW4hJ7XqTnckYAOPDfIwPfUcNWlXU8/slmOwlPCSpKl7X/RoQrxT6oKAKAKAKAKAKAKAKAKAKAzrjrmz45bS5xFdqY2321YC/Dr2X30A29H/ABNGfiHE53Cw9oURmzgLnVt55BiAA6kYoC4cu842d6zLby6nUZKlWRsdMgMBkZI6dMjPWgPI+cbMwzziU9nbvolPZyd1sgYA05bcjdQRQEJ6QuIrLZW7xnKSurqcEZUozA4IBHUbGsmMf4EvE+g/pyN8RJ9I/uhXkPjZnBhaNAIYlAI6nHd3z8KYaq5fha2Q7awEaD4sZNucn7uZU+JXc/EFMwhULAmX0EAAHLZOognoelZpSlWWa2x7mHpUOzZKjmbc3pde7l5iHDuGSpJayumI5Jo9DZU57w8AcjbzFRjCScZPZtFtfF0qkK1KL/FGMr+jJrnDgFxJdTyxxExqF32GcIudIJy2Pd8Ou1XV6M5TcktDzey+0cPRw9OlOX4nf3avfoQvAeHXM2TAhZV6nIAB64ySMnHgPMedU0qc5eyeljsVhqFlWer5cyUivpI5UilUo6yxkqf7anYjYgjO4qzM4yUZdUYnRp1aUqtJ3TjL5M0SbjMKOUZiGBxurYz3NgcYP84n1nyOPSPiyQoAoCv8V5XSeYSliBgalA649/htt8q2UcbKlDIl5Hl4rsunXrcRu3VdRzxngSzxJEp7MIQVwMjYEYxnyNQoYmVKbm9bluLwEK9JU08qW3yGC8nxjsyJG1owJJ31YIIGPADG2PM9at7/ADeZWVmZl2NTWVqTumnd87cvAfz8DVrpLkMQV6rjIOxX5dfuqmOIaoulbc1TwMZYmOIvquXr9RldcprJO0pkYBjkqNj0wRqz0Pwq6GOlGmoJbGar2TCpXdVyevJfUQTk4q5Mdw6KfADfHlkMM/VU3j8ytOCZUuxsk26dRxXhv6i1zydEyd13EmcmRjqJ+PT7sVCOPmnqlbpsiyp2NSlHSTzfqerYtw3loJJ2s0jTSDoW6D39TnHhvUauLcoZILKizD9mKFTi1ZOcuVyfrGeoeE0BUI+fFMwHYsLdpjCtxrXSWHjj6PjnPT6qsyaEM5Yv5Yt/9PF9ov8AjULMldCkfEoWBYSxkL7RDqQPic7UsztxOLjNuxAWeEk9AJEJPwwd6WZy6IXjfNmiSKG0WO4lk1dJVCrpAPeIzvv026GpKHNnHLoMIOc5YTdJeLCJIEV1WNiNeoZ0jXuSNskefTz64XtY5m6ng5ovVa3eWCBIJ5UjAEhdxrzhsju4GOmPd8GRa2GZlq/lm31ae3h1Zxp7RM58sZzn3VCzJXQ+rh0oXposw3D+16NDKjKfHvHQf3gfkKAqnM1mIOW7RVP846SN7zIHkx8sgf7IoCbvIVi5hshGoQNa4IUAA92YeHuVfqFAV6y/qrjP/uv/ALEoCb49/VPDf1Uf/CFY8Z7KPpP6b/NqeS+Y59F387P+rH7TVeD3Zr/qP8un5sacl/0HiH6kfuSVHD/lz8vqXdr/AO9w3/t+8SQuf6Lwr9fH+2rH7FPzRkp/7nGf+kiYsJ2PFrlCxK9iO7k4G0fQdB7R+s1bFvjyXh9DBWhFdl0pJa5nrz/y+iIbhNuH4RGvrAtsynMhzvhmwNmXfYePhVUEnQSvbU34qpKHaspKnxPwrT3LXZ/bGfOV7FLd27RSJJgIrMpB3DkgHHx++oV5RlNOLuaeyaNWjhasasXHdpPyNLks42OWRCc5yVBOcAZ6dcAD4AV6J8YL0Ahe3kcK65ZEjQbanYKu/TcnFdSb0RxtLVkf+FNj+mW328f8VS4c+j9CPFh1XqH4U2P6Zbfbx/xU4c+j9BxYdV6h+FNj+mW328f8VOHPo/QcWHVeofhTY/plt9vH/FThz6P0HFh1XqH4U2P6Zbfbx/xU4c+j9BxYdV6h+FNj+mW328f8VOHPo/QcWHVepIWV7HMuuKRJEzjUjBhkdRkEiotNaMkmnqheuHQoCI5tsWns54kIDMhAJ6eeD7iBj51KLszkldFE4rxWJeFWkhtYWV2IEZzpU4fvD/WOCfmatSeZ6lbehG3yQLw6zuhbQ6zNpcadnC9ouG3zvpB+NdV7tXOaWuPeLcLtU4vDD6vGYnjA0jKgMWfv4HtHC4wfP3VxN5bnWlmHUNrYySXsJsowsA1BgSGY7sQD1QbYAGwFcu9Hc7ZEfLFbyW1ldR26QObpFITpgORv5nug5O/WpaptHNLXJu89XueITW0tqhJiDGbJ15wgGNu7gEDbxHvqOqjc7o3YrvFyE4TaKwDqly2RnGoBpsjI6ZHiPOpL2mRfsjrmdbOGNESxQvPB3CpJKk9CNiWOW69TgCuRu+Z126F+5L4gk1nFpcu0arHISCGDqAGDA75/bVU1Zk4vQZek3hstxw6WKBDJIzR4UYBOJFJ6kDYAmokiH5g5WnuOCW9sq4niiiOgkDvImlkznGcE+OMgb+NAN+XuHXt1xOO9urb1ZYIezALAl2w4yB1x32PyA33oCAPAOJLBxG1S0yks5k7QuuWGsYEa53JADZJGBnO9ATfOFm8XB7EOpV4hErqcZB7IqQcbe1gVlxavBeZ739Pzy4iS6x/dEX6N+NwwSTGeRYwyAKW8Tk1RhpRi3c9TtqhVrwgqcb2bE+QuKQLBdwXEwh7WJVVj/ZdTjzIyDjxrmHcVGUZO10S7Wp1p1qVWlHNlk3b3pr5D/i3G7XseHJDNqEM6F9WzBQd2YY288VOc4Wgk9mjNh6GI4mInUjZzjK1trvkiYi4/YJd3N2LoFjGFCY64CnKH87OkDHgc+GKtU6am53MUsLjZ4enhnT0Tvf3vfpuV3l/iNtPw/wBTuJxbuj6lcjYgnJ3O2d2GM+R36VRTcJU8knY9PFwxFHG96owzpq1vvyXyDi/EoLniVslqF7NXjXKrpDHXljjA2xtn3HwpNxnVWXwGFp1cNgajrPVqT620sjYK9E+OCgKT6YT/AJsk/tx/vCr8P7aM+K/LZjdly5PLbPcpp7NAxIy2cJ7RHd07DfBbJAOAa2uqlLKefHDtxzElxXkqVJmSF45EErRltYHZlVMh7bbCdxWbbPskddqhGumtSc8K09NhhJyxOCMGNlJhCur5VxOWWNlOOmpGByARjpUuMvn8CPdZHHGOBG3gilaVGZ5JEKDOVMbaSc+Iz16YyOuduxqZnY5Ohkje51By3KwUh4hq0bF8EdoMpkY/O6Aefu3rzp9r0YNpxlpm5fp9rny3/nQ0w7NqSSd1rbn129RGXgM6xGUgYA1Fc97TnTq6Yxn35xvjG9Wx7Uw8qqpJ6t2vyva9uu3hble5XLAVY087X1sbN6Gz/m1f1j/trmI9s14X8tF4qg0BQHjDIwaApCcrXkK9jbzQNbhsxieMs8eTnAxs2CTuaszp6shla2EbXlO/gjEMM9u8Y3VpI21Ix3Okbj2iSCfOu54vUZWjqXl3iLSrKXsdaAgNofO+PEjORjbyy3nTNEWZ7Fy9xFWdg9lmTGv8m++Bjfbf50zRFmJpyvxARLEHstCEFR2bbEHIPTrnx95pmiMrF34DxNtQ7e1UuMGRUbtAPJdtx5Z3FczRFmIScq37RLCXsuzXGB2bbYOfLG/j55PnXc8dxlYpPy5xFmjcy2YaI5QiNx4FdPT2SD0HkPKmaIysn+VeCPbLK0rh5ppDJIVGFB6AKPIeZqEncklYnKidCgCgCgGfF+GR3MLwyjKON/AjxBB8CDuKjKKkrMtoVp0ZqpB6oze49EbZOi7GPANFv8yH3+oVleE6M9+Pb+n4qfo/4Gz+iWfwuYj8UYf3mud1fUmu36fOD9Ucfimuv0iH6nrndZdSX9/pfofwPV9Etz43EP8AuvTur6nP7/T/AEP1Qsnojl8bpB8I2P8AzCu90fUi+34/ofr/AAWXlH0fR2cnbPIZpRnSdOlVzsSBk5ONsk+PSraeHUHfc8/G9rVMRDhpZVz5tl0rQeSFAUb0znHC5P1kf74q2h7ZTXX4GYnbc0TJB2A0adEkYJRS4SXd0DdQC2/nmtbgm7mJVJKOUcz88XTMHzGp7QyNpiQCRmUoTIMYfuMV38CfHeuKnEk602eRc6XCsWHY4IjCoYkKJ2RZo+zUjClSzEH/AFjThocaY0n5kldVV+zbTK8qkopIaTdxn6JO+nzA8hUZ0oyi4u+qto7HYV5xafR31VzlOYZRjDDbssd0f+jnR9Wd/OqHgKDvdb5+f6/a++RJYqqv/n/52PLjmCV4+zYqR56RqAzq0huoGSfrx02rtPA0adTiRun5u17Wvbrb67ieJqShkf8APkbh6FTnhi/rJP21Gv7Zow6tBF7qouCgCgCgCgCgCgCgCgCgCgCgCgCgCgCgCgCgCgCgCgCgCgCgCgKl6Uv6A/8AbT94VOn7RXU9kxirygKAKAKAKAKA2X0V/wBAH6x/21RU9ovp+yW+oFgU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155575" y="1988840"/>
            <a:ext cx="1207382" cy="4536504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wordArtVert" wrap="square" rtlCol="0">
            <a:spAutoFit/>
          </a:bodyPr>
          <a:lstStyle/>
          <a:p>
            <a:r>
              <a:rPr lang="es-MX" sz="2800" dirty="0" smtClean="0"/>
              <a:t>REDES SOCIALES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60864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259632" y="4046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BUSQUEDA DE INFORMACIÓN </a:t>
            </a:r>
            <a:endParaRPr lang="es-MX" sz="4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71625"/>
            <a:ext cx="4761706" cy="359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051720" y="4581128"/>
            <a:ext cx="5976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 smtClean="0"/>
              <a:t>NAVEGACIÓN POR INTERNET </a:t>
            </a:r>
            <a:endParaRPr lang="es-MX" sz="5400" dirty="0"/>
          </a:p>
        </p:txBody>
      </p:sp>
      <p:sp>
        <p:nvSpPr>
          <p:cNvPr id="6" name="AutoShape 2" descr="data:image/jpeg;base64,/9j/4AAQSkZJRgABAQAAAQABAAD/2wCEAAkGBxIQEhIUExQWFRQUFRUUFBYUFRUVFhAQFxQWFhYVFBUYHCggGBolHRQUITEhJyksLi4uFx8zODMsNygtLisBCgoKDg0OGxAQGiwkHyUsLCwsLCwsLC0sLCwsLCwsLCwsLCwsLCwsLCwsLCwsLCwsLCwsLCwsLCwsLCwsLCwsLP/AABEIAMMBAgMBEQACEQEDEQH/xAAcAAEAAgMBAQEAAAAAAAAAAAAABAUCAwYBBwj/xAA+EAABAwEFBAcGBAYCAwEAAAABAAIDEQQFEiExE0FRYQYyUnGBkaEiQnKx0eEjkqLBBxQkM1OCYrIVQ/A0/8QAGgEBAQADAQEAAAAAAAAAAAAAAAECAwQFBv/EADARAQACAgEDAQYFBQADAAAAAAABAgMRBBIhMUEFEzJRcfAikaGx0RQjQmGBBjPh/9oADAMBAAIRAxEAPwD7igICAgICAgICAgICAgICAgIPKoNMtsjb1ntHeQgjG+rP/kHhU/IIMf8Az1m/ygd4I/ZBKs9uik6j2u7nAoJCAgICAgICAgICAgICAgICAgICAgICAgICAg1zTNYCXEADUnIIKeW/C/KFmIdt1Ws8N5QRJRJJ/ceTyb7I9M1B4yyMGjR30r6lEbg1B7RBrfZo3asafAV80GLphD1Ziw7muOJvkcx5qTaI8sbZK18ylWbpCyobIW/Ew1b4jVqRes+JSMlJ8Su43hwqCCDoRmsmxkgICAgICAgICAgICAgICAgICAgICAoK6872ZDRvWkd1WDU8zwHNBUfyz5jimOI7mD+2zw3nmURNbAeCDIWc8Cg9/lncCgxMRCDAxoMHMQc7ftibGA8VqXUNTXJc2akRG3FycdYruEK4QHTgHQAnxUwR32x4kfi27CMFhxRnCd7fcf3jceY9V1O9aWK3CSopheNWnWnEcRzVVLQEBAQEBAQEBAQEBAQEBAQEBAQEFVfV57EBrBilfkxvzceQUFfYbDhJc44pHdZx+Q4BEWkTyBQKjMSuUAyO4oMSTxKDAtQYlqDwsQUXSln4bfi/ZaM/hy8v4FJ0fb/Uf6lYYPLXxfLrgV1O569mKhBo4dVw1af3HJBZ3fbNoCCKPbTEN3JzTvBVVMQEBAQEBAQEBAQKoNNptUcQxSPawcXEAeqypS151WNylrRWNyoZunV3NNDaWH4Q93qAu2PZXLn/AAn9P5aJ5eGP8kix9LrDL1LQw14kt/7ALDJ7O5WP4qT9/Ra8nFbxZcskDhUEEHeDUHxXJMTE6lvid+GagICCLbrW2JjnuNGtFT9O9SZ1G1hythtT5XGUtq9+g3Rs3NC5ffZLz/bjt85bJpWPiWYfKMy3LwWNp5Fe/aSPdy2w20bx4hYY+dEzq8MrYJjwnNzzGi74mJ7w0a0yoiK+3XpHEaE1d2W5lbqYLWjfiPmwtkiJ16oE1+ubrEQOJW6nGpbtFmE5LR6NLukJ3MBrpnqtn9HEd5lj76fk3WK8Z5XU2Qa3eST6BaMmPFWO1ty2Vm8+jzpQ38NvxLz8/wALTy/gUnR9v9R/qVjg8yw4vl1Baul2oltt7IR7Rz3Ab1ja2m3HhtknsiRXhO9zZGR0w5jPN7d7T3qRNpbLUw1jXV3/AEdfZLQJGNc3Rw8Qd4PMLY525AQEBAQEBAQEHL9NOljLCyjaOlPVGuGuhI+QXo8DgW5Nt27Vj1c3I5EY41HlSXD0QktlLTeLnPc7NsRJwsG6o/ZbuR7R6N4uLHTWPX1n/rDFxt/iy95/R2cFx2Zgo2GMD4AvKte9p3Mz+brisR4hUX70GsdpaaMEUm6SL2SDzGhHJdfG9o5+PPa24+UtOXj0yR3h886L3deMdvfDBLRkL8MsgqYXilaYTlizpyK9nn8vjZOPFrU/FMdo9Y+s/L5ObDhvS+ons+0hfMvQeoMXFBx/Su1GWSOBugIe/v8AcHzK4+Rfdoxx6+fo3Y66ibLyxWURtAHjzK64iIjUNMzudpYagrLfZ8JqND6FeVzsMRPXHq68F9xqXl3WjC7AdDpyKz4OWfglORTt1Nt92zZMoDRztOQ3le1xsXXbv4cGW3TCt6MWYPxyEVNaCu5bOZaeqKekJhjttfyRBwIIBB1BXJEzE7ht8uEvmw7CUtGnWb3bl7WDJ7zH38+riyV6bOm6PW0zRe11m+yefAry+RjjHfUeHVjtuGjpT/bb8X7Liz/C08r4FN0cb/Uf6lY4PLXxfLpba8MaXcB6rfadQ9HHTrtFXK2Nm3nOLMNzPetNO87d3Jn3eKKV9XTRmnJb3ml3XjG20bMOB2oxAV0laMwO8UPeCkTDZOK0V6ph0KrAQEBAQEBAQabXOI2Oe7RrS49wFVlSk3tFY9eyWnUbfGroJvK9Y9pm0F0rhuyFWju08l9Tzo/pOD0U9dR/LyuPvLm6pfagF8o9Z6gIMGxgVoAK60Az70GaDn706URxSbKJjp5j7kdKN+J25apy99V7y7sfBmae9y2itf8AfmfpCLaL7trGl8llAaMzhfiLRxIUm94jcwyrg4l+1ck7/wBwqbA8yv2zsjI/HrWgr7I8BReXiy9efqlL06cc1h2zQvZcDJBot0dWHlmuflV6sUtmGdXhQvdR7DzC83izq8O28bpL3pZUOj4FpHjVfWcDvEw8TP6MuiEwo9m+uLwWvnU1eLNmGezoSFwtzmOmTR+Gd9HDwXpcCfMOfPHhn0NjIY87iclo5lonIzxxqrf0qH4bfiXnZ/hauV8Cm6OD+o/1KxweZYcXyt+kbqRjm4BbMnh7PCjeRQXNI4SPwgFxblU0Gqwo6ObWNVm3hKfY7TKfxHhreDFs6Zny5YzY6R/br3+cpsN0sjYSwfiNo5rjriaaj5U8VlERDRfLe/xS6qyTCRjXDRwB7qhZMG5AQEBAQEBBS9MnEWK0kf4neW9dns+Ink0ifm08j/1W+j5d/C6YC8qHV0TwPIFfQ+3azPHrMekvP4E6vMPta+SesICAgoul96mzwEg0c84WnhlUnyC0579Nez0PZvG9/m1PiO6j/hdAHQyWgir5JXNrvDWmlFMFdV23e2rzPJ6PSsRr8tulv5x2MoGpaWjvIoPms8leqs1h5dZ1MS52ywYWBuhbl5ZLwMcTjt9Hozq0fV1NjkxMB5L6CluqsTDzbRqdN9FkxarWaMd3LTyZ1ilsxxu0Ofgj2kzQNBmfBcPDx99uzPbpppcXvdwnjw6EZtPAr2sOacVtw829YtGnIMbNZZAS0gjvwuC9K18WemtufVqTt0sV/RltSHA8KLhniX3qG331dKeRj7fLXqxty8K5+K32tHGr0x8UsaxOSd+jprNZxG0NboF58zM+W/Sp6Vf22/EtGf4XPyvhU3Rz/wDR/qVjha+N5Xt/2cvhdTVvtDw1W68bh6vFv05YcbZbTs5GvG7Xm06rVWdPV5GL3lJh17XhwDhocx3LdEvCmJidS3RFVEq4HUY5n+N7gPhPtD/sqq0QEBAQEBAQRrxsomikjdpIxzD4ghZ48k47xePSdsb16qzD89WG1SXfbGucPxLPIWuHECrXDxB+S+8z468zjTEf5RuHh0tbDk7+j9DWG1smjZIw4mPAc0jeCvgr0mlprbtMPdiYmNwkLFXN31/5Nz6WbYRsHvPJe53eKUHquvDbi1j+5Fpn/WohpvGWfhmIfP8ApD0+vCyySQmRm0jdgcRG0trQHLzXvYPZnFy44y9M6mN+XFbPlrfo3+joOn0cwsNmfK7G5rvxHABoJe3I0GQzoPFfH8yItO6xqN+H2H/jtojNak+Zj9mf8IbaDBND70chdT/i/P5gq4J3VPb2GaciL+lo/bs6m+TkwcZIx4Yq/strw2m22AkB7Nd4481x8jjdX4q+XRhza/DZqu+3YDR2Q3jgVz4ctsM9No7NuTFF+9Vv/OR06wXb/VYvm5vc3+Stt1sMhwRiq5sk25E9NY7N1Iri728pl2WDZDPNx1XbjxxSNQ58l5vO5TlmweOaDqKoOS6UxFkgNKNc2gpxC9TgzE005s29vOjd6tirG/IE1Dt1eBU5fGtaeuq4skeJdVqvMdKh6WStDGtJzrWnJac3eNOXk940obltjIpQ5xyoR3LDH+GWrDPRPd11ntTJhVhqO4roidu2tonvDj+kF0uhcXsFYzn8B4dywtV6/G5UWjpt5Qrtvp0OXWb2a6dyxiZhszcemXvHaV1F0ng34hyotnW4p4OSPks+il5iea00aQ2kThX3qh7SQP8AULKJ20ZMfROt7dOq1CAgICAgIPEHz/8AiR0HNr/qLOBtwAHs0E7RpQ7nAea9n2X7U/pv7eT4f2/+OTkcaMnePLiOiHTSa63mCZjtnX2onjC+InUsr8tCvY5vAw86vvMcx1fP0n6uXFkvh/DMbh9ZurpjYbSBgnYD2XnA4eDl81m9n8nDP4qT9Y7w76Z8dvErCe+bOwYnTRNA3mRv1WmvHy2nUVn8pZzkrHq/P3TO1C12+d1nBla6UFrmAkOGFgrkNMivrsFowcStMkxE6nt+bzpp1ZZmPm+/2q72Wiz7GUVY9ga4aEZDMcCCKr4qY3GnsYct8V4vTzD5VHddtuW1bURmaHql7BUSRk9V4GbXei54rNJfS35nG9o4fd3npt5jfz+rt47/AIbWIzHiDhIxxa5pBbWopwOZW6ttvn+Rxr4fi1Mf6nbpoOqO5ZOVjLZmP6zQVJrFvKxMx4axdsXZ9SsIw0j0ZTktPqkRRNboAFsYNiCqva+RDk3N3oF1YeNN+8+Gq+TXaECzwWq0DE55Y06AZZLO2XFjnVK7SK2nzLc7oyx3We93isP6u/pqGXuqqG9rmfZzXrRnQ8ORXdx+TGTtPlpyY9LDoveRxbFxqCKsru5Ln5mGI/HH/WzFafEuimszHdZoPeKrz27US1GwxdhvkE1BqGTIg0UaAByQa5Aiqi13HA81LBXlkpqGcZbx4lqhuKBhqGeZqmoLZb27TKyudgFolAyGyj0+J6rBfKggICAgICAg8ogr71uOzWoUnhZJ8TQSO46rPHlvjndJmPok1ifMOff/AA0u0muxI5B7gPKq7I9qcuI7Xlr9xj+STZf4f3dHmLO0/FV3zWu/P5V/iyT+axhpHovrJd8MQpHGxg/4tA+S5Zmbd5lnERCVRRWLggpr3jAaXAAFrmO0AyDwSoqwsx9kckYtwQZUQEGFofha48AT6LKsbmIJ8OEZLjlZiORdn4lexlr04p046TuzvWimS8V2vURhNGHNIIqCCD3KxOp3BPdw1zQn+aaG6Nc7PkCvU5Vv7Xf100Y/idwQvKb2JCKwciNLwgiyFBrjzNEGy4hWa0O4bNg8ASf+wVVeICAgICAgICAgICAgICDwoINtixNc3tAjzFFBqueXEwV1pn8Qyd6goieEGYVBB45tckHDXzdL4HEgEsJqCN3Ir18PJreNW8ua2PU7hY3Z0mAAbKCaZYhv7wtGXhbndGVcuu0rQdIbP2/Qrn/pMvyZ+9qhWy/TKCyztcScsRFAAeCzrgrjnqyz/wAJv1doSLhunYDE7N7teS05s05Lb9GVa9MLYrSyYlFa3IjVIgiSoI4fQ14IJ3RiM7HGdZXOk8CaN9AFVWyAgICAgICAgICAgICAgII87VFVkJ2cpG5/tjvFA8fI+aqStyiPWlBmiiDEtrqggT3NA81MYryy+S2VzXr4ljNYlrjuGztNQzzJKTnyT5lOivyTooGs6rQO5amTNB4UGJRWtyDRKiIUpQV1rJkrEzNziAae60kAnyJQ062GMNaGjQAAdwFFVZoCAgICAgICAgICAgICAgwkCCutsJIyyc04mn/kOPI6eKit13zhzRu5H3SNWnuVYpdEGQKK9QEHhURigIPEHhRWDkGpyDRKURUXvbRCwvPcB2nbgiqfoVZHzzmZ5JbFx96Qg/LM+SK+hqoICAgINWF/aH5fugYX9ofl+6Bhf2h+X7oGF/aH5fugYX9ofl+6Bhf2h+X7oGF/aH5fugYX9ofl+6Bhf2h+X7oGF/aH5fugYX9ofl+6DzA/tD8v3QapYXdofl+6krCukY6N2MHI9cAVOWjwK6jfy7kFrZ5g8DMHKtRoRxCqNqI9BRXqDEqI8QECiK8IQYliDRKKIivtloawFzjQDig+f31eRtMgzwsBoMtAfeKqu1uyFkTWGGTaNwmjQ3qg6uy3kgDNRXQWeUuGo8t+9VG2h4+n3QKHj6fdAoePp90Ch4+n3QZoCAgICAgICAgICAg8IQR5olFQMBjJIqWnVo1YeLP3HkglwTtdT2jnoa5Hl38lUSNlzPmgbPm7zRHhj5nzQebPmfNQNnzPmg8MfM+aKwdHzPmg1uZzPmgh22RsbS5ziAOep3Ac6oOJvaZ9ofhbidnpX2Wj/lzRdJ9guKPZux7tSTQucBkG8BWimzSMwzWB4ANQ/C5xpkOsBi4UJJG7RXaO4u6ZkjA+F1RT2gTnXnwcqJsMwd8u48DzQbkBAQYYz2T+n6oGM9k/p+qBjPZP6fqgYz2T+n6oGM9k/p+qBjPZP6fqgYz2T+n6oGM9k/p+qBjPZP6fqgYz2T+n6oGM9k/p+qBjPZP6fqgYz2T+n6oPC49k/p+qDW9tfdP6fqioklmOZaKE61oWu+IV9dVEew2osycCPiII8HfVUS22hu/Lv/YojZkdEUIUR5RBiQg0ySAalFVttvZkeWp3AZu8AiK2WOWeu0aWsOjcsVdxJrkQc1Jllp7Z7I2MUa2g8Kk8TnqsWTcwZg00NRp9VRMjwvBa9tcWtQDjCQjnrRZZrveZYaui3t1wjgRXTmskXtlvploDTGKPIOLTICgoc86kiiD21X+IGtxD2nEgDdlkaGuYqKIiZdV8tnypR3Coz7lRZV5fL6oMkBAQEBAQEBAQEBAQEBAQYkIMHxVQQJrBrhJZ8Jy/KclFRHwztOTmu7wW92hoiaG2i0DVnlIP3aqaP5q0f4zu/wDYzga7u5DTEi0O1wN8XO+VFDQLuc7ryOPJtGDz19UNJMFgYzqtA5jXz1UVtMCDB9nRUd8FFBgg2tnJGE001OlN9Qg5O+7BsS60RuwNLsLWjJ2bc3N8dyyRFsd7bWZrpgKBuBg91g0GXdVVFlPYjERJCSW6loObebT+yCS3pW+g9oeIz8UHboCAgICDVaNPEfNBEnljjFXlrRpVxABNK0qe5Bsa0HMAEHQjQjkgOaACSAAMyToBzQGtBAIAIOYI0I3UQa4ZY31wFrsJocJBwngaaINuzHBBicIIBpU1oN5prQb0GTQARTigloITy0AudQAYiSdABXMoPISx4q2jhWlW5io1FQgwnkjZTGWtLshiIGI8qoMnQDgobaWMaSQCCRkQMyDzRdtgs44IPImNcKtoRUjLPMGhHmgye1rRV1AKgVOWZNAO+pCIz2Q4KjZA3Xw/dBsMag1PgRUKezqTCoMrdxUHG35aJJX1eer7LW0oGjuWUIqCFUW1z3y6Ihrs2/JB0G1s5zo3PNEdwiiAgICDVadPEfMIKy8LG6Qtcx2FzQ9oJBIo8AE5EZig9VBAdcbiSTJUnU4TWTqezJnmz2DkKdZX7/VPv9Eae4ZC5oBBbqXGlIh+J7EYxVDfbGVPdGan3+i/f6rC67pMMheX4qinvA6NyPtUIGHLLL55b+/+p8kWa4HOyMgw4y4MAeGCocCR7dQakHI0BGVKrGOyyybcJ2hc54c0yNeW4T7QbtKB1TQmjwP9VY7DGTo9iaAXtyD6Owmpc5uEPdV2bxStRRI+/wA4Pn9/Nft1b3hCEtBW2yHaRyMrTG17a8MVRX1UmNwsTpXWi42vcw+zRrYxTDqWvLnnX3gaH91Z87+/Vj6a+/Ruguugs4LidiHDKrcVRQZg5AcE/g/n+UA9HDhLdpWrsRrjpJk/N4x5u9sGop1RypPSIX1bXXDV1S+rS4OLSCcQBaaGpz09Vfv9/wCT7/b+GNhumSOaIkhzWavNKupCIwwe0ThrnQjeUj7/AEJ+/wBW03VJs8Ae0UkfI04T75kJDhiz/ueimu0fTX6Hq1G4HFpbtKV2fthp2gwGM0DiaU/DNMssXnfv9xvu+63Ry4iRhbG0CmQdLTC54bU09kNHfVI9Rd2fU9w/dBvQCg1SR1QV1qs6xmGShvO7RJXcePHvUHJW6xOYaEU/+3cllEohltFUKoPtqAgICAgwkZUUQa9hz9EDYc/RA2HP0QNhz9EDYc/RA2HP0QNhz9EHrYMxnog3INBg5+iBsOfogbDn6IGw5+iBsOfogbDn6IGw5+iBsOfogbDn6IM4o6Vz1QbEBAQa5I6oK602VYzDJT26wh4oR3HeFByl5XcWHluI0OiyhNK3Yqo+1ICAgICAgICAgICAgICAgICAgICAgICAgICAgICDF7KqCBarKml2prXZgagioKxVTm5W9r0TaafQlmggICAgICAgICAgICAgICAgICAgICAgICAgICAgIMXNqggWuzVUmFVhs6xV0izYiAgICAgICAgICAgICAgICAgICAgICAgICAgICAgIMXtqgj/y6ipSqCAgICAgICAgICAgICAgICAgICAgICAgICAgICAgICDFR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56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REDES SOCIALES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  <a:solidFill>
            <a:srgbClr val="00B0F0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es-MX" dirty="0" smtClean="0"/>
              <a:t>9 DE CADA 10 HOMBRES CASADOS DE NIVEL BAJO SON LOS QUE MÁS VISITAN ESTAS VIAS DE COMUNICACIÓN.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2958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692696"/>
            <a:ext cx="7488832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4.- Relación entre los internautas y las redes sociales.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1" y="2132856"/>
            <a:ext cx="78105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9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/>
              <a:t>5.- Interacción con los esfuerzos publicitarios en internet. </a:t>
            </a:r>
            <a:br>
              <a:rPr lang="es-MX" dirty="0" smtClean="0"/>
            </a:b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195537"/>
              </p:ext>
            </p:extLst>
          </p:nvPr>
        </p:nvGraphicFramePr>
        <p:xfrm>
          <a:off x="539552" y="2276872"/>
          <a:ext cx="8064896" cy="3437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0532"/>
                <a:gridCol w="4114364"/>
              </a:tblGrid>
              <a:tr h="30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Atienden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>
                          <a:effectLst/>
                        </a:rPr>
                        <a:t>No atienden</a:t>
                      </a:r>
                      <a:endParaRPr lang="es-MX" sz="200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3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Promociones/Descuentos. 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Le</a:t>
                      </a:r>
                      <a:r>
                        <a:rPr lang="es-MX" sz="2000" baseline="0" dirty="0" smtClean="0">
                          <a:effectLst/>
                        </a:rPr>
                        <a:t> molesta</a:t>
                      </a:r>
                      <a:r>
                        <a:rPr lang="es-MX" sz="2000" dirty="0" smtClean="0">
                          <a:effectLst/>
                        </a:rPr>
                        <a:t>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Publicidad atractiva.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No </a:t>
                      </a:r>
                      <a:r>
                        <a:rPr lang="es-MX" sz="2000" dirty="0">
                          <a:effectLst/>
                        </a:rPr>
                        <a:t>llama la atención.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5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Productos que </a:t>
                      </a:r>
                      <a:r>
                        <a:rPr lang="es-MX" sz="2000" dirty="0">
                          <a:effectLst/>
                        </a:rPr>
                        <a:t>se </a:t>
                      </a:r>
                      <a:r>
                        <a:rPr lang="es-MX" sz="2000" dirty="0" smtClean="0">
                          <a:effectLst/>
                        </a:rPr>
                        <a:t>anuncian.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Impide </a:t>
                      </a:r>
                      <a:r>
                        <a:rPr lang="es-MX" sz="2000" dirty="0">
                          <a:effectLst/>
                        </a:rPr>
                        <a:t>ver el contenido de la </a:t>
                      </a:r>
                      <a:r>
                        <a:rPr lang="es-MX" sz="2000" dirty="0" smtClean="0">
                          <a:effectLst/>
                        </a:rPr>
                        <a:t>página.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5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Cantidad</a:t>
                      </a:r>
                      <a:r>
                        <a:rPr lang="es-MX" sz="2000" baseline="0" dirty="0" smtClean="0">
                          <a:effectLst/>
                        </a:rPr>
                        <a:t> de información que brinda</a:t>
                      </a:r>
                      <a:r>
                        <a:rPr lang="es-MX" sz="2000" dirty="0" smtClean="0">
                          <a:effectLst/>
                        </a:rPr>
                        <a:t>. 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 No </a:t>
                      </a:r>
                      <a:r>
                        <a:rPr lang="es-MX" sz="2000" dirty="0" smtClean="0">
                          <a:effectLst/>
                        </a:rPr>
                        <a:t>le interesa.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5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Experiencia más</a:t>
                      </a:r>
                      <a:r>
                        <a:rPr lang="es-MX" sz="2000" baseline="0" dirty="0" smtClean="0">
                          <a:effectLst/>
                        </a:rPr>
                        <a:t> </a:t>
                      </a:r>
                      <a:r>
                        <a:rPr lang="es-MX" sz="2000" dirty="0" smtClean="0">
                          <a:effectLst/>
                        </a:rPr>
                        <a:t>personalizada</a:t>
                      </a:r>
                      <a:r>
                        <a:rPr lang="es-MX" sz="2000" dirty="0">
                          <a:effectLst/>
                        </a:rPr>
                        <a:t>.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effectLst/>
                        </a:rPr>
                        <a:t>Satura </a:t>
                      </a:r>
                      <a:r>
                        <a:rPr lang="es-MX" sz="2000" dirty="0">
                          <a:effectLst/>
                        </a:rPr>
                        <a:t>de publicidad.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000" dirty="0">
                          <a:effectLst/>
                        </a:rPr>
                        <a:t> </a:t>
                      </a:r>
                      <a:endParaRPr lang="es-MX" sz="2000" dirty="0">
                        <a:solidFill>
                          <a:srgbClr val="76923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39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MX" dirty="0" err="1" smtClean="0"/>
              <a:t>Mailing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700808"/>
            <a:ext cx="6777317" cy="3508977"/>
          </a:xfrm>
        </p:spPr>
        <p:txBody>
          <a:bodyPr/>
          <a:lstStyle/>
          <a:p>
            <a:r>
              <a:rPr lang="es-MX" dirty="0" smtClean="0"/>
              <a:t>Correos con publicidad.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668543" cy="395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2251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Sitios donde la publicidad llama más la atención.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48" y="2228203"/>
            <a:ext cx="7200800" cy="380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04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197</TotalTime>
  <Words>354</Words>
  <Application>Microsoft Office PowerPoint</Application>
  <PresentationFormat>Presentación en pantalla (4:3)</PresentationFormat>
  <Paragraphs>92</Paragraphs>
  <Slides>16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8" baseType="lpstr">
      <vt:lpstr>Austin</vt:lpstr>
      <vt:lpstr>Imagen de mapa de bits</vt:lpstr>
      <vt:lpstr>Estudio de consumo de medios  entre internautas mexicanos. </vt:lpstr>
      <vt:lpstr>Objetivo de Estudio</vt:lpstr>
      <vt:lpstr>1.- Distribución del estudio y cambios en la penetración de internet en México.  </vt:lpstr>
      <vt:lpstr>Presentación de PowerPoint</vt:lpstr>
      <vt:lpstr>2.- Principales usos y hábitos de los internautas. </vt:lpstr>
      <vt:lpstr>Lugares de regular conexión a internet.</vt:lpstr>
      <vt:lpstr>Sitios Web más visitados</vt:lpstr>
      <vt:lpstr>Presentación de PowerPoint</vt:lpstr>
      <vt:lpstr>Presentación de PowerPoint</vt:lpstr>
      <vt:lpstr>Presentación de PowerPoint</vt:lpstr>
      <vt:lpstr>Presentación de PowerPoint</vt:lpstr>
      <vt:lpstr>REDES SOCIALES </vt:lpstr>
      <vt:lpstr>4.- Relación entre los internautas y las redes sociales.</vt:lpstr>
      <vt:lpstr>5.- Interacción con los esfuerzos publicitarios en internet.  </vt:lpstr>
      <vt:lpstr>Mailing</vt:lpstr>
      <vt:lpstr>Sitios donde la publicidad llama más la atención.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 consumo de medios  entre internautas mexicanos</dc:title>
  <dc:creator>Taty Rendon</dc:creator>
  <cp:lastModifiedBy>Taty Rendon</cp:lastModifiedBy>
  <cp:revision>34</cp:revision>
  <dcterms:created xsi:type="dcterms:W3CDTF">2014-09-06T15:21:09Z</dcterms:created>
  <dcterms:modified xsi:type="dcterms:W3CDTF">2014-09-18T05:09:21Z</dcterms:modified>
</cp:coreProperties>
</file>