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57" r:id="rId5"/>
    <p:sldId id="258" r:id="rId6"/>
    <p:sldId id="260" r:id="rId7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2340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_tradnl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9FF8FD0-5459-466F-B5E2-F49E6E1301E9}" type="datetimeFigureOut">
              <a:rPr lang="es-ES_tradnl" smtClean="0"/>
              <a:t>15/10/2014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B82CDCF-1E47-412E-A291-6057A4044625}" type="slidenum">
              <a:rPr lang="es-ES_tradnl" smtClean="0"/>
              <a:t>‹Nº›</a:t>
            </a:fld>
            <a:endParaRPr lang="es-ES_trad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2938464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Estudio comparativo </a:t>
            </a:r>
            <a:br>
              <a:rPr lang="es-ES_tradnl" dirty="0" smtClean="0"/>
            </a:br>
            <a:r>
              <a:rPr lang="es-ES_tradnl" dirty="0" smtClean="0"/>
              <a:t>Chile – México con base en los reportes 2013 – 2014 de Tecnología de Información</a:t>
            </a:r>
            <a:endParaRPr lang="es-ES_tradn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40544" y="4462482"/>
            <a:ext cx="8062912" cy="1752600"/>
          </a:xfrm>
        </p:spPr>
        <p:txBody>
          <a:bodyPr/>
          <a:lstStyle/>
          <a:p>
            <a:r>
              <a:rPr lang="es-ES_tradnl" dirty="0" smtClean="0"/>
              <a:t>Celina Bárcenas</a:t>
            </a:r>
          </a:p>
          <a:p>
            <a:r>
              <a:rPr lang="es-ES_tradnl" dirty="0" err="1" smtClean="0"/>
              <a:t>Donnovan</a:t>
            </a:r>
            <a:r>
              <a:rPr lang="es-ES_tradnl" dirty="0" smtClean="0"/>
              <a:t> </a:t>
            </a:r>
            <a:r>
              <a:rPr lang="es-ES_tradnl" dirty="0" err="1" smtClean="0"/>
              <a:t>Straffon</a:t>
            </a:r>
            <a:endParaRPr lang="es-ES_tradnl" dirty="0"/>
          </a:p>
        </p:txBody>
      </p:sp>
      <p:pic>
        <p:nvPicPr>
          <p:cNvPr id="15362" name="Picture 2" descr="https://encrypted-tbn1.gstatic.com/images?q=tbn:ANd9GcTFzvFrJ39l_WtWrPwnLSzBwuw47FpxX23WVJjrZAvUPyWRlei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43406"/>
            <a:ext cx="24384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dirty="0" smtClean="0"/>
              <a:t>Indicadores analizados </a:t>
            </a:r>
            <a:br>
              <a:rPr lang="es-MX" dirty="0" smtClean="0"/>
            </a:br>
            <a:r>
              <a:rPr lang="es-MX" dirty="0" smtClean="0"/>
              <a:t>por el WEF</a:t>
            </a:r>
            <a:endParaRPr lang="es-MX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MX" sz="1800" dirty="0" smtClean="0"/>
          </a:p>
          <a:p>
            <a:endParaRPr lang="es-MX" sz="1800" dirty="0"/>
          </a:p>
          <a:p>
            <a:r>
              <a:rPr lang="es-MX" sz="2000" b="1" dirty="0" smtClean="0"/>
              <a:t>4 </a:t>
            </a:r>
            <a:r>
              <a:rPr lang="es-MX" sz="2000" b="1" dirty="0" err="1" smtClean="0"/>
              <a:t>Subdíndices</a:t>
            </a:r>
            <a:r>
              <a:rPr lang="es-MX" sz="2000" b="1" dirty="0" smtClean="0"/>
              <a:t>:</a:t>
            </a:r>
          </a:p>
          <a:p>
            <a:endParaRPr lang="es-MX" sz="1600" dirty="0" smtClean="0"/>
          </a:p>
          <a:p>
            <a:pPr marL="285750" indent="-285750">
              <a:buFontTx/>
              <a:buChar char="-"/>
            </a:pPr>
            <a:r>
              <a:rPr lang="es-MX" sz="1600" b="1" dirty="0" smtClean="0"/>
              <a:t>Ambiental</a:t>
            </a:r>
          </a:p>
          <a:p>
            <a:pPr marL="1108710" lvl="1">
              <a:buFontTx/>
              <a:buChar char="-"/>
            </a:pPr>
            <a:r>
              <a:rPr lang="es-MX" sz="1600" dirty="0" smtClean="0"/>
              <a:t>2 pilares</a:t>
            </a:r>
          </a:p>
          <a:p>
            <a:pPr marL="285750" indent="-285750">
              <a:buFontTx/>
              <a:buChar char="-"/>
            </a:pPr>
            <a:r>
              <a:rPr lang="es-MX" sz="1600" b="1" dirty="0" smtClean="0"/>
              <a:t>Disponibilidad</a:t>
            </a:r>
          </a:p>
          <a:p>
            <a:pPr marL="1108710" lvl="1">
              <a:buFontTx/>
              <a:buChar char="-"/>
            </a:pPr>
            <a:r>
              <a:rPr lang="es-MX" sz="1600" dirty="0" smtClean="0"/>
              <a:t>3 </a:t>
            </a:r>
            <a:r>
              <a:rPr lang="es-MX" sz="1600" dirty="0"/>
              <a:t>pilares</a:t>
            </a:r>
          </a:p>
          <a:p>
            <a:pPr marL="285750" indent="-285750">
              <a:buFontTx/>
              <a:buChar char="-"/>
            </a:pPr>
            <a:r>
              <a:rPr lang="es-MX" sz="1600" b="1" dirty="0" smtClean="0"/>
              <a:t>Uso</a:t>
            </a:r>
          </a:p>
          <a:p>
            <a:pPr marL="1108710" lvl="1">
              <a:buFontTx/>
              <a:buChar char="-"/>
            </a:pPr>
            <a:r>
              <a:rPr lang="es-MX" sz="1600" dirty="0" smtClean="0"/>
              <a:t>3 pilares</a:t>
            </a:r>
          </a:p>
          <a:p>
            <a:pPr marL="285750" indent="-285750">
              <a:buFontTx/>
              <a:buChar char="-"/>
            </a:pPr>
            <a:r>
              <a:rPr lang="es-MX" sz="1600" b="1" dirty="0" smtClean="0"/>
              <a:t>Impacto</a:t>
            </a:r>
          </a:p>
          <a:p>
            <a:pPr marL="1108710" lvl="1">
              <a:buFontTx/>
              <a:buChar char="-"/>
            </a:pPr>
            <a:r>
              <a:rPr lang="es-MX" sz="1600" dirty="0" smtClean="0"/>
              <a:t>2 pilares</a:t>
            </a:r>
          </a:p>
          <a:p>
            <a:endParaRPr lang="es-MX" dirty="0"/>
          </a:p>
          <a:p>
            <a:endParaRPr lang="es-MX" sz="1800" dirty="0" smtClean="0"/>
          </a:p>
          <a:p>
            <a:endParaRPr lang="es-MX" sz="1800" dirty="0"/>
          </a:p>
          <a:p>
            <a:endParaRPr lang="es-MX" sz="1800" dirty="0" smtClean="0"/>
          </a:p>
          <a:p>
            <a:r>
              <a:rPr lang="es-MX" sz="1800" dirty="0" smtClean="0"/>
              <a:t>Un total de 10 pilares con 53 indicadores en total.</a:t>
            </a:r>
            <a:endParaRPr lang="es-MX" sz="1800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MX" sz="2000" dirty="0" smtClean="0"/>
          </a:p>
          <a:p>
            <a:endParaRPr lang="es-MX" sz="2000" dirty="0" smtClean="0"/>
          </a:p>
          <a:p>
            <a:r>
              <a:rPr lang="es-MX" sz="2000" u="sng" dirty="0" smtClean="0"/>
              <a:t>Pilares ambientales</a:t>
            </a:r>
            <a:r>
              <a:rPr lang="es-MX" sz="2000" dirty="0" smtClean="0"/>
              <a:t>: la regulación y política, así como el comercio e innovación prevalecientes.</a:t>
            </a:r>
          </a:p>
          <a:p>
            <a:endParaRPr lang="es-MX" sz="2000" dirty="0" smtClean="0"/>
          </a:p>
          <a:p>
            <a:r>
              <a:rPr lang="es-MX" sz="2000" b="1" u="sng" dirty="0" smtClean="0"/>
              <a:t>Pilares de Disponibilidad</a:t>
            </a:r>
            <a:r>
              <a:rPr lang="es-MX" sz="2000" b="1" dirty="0" smtClean="0"/>
              <a:t>: Infraestructura y contenido digital; Costo y Habilidades.</a:t>
            </a:r>
          </a:p>
          <a:p>
            <a:endParaRPr lang="es-MX" sz="2000" dirty="0" smtClean="0"/>
          </a:p>
          <a:p>
            <a:r>
              <a:rPr lang="es-MX" sz="2000" u="sng" dirty="0" smtClean="0"/>
              <a:t>Pilares de Uso</a:t>
            </a:r>
            <a:r>
              <a:rPr lang="es-MX" sz="2000" dirty="0" smtClean="0"/>
              <a:t>: Individual, Comercial </a:t>
            </a:r>
            <a:r>
              <a:rPr lang="es-MX" sz="2000" dirty="0"/>
              <a:t>y</a:t>
            </a:r>
            <a:r>
              <a:rPr lang="es-MX" sz="2000" dirty="0" smtClean="0"/>
              <a:t> Gubernamental.</a:t>
            </a:r>
          </a:p>
          <a:p>
            <a:endParaRPr lang="es-MX" sz="2000" dirty="0" smtClean="0"/>
          </a:p>
          <a:p>
            <a:r>
              <a:rPr lang="es-MX" sz="2000" u="sng" dirty="0" smtClean="0"/>
              <a:t>Pilares de Impacto</a:t>
            </a:r>
            <a:r>
              <a:rPr lang="es-MX" sz="2000" dirty="0" smtClean="0"/>
              <a:t>: Económico y Social. (Incluye acceso en las escuelas y participación electrónica)</a:t>
            </a:r>
          </a:p>
        </p:txBody>
      </p:sp>
    </p:spTree>
    <p:extLst>
      <p:ext uri="{BB962C8B-B14F-4D97-AF65-F5344CB8AC3E}">
        <p14:creationId xmlns:p14="http://schemas.microsoft.com/office/powerpoint/2010/main" val="3902645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Ranking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2000" dirty="0"/>
              <a:t>Los subíndices califican en un ranking de 1 a 7, donde el &gt; es la mejor calificación</a:t>
            </a:r>
            <a:r>
              <a:rPr lang="es-MX" sz="2000" dirty="0" smtClean="0"/>
              <a:t>.</a:t>
            </a:r>
          </a:p>
          <a:p>
            <a:endParaRPr lang="es-MX" sz="2000" dirty="0" smtClean="0"/>
          </a:p>
          <a:p>
            <a:r>
              <a:rPr lang="es-MX" sz="2000" dirty="0" smtClean="0"/>
              <a:t>En 2013 se calificaron 144 países y en 2014 se calificaron148.</a:t>
            </a:r>
            <a:endParaRPr lang="es-MX" sz="2000" dirty="0"/>
          </a:p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5" t="14454" r="32718" b="22275"/>
          <a:stretch/>
        </p:blipFill>
        <p:spPr bwMode="auto">
          <a:xfrm>
            <a:off x="2843808" y="3789040"/>
            <a:ext cx="3456384" cy="237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4065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Chile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es-ES_tradnl" dirty="0" smtClean="0"/>
              <a:t>(-)</a:t>
            </a:r>
          </a:p>
          <a:p>
            <a:pPr algn="just"/>
            <a:r>
              <a:rPr lang="es-ES_tradnl" dirty="0" smtClean="0"/>
              <a:t>Caída más grande en el indicador de tarifas de internet, lo cual podría ser una consecuencia de la  inversión en infraestructura.</a:t>
            </a:r>
            <a:endParaRPr lang="es-ES_tradnl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es-ES_tradnl" dirty="0" smtClean="0"/>
              <a:t>(+)</a:t>
            </a:r>
          </a:p>
          <a:p>
            <a:pPr algn="just"/>
            <a:r>
              <a:rPr lang="es-ES_tradnl" dirty="0" smtClean="0"/>
              <a:t>La calidad en el sistema educativo es la mejora más evidente</a:t>
            </a:r>
            <a:endParaRPr lang="es-ES_tradnl" dirty="0"/>
          </a:p>
        </p:txBody>
      </p:sp>
      <p:pic>
        <p:nvPicPr>
          <p:cNvPr id="14338" name="Picture 2" descr="Flag of Chile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903" y="423846"/>
            <a:ext cx="1190625" cy="790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México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es-ES_tradnl" dirty="0" smtClean="0"/>
              <a:t>(-)</a:t>
            </a:r>
          </a:p>
          <a:p>
            <a:pPr algn="just"/>
            <a:r>
              <a:rPr lang="es-ES_tradnl" dirty="0" smtClean="0"/>
              <a:t>El incremento en la telefonía móvil es el indicador que presenta la caída más grande, se infiere que el monopolio en este mercado puede ser la causa.</a:t>
            </a:r>
            <a:endParaRPr lang="es-ES_tradnl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es-ES_tradnl" dirty="0" smtClean="0"/>
              <a:t>(+)</a:t>
            </a:r>
          </a:p>
          <a:p>
            <a:pPr algn="just"/>
            <a:r>
              <a:rPr lang="es-ES_tradnl" dirty="0" smtClean="0"/>
              <a:t>El indicador de ancho de banda es la mejora más relevante</a:t>
            </a:r>
            <a:endParaRPr lang="es-ES_tradnl" dirty="0"/>
          </a:p>
        </p:txBody>
      </p:sp>
      <p:pic>
        <p:nvPicPr>
          <p:cNvPr id="13314" name="Picture 2" descr="Flag of Mexico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466708"/>
            <a:ext cx="1190625" cy="676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</a:rPr>
              <a:t>Comparativa</a:t>
            </a:r>
            <a:endParaRPr lang="es-MX" sz="420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Chile</a:t>
            </a:r>
            <a:endParaRPr lang="es-MX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MX" dirty="0" smtClean="0"/>
              <a:t>México</a:t>
            </a:r>
            <a:endParaRPr lang="es-MX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20688"/>
            <a:ext cx="4904284" cy="264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17032"/>
            <a:ext cx="4844707" cy="2619593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04204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68</TotalTime>
  <Words>206</Words>
  <Application>Microsoft Office PowerPoint</Application>
  <PresentationFormat>Presentación en pantalla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Brío</vt:lpstr>
      <vt:lpstr>Estudio comparativo  Chile – México con base en los reportes 2013 – 2014 de Tecnología de Información</vt:lpstr>
      <vt:lpstr>Indicadores analizados  por el WEF</vt:lpstr>
      <vt:lpstr>Ranking</vt:lpstr>
      <vt:lpstr>Chile</vt:lpstr>
      <vt:lpstr>México</vt:lpstr>
      <vt:lpstr>Comparativa</vt:lpstr>
    </vt:vector>
  </TitlesOfParts>
  <Company>Windows uE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comparativo Chile – México de los reportes 2013-2014 en Tecnoloogìa de Informaci</dc:title>
  <dc:creator>WinuE</dc:creator>
  <cp:lastModifiedBy>Celina</cp:lastModifiedBy>
  <cp:revision>8</cp:revision>
  <dcterms:created xsi:type="dcterms:W3CDTF">2014-10-11T01:36:16Z</dcterms:created>
  <dcterms:modified xsi:type="dcterms:W3CDTF">2014-10-15T18:16:44Z</dcterms:modified>
</cp:coreProperties>
</file>