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7"/>
  </p:handoutMasterIdLst>
  <p:sldIdLst>
    <p:sldId id="256" r:id="rId2"/>
    <p:sldId id="267" r:id="rId3"/>
    <p:sldId id="280" r:id="rId4"/>
    <p:sldId id="257" r:id="rId5"/>
    <p:sldId id="258" r:id="rId6"/>
    <p:sldId id="259" r:id="rId7"/>
    <p:sldId id="260" r:id="rId8"/>
    <p:sldId id="261" r:id="rId9"/>
    <p:sldId id="262" r:id="rId10"/>
    <p:sldId id="263" r:id="rId11"/>
    <p:sldId id="264" r:id="rId12"/>
    <p:sldId id="265" r:id="rId13"/>
    <p:sldId id="266"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39" autoAdjust="0"/>
    <p:restoredTop sz="94660"/>
  </p:normalViewPr>
  <p:slideViewPr>
    <p:cSldViewPr>
      <p:cViewPr varScale="1">
        <p:scale>
          <a:sx n="65" d="100"/>
          <a:sy n="65" d="100"/>
        </p:scale>
        <p:origin x="-1452" y="-102"/>
      </p:cViewPr>
      <p:guideLst>
        <p:guide orient="horz" pos="2160"/>
        <p:guide pos="2880"/>
      </p:guideLst>
    </p:cSldViewPr>
  </p:slideViewPr>
  <p:notesTextViewPr>
    <p:cViewPr>
      <p:scale>
        <a:sx n="1" d="1"/>
        <a:sy n="1" d="1"/>
      </p:scale>
      <p:origin x="0" y="0"/>
    </p:cViewPr>
  </p:notesTextViewPr>
  <p:notesViewPr>
    <p:cSldViewPr>
      <p:cViewPr varScale="1">
        <p:scale>
          <a:sx n="53" d="100"/>
          <a:sy n="53" d="100"/>
        </p:scale>
        <p:origin x="-285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5510931-ED30-4293-ABCB-CA292FC356FB}" type="datetimeFigureOut">
              <a:rPr lang="es-MX" smtClean="0"/>
              <a:t>22/09/2014</a:t>
            </a:fld>
            <a:endParaRPr lang="es-MX"/>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11951B6-C697-4180-A0A4-DA187D57BA21}" type="slidenum">
              <a:rPr lang="es-MX" smtClean="0"/>
              <a:t>‹Nº›</a:t>
            </a:fld>
            <a:endParaRPr lang="es-MX"/>
          </a:p>
        </p:txBody>
      </p:sp>
    </p:spTree>
    <p:extLst>
      <p:ext uri="{BB962C8B-B14F-4D97-AF65-F5344CB8AC3E}">
        <p14:creationId xmlns:p14="http://schemas.microsoft.com/office/powerpoint/2010/main" val="58382687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E022E8EF-3993-4280-A27F-E904D94A439D}" type="datetimeFigureOut">
              <a:rPr lang="es-MX" smtClean="0"/>
              <a:t>22/09/2014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CBE6843-D9BB-4986-B551-77C0570E52D6}" type="slidenum">
              <a:rPr lang="es-MX" smtClean="0"/>
              <a:t>‹Nº›</a:t>
            </a:fld>
            <a:endParaRPr lang="es-MX"/>
          </a:p>
        </p:txBody>
      </p:sp>
    </p:spTree>
    <p:extLst>
      <p:ext uri="{BB962C8B-B14F-4D97-AF65-F5344CB8AC3E}">
        <p14:creationId xmlns:p14="http://schemas.microsoft.com/office/powerpoint/2010/main" val="4281000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E022E8EF-3993-4280-A27F-E904D94A439D}" type="datetimeFigureOut">
              <a:rPr lang="es-MX" smtClean="0"/>
              <a:t>22/09/2014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CBE6843-D9BB-4986-B551-77C0570E52D6}" type="slidenum">
              <a:rPr lang="es-MX" smtClean="0"/>
              <a:t>‹Nº›</a:t>
            </a:fld>
            <a:endParaRPr lang="es-MX"/>
          </a:p>
        </p:txBody>
      </p:sp>
    </p:spTree>
    <p:extLst>
      <p:ext uri="{BB962C8B-B14F-4D97-AF65-F5344CB8AC3E}">
        <p14:creationId xmlns:p14="http://schemas.microsoft.com/office/powerpoint/2010/main" val="614455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E022E8EF-3993-4280-A27F-E904D94A439D}" type="datetimeFigureOut">
              <a:rPr lang="es-MX" smtClean="0"/>
              <a:t>22/09/2014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CBE6843-D9BB-4986-B551-77C0570E52D6}" type="slidenum">
              <a:rPr lang="es-MX" smtClean="0"/>
              <a:t>‹Nº›</a:t>
            </a:fld>
            <a:endParaRPr lang="es-MX"/>
          </a:p>
        </p:txBody>
      </p:sp>
    </p:spTree>
    <p:extLst>
      <p:ext uri="{BB962C8B-B14F-4D97-AF65-F5344CB8AC3E}">
        <p14:creationId xmlns:p14="http://schemas.microsoft.com/office/powerpoint/2010/main" val="18982990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E022E8EF-3993-4280-A27F-E904D94A439D}" type="datetimeFigureOut">
              <a:rPr lang="es-MX" smtClean="0"/>
              <a:t>22/09/2014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ACBE6843-D9BB-4986-B551-77C0570E52D6}" type="slidenum">
              <a:rPr lang="es-MX" smtClean="0"/>
              <a:t>‹Nº›</a:t>
            </a:fld>
            <a:endParaRPr lang="es-MX"/>
          </a:p>
        </p:txBody>
      </p:sp>
    </p:spTree>
    <p:extLst>
      <p:ext uri="{BB962C8B-B14F-4D97-AF65-F5344CB8AC3E}">
        <p14:creationId xmlns:p14="http://schemas.microsoft.com/office/powerpoint/2010/main" val="3069035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E022E8EF-3993-4280-A27F-E904D94A439D}" type="datetimeFigureOut">
              <a:rPr lang="es-MX" smtClean="0"/>
              <a:t>22/09/2014</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ACBE6843-D9BB-4986-B551-77C0570E52D6}" type="slidenum">
              <a:rPr lang="es-MX" smtClean="0"/>
              <a:t>‹Nº›</a:t>
            </a:fld>
            <a:endParaRPr lang="es-MX"/>
          </a:p>
        </p:txBody>
      </p:sp>
    </p:spTree>
    <p:extLst>
      <p:ext uri="{BB962C8B-B14F-4D97-AF65-F5344CB8AC3E}">
        <p14:creationId xmlns:p14="http://schemas.microsoft.com/office/powerpoint/2010/main" val="474396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E022E8EF-3993-4280-A27F-E904D94A439D}" type="datetimeFigureOut">
              <a:rPr lang="es-MX" smtClean="0"/>
              <a:t>22/09/2014</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ACBE6843-D9BB-4986-B551-77C0570E52D6}" type="slidenum">
              <a:rPr lang="es-MX" smtClean="0"/>
              <a:t>‹Nº›</a:t>
            </a:fld>
            <a:endParaRPr lang="es-MX"/>
          </a:p>
        </p:txBody>
      </p:sp>
    </p:spTree>
    <p:extLst>
      <p:ext uri="{BB962C8B-B14F-4D97-AF65-F5344CB8AC3E}">
        <p14:creationId xmlns:p14="http://schemas.microsoft.com/office/powerpoint/2010/main" val="1464139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022E8EF-3993-4280-A27F-E904D94A439D}" type="datetimeFigureOut">
              <a:rPr lang="es-MX" smtClean="0"/>
              <a:t>22/09/2014</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ACBE6843-D9BB-4986-B551-77C0570E52D6}" type="slidenum">
              <a:rPr lang="es-MX" smtClean="0"/>
              <a:t>‹Nº›</a:t>
            </a:fld>
            <a:endParaRPr lang="es-MX"/>
          </a:p>
        </p:txBody>
      </p:sp>
    </p:spTree>
    <p:extLst>
      <p:ext uri="{BB962C8B-B14F-4D97-AF65-F5344CB8AC3E}">
        <p14:creationId xmlns:p14="http://schemas.microsoft.com/office/powerpoint/2010/main" val="602543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E022E8EF-3993-4280-A27F-E904D94A439D}" type="datetimeFigureOut">
              <a:rPr lang="es-MX" smtClean="0"/>
              <a:t>22/09/2014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ACBE6843-D9BB-4986-B551-77C0570E52D6}" type="slidenum">
              <a:rPr lang="es-MX" smtClean="0"/>
              <a:t>‹Nº›</a:t>
            </a:fld>
            <a:endParaRPr lang="es-MX"/>
          </a:p>
        </p:txBody>
      </p:sp>
    </p:spTree>
    <p:extLst>
      <p:ext uri="{BB962C8B-B14F-4D97-AF65-F5344CB8AC3E}">
        <p14:creationId xmlns:p14="http://schemas.microsoft.com/office/powerpoint/2010/main" val="2830183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E022E8EF-3993-4280-A27F-E904D94A439D}" type="datetimeFigureOut">
              <a:rPr lang="es-MX" smtClean="0"/>
              <a:t>22/09/2014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ACBE6843-D9BB-4986-B551-77C0570E52D6}" type="slidenum">
              <a:rPr lang="es-MX" smtClean="0"/>
              <a:t>‹Nº›</a:t>
            </a:fld>
            <a:endParaRPr lang="es-MX"/>
          </a:p>
        </p:txBody>
      </p:sp>
    </p:spTree>
    <p:extLst>
      <p:ext uri="{BB962C8B-B14F-4D97-AF65-F5344CB8AC3E}">
        <p14:creationId xmlns:p14="http://schemas.microsoft.com/office/powerpoint/2010/main" val="514400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E022E8EF-3993-4280-A27F-E904D94A439D}" type="datetimeFigureOut">
              <a:rPr lang="es-MX" smtClean="0"/>
              <a:t>22/09/2014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CBE6843-D9BB-4986-B551-77C0570E52D6}" type="slidenum">
              <a:rPr lang="es-MX" smtClean="0"/>
              <a:t>‹Nº›</a:t>
            </a:fld>
            <a:endParaRPr lang="es-MX"/>
          </a:p>
        </p:txBody>
      </p:sp>
    </p:spTree>
    <p:extLst>
      <p:ext uri="{BB962C8B-B14F-4D97-AF65-F5344CB8AC3E}">
        <p14:creationId xmlns:p14="http://schemas.microsoft.com/office/powerpoint/2010/main" val="1038270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E022E8EF-3993-4280-A27F-E904D94A439D}" type="datetimeFigureOut">
              <a:rPr lang="es-MX" smtClean="0"/>
              <a:t>22/09/2014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CBE6843-D9BB-4986-B551-77C0570E52D6}" type="slidenum">
              <a:rPr lang="es-MX" smtClean="0"/>
              <a:t>‹Nº›</a:t>
            </a:fld>
            <a:endParaRPr lang="es-MX"/>
          </a:p>
        </p:txBody>
      </p:sp>
    </p:spTree>
    <p:extLst>
      <p:ext uri="{BB962C8B-B14F-4D97-AF65-F5344CB8AC3E}">
        <p14:creationId xmlns:p14="http://schemas.microsoft.com/office/powerpoint/2010/main" val="2427335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3"/>
          <p:cNvPicPr>
            <a:picLocks noChangeAspect="1"/>
          </p:cNvPicPr>
          <p:nvPr userDrawn="1"/>
        </p:nvPicPr>
        <p:blipFill rotWithShape="1">
          <a:blip r:embed="rId13" cstate="print">
            <a:extLst>
              <a:ext uri="{28A0092B-C50C-407E-A947-70E740481C1C}">
                <a14:useLocalDpi xmlns:a14="http://schemas.microsoft.com/office/drawing/2010/main" val="0"/>
              </a:ext>
            </a:extLst>
          </a:blip>
          <a:srcRect r="24933"/>
          <a:stretch/>
        </p:blipFill>
        <p:spPr>
          <a:xfrm rot="10800000">
            <a:off x="0" y="33567"/>
            <a:ext cx="9144000" cy="6858000"/>
          </a:xfrm>
          <a:prstGeom prst="rect">
            <a:avLst/>
          </a:prstGeom>
        </p:spPr>
      </p:pic>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Corbel" panose="020B0503020204020204" pitchFamily="34" charset="0"/>
              </a:defRPr>
            </a:lvl1pPr>
          </a:lstStyle>
          <a:p>
            <a:fld id="{E022E8EF-3993-4280-A27F-E904D94A439D}" type="datetimeFigureOut">
              <a:rPr lang="es-MX" smtClean="0"/>
              <a:pPr/>
              <a:t>22/09/2014</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Corbel" panose="020B0503020204020204" pitchFamily="34" charset="0"/>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Corbel" panose="020B0503020204020204" pitchFamily="34" charset="0"/>
              </a:defRPr>
            </a:lvl1pPr>
          </a:lstStyle>
          <a:p>
            <a:fld id="{ACBE6843-D9BB-4986-B551-77C0570E52D6}" type="slidenum">
              <a:rPr lang="es-MX" smtClean="0"/>
              <a:pPr/>
              <a:t>‹Nº›</a:t>
            </a:fld>
            <a:endParaRPr lang="es-MX"/>
          </a:p>
        </p:txBody>
      </p:sp>
      <p:pic>
        <p:nvPicPr>
          <p:cNvPr id="7" name="Picture 2" descr="https://www.itu.int/wsis/newsroom/press_releases/wsis/2004/hammamet/images/wsis-es.jpg"/>
          <p:cNvPicPr>
            <a:picLocks noChangeAspect="1" noChangeArrowheads="1"/>
          </p:cNvPicPr>
          <p:nvPr userDrawn="1"/>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1744" y="116632"/>
            <a:ext cx="3886200" cy="1019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5942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Corbel" panose="020B0503020204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Corbel" panose="020B0503020204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Corbel" panose="020B0503020204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Corbel" panose="020B0503020204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Corbel" panose="020B0503020204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Corbel" panose="020B0503020204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p:txBody>
          <a:bodyPr/>
          <a:lstStyle/>
          <a:p>
            <a:endParaRPr lang="es-MX" dirty="0"/>
          </a:p>
        </p:txBody>
      </p:sp>
      <p:pic>
        <p:nvPicPr>
          <p:cNvPr id="1028" name="Picture 4" descr="http://cde.peru.com/ima/0/0/3/3/4/334129/611x45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9362" y="1556791"/>
            <a:ext cx="5819775" cy="4362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99997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r>
              <a:rPr lang="es-MX" b="1" dirty="0" smtClean="0"/>
              <a:t>Participantes:</a:t>
            </a:r>
            <a:endParaRPr lang="es-MX" b="1" dirty="0"/>
          </a:p>
        </p:txBody>
      </p:sp>
      <p:sp>
        <p:nvSpPr>
          <p:cNvPr id="3" name="2 Marcador de contenido"/>
          <p:cNvSpPr>
            <a:spLocks noGrp="1"/>
          </p:cNvSpPr>
          <p:nvPr>
            <p:ph idx="1"/>
          </p:nvPr>
        </p:nvSpPr>
        <p:spPr>
          <a:xfrm>
            <a:off x="457200" y="1600200"/>
            <a:ext cx="4834880" cy="4525963"/>
          </a:xfrm>
        </p:spPr>
        <p:txBody>
          <a:bodyPr>
            <a:normAutofit/>
          </a:bodyPr>
          <a:lstStyle/>
          <a:p>
            <a:r>
              <a:rPr lang="es-MX" sz="2800" dirty="0" smtClean="0"/>
              <a:t>Gobiernos nacionales</a:t>
            </a:r>
          </a:p>
          <a:p>
            <a:r>
              <a:rPr lang="es-MX" sz="2800" dirty="0"/>
              <a:t>S</a:t>
            </a:r>
            <a:r>
              <a:rPr lang="es-MX" sz="2800" dirty="0" smtClean="0"/>
              <a:t>ector </a:t>
            </a:r>
            <a:r>
              <a:rPr lang="es-MX" sz="2800" dirty="0" smtClean="0"/>
              <a:t>privado</a:t>
            </a:r>
          </a:p>
          <a:p>
            <a:r>
              <a:rPr lang="es-MX" sz="2800" dirty="0" smtClean="0"/>
              <a:t>Organizaciones</a:t>
            </a:r>
          </a:p>
          <a:p>
            <a:r>
              <a:rPr lang="es-MX" sz="2800" dirty="0"/>
              <a:t>R</a:t>
            </a:r>
            <a:r>
              <a:rPr lang="es-MX" sz="2800" dirty="0" smtClean="0"/>
              <a:t>epresentantes </a:t>
            </a:r>
            <a:r>
              <a:rPr lang="es-MX" sz="2800" dirty="0" smtClean="0"/>
              <a:t>de la sociedad civil</a:t>
            </a:r>
          </a:p>
          <a:p>
            <a:r>
              <a:rPr lang="es-MX" sz="2800" dirty="0" smtClean="0"/>
              <a:t>Naciones Unidas y sus organismos especializados.</a:t>
            </a:r>
            <a:endParaRPr lang="es-MX" sz="2800" dirty="0"/>
          </a:p>
        </p:txBody>
      </p:sp>
    </p:spTree>
    <p:extLst>
      <p:ext uri="{BB962C8B-B14F-4D97-AF65-F5344CB8AC3E}">
        <p14:creationId xmlns:p14="http://schemas.microsoft.com/office/powerpoint/2010/main" val="33663574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0" indent="0">
              <a:buNone/>
            </a:pPr>
            <a:r>
              <a:rPr lang="es-MX" sz="2800" dirty="0" smtClean="0"/>
              <a:t>Eliminar </a:t>
            </a:r>
            <a:r>
              <a:rPr lang="es-MX" sz="2800" dirty="0"/>
              <a:t>la brecha digital </a:t>
            </a:r>
            <a:r>
              <a:rPr lang="es-MX" sz="2800" dirty="0" smtClean="0"/>
              <a:t>existente </a:t>
            </a:r>
            <a:r>
              <a:rPr lang="es-MX" sz="2800" dirty="0"/>
              <a:t>en el acceso a las tecnologías de la información y las comunicaciones en el mundo, específicamente las Telecomunicaciones e Internet, y preparar planes de acción y políticas para reducir dicha desigualdad.</a:t>
            </a:r>
          </a:p>
        </p:txBody>
      </p:sp>
      <p:sp>
        <p:nvSpPr>
          <p:cNvPr id="4" name="1 Título"/>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Corbel" panose="020B0503020204020204" pitchFamily="34" charset="0"/>
                <a:ea typeface="+mj-ea"/>
                <a:cs typeface="+mj-cs"/>
              </a:defRPr>
            </a:lvl1pPr>
          </a:lstStyle>
          <a:p>
            <a:pPr algn="r"/>
            <a:r>
              <a:rPr lang="es-MX" b="1" dirty="0" smtClean="0"/>
              <a:t>Objetivo</a:t>
            </a:r>
            <a:endParaRPr lang="es-MX" b="1" dirty="0"/>
          </a:p>
        </p:txBody>
      </p:sp>
    </p:spTree>
    <p:extLst>
      <p:ext uri="{BB962C8B-B14F-4D97-AF65-F5344CB8AC3E}">
        <p14:creationId xmlns:p14="http://schemas.microsoft.com/office/powerpoint/2010/main" val="36055602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r"/>
            <a:r>
              <a:rPr lang="es-MX" b="1" dirty="0"/>
              <a:t>Acuerdos</a:t>
            </a:r>
            <a:r>
              <a:rPr lang="es-MX" b="1" dirty="0" smtClean="0"/>
              <a:t>:</a:t>
            </a:r>
            <a:endParaRPr lang="es-MX" dirty="0"/>
          </a:p>
        </p:txBody>
      </p:sp>
      <p:sp>
        <p:nvSpPr>
          <p:cNvPr id="3" name="2 Marcador de contenido"/>
          <p:cNvSpPr>
            <a:spLocks noGrp="1"/>
          </p:cNvSpPr>
          <p:nvPr>
            <p:ph idx="1"/>
          </p:nvPr>
        </p:nvSpPr>
        <p:spPr/>
        <p:txBody>
          <a:bodyPr>
            <a:normAutofit/>
          </a:bodyPr>
          <a:lstStyle/>
          <a:p>
            <a:pPr marL="0" indent="0">
              <a:buNone/>
            </a:pPr>
            <a:r>
              <a:rPr lang="es-MX" dirty="0" smtClean="0"/>
              <a:t>1. Que todos los pueblos del mundo puedan crear, consultar, utilizar y compartir la información y el conocimiento para alcanzar su pleno </a:t>
            </a:r>
            <a:r>
              <a:rPr lang="es-MX" dirty="0" smtClean="0"/>
              <a:t>potencial, </a:t>
            </a:r>
            <a:r>
              <a:rPr lang="es-MX" dirty="0" smtClean="0"/>
              <a:t>lograr las metas y los objetivos de desarrollo acordados internacionalmente.</a:t>
            </a:r>
            <a:endParaRPr lang="es-MX" dirty="0"/>
          </a:p>
        </p:txBody>
      </p:sp>
    </p:spTree>
    <p:extLst>
      <p:ext uri="{BB962C8B-B14F-4D97-AF65-F5344CB8AC3E}">
        <p14:creationId xmlns:p14="http://schemas.microsoft.com/office/powerpoint/2010/main" val="16512906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marL="0" indent="0">
              <a:buNone/>
            </a:pPr>
            <a:r>
              <a:rPr lang="es-MX" dirty="0" smtClean="0"/>
              <a:t>2. Se </a:t>
            </a:r>
            <a:r>
              <a:rPr lang="es-MX" dirty="0"/>
              <a:t>reafirma que la democracia, el desarrollo sostenible y el respeto por los derechos humanos y las libertades fundamentales, así como la buena gobernanza a todos los niveles, son interdependientes y se refuerzan entre </a:t>
            </a:r>
            <a:r>
              <a:rPr lang="es-MX" dirty="0" smtClean="0"/>
              <a:t>sí.</a:t>
            </a:r>
            <a:endParaRPr lang="es-MX" dirty="0"/>
          </a:p>
        </p:txBody>
      </p:sp>
      <p:sp>
        <p:nvSpPr>
          <p:cNvPr id="6" name="1 Título"/>
          <p:cNvSpPr>
            <a:spLocks noGrp="1"/>
          </p:cNvSpPr>
          <p:nvPr>
            <p:ph type="title"/>
          </p:nvPr>
        </p:nvSpPr>
        <p:spPr>
          <a:xfrm>
            <a:off x="457200" y="274638"/>
            <a:ext cx="8229600" cy="1143000"/>
          </a:xfrm>
        </p:spPr>
        <p:txBody>
          <a:bodyPr>
            <a:normAutofit/>
          </a:bodyPr>
          <a:lstStyle/>
          <a:p>
            <a:pPr algn="r"/>
            <a:r>
              <a:rPr lang="es-MX" b="1" dirty="0"/>
              <a:t>Acuerdos</a:t>
            </a:r>
            <a:r>
              <a:rPr lang="es-MX" b="1" dirty="0" smtClean="0"/>
              <a:t>:</a:t>
            </a:r>
            <a:endParaRPr lang="es-MX" dirty="0"/>
          </a:p>
        </p:txBody>
      </p:sp>
    </p:spTree>
    <p:extLst>
      <p:ext uri="{BB962C8B-B14F-4D97-AF65-F5344CB8AC3E}">
        <p14:creationId xmlns:p14="http://schemas.microsoft.com/office/powerpoint/2010/main" val="14602741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marL="0" lvl="0" indent="0">
              <a:buNone/>
            </a:pPr>
            <a:r>
              <a:rPr lang="es-MX" dirty="0" smtClean="0"/>
              <a:t>3. La </a:t>
            </a:r>
            <a:r>
              <a:rPr lang="es-MX" dirty="0"/>
              <a:t>Cumbre de Túnez constituye para nosotros una oportunidad excepcional de crear mayor conciencia acerca de las ventajas que las tecnologías de la información y la comunicación (</a:t>
            </a:r>
            <a:r>
              <a:rPr lang="es-MX" dirty="0" smtClean="0"/>
              <a:t>TIC) </a:t>
            </a:r>
            <a:r>
              <a:rPr lang="es-MX" dirty="0"/>
              <a:t>pueden aportar a la humanidad.</a:t>
            </a:r>
          </a:p>
        </p:txBody>
      </p:sp>
      <p:sp>
        <p:nvSpPr>
          <p:cNvPr id="4" name="1 Título"/>
          <p:cNvSpPr>
            <a:spLocks noGrp="1"/>
          </p:cNvSpPr>
          <p:nvPr>
            <p:ph type="title"/>
          </p:nvPr>
        </p:nvSpPr>
        <p:spPr>
          <a:xfrm>
            <a:off x="457200" y="274638"/>
            <a:ext cx="8229600" cy="1143000"/>
          </a:xfrm>
        </p:spPr>
        <p:txBody>
          <a:bodyPr>
            <a:normAutofit/>
          </a:bodyPr>
          <a:lstStyle/>
          <a:p>
            <a:pPr algn="r"/>
            <a:r>
              <a:rPr lang="es-MX" b="1" dirty="0"/>
              <a:t>Acuerdos</a:t>
            </a:r>
            <a:r>
              <a:rPr lang="es-MX" b="1" dirty="0" smtClean="0"/>
              <a:t>:</a:t>
            </a:r>
            <a:endParaRPr lang="es-MX" dirty="0"/>
          </a:p>
        </p:txBody>
      </p:sp>
    </p:spTree>
    <p:extLst>
      <p:ext uri="{BB962C8B-B14F-4D97-AF65-F5344CB8AC3E}">
        <p14:creationId xmlns:p14="http://schemas.microsoft.com/office/powerpoint/2010/main" val="14629617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b="1" smtClean="0"/>
              <a:t>Acuerdos:</a:t>
            </a:r>
            <a:endParaRPr lang="es-MX" dirty="0"/>
          </a:p>
        </p:txBody>
      </p:sp>
      <p:sp>
        <p:nvSpPr>
          <p:cNvPr id="6" name="2 Marcador de contenido"/>
          <p:cNvSpPr txBox="1">
            <a:spLocks/>
          </p:cNvSpPr>
          <p:nvPr/>
        </p:nvSpPr>
        <p:spPr>
          <a:xfrm>
            <a:off x="457200" y="1600200"/>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buNone/>
            </a:pPr>
            <a:r>
              <a:rPr lang="es-MX" dirty="0" smtClean="0"/>
              <a:t>4. Erradicar </a:t>
            </a:r>
            <a:r>
              <a:rPr lang="es-MX" dirty="0"/>
              <a:t>la pobreza y alcanzar las metas y objetivos de desarrollo acordados internacionalmente, </a:t>
            </a:r>
            <a:r>
              <a:rPr lang="es-MX" dirty="0" smtClean="0"/>
              <a:t>incluidos </a:t>
            </a:r>
            <a:r>
              <a:rPr lang="es-MX" dirty="0"/>
              <a:t>los Objetivos de Desarrollo del Milenio. </a:t>
            </a:r>
          </a:p>
        </p:txBody>
      </p:sp>
    </p:spTree>
    <p:extLst>
      <p:ext uri="{BB962C8B-B14F-4D97-AF65-F5344CB8AC3E}">
        <p14:creationId xmlns:p14="http://schemas.microsoft.com/office/powerpoint/2010/main" val="28515367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b="1" dirty="0" smtClean="0"/>
              <a:t>Acuerdos:</a:t>
            </a:r>
            <a:endParaRPr lang="es-MX" dirty="0"/>
          </a:p>
        </p:txBody>
      </p:sp>
      <p:sp>
        <p:nvSpPr>
          <p:cNvPr id="3" name="2 Marcador de contenido"/>
          <p:cNvSpPr txBox="1">
            <a:spLocks/>
          </p:cNvSpPr>
          <p:nvPr/>
        </p:nvSpPr>
        <p:spPr>
          <a:xfrm>
            <a:off x="457200" y="1600200"/>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s-MX" dirty="0" smtClean="0"/>
              <a:t>5. Los </a:t>
            </a:r>
            <a:r>
              <a:rPr lang="es-MX" dirty="0"/>
              <a:t>mecanismos financieros </a:t>
            </a:r>
            <a:r>
              <a:rPr lang="es-MX" dirty="0" smtClean="0"/>
              <a:t>están destinados </a:t>
            </a:r>
            <a:r>
              <a:rPr lang="es-MX" dirty="0"/>
              <a:t>a colmar la brecha digital, en la gobernanza de Internet y cuestiones </a:t>
            </a:r>
            <a:r>
              <a:rPr lang="es-MX" dirty="0" smtClean="0"/>
              <a:t>afines</a:t>
            </a:r>
            <a:r>
              <a:rPr lang="es-MX" dirty="0" smtClean="0"/>
              <a:t>.</a:t>
            </a:r>
            <a:endParaRPr lang="es-MX" dirty="0"/>
          </a:p>
          <a:p>
            <a:pPr marL="0" indent="0">
              <a:buNone/>
            </a:pPr>
            <a:endParaRPr lang="es-MX" dirty="0"/>
          </a:p>
        </p:txBody>
      </p:sp>
    </p:spTree>
    <p:extLst>
      <p:ext uri="{BB962C8B-B14F-4D97-AF65-F5344CB8AC3E}">
        <p14:creationId xmlns:p14="http://schemas.microsoft.com/office/powerpoint/2010/main" val="29066004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b="1" dirty="0" smtClean="0"/>
              <a:t>Acuerdos:</a:t>
            </a:r>
            <a:endParaRPr lang="es-MX" dirty="0"/>
          </a:p>
        </p:txBody>
      </p:sp>
      <p:sp>
        <p:nvSpPr>
          <p:cNvPr id="3" name="2 Marcador de contenido"/>
          <p:cNvSpPr txBox="1">
            <a:spLocks/>
          </p:cNvSpPr>
          <p:nvPr/>
        </p:nvSpPr>
        <p:spPr>
          <a:xfrm>
            <a:off x="457200" y="1600200"/>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buNone/>
            </a:pPr>
            <a:r>
              <a:rPr lang="es-MX" dirty="0" smtClean="0"/>
              <a:t>6. Reafirmar </a:t>
            </a:r>
            <a:r>
              <a:rPr lang="es-MX" dirty="0"/>
              <a:t>la decisión de proseguir nuestra búsqueda para garantizar que todos se beneficien de las oportunidades que puedan brindar las </a:t>
            </a:r>
            <a:r>
              <a:rPr lang="es-MX" dirty="0" smtClean="0"/>
              <a:t>TIC</a:t>
            </a:r>
            <a:r>
              <a:rPr lang="es-MX" dirty="0" smtClean="0"/>
              <a:t>;</a:t>
            </a:r>
            <a:r>
              <a:rPr lang="es-MX" dirty="0" smtClean="0"/>
              <a:t> recordando que los gobiernos y también el sector privado, la sociedad civil, las Naciones Unidas y otras organizaciones internacionales, participen en éstas.</a:t>
            </a:r>
            <a:endParaRPr lang="es-MX" dirty="0"/>
          </a:p>
        </p:txBody>
      </p:sp>
    </p:spTree>
    <p:extLst>
      <p:ext uri="{BB962C8B-B14F-4D97-AF65-F5344CB8AC3E}">
        <p14:creationId xmlns:p14="http://schemas.microsoft.com/office/powerpoint/2010/main" val="28626082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b="1" smtClean="0"/>
              <a:t>Acuerdos:</a:t>
            </a:r>
            <a:endParaRPr lang="es-MX" dirty="0"/>
          </a:p>
        </p:txBody>
      </p:sp>
      <p:sp>
        <p:nvSpPr>
          <p:cNvPr id="3" name="2 Marcador de contenido"/>
          <p:cNvSpPr txBox="1">
            <a:spLocks/>
          </p:cNvSpPr>
          <p:nvPr/>
        </p:nvSpPr>
        <p:spPr>
          <a:xfrm>
            <a:off x="457200" y="1600200"/>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buNone/>
            </a:pPr>
            <a:r>
              <a:rPr lang="es-MX" dirty="0" smtClean="0"/>
              <a:t>7. </a:t>
            </a:r>
            <a:r>
              <a:rPr lang="es-MX" dirty="0"/>
              <a:t>Reconocer que el acceso a la información y el intercambio y la creación de conocimientos contribuyen de manera significativa al fortalecimiento del desarrollo económico, social y cultural.</a:t>
            </a:r>
          </a:p>
        </p:txBody>
      </p:sp>
    </p:spTree>
    <p:extLst>
      <p:ext uri="{BB962C8B-B14F-4D97-AF65-F5344CB8AC3E}">
        <p14:creationId xmlns:p14="http://schemas.microsoft.com/office/powerpoint/2010/main" val="35572328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b="1" smtClean="0"/>
              <a:t>Acuerdos:</a:t>
            </a:r>
            <a:endParaRPr lang="es-MX" dirty="0"/>
          </a:p>
        </p:txBody>
      </p:sp>
      <p:sp>
        <p:nvSpPr>
          <p:cNvPr id="3" name="2 Marcador de contenido"/>
          <p:cNvSpPr txBox="1">
            <a:spLocks/>
          </p:cNvSpPr>
          <p:nvPr/>
        </p:nvSpPr>
        <p:spPr>
          <a:xfrm>
            <a:off x="457200" y="1600200"/>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buNone/>
            </a:pPr>
            <a:r>
              <a:rPr lang="es-MX" dirty="0" smtClean="0"/>
              <a:t>8. </a:t>
            </a:r>
            <a:r>
              <a:rPr lang="es-MX" dirty="0"/>
              <a:t>Las </a:t>
            </a:r>
            <a:r>
              <a:rPr lang="es-MX" dirty="0" smtClean="0"/>
              <a:t>TIC </a:t>
            </a:r>
            <a:r>
              <a:rPr lang="es-MX" dirty="0"/>
              <a:t>poseen enormes posibilidades para acrecentar el acceso a una educación de calidad, favorecer la alfabetización y la educación primaria </a:t>
            </a:r>
            <a:r>
              <a:rPr lang="es-MX" dirty="0" smtClean="0"/>
              <a:t>universal, así </a:t>
            </a:r>
            <a:r>
              <a:rPr lang="es-MX" dirty="0"/>
              <a:t>como para facilitar el proceso mismo de </a:t>
            </a:r>
            <a:r>
              <a:rPr lang="es-MX" dirty="0" smtClean="0"/>
              <a:t>aprendizaje.</a:t>
            </a:r>
            <a:endParaRPr lang="es-MX" dirty="0"/>
          </a:p>
        </p:txBody>
      </p:sp>
    </p:spTree>
    <p:extLst>
      <p:ext uri="{BB962C8B-B14F-4D97-AF65-F5344CB8AC3E}">
        <p14:creationId xmlns:p14="http://schemas.microsoft.com/office/powerpoint/2010/main" val="11551339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b="1" smtClean="0"/>
              <a:t>Acuerdos:</a:t>
            </a:r>
            <a:endParaRPr lang="es-MX" dirty="0"/>
          </a:p>
        </p:txBody>
      </p:sp>
      <p:sp>
        <p:nvSpPr>
          <p:cNvPr id="3" name="2 Marcador de contenido"/>
          <p:cNvSpPr txBox="1">
            <a:spLocks/>
          </p:cNvSpPr>
          <p:nvPr/>
        </p:nvSpPr>
        <p:spPr>
          <a:xfrm>
            <a:off x="457200" y="1600200"/>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buNone/>
            </a:pPr>
            <a:r>
              <a:rPr lang="es-MX" dirty="0" smtClean="0"/>
              <a:t>9. </a:t>
            </a:r>
            <a:r>
              <a:rPr lang="es-MX" dirty="0"/>
              <a:t>Insistir en que la adopción de las </a:t>
            </a:r>
            <a:r>
              <a:rPr lang="es-MX" dirty="0" smtClean="0"/>
              <a:t>TIC </a:t>
            </a:r>
            <a:r>
              <a:rPr lang="es-MX" dirty="0"/>
              <a:t>por las empresas desempeña un papel fundamental en el crecimiento económico. </a:t>
            </a:r>
          </a:p>
        </p:txBody>
      </p:sp>
    </p:spTree>
    <p:extLst>
      <p:ext uri="{BB962C8B-B14F-4D97-AF65-F5344CB8AC3E}">
        <p14:creationId xmlns:p14="http://schemas.microsoft.com/office/powerpoint/2010/main" val="3020574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b="1" smtClean="0"/>
              <a:t>Acuerdos:</a:t>
            </a:r>
            <a:endParaRPr lang="es-MX" dirty="0"/>
          </a:p>
        </p:txBody>
      </p:sp>
      <p:sp>
        <p:nvSpPr>
          <p:cNvPr id="3" name="2 Marcador de contenido"/>
          <p:cNvSpPr txBox="1">
            <a:spLocks/>
          </p:cNvSpPr>
          <p:nvPr/>
        </p:nvSpPr>
        <p:spPr>
          <a:xfrm>
            <a:off x="457200" y="1600200"/>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buNone/>
            </a:pPr>
            <a:r>
              <a:rPr lang="es-MX" dirty="0" smtClean="0"/>
              <a:t>10. </a:t>
            </a:r>
            <a:r>
              <a:rPr lang="es-MX" dirty="0"/>
              <a:t>Reconocer </a:t>
            </a:r>
            <a:r>
              <a:rPr lang="es-MX" dirty="0" smtClean="0"/>
              <a:t>también,</a:t>
            </a:r>
            <a:r>
              <a:rPr lang="es-MX" dirty="0"/>
              <a:t> que la revolución de las </a:t>
            </a:r>
            <a:r>
              <a:rPr lang="es-MX" dirty="0" smtClean="0"/>
              <a:t>TIC </a:t>
            </a:r>
            <a:r>
              <a:rPr lang="es-MX" dirty="0"/>
              <a:t>puede tener enormes consecuencias positivas como instrumento del desarrollo sostenible. </a:t>
            </a:r>
          </a:p>
        </p:txBody>
      </p:sp>
    </p:spTree>
    <p:extLst>
      <p:ext uri="{BB962C8B-B14F-4D97-AF65-F5344CB8AC3E}">
        <p14:creationId xmlns:p14="http://schemas.microsoft.com/office/powerpoint/2010/main" val="341813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marL="0" indent="0">
              <a:buNone/>
            </a:pPr>
            <a:r>
              <a:rPr lang="es-MX" dirty="0" smtClean="0"/>
              <a:t>11. Además </a:t>
            </a:r>
            <a:r>
              <a:rPr lang="es-MX" dirty="0"/>
              <a:t>de crear la infraestructura </a:t>
            </a:r>
            <a:r>
              <a:rPr lang="es-MX" dirty="0" smtClean="0"/>
              <a:t>TIC, </a:t>
            </a:r>
            <a:r>
              <a:rPr lang="es-MX" dirty="0"/>
              <a:t>se ha de insistir de manera adecuada en el desarrollo de las capacidades humanas y la creación de aplicaciones </a:t>
            </a:r>
            <a:r>
              <a:rPr lang="es-MX" dirty="0" smtClean="0"/>
              <a:t>TIC </a:t>
            </a:r>
            <a:r>
              <a:rPr lang="es-MX" dirty="0"/>
              <a:t>y contenidos digitales en idioma local, </a:t>
            </a:r>
            <a:r>
              <a:rPr lang="es-MX" dirty="0" smtClean="0"/>
              <a:t>a </a:t>
            </a:r>
            <a:r>
              <a:rPr lang="es-MX" dirty="0"/>
              <a:t>fin de garantizar un planteamiento amplio de la creación de una Sociedad de la Información mundial.</a:t>
            </a:r>
          </a:p>
        </p:txBody>
      </p:sp>
      <p:sp>
        <p:nvSpPr>
          <p:cNvPr id="5" name="1 Título"/>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b="1" dirty="0" smtClean="0"/>
              <a:t>Acuerdos:</a:t>
            </a:r>
            <a:endParaRPr lang="es-MX" dirty="0"/>
          </a:p>
        </p:txBody>
      </p:sp>
    </p:spTree>
    <p:extLst>
      <p:ext uri="{BB962C8B-B14F-4D97-AF65-F5344CB8AC3E}">
        <p14:creationId xmlns:p14="http://schemas.microsoft.com/office/powerpoint/2010/main" val="42049250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marL="0" indent="0">
              <a:buNone/>
            </a:pPr>
            <a:r>
              <a:rPr lang="es-MX" dirty="0" smtClean="0"/>
              <a:t>12. Compromiso de evaluar y seguir de cerca los progresos hacia el cierre de la brecha digital.</a:t>
            </a:r>
            <a:endParaRPr lang="es-MX" dirty="0"/>
          </a:p>
        </p:txBody>
      </p:sp>
      <p:sp>
        <p:nvSpPr>
          <p:cNvPr id="4" name="1 Título"/>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b="1" dirty="0" smtClean="0"/>
              <a:t>Acuerdos:</a:t>
            </a:r>
            <a:endParaRPr lang="es-MX" dirty="0"/>
          </a:p>
        </p:txBody>
      </p:sp>
    </p:spTree>
    <p:extLst>
      <p:ext uri="{BB962C8B-B14F-4D97-AF65-F5344CB8AC3E}">
        <p14:creationId xmlns:p14="http://schemas.microsoft.com/office/powerpoint/2010/main" val="35379393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marL="0" indent="0">
              <a:buNone/>
            </a:pPr>
            <a:r>
              <a:rPr lang="es-MX" dirty="0" smtClean="0"/>
              <a:t>13. </a:t>
            </a:r>
            <a:r>
              <a:rPr lang="es-MX" dirty="0"/>
              <a:t>La comunidad internacional debe tomar las medidas necesarias para garantizar que todos los países del mundo dispongan de un acceso equitativo y asequible a las </a:t>
            </a:r>
            <a:r>
              <a:rPr lang="es-MX" dirty="0" smtClean="0"/>
              <a:t>TIC, </a:t>
            </a:r>
            <a:r>
              <a:rPr lang="es-MX" dirty="0"/>
              <a:t>para que sus beneficios en los campos del desarrollo socioeconómico y del cierre de la brecha digital sean verdaderamente integradores.</a:t>
            </a:r>
          </a:p>
        </p:txBody>
      </p:sp>
      <p:sp>
        <p:nvSpPr>
          <p:cNvPr id="4" name="1 Título"/>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b="1" dirty="0" smtClean="0"/>
              <a:t>Acuerdos:</a:t>
            </a:r>
            <a:endParaRPr lang="es-MX" dirty="0"/>
          </a:p>
        </p:txBody>
      </p:sp>
    </p:spTree>
    <p:extLst>
      <p:ext uri="{BB962C8B-B14F-4D97-AF65-F5344CB8AC3E}">
        <p14:creationId xmlns:p14="http://schemas.microsoft.com/office/powerpoint/2010/main" val="862695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marL="0" indent="0">
              <a:buNone/>
            </a:pPr>
            <a:r>
              <a:rPr lang="es-MX" dirty="0" smtClean="0"/>
              <a:t>14. </a:t>
            </a:r>
            <a:r>
              <a:rPr lang="es-MX" dirty="0"/>
              <a:t>Reafirmar el compromiso</a:t>
            </a:r>
            <a:r>
              <a:rPr lang="es-MX" b="1" dirty="0"/>
              <a:t> </a:t>
            </a:r>
            <a:r>
              <a:rPr lang="es-MX" dirty="0"/>
              <a:t>con la capacitación de los jóvenes como contribuyentes clave para la construcción de una sociedad de información integradora. Fomentar activamente la contratación de jóvenes para programas de desarrollo innovadores basados en las </a:t>
            </a:r>
            <a:r>
              <a:rPr lang="es-MX" dirty="0" smtClean="0"/>
              <a:t>TIC </a:t>
            </a:r>
            <a:r>
              <a:rPr lang="es-MX" dirty="0"/>
              <a:t>y ampliaremos las oportunidades de participación de la juventud en procesos de </a:t>
            </a:r>
            <a:r>
              <a:rPr lang="es-MX" dirty="0" err="1" smtClean="0"/>
              <a:t>ciberestrategia</a:t>
            </a:r>
            <a:r>
              <a:rPr lang="es-MX" dirty="0"/>
              <a:t>.</a:t>
            </a:r>
          </a:p>
        </p:txBody>
      </p:sp>
      <p:sp>
        <p:nvSpPr>
          <p:cNvPr id="4" name="1 Título"/>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b="1" dirty="0" smtClean="0"/>
              <a:t>Acuerdos:</a:t>
            </a:r>
            <a:endParaRPr lang="es-MX" dirty="0"/>
          </a:p>
        </p:txBody>
      </p:sp>
    </p:spTree>
    <p:extLst>
      <p:ext uri="{BB962C8B-B14F-4D97-AF65-F5344CB8AC3E}">
        <p14:creationId xmlns:p14="http://schemas.microsoft.com/office/powerpoint/2010/main" val="38761865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marL="0" indent="0">
              <a:buNone/>
            </a:pPr>
            <a:r>
              <a:rPr lang="es-MX" dirty="0" smtClean="0"/>
              <a:t>15. </a:t>
            </a:r>
            <a:r>
              <a:rPr lang="es-MX" dirty="0"/>
              <a:t>Reconocer la importancia de las aplicaciones y contenidos creativos para colmar la brecha digital y para contribuir a alcanzar las metas y los objetivos de desarrollo acordados internacionalmente, incluidos los Objetivos de Desarrollo del Milenio.</a:t>
            </a:r>
          </a:p>
        </p:txBody>
      </p:sp>
      <p:sp>
        <p:nvSpPr>
          <p:cNvPr id="4" name="1 Título"/>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b="1" dirty="0" smtClean="0"/>
              <a:t>Acuerdos:</a:t>
            </a:r>
            <a:endParaRPr lang="es-MX" dirty="0"/>
          </a:p>
        </p:txBody>
      </p:sp>
    </p:spTree>
    <p:extLst>
      <p:ext uri="{BB962C8B-B14F-4D97-AF65-F5344CB8AC3E}">
        <p14:creationId xmlns:p14="http://schemas.microsoft.com/office/powerpoint/2010/main" val="33775181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marL="0" indent="0">
              <a:buNone/>
            </a:pPr>
            <a:r>
              <a:rPr lang="es-MX" dirty="0" smtClean="0"/>
              <a:t>16. </a:t>
            </a:r>
            <a:r>
              <a:rPr lang="es-MX" dirty="0"/>
              <a:t>Reconocer</a:t>
            </a:r>
            <a:r>
              <a:rPr lang="es-MX" b="1" dirty="0"/>
              <a:t> </a:t>
            </a:r>
            <a:r>
              <a:rPr lang="es-MX" dirty="0"/>
              <a:t>que el acceso equitativo y sostenible a la información requiere la implementación de estrategias para la conservación a largo plazo de la información digital que se está creando.</a:t>
            </a:r>
          </a:p>
        </p:txBody>
      </p:sp>
      <p:sp>
        <p:nvSpPr>
          <p:cNvPr id="4" name="1 Título"/>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b="1" dirty="0" smtClean="0"/>
              <a:t>Acuerdos:</a:t>
            </a:r>
            <a:endParaRPr lang="es-MX" dirty="0"/>
          </a:p>
        </p:txBody>
      </p:sp>
    </p:spTree>
    <p:extLst>
      <p:ext uri="{BB962C8B-B14F-4D97-AF65-F5344CB8AC3E}">
        <p14:creationId xmlns:p14="http://schemas.microsoft.com/office/powerpoint/2010/main" val="4280287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marL="0" indent="0">
              <a:buNone/>
            </a:pPr>
            <a:r>
              <a:rPr lang="es-MX" dirty="0" smtClean="0"/>
              <a:t>17. </a:t>
            </a:r>
            <a:r>
              <a:rPr lang="es-MX" dirty="0"/>
              <a:t>Reafirmar el deseo</a:t>
            </a:r>
            <a:r>
              <a:rPr lang="es-MX" b="1" dirty="0"/>
              <a:t> </a:t>
            </a:r>
            <a:r>
              <a:rPr lang="es-MX" dirty="0"/>
              <a:t>de construir redes TIC y desarrollar aplicaciones, en asociación con el sector privado, basadas en normas abiertas o compatibles que sean asequibles y accesibles para todos.</a:t>
            </a:r>
          </a:p>
        </p:txBody>
      </p:sp>
      <p:sp>
        <p:nvSpPr>
          <p:cNvPr id="4" name="1 Título"/>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b="1" dirty="0" smtClean="0"/>
              <a:t>Acuerdos:</a:t>
            </a:r>
            <a:endParaRPr lang="es-MX" dirty="0"/>
          </a:p>
        </p:txBody>
      </p:sp>
    </p:spTree>
    <p:extLst>
      <p:ext uri="{BB962C8B-B14F-4D97-AF65-F5344CB8AC3E}">
        <p14:creationId xmlns:p14="http://schemas.microsoft.com/office/powerpoint/2010/main" val="39185774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marL="0" indent="0">
              <a:buNone/>
            </a:pPr>
            <a:r>
              <a:rPr lang="es-MX" dirty="0" smtClean="0"/>
              <a:t>18. </a:t>
            </a:r>
            <a:r>
              <a:rPr lang="es-MX" dirty="0"/>
              <a:t>Que los gobiernos, el sector privado, la sociedad civil, las comunidades </a:t>
            </a:r>
            <a:r>
              <a:rPr lang="es-MX" dirty="0" smtClean="0"/>
              <a:t>científicas </a:t>
            </a:r>
            <a:r>
              <a:rPr lang="es-MX" dirty="0"/>
              <a:t>y académica, así como los usuarios puedan utilizar diversas tecnologías y modelos de concesión de licencias.</a:t>
            </a:r>
          </a:p>
          <a:p>
            <a:pPr marL="0" indent="0">
              <a:buNone/>
            </a:pPr>
            <a:endParaRPr lang="es-MX" dirty="0"/>
          </a:p>
        </p:txBody>
      </p:sp>
      <p:sp>
        <p:nvSpPr>
          <p:cNvPr id="4" name="1 Título"/>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b="1" dirty="0" smtClean="0"/>
              <a:t>Acuerdos:</a:t>
            </a:r>
            <a:endParaRPr lang="es-MX" dirty="0"/>
          </a:p>
        </p:txBody>
      </p:sp>
    </p:spTree>
    <p:extLst>
      <p:ext uri="{BB962C8B-B14F-4D97-AF65-F5344CB8AC3E}">
        <p14:creationId xmlns:p14="http://schemas.microsoft.com/office/powerpoint/2010/main" val="8117416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marL="0" indent="0">
              <a:buNone/>
            </a:pPr>
            <a:r>
              <a:rPr lang="es-MX" dirty="0" smtClean="0"/>
              <a:t>19. Compromiso</a:t>
            </a:r>
            <a:r>
              <a:rPr lang="es-MX" dirty="0"/>
              <a:t> por promover la inclusión de todos los pueblos en la Sociedad de la Información mediante el desarrollo y la utilización de los idiomas indígenas y locales en las TIC.</a:t>
            </a:r>
          </a:p>
        </p:txBody>
      </p:sp>
      <p:sp>
        <p:nvSpPr>
          <p:cNvPr id="4" name="1 Título"/>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b="1" dirty="0" smtClean="0"/>
              <a:t>Acuerdos:</a:t>
            </a:r>
            <a:endParaRPr lang="es-MX" dirty="0"/>
          </a:p>
        </p:txBody>
      </p:sp>
    </p:spTree>
    <p:extLst>
      <p:ext uri="{BB962C8B-B14F-4D97-AF65-F5344CB8AC3E}">
        <p14:creationId xmlns:p14="http://schemas.microsoft.com/office/powerpoint/2010/main" val="7358538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marL="0" indent="0">
              <a:buNone/>
            </a:pPr>
            <a:r>
              <a:rPr lang="es-MX" dirty="0" smtClean="0"/>
              <a:t>20. Seguir el esfuerzo en proteger y promover la diversidad cultural, así como las identidades culturales, dentro de la Sociedad de la Información.</a:t>
            </a:r>
            <a:endParaRPr lang="es-MX" dirty="0"/>
          </a:p>
        </p:txBody>
      </p:sp>
      <p:sp>
        <p:nvSpPr>
          <p:cNvPr id="4" name="1 Título"/>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b="1" dirty="0" smtClean="0"/>
              <a:t>Acuerdos:</a:t>
            </a:r>
            <a:endParaRPr lang="es-MX" dirty="0"/>
          </a:p>
        </p:txBody>
      </p:sp>
    </p:spTree>
    <p:extLst>
      <p:ext uri="{BB962C8B-B14F-4D97-AF65-F5344CB8AC3E}">
        <p14:creationId xmlns:p14="http://schemas.microsoft.com/office/powerpoint/2010/main" val="22701377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Marcador de contenido"/>
          <p:cNvSpPr>
            <a:spLocks noGrp="1"/>
          </p:cNvSpPr>
          <p:nvPr>
            <p:ph idx="1"/>
          </p:nvPr>
        </p:nvSpPr>
        <p:spPr>
          <a:xfrm>
            <a:off x="457200" y="1600200"/>
            <a:ext cx="8229600" cy="4525963"/>
          </a:xfrm>
        </p:spPr>
        <p:txBody>
          <a:bodyPr/>
          <a:lstStyle/>
          <a:p>
            <a:pPr marL="0" indent="0">
              <a:buNone/>
            </a:pPr>
            <a:r>
              <a:rPr lang="es-MX" dirty="0" smtClean="0"/>
              <a:t>21. </a:t>
            </a:r>
            <a:r>
              <a:rPr lang="es-MX" dirty="0"/>
              <a:t>Valorar las posibilidades que ofrecen las TIC para fomentar la paz y prevenir conflictos que, entre otras cosas, afectan negativamente al logro de los objetivos de desarrollo.</a:t>
            </a:r>
            <a:endParaRPr lang="es-MX" dirty="0"/>
          </a:p>
        </p:txBody>
      </p:sp>
      <p:sp>
        <p:nvSpPr>
          <p:cNvPr id="6" name="1 Título"/>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b="1" dirty="0" smtClean="0"/>
              <a:t>Acuerdos:</a:t>
            </a:r>
            <a:endParaRPr lang="es-MX" dirty="0"/>
          </a:p>
        </p:txBody>
      </p:sp>
    </p:spTree>
    <p:extLst>
      <p:ext uri="{BB962C8B-B14F-4D97-AF65-F5344CB8AC3E}">
        <p14:creationId xmlns:p14="http://schemas.microsoft.com/office/powerpoint/2010/main" val="30801049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txBox="1">
            <a:spLocks/>
          </p:cNvSpPr>
          <p:nvPr/>
        </p:nvSpPr>
        <p:spPr>
          <a:xfrm>
            <a:off x="457200" y="1600200"/>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Corbel" panose="020B0503020204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Corbel" panose="020B0503020204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Corbel" panose="020B0503020204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Corbel" panose="020B0503020204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Corbel" panose="020B0503020204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s-MX" dirty="0" smtClean="0"/>
              <a:t>22. </a:t>
            </a:r>
            <a:r>
              <a:rPr lang="es-MX" dirty="0"/>
              <a:t>Aplicarán completa y oportunamente las decisiones adoptadas en Ginebra y en Túnez como se indica en la Agenda de Túnez para la Sociedad de la Información.</a:t>
            </a:r>
            <a:endParaRPr lang="es-MX" dirty="0"/>
          </a:p>
        </p:txBody>
      </p:sp>
      <p:sp>
        <p:nvSpPr>
          <p:cNvPr id="5" name="1 Título"/>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MX" b="1" dirty="0" smtClean="0"/>
              <a:t>Acuerdos:</a:t>
            </a:r>
            <a:endParaRPr lang="es-MX" dirty="0"/>
          </a:p>
        </p:txBody>
      </p:sp>
    </p:spTree>
    <p:extLst>
      <p:ext uri="{BB962C8B-B14F-4D97-AF65-F5344CB8AC3E}">
        <p14:creationId xmlns:p14="http://schemas.microsoft.com/office/powerpoint/2010/main" val="177405859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TemaConectando</Template>
  <TotalTime>284</TotalTime>
  <Words>633</Words>
  <Application>Microsoft Office PowerPoint</Application>
  <PresentationFormat>Presentación en pantalla (4:3)</PresentationFormat>
  <Paragraphs>52</Paragraphs>
  <Slides>25</Slides>
  <Notes>0</Notes>
  <HiddenSlides>0</HiddenSlides>
  <MMClips>0</MMClips>
  <ScaleCrop>false</ScaleCrop>
  <HeadingPairs>
    <vt:vector size="4" baseType="variant">
      <vt:variant>
        <vt:lpstr>Tema</vt:lpstr>
      </vt:variant>
      <vt:variant>
        <vt:i4>1</vt:i4>
      </vt:variant>
      <vt:variant>
        <vt:lpstr>Títulos de diapositiva</vt:lpstr>
      </vt:variant>
      <vt:variant>
        <vt:i4>25</vt:i4>
      </vt:variant>
    </vt:vector>
  </HeadingPairs>
  <TitlesOfParts>
    <vt:vector size="26" baseType="lpstr">
      <vt:lpstr>Tema de Office</vt:lpstr>
      <vt:lpstr>Presentación de PowerPoint</vt:lpstr>
      <vt:lpstr>Participantes:</vt:lpstr>
      <vt:lpstr>Presentación de PowerPoint</vt:lpstr>
      <vt:lpstr>Acuerdos:</vt:lpstr>
      <vt:lpstr>Acuerdos:</vt:lpstr>
      <vt:lpstr>Acuerdos: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Sistema integral de Administracion S.A. de C.V.</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Miguel Angel Anguiano Pérez</dc:creator>
  <cp:lastModifiedBy>Miguel Angel Anguiano Pérez</cp:lastModifiedBy>
  <cp:revision>14</cp:revision>
  <dcterms:created xsi:type="dcterms:W3CDTF">2014-09-08T22:20:01Z</dcterms:created>
  <dcterms:modified xsi:type="dcterms:W3CDTF">2014-09-23T02:06:58Z</dcterms:modified>
</cp:coreProperties>
</file>