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62" r:id="rId6"/>
    <p:sldId id="264" r:id="rId7"/>
    <p:sldId id="265" r:id="rId8"/>
    <p:sldId id="259" r:id="rId9"/>
    <p:sldId id="260" r:id="rId10"/>
    <p:sldId id="263" r:id="rId11"/>
    <p:sldId id="267" r:id="rId12"/>
    <p:sldId id="266" r:id="rId13"/>
    <p:sldId id="269" r:id="rId14"/>
    <p:sldId id="270" r:id="rId15"/>
    <p:sldId id="268" r:id="rId16"/>
    <p:sldId id="271" r:id="rId17"/>
    <p:sldId id="272" r:id="rId18"/>
    <p:sldId id="273" r:id="rId19"/>
    <p:sldId id="274" r:id="rId20"/>
    <p:sldId id="276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FD9DA-BB1E-704C-8B2D-3FADD8070D26}" type="datetimeFigureOut">
              <a:rPr lang="en-US" smtClean="0"/>
              <a:t>24/09/14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29C0F-ED7A-4042-9B4B-5C3AC2E38F5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68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929C0F-ED7A-4042-9B4B-5C3AC2E38F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98AF03-7270-45C2-A683-C5E353EF01A5}" type="datetime4">
              <a:rPr lang="en-US" smtClean="0"/>
              <a:pPr/>
              <a:t>septiembre 24,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septiembre 24,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6796" y="727268"/>
            <a:ext cx="7216372" cy="24719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Cumbre</a:t>
            </a:r>
            <a:r>
              <a:rPr lang="en-US" dirty="0"/>
              <a:t> </a:t>
            </a:r>
            <a:r>
              <a:rPr lang="en-US" dirty="0" err="1"/>
              <a:t>mundial</a:t>
            </a:r>
            <a:r>
              <a:rPr lang="en-US" dirty="0"/>
              <a:t> de la </a:t>
            </a:r>
            <a:r>
              <a:rPr lang="en-US" dirty="0" err="1"/>
              <a:t>sociedad</a:t>
            </a:r>
            <a:r>
              <a:rPr lang="en-US" dirty="0"/>
              <a:t> de la </a:t>
            </a:r>
            <a:r>
              <a:rPr lang="en-US" dirty="0" err="1"/>
              <a:t>información</a:t>
            </a:r>
            <a:r>
              <a:rPr lang="en-US" dirty="0"/>
              <a:t> </a:t>
            </a:r>
            <a:r>
              <a:rPr lang="en-US" dirty="0" err="1"/>
              <a:t>Ginebra</a:t>
            </a:r>
            <a:r>
              <a:rPr lang="en-US" dirty="0"/>
              <a:t> </a:t>
            </a:r>
            <a:endParaRPr lang="en-US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796" y="3565346"/>
            <a:ext cx="7652415" cy="329265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Ricardo Escobedo 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Itzel</a:t>
            </a:r>
            <a:r>
              <a:rPr lang="en-US" dirty="0" smtClean="0">
                <a:solidFill>
                  <a:schemeClr val="tx1"/>
                </a:solidFill>
              </a:rPr>
              <a:t> Franco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Leticia </a:t>
            </a:r>
            <a:r>
              <a:rPr lang="en-US" dirty="0" err="1" smtClean="0">
                <a:solidFill>
                  <a:schemeClr val="tx1"/>
                </a:solidFill>
              </a:rPr>
              <a:t>Manzano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Nallely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Rodríguez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Rocío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Téllez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José </a:t>
            </a:r>
            <a:r>
              <a:rPr lang="en-US" dirty="0">
                <a:solidFill>
                  <a:schemeClr val="tx1"/>
                </a:solidFill>
              </a:rPr>
              <a:t>Luis </a:t>
            </a:r>
            <a:r>
              <a:rPr lang="en-US" dirty="0" smtClean="0">
                <a:solidFill>
                  <a:schemeClr val="tx1"/>
                </a:solidFill>
              </a:rPr>
              <a:t>Torres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Ignacio </a:t>
            </a:r>
            <a:r>
              <a:rPr lang="en-US" dirty="0" err="1">
                <a:solidFill>
                  <a:schemeClr val="tx1"/>
                </a:solidFill>
              </a:rPr>
              <a:t>Vergara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92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rcRect t="-104148" b="-104148"/>
          <a:stretch>
            <a:fillRect/>
          </a:stretch>
        </p:blipFill>
        <p:spPr>
          <a:xfrm>
            <a:off x="2297367" y="819284"/>
            <a:ext cx="4526766" cy="365997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¿</a:t>
            </a:r>
            <a:r>
              <a:rPr lang="en-US" dirty="0" err="1"/>
              <a:t>Dónde</a:t>
            </a:r>
            <a:r>
              <a:rPr lang="en-US" dirty="0"/>
              <a:t> y </a:t>
            </a:r>
            <a:r>
              <a:rPr lang="en-US" dirty="0" err="1"/>
              <a:t>cuándo</a:t>
            </a:r>
            <a:r>
              <a:rPr lang="en-US" dirty="0"/>
              <a:t>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128" y="3928532"/>
            <a:ext cx="84130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 err="1"/>
              <a:t>Tuvo</a:t>
            </a:r>
            <a:r>
              <a:rPr lang="en-US" sz="4400" baseline="30000" dirty="0"/>
              <a:t> </a:t>
            </a:r>
            <a:r>
              <a:rPr lang="en-US" sz="4400" baseline="30000" dirty="0" err="1"/>
              <a:t>lugar</a:t>
            </a:r>
            <a:r>
              <a:rPr lang="en-US" sz="4400" baseline="30000" dirty="0"/>
              <a:t> en </a:t>
            </a:r>
            <a:r>
              <a:rPr lang="en-US" sz="4400" baseline="30000" dirty="0" err="1"/>
              <a:t>Ginebra</a:t>
            </a:r>
            <a:r>
              <a:rPr lang="en-US" sz="4400" baseline="30000" dirty="0"/>
              <a:t>, </a:t>
            </a:r>
            <a:r>
              <a:rPr lang="en-US" sz="4400" baseline="30000" dirty="0" err="1"/>
              <a:t>Suiza</a:t>
            </a:r>
            <a:r>
              <a:rPr lang="en-US" sz="4400" baseline="30000" dirty="0" smtClean="0"/>
              <a:t>.</a:t>
            </a:r>
          </a:p>
          <a:p>
            <a:endParaRPr lang="en-US" sz="4400" baseline="30000" dirty="0" smtClean="0"/>
          </a:p>
          <a:p>
            <a:r>
              <a:rPr lang="en-US" sz="4400" baseline="30000" dirty="0" smtClean="0"/>
              <a:t> </a:t>
            </a:r>
            <a:r>
              <a:rPr lang="en-US" sz="4400" baseline="30000" dirty="0"/>
              <a:t>Del 10 al 12 de </a:t>
            </a:r>
            <a:r>
              <a:rPr lang="en-US" sz="4400" baseline="30000" dirty="0" err="1"/>
              <a:t>diciembre</a:t>
            </a:r>
            <a:r>
              <a:rPr lang="en-US" sz="4400" baseline="30000" dirty="0"/>
              <a:t> de 2003.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5600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1" y="2017152"/>
            <a:ext cx="8629102" cy="4840848"/>
          </a:xfrm>
        </p:spPr>
        <p:txBody>
          <a:bodyPr>
            <a:normAutofit fontScale="92500" lnSpcReduction="20000"/>
          </a:bodyPr>
          <a:lstStyle/>
          <a:p>
            <a:r>
              <a:rPr lang="es-ES_tradnl" sz="2600" dirty="0" smtClean="0"/>
              <a:t>50 jefes de Estado o Gobierno y Vicepresidentes.</a:t>
            </a:r>
          </a:p>
          <a:p>
            <a:pPr marL="114300" indent="0">
              <a:buNone/>
            </a:pPr>
            <a:endParaRPr lang="es-ES_tradnl" sz="2600" dirty="0" smtClean="0"/>
          </a:p>
          <a:p>
            <a:r>
              <a:rPr lang="es-ES_tradnl" sz="2600" dirty="0" smtClean="0"/>
              <a:t>82 Ministros y 26 Viceministros y jefes de Delegación.</a:t>
            </a:r>
          </a:p>
          <a:p>
            <a:pPr marL="114300" indent="0">
              <a:buNone/>
            </a:pPr>
            <a:endParaRPr lang="es-ES_tradnl" sz="2600" dirty="0" smtClean="0"/>
          </a:p>
          <a:p>
            <a:r>
              <a:rPr lang="es-ES_tradnl" sz="2600" dirty="0" smtClean="0"/>
              <a:t>Representantes de organizaciones internacionales.</a:t>
            </a:r>
          </a:p>
          <a:p>
            <a:pPr marL="114300" indent="0">
              <a:buNone/>
            </a:pPr>
            <a:endParaRPr lang="es-ES_tradnl" sz="2600" dirty="0" smtClean="0"/>
          </a:p>
          <a:p>
            <a:r>
              <a:rPr lang="es-ES_tradnl" sz="2600" dirty="0" smtClean="0"/>
              <a:t>El sector privado.</a:t>
            </a:r>
          </a:p>
          <a:p>
            <a:pPr marL="114300" indent="0">
              <a:buNone/>
            </a:pPr>
            <a:r>
              <a:rPr lang="es-ES_tradnl" sz="2600" dirty="0" smtClean="0"/>
              <a:t> </a:t>
            </a:r>
          </a:p>
          <a:p>
            <a:r>
              <a:rPr lang="es-ES_tradnl" sz="2600" dirty="0" smtClean="0"/>
              <a:t>La sociedad civil.</a:t>
            </a:r>
          </a:p>
          <a:p>
            <a:pPr marL="114300" indent="0">
              <a:buNone/>
            </a:pPr>
            <a:endParaRPr lang="es-ES_tradnl" sz="2600" dirty="0" smtClean="0"/>
          </a:p>
          <a:p>
            <a:r>
              <a:rPr lang="es-ES_tradnl" sz="2600" dirty="0" smtClean="0"/>
              <a:t>Secretariado y órganos de las Naciones Unidas.</a:t>
            </a:r>
          </a:p>
          <a:p>
            <a:pPr marL="114300" indent="0">
              <a:buNone/>
            </a:pPr>
            <a:endParaRPr lang="es-ES_tradnl" sz="2600" dirty="0" smtClean="0"/>
          </a:p>
          <a:p>
            <a:r>
              <a:rPr lang="es-ES_tradnl" sz="2600" dirty="0" smtClean="0"/>
              <a:t>175 países. </a:t>
            </a:r>
          </a:p>
          <a:p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¿</a:t>
            </a:r>
            <a:r>
              <a:rPr lang="en-US" dirty="0" err="1"/>
              <a:t>Quiénes</a:t>
            </a:r>
            <a:r>
              <a:rPr lang="en-US" dirty="0"/>
              <a:t> asistieron? </a:t>
            </a:r>
          </a:p>
        </p:txBody>
      </p:sp>
    </p:spTree>
    <p:extLst>
      <p:ext uri="{BB962C8B-B14F-4D97-AF65-F5344CB8AC3E}">
        <p14:creationId xmlns:p14="http://schemas.microsoft.com/office/powerpoint/2010/main" val="3873539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751"/>
            <a:ext cx="8229600" cy="4954809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La primera fase de la cumbre tuvo como objetivo primordial desarrollar una declaración de principios y un plan de acción</a:t>
            </a:r>
          </a:p>
          <a:p>
            <a:endParaRPr lang="es-ES_tradnl" dirty="0" smtClean="0"/>
          </a:p>
          <a:p>
            <a:r>
              <a:rPr lang="es-ES_tradnl" dirty="0" smtClean="0"/>
              <a:t>La declaración política pretende ser un serie de principios que orientan al establecimiento de sociedades de información equitativas e inclusivas</a:t>
            </a:r>
          </a:p>
          <a:p>
            <a:endParaRPr lang="es-ES_tradnl" dirty="0" smtClean="0"/>
          </a:p>
          <a:p>
            <a:r>
              <a:rPr lang="es-ES_tradnl" dirty="0" smtClean="0"/>
              <a:t>El plan de acción busca definir un conjunto de propuestas operacionales y medidas concretas para los gobiernos, que permitan que la sociedad en general se beneficie de las oportunidades que presenta la sociedad de la información</a:t>
            </a:r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Minuta</a:t>
            </a:r>
            <a:r>
              <a:rPr lang="en-US" dirty="0" smtClean="0"/>
              <a:t> de la </a:t>
            </a:r>
            <a:r>
              <a:rPr lang="en-US" dirty="0" err="1" smtClean="0"/>
              <a:t>cumbre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9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Construir una sociedad de la información integradora, poner potencial del conocimiento y de las TIC y al servicio del desarrollo.</a:t>
            </a:r>
          </a:p>
          <a:p>
            <a:endParaRPr lang="es-ES_tradnl" dirty="0" smtClean="0"/>
          </a:p>
          <a:p>
            <a:r>
              <a:rPr lang="es-ES_tradnl" dirty="0" smtClean="0"/>
              <a:t>Fomentar la utilización de la información y del conocimiento.</a:t>
            </a:r>
          </a:p>
          <a:p>
            <a:endParaRPr lang="es-ES_tradnl" dirty="0"/>
          </a:p>
          <a:p>
            <a:r>
              <a:rPr lang="es-ES_tradnl" dirty="0" smtClean="0"/>
              <a:t>Utilizar las TIC para conectar aldeas, universidades, centros científicos, bibliotecas publicas, entre otros.</a:t>
            </a:r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Objetivos</a:t>
            </a:r>
            <a:r>
              <a:rPr lang="en-US" dirty="0" smtClean="0"/>
              <a:t> y </a:t>
            </a:r>
            <a:r>
              <a:rPr lang="en-US" dirty="0" err="1" smtClean="0"/>
              <a:t>metas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9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75" y="1947960"/>
            <a:ext cx="8775635" cy="4905969"/>
          </a:xfrm>
        </p:spPr>
        <p:txBody>
          <a:bodyPr/>
          <a:lstStyle/>
          <a:p>
            <a:r>
              <a:rPr lang="es-ES_tradnl" dirty="0" smtClean="0"/>
              <a:t>Pueden apoyar el desarrollo sostenible en la administración </a:t>
            </a:r>
            <a:r>
              <a:rPr lang="es-ES_tradnl" dirty="0" smtClean="0"/>
              <a:t>p</a:t>
            </a:r>
            <a:r>
              <a:rPr lang="es-ES_tradnl" dirty="0" smtClean="0"/>
              <a:t>ú</a:t>
            </a:r>
            <a:r>
              <a:rPr lang="es-ES_tradnl" dirty="0" smtClean="0"/>
              <a:t>blica</a:t>
            </a:r>
            <a:r>
              <a:rPr lang="es-ES_tradnl" dirty="0" smtClean="0"/>
              <a:t>, la educación, la salud, el empleo, el medio ambiente, entre otros.</a:t>
            </a:r>
          </a:p>
          <a:p>
            <a:endParaRPr lang="es-ES_tradnl" dirty="0" smtClean="0"/>
          </a:p>
          <a:p>
            <a:r>
              <a:rPr lang="es-ES_tradnl" dirty="0" smtClean="0"/>
              <a:t>En el marco de ciberestrategias nacionales se </a:t>
            </a:r>
            <a:r>
              <a:rPr lang="es-ES_tradnl" dirty="0" smtClean="0"/>
              <a:t>llevar</a:t>
            </a:r>
            <a:r>
              <a:rPr lang="es-ES_tradnl" dirty="0" smtClean="0"/>
              <a:t>á</a:t>
            </a:r>
            <a:r>
              <a:rPr lang="es-ES_tradnl" dirty="0" smtClean="0"/>
              <a:t>n a cabo </a:t>
            </a:r>
            <a:r>
              <a:rPr lang="es-ES_tradnl" dirty="0" smtClean="0"/>
              <a:t>medidas en lo siguientes ámbitos</a:t>
            </a:r>
          </a:p>
          <a:p>
            <a:endParaRPr lang="es-ES_tradnl" dirty="0" smtClean="0"/>
          </a:p>
          <a:p>
            <a:pPr lvl="1"/>
            <a:r>
              <a:rPr lang="es-ES_tradnl" dirty="0" smtClean="0"/>
              <a:t>Gobierno electrónico, negocios electrónico, aprendizaje electrónico, </a:t>
            </a:r>
            <a:r>
              <a:rPr lang="es-ES_tradnl" dirty="0" err="1" smtClean="0"/>
              <a:t>cibersalud</a:t>
            </a:r>
            <a:r>
              <a:rPr lang="es-ES_tradnl" dirty="0" smtClean="0"/>
              <a:t>, </a:t>
            </a:r>
            <a:r>
              <a:rPr lang="es-ES_tradnl" dirty="0" err="1" smtClean="0"/>
              <a:t>ciberempleo</a:t>
            </a:r>
            <a:r>
              <a:rPr lang="es-ES_tradnl" dirty="0" smtClean="0"/>
              <a:t>, </a:t>
            </a:r>
            <a:r>
              <a:rPr lang="es-ES_tradnl" dirty="0" err="1" smtClean="0"/>
              <a:t>ciberecología</a:t>
            </a:r>
            <a:r>
              <a:rPr lang="es-ES_tradnl" dirty="0" smtClean="0"/>
              <a:t>, </a:t>
            </a:r>
            <a:r>
              <a:rPr lang="es-ES_tradnl" dirty="0" err="1" smtClean="0"/>
              <a:t>ciberagricultura</a:t>
            </a:r>
            <a:r>
              <a:rPr lang="es-ES_tradnl" dirty="0" smtClean="0"/>
              <a:t> y </a:t>
            </a:r>
            <a:r>
              <a:rPr lang="es-ES_tradnl" dirty="0" err="1" smtClean="0"/>
              <a:t>ciberciencia</a:t>
            </a:r>
            <a:r>
              <a:rPr lang="es-ES_tradnl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Aplicaciones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TIC’S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20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813" y="1752600"/>
            <a:ext cx="8981187" cy="4954809"/>
          </a:xfrm>
        </p:spPr>
        <p:txBody>
          <a:bodyPr>
            <a:normAutofit fontScale="92500" lnSpcReduction="20000"/>
          </a:bodyPr>
          <a:lstStyle/>
          <a:p>
            <a:r>
              <a:rPr lang="es-ES_tradnl" dirty="0" smtClean="0"/>
              <a:t>Tienen un cometido indispensable en el desarrollo de la sociedad de la información</a:t>
            </a:r>
          </a:p>
          <a:p>
            <a:endParaRPr lang="es-ES_tradnl" dirty="0" smtClean="0"/>
          </a:p>
          <a:p>
            <a:r>
              <a:rPr lang="es-ES_tradnl" dirty="0" smtClean="0"/>
              <a:t>Alentar a los medios de comunicación así como a los nuevos medios de difusión para desarrollar un papel importante en la sociedad de la información </a:t>
            </a:r>
          </a:p>
          <a:p>
            <a:endParaRPr lang="es-ES_tradnl" dirty="0" smtClean="0"/>
          </a:p>
          <a:p>
            <a:r>
              <a:rPr lang="es-ES_tradnl" dirty="0" smtClean="0"/>
              <a:t>Tomar medidas apropiadas, compatibles con la libertad de expresión, para combatir contenidos ilícitos.</a:t>
            </a:r>
          </a:p>
          <a:p>
            <a:endParaRPr lang="es-ES_tradnl" dirty="0"/>
          </a:p>
          <a:p>
            <a:r>
              <a:rPr lang="es-ES_tradnl" dirty="0" smtClean="0"/>
              <a:t>Promover una imagen variada y equilibrada del hombre y la mujer en los medios de comunicación.</a:t>
            </a:r>
          </a:p>
          <a:p>
            <a:endParaRPr lang="es-ES_tradnl" dirty="0"/>
          </a:p>
          <a:p>
            <a:r>
              <a:rPr lang="es-ES_tradnl" dirty="0" smtClean="0"/>
              <a:t>Alentar a los medios de comunicación tradicionales a facilitar el flujo del contenido cultural, particularmente en las zonas rurales.</a:t>
            </a:r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27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69" y="2029360"/>
            <a:ext cx="9030031" cy="4971089"/>
          </a:xfrm>
        </p:spPr>
        <p:txBody>
          <a:bodyPr>
            <a:normAutofit fontScale="92500" lnSpcReduction="20000"/>
          </a:bodyPr>
          <a:lstStyle/>
          <a:p>
            <a:r>
              <a:rPr lang="es-ES_tradnl" dirty="0" smtClean="0"/>
              <a:t>Libertad de expresión es requisito indispensable de la diversidad. </a:t>
            </a:r>
            <a:endParaRPr lang="es-ES_tradnl" dirty="0"/>
          </a:p>
          <a:p>
            <a:endParaRPr lang="es-ES_tradnl" dirty="0" smtClean="0"/>
          </a:p>
          <a:p>
            <a:r>
              <a:rPr lang="es-ES_tradnl" dirty="0" smtClean="0"/>
              <a:t>El acceso asequible al software debe considerarse como un componente importante de una Sociedad de la Información verdaderamente integradora.</a:t>
            </a:r>
          </a:p>
          <a:p>
            <a:endParaRPr lang="es-ES_tradnl" dirty="0" smtClean="0"/>
          </a:p>
          <a:p>
            <a:r>
              <a:rPr lang="es-ES_tradnl" dirty="0" smtClean="0"/>
              <a:t>La gestión internacional de Internet debe ser multilateral, transparente y democrática. </a:t>
            </a:r>
            <a:endParaRPr lang="es-ES_tradnl" dirty="0"/>
          </a:p>
          <a:p>
            <a:endParaRPr lang="es-ES_tradnl" dirty="0" smtClean="0"/>
          </a:p>
          <a:p>
            <a:r>
              <a:rPr lang="es-ES_tradnl" dirty="0" smtClean="0"/>
              <a:t>Debe contar con la participación de gobiernos, el sector privado, la sociedad civil y organizaciones internacionales. </a:t>
            </a:r>
            <a:endParaRPr lang="es-ES_tradnl" dirty="0"/>
          </a:p>
          <a:p>
            <a:endParaRPr lang="es-ES_tradnl" dirty="0" smtClean="0"/>
          </a:p>
          <a:p>
            <a:r>
              <a:rPr lang="es-ES_tradnl" dirty="0" smtClean="0"/>
              <a:t>La gestión internacional de </a:t>
            </a:r>
            <a:r>
              <a:rPr lang="es-ES_tradnl" dirty="0" smtClean="0"/>
              <a:t>Internet </a:t>
            </a:r>
            <a:r>
              <a:rPr lang="es-ES_tradnl" dirty="0" smtClean="0"/>
              <a:t>debería garantizar la distribución equitativa de recursos, facilitar el acceso a todos, teniendo en cuenta el plurilingüismo. </a:t>
            </a:r>
          </a:p>
          <a:p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GOBERNANZA DE INTERNET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38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531" y="1752600"/>
            <a:ext cx="8775635" cy="477572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s-ES_tradnl" dirty="0" smtClean="0"/>
          </a:p>
          <a:p>
            <a:r>
              <a:rPr lang="es-ES_tradnl" dirty="0" smtClean="0"/>
              <a:t>Para garantizar la democracia de contenido, habría que impedir que los grandes conglomerados de medios de comunicación controlasen el acceso a la información.</a:t>
            </a:r>
          </a:p>
          <a:p>
            <a:endParaRPr lang="es-ES_tradnl" dirty="0" smtClean="0"/>
          </a:p>
          <a:p>
            <a:r>
              <a:rPr lang="es-ES_tradnl" dirty="0" smtClean="0"/>
              <a:t>Los pobres son más afectados en cuanto a la libertad de expresión. </a:t>
            </a:r>
          </a:p>
          <a:p>
            <a:endParaRPr lang="es-ES_tradnl" dirty="0" smtClean="0"/>
          </a:p>
          <a:p>
            <a:r>
              <a:rPr lang="es-ES_tradnl" dirty="0" smtClean="0"/>
              <a:t>Se señaló que en la utilización de las TIC y la creación de contenidos habría que respetar los derechos humanos y las libertades fundamentales de los demás. </a:t>
            </a:r>
          </a:p>
          <a:p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Gobernanza</a:t>
            </a:r>
            <a:r>
              <a:rPr lang="en-US" dirty="0" smtClean="0"/>
              <a:t> de internet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7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57" y="1931680"/>
            <a:ext cx="8808198" cy="4873408"/>
          </a:xfrm>
        </p:spPr>
        <p:txBody>
          <a:bodyPr>
            <a:normAutofit/>
          </a:bodyPr>
          <a:lstStyle/>
          <a:p>
            <a:r>
              <a:rPr lang="es-ES_tradnl" dirty="0" smtClean="0"/>
              <a:t>Redactar y propiciar una clara declaración de voluntad política, y tomar medidas concretas para preparar los fundamentos de la Sociedad de la Información para todos, que tenga en cuenta los distintos intereses en juego.</a:t>
            </a:r>
          </a:p>
          <a:p>
            <a:endParaRPr lang="es-ES_tradnl" dirty="0" smtClean="0"/>
          </a:p>
          <a:p>
            <a:r>
              <a:rPr lang="es-ES_tradnl" dirty="0" smtClean="0"/>
              <a:t>Creación de oportunidades digitales</a:t>
            </a:r>
          </a:p>
          <a:p>
            <a:endParaRPr lang="es-ES_tradnl" dirty="0" smtClean="0"/>
          </a:p>
          <a:p>
            <a:r>
              <a:rPr lang="es-ES_tradnl" dirty="0" smtClean="0"/>
              <a:t>Diversidad en el ciberespacio.</a:t>
            </a:r>
          </a:p>
          <a:p>
            <a:endParaRPr lang="es-ES_tradnl" dirty="0" smtClean="0"/>
          </a:p>
          <a:p>
            <a:r>
              <a:rPr lang="es-ES_tradnl" dirty="0" smtClean="0"/>
              <a:t>Las TIC: una herramienta para alcanzar los Objetivos de Desarrollo del Milenio </a:t>
            </a:r>
          </a:p>
          <a:p>
            <a:pPr marL="114300" indent="0">
              <a:buNone/>
            </a:pPr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Temas</a:t>
            </a:r>
            <a:r>
              <a:rPr lang="en-US" dirty="0"/>
              <a:t> </a:t>
            </a:r>
            <a:r>
              <a:rPr lang="en-US" dirty="0" err="1"/>
              <a:t>abordados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4444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51" y="1996800"/>
            <a:ext cx="8824479" cy="4954809"/>
          </a:xfrm>
        </p:spPr>
        <p:txBody>
          <a:bodyPr/>
          <a:lstStyle/>
          <a:p>
            <a:r>
              <a:rPr lang="es-ES_tradnl" dirty="0" smtClean="0"/>
              <a:t>El objetivo de la primera fase era redactar y propiciar una clara </a:t>
            </a:r>
            <a:r>
              <a:rPr lang="es-ES_tradnl" dirty="0" smtClean="0"/>
              <a:t>declaración </a:t>
            </a:r>
            <a:r>
              <a:rPr lang="es-ES_tradnl" dirty="0" smtClean="0"/>
              <a:t>de voluntad </a:t>
            </a:r>
            <a:r>
              <a:rPr lang="es-ES_tradnl" dirty="0" smtClean="0"/>
              <a:t>política, </a:t>
            </a:r>
            <a:r>
              <a:rPr lang="es-ES_tradnl" dirty="0" smtClean="0"/>
              <a:t>y tomar medidas concretas para preparar los fundamentos de la Sociedad de la </a:t>
            </a:r>
            <a:r>
              <a:rPr lang="es-ES_tradnl" dirty="0" smtClean="0"/>
              <a:t>Información </a:t>
            </a:r>
            <a:r>
              <a:rPr lang="es-ES_tradnl" dirty="0" smtClean="0"/>
              <a:t>para todos.</a:t>
            </a:r>
          </a:p>
          <a:p>
            <a:endParaRPr lang="es-ES_tradnl" dirty="0"/>
          </a:p>
          <a:p>
            <a:endParaRPr lang="es-ES_tradnl" dirty="0" smtClean="0"/>
          </a:p>
          <a:p>
            <a:r>
              <a:rPr lang="es-ES_tradnl" dirty="0" smtClean="0"/>
              <a:t>El objetivo de la segunda fase fue poner en marcha el Plan de </a:t>
            </a:r>
            <a:r>
              <a:rPr lang="es-ES_tradnl" dirty="0" err="1" smtClean="0"/>
              <a:t>Acción</a:t>
            </a:r>
            <a:r>
              <a:rPr lang="es-ES_tradnl" dirty="0" smtClean="0"/>
              <a:t> de Ginebra y hallar soluciones y alcanzar acuerdos en los campos de gobierno de Internet, mecanismos de </a:t>
            </a:r>
            <a:r>
              <a:rPr lang="es-ES_tradnl" dirty="0" err="1" smtClean="0"/>
              <a:t>financiación</a:t>
            </a:r>
            <a:r>
              <a:rPr lang="es-ES_tradnl" dirty="0" smtClean="0"/>
              <a:t> y el seguimiento y la </a:t>
            </a:r>
            <a:r>
              <a:rPr lang="es-ES_tradnl" dirty="0" err="1" smtClean="0"/>
              <a:t>aplicación</a:t>
            </a:r>
            <a:r>
              <a:rPr lang="es-ES_tradnl" dirty="0" smtClean="0"/>
              <a:t> de los documentos de Ginebra y </a:t>
            </a:r>
            <a:r>
              <a:rPr lang="es-ES_tradnl" dirty="0" err="1" smtClean="0"/>
              <a:t>Túnez</a:t>
            </a:r>
            <a:r>
              <a:rPr lang="es-ES_tradnl" dirty="0" smtClean="0"/>
              <a:t> </a:t>
            </a:r>
          </a:p>
          <a:p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Acuerdos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167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9" y="1475840"/>
            <a:ext cx="8743072" cy="51054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ES_tradnl" b="1" dirty="0"/>
              <a:t>A. Visión común de la sociedad de la información</a:t>
            </a:r>
            <a:endParaRPr lang="es-ES_tradnl" dirty="0"/>
          </a:p>
          <a:p>
            <a:pPr algn="just"/>
            <a:endParaRPr lang="en-US" dirty="0" smtClean="0"/>
          </a:p>
          <a:p>
            <a:pPr algn="just"/>
            <a:r>
              <a:rPr lang="es-ES_tradnl" dirty="0"/>
              <a:t>Construir una Sociedad de la Información centrada en la persona, integradora y orientada al desarrollo, en que todos puedan crear, consultar, utilizar y compartir la información y el conocimiento, para que las personas, las comunidades y los pueblos puedan emplear plenamente sus posibilidades en la promoción de su desarrollo sostenible y en la mejora de su calidad de vida defendiendo la Declaración Universal de Derechos Humanos.</a:t>
            </a:r>
          </a:p>
          <a:p>
            <a:pPr marL="114300" indent="0" algn="just">
              <a:buNone/>
            </a:pPr>
            <a:endParaRPr lang="es-ES_tradnl" dirty="0"/>
          </a:p>
          <a:p>
            <a:pPr algn="just"/>
            <a:r>
              <a:rPr lang="es-ES_tradnl" dirty="0"/>
              <a:t>Todo individuo tiene derecho a la libertad de opinión y de expresión, que este derecho incluye el de no ser molestado a causa de sus opiniones, el de investigar y recibir información y opiniones, y el de difundirlas, sin limitación de fronteras, por cualquier medio de expresión. Todas las personas, en todas partes, deben tener la oportunidad de participar, y nadie debería quedar excluido de los beneficios que ofrece la Sociedad de la Información</a:t>
            </a:r>
            <a:r>
              <a:rPr lang="es-ES_tradnl" dirty="0" smtClean="0"/>
              <a:t>.</a:t>
            </a:r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90" y="407356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Declaración</a:t>
            </a:r>
            <a:r>
              <a:rPr lang="en-US" dirty="0"/>
              <a:t> de </a:t>
            </a:r>
            <a:r>
              <a:rPr lang="en-US" dirty="0" err="1"/>
              <a:t>Principios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177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813" y="244202"/>
            <a:ext cx="8775635" cy="6414367"/>
          </a:xfrm>
        </p:spPr>
        <p:txBody>
          <a:bodyPr>
            <a:normAutofit/>
          </a:bodyPr>
          <a:lstStyle/>
          <a:p>
            <a:pPr algn="just"/>
            <a:r>
              <a:rPr lang="es-ES_tradnl" b="1" dirty="0" smtClean="0"/>
              <a:t>B. Una sociedad de la información para todos: principios fundamentales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/>
              <a:t>T</a:t>
            </a:r>
            <a:r>
              <a:rPr lang="es-ES_tradnl" dirty="0" smtClean="0"/>
              <a:t>odas las partes interesadas deberían colaborar para ampliar el acceso a la infraestructura y las tecnologías de la información y las comunicaciones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b="1" dirty="0" smtClean="0"/>
              <a:t>B1. La función de los gobiernos y de todas las partes interesadas en la promoción de las TIC para el desarrollo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Los gobiernos, al igual que el sector privado, la sociedad civil, las Naciones Unidas y otras organizaciones internacionales, tienen una función y una responsabilidad importantes en el desarrollo de la Sociedad de la Información y, en su caso, en el proceso de toma de decisiones.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10880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341883"/>
            <a:ext cx="9019854" cy="6516118"/>
          </a:xfrm>
        </p:spPr>
        <p:txBody>
          <a:bodyPr>
            <a:normAutofit/>
          </a:bodyPr>
          <a:lstStyle/>
          <a:p>
            <a:pPr algn="just"/>
            <a:r>
              <a:rPr lang="es-ES_tradnl" b="1" dirty="0" smtClean="0"/>
              <a:t>B2. Infraestructura de la información y las comunicaciones: fundamento básico de una Sociedad de la Información Integradora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La conectividad es un factor habilitador indispensable en la creación de la Sociedad de la Información. El acceso universal, ubicuo, equitativo y asequible a la infraestructura y los servicios de las TIC constituye uno de los retos de la Sociedad de la Información y debe ser un objetivo de todos las partes interesadas que participan en su creación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b="1" dirty="0" smtClean="0"/>
              <a:t>B3 Acceso a la información y al conocimiento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La capacidad universal de acceder y contribuir a la información, las ideas y el conocimiento es un elemento indispensable en una Sociedad de la Información integradora.</a:t>
            </a:r>
          </a:p>
          <a:p>
            <a:pPr algn="just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18424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09" y="408372"/>
            <a:ext cx="8948624" cy="644962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ES_tradnl" b="1" dirty="0" smtClean="0"/>
              <a:t>B4 Creación de capacidad</a:t>
            </a:r>
          </a:p>
          <a:p>
            <a:pPr marL="114300" indent="0" algn="just">
              <a:buNone/>
            </a:pPr>
            <a:endParaRPr lang="es-ES_tradnl" dirty="0" smtClean="0"/>
          </a:p>
          <a:p>
            <a:pPr algn="just"/>
            <a:r>
              <a:rPr lang="es-ES_tradnl" dirty="0" smtClean="0"/>
              <a:t>Cada persona debería tener la posibilidad de adquirir las competencias y los conocimientos necesarios para comprender la Sociedad de la Información y la economía del conocimiento, participar activamente en ellas y aprovechar plenamente sus beneficios</a:t>
            </a:r>
          </a:p>
          <a:p>
            <a:pPr marL="114300" indent="0" algn="just">
              <a:buNone/>
            </a:pPr>
            <a:endParaRPr lang="es-ES_tradnl" dirty="0" smtClean="0"/>
          </a:p>
          <a:p>
            <a:pPr algn="just"/>
            <a:r>
              <a:rPr lang="es-ES_tradnl" dirty="0" smtClean="0"/>
              <a:t>La alfabetización y la educación primaria universal son factores esenciales para crear una Sociedad de la Información plenamente integradora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b="1" dirty="0" smtClean="0"/>
              <a:t>B5 Fomento de la confianza y seguridad en la utilización de las TIC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El fomento de un clima de confianza, incluso en la seguridad de la información y la seguridad de las redes, la autenticación, la privacidad y la protección de los consumidores, es requisito previo para que se desarrolle la Sociedad de la Información y para promover la confianza entre los usuarios de las TIC. Se debe fomentar, desarrollar y poner en práctica una cultura global de ciberseguridad</a:t>
            </a:r>
          </a:p>
          <a:p>
            <a:pPr algn="just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1666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51" y="179082"/>
            <a:ext cx="8775635" cy="65446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_tradnl" b="1" dirty="0" smtClean="0"/>
              <a:t>B6 Entorno propicio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Un entorno propicio a nivel nacional e internacional es indispensable para la Sociedad de la Información. Las TIC deben utilizarse como una herramienta importante del buen gobierno.</a:t>
            </a:r>
          </a:p>
          <a:p>
            <a:pPr marL="114300" indent="0" algn="just">
              <a:buNone/>
            </a:pPr>
            <a:endParaRPr lang="es-ES_tradnl" dirty="0" smtClean="0"/>
          </a:p>
          <a:p>
            <a:pPr algn="just"/>
            <a:r>
              <a:rPr lang="es-ES_tradnl" dirty="0" smtClean="0"/>
              <a:t>Un entorno internacional dinámico y propicio, que favorezca la inversión extranjera directa, la transferencia de tecnología y la cooperación internacional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b="1" dirty="0" smtClean="0"/>
              <a:t>B7 Aplicaciones de las TIC: beneficios en todos los aspectos de la vida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Las aplicaciones TIC son potencialmente importantes para las actividades y servicios gubernamentales, la atención y la información sanitaria, la educación y la capacitación, el empleo, la creación de empleos, la actividad económica, la agricultura, el transporte, la protección del medio ambiente y la gestión de los recursos naturales, la prevención de catástrofes y la vida cultural, así como para fomentar la erradicación de la pobreza y otros objetivos de desarrollo acordados.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3684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3284"/>
            <a:ext cx="8229600" cy="5702880"/>
          </a:xfrm>
        </p:spPr>
        <p:txBody>
          <a:bodyPr>
            <a:normAutofit/>
          </a:bodyPr>
          <a:lstStyle/>
          <a:p>
            <a:pPr algn="just"/>
            <a:r>
              <a:rPr lang="es-ES_tradnl" b="1" dirty="0" smtClean="0"/>
              <a:t>B8 Diversidad e identidad culturales, diversidad lingüística y contenido local 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La Sociedad de la Información debe fundarse en el reconocimiento y respeto de la identidad cultural, la diversidad cultural y lingüística, las tradiciones y las religiones, además de promover un diálogo entre las culturas y las civilizaciones.</a:t>
            </a:r>
          </a:p>
          <a:p>
            <a:pPr algn="just"/>
            <a:r>
              <a:rPr lang="es-ES_tradnl" dirty="0" smtClean="0"/>
              <a:t> </a:t>
            </a:r>
          </a:p>
          <a:p>
            <a:pPr algn="just"/>
            <a:r>
              <a:rPr lang="es-ES_tradnl" dirty="0" smtClean="0"/>
              <a:t>La creación, difusión y preservación de contenido en varios idiomas y formatos deben considerarse altamente prioritarias en la construcción de una Sociedad de la Información integradora</a:t>
            </a:r>
          </a:p>
          <a:p>
            <a:pPr algn="just"/>
            <a:endParaRPr lang="es-ES_tradnl" dirty="0" smtClean="0"/>
          </a:p>
          <a:p>
            <a:pPr algn="just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2628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501" y="244202"/>
            <a:ext cx="8645385" cy="6613797"/>
          </a:xfrm>
        </p:spPr>
        <p:txBody>
          <a:bodyPr>
            <a:normAutofit fontScale="92500"/>
          </a:bodyPr>
          <a:lstStyle/>
          <a:p>
            <a:pPr algn="just"/>
            <a:r>
              <a:rPr lang="es-ES_tradnl" b="1" dirty="0" smtClean="0"/>
              <a:t>B9 Medios de comunicación 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Es importante la libertad de buscar, recibir, difundir y utilizar la información para la creación, recopilación y divulgación del conocimiento. Los medios de comunicación tradicionales, en todas sus formas, tienen un importante papel que desempeñar en la Sociedad de la Información, y las TIC deben servir de apoyo a este respecto.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b="1" dirty="0" smtClean="0"/>
              <a:t>B10 Dimensiones éticas de la Sociedad de la Información 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La Sociedad de la Información debe respetar la paz y regirse por los valores fundamentales de libertad, igualdad, solidaridad, tolerancia, responsabilidad compartida y respeto a la naturaleza</a:t>
            </a:r>
          </a:p>
          <a:p>
            <a:pPr marL="114300" indent="0" algn="just">
              <a:buNone/>
            </a:pPr>
            <a:endParaRPr lang="es-ES_tradnl" dirty="0" smtClean="0"/>
          </a:p>
          <a:p>
            <a:pPr algn="just"/>
            <a:r>
              <a:rPr lang="es-ES_tradnl" dirty="0" smtClean="0"/>
              <a:t>Se debe acordar la protección más amplia posible a la familia y permitir que ésta desempeñe su papel cardinal en la sociedad</a:t>
            </a:r>
          </a:p>
          <a:p>
            <a:pPr marL="114300" indent="0" algn="just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9930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39" y="227922"/>
            <a:ext cx="8710509" cy="651204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_tradnl" b="1" dirty="0" smtClean="0"/>
              <a:t>B11 Cooperación internacional y regional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La Sociedad de la Información es por naturaleza intrínsecamente global y los esfuerzos nacionales deben ser respaldados por una cooperación eficaz, a nivel internacional y regional entre los gobiernos, el sector privado, la sociedad civil y las demás partes interesadas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b="1" dirty="0" smtClean="0"/>
              <a:t>C Hacia una sociedad de la información para todos, basada en el intercambio de conocimientos. 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colaborar más intensamente para definir respuestas comunes a los problemas que se planteen y a la aplicación del Plan de Acción, que materializará la visión de una Sociedad de la Información integradora, sobre la base de los principios fundamentales recogidos en la presente Declaración.</a:t>
            </a:r>
          </a:p>
          <a:p>
            <a:pPr marL="114300" indent="0" algn="just">
              <a:buNone/>
            </a:pPr>
            <a:endParaRPr lang="es-ES_tradnl" dirty="0" smtClean="0"/>
          </a:p>
          <a:p>
            <a:pPr algn="just"/>
            <a:r>
              <a:rPr lang="es-ES_tradnl" dirty="0" smtClean="0"/>
              <a:t>seguir de cerca los progresos hacia la reducción de la brecha digital, teniendo en cuenta los diferentes niveles de desarrollo</a:t>
            </a:r>
          </a:p>
          <a:p>
            <a:pPr marL="114300" indent="0" algn="just">
              <a:buNone/>
            </a:pPr>
            <a:endParaRPr lang="es-ES_tradnl" dirty="0" smtClean="0"/>
          </a:p>
          <a:p>
            <a:pPr algn="just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982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2646"/>
            <a:ext cx="8229600" cy="3473318"/>
          </a:xfrm>
        </p:spPr>
        <p:txBody>
          <a:bodyPr/>
          <a:lstStyle/>
          <a:p>
            <a:pPr algn="just"/>
            <a:r>
              <a:rPr lang="es-ES_tradnl" dirty="0" smtClean="0"/>
              <a:t>En el debate general la sesión plenaria 4 tuvo participación el Lic. Pedro Cerisola y Weber quien era el secretario de Comunicaciones y Transportes de la República Mexicana.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En su discurso pretende que México estuviera a la altura de los países del primer mundo en materia de conectividad y accesibilidad a la información.</a:t>
            </a:r>
            <a:endParaRPr lang="es-ES_trad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Participación</a:t>
            </a:r>
            <a:r>
              <a:rPr lang="en-US" dirty="0" smtClean="0"/>
              <a:t> </a:t>
            </a:r>
            <a:r>
              <a:rPr lang="en-US" smtClean="0"/>
              <a:t>de </a:t>
            </a:r>
            <a:r>
              <a:rPr lang="en-US" dirty="0" err="1"/>
              <a:t>M</a:t>
            </a:r>
            <a:r>
              <a:rPr lang="en-US" smtClean="0"/>
              <a:t>éxico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92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62013"/>
            <a:ext cx="8229600" cy="1161541"/>
          </a:xfrm>
        </p:spPr>
        <p:txBody>
          <a:bodyPr/>
          <a:lstStyle/>
          <a:p>
            <a:pPr algn="ctr"/>
            <a:r>
              <a:rPr lang="en-US" sz="4800" dirty="0" smtClean="0"/>
              <a:t>Gracias!!!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3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74</TotalTime>
  <Words>1751</Words>
  <Application>Microsoft Macintosh PowerPoint</Application>
  <PresentationFormat>Presentación en pantalla (4:3)</PresentationFormat>
  <Paragraphs>151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Hardcover</vt:lpstr>
      <vt:lpstr>Cumbre mundial de la sociedad de la información Ginebra </vt:lpstr>
      <vt:lpstr>¿Dónde y cuándo? </vt:lpstr>
      <vt:lpstr>¿Quiénes asistieron? </vt:lpstr>
      <vt:lpstr>Minuta de la cumbre</vt:lpstr>
      <vt:lpstr>Objetivos y metas</vt:lpstr>
      <vt:lpstr>Aplicaciones de las TIC’S</vt:lpstr>
      <vt:lpstr>Medios de comunicación</vt:lpstr>
      <vt:lpstr>GOBERNANZA DE INTERNET</vt:lpstr>
      <vt:lpstr>Gobernanza de internet</vt:lpstr>
      <vt:lpstr>Temas abordados </vt:lpstr>
      <vt:lpstr>Acuerdos </vt:lpstr>
      <vt:lpstr>Declaración de Principios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Participación de México</vt:lpstr>
      <vt:lpstr>Presentación de PowerPoint</vt:lpstr>
    </vt:vector>
  </TitlesOfParts>
  <Company>Nacho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Cumbre mundial de la sociedad de la información Ginebra </dc:title>
  <dc:creator>Ignacio  Vergara Ortega</dc:creator>
  <cp:lastModifiedBy>leticia  manzano valdez</cp:lastModifiedBy>
  <cp:revision>9</cp:revision>
  <dcterms:created xsi:type="dcterms:W3CDTF">2014-09-23T00:41:49Z</dcterms:created>
  <dcterms:modified xsi:type="dcterms:W3CDTF">2014-09-24T21:09:11Z</dcterms:modified>
</cp:coreProperties>
</file>